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7" r:id="rId1"/>
  </p:sldMasterIdLst>
  <p:notesMasterIdLst>
    <p:notesMasterId r:id="rId9"/>
  </p:notesMasterIdLst>
  <p:handoutMasterIdLst>
    <p:handoutMasterId r:id="rId10"/>
  </p:handoutMasterIdLst>
  <p:sldIdLst>
    <p:sldId id="835" r:id="rId2"/>
    <p:sldId id="836" r:id="rId3"/>
    <p:sldId id="844" r:id="rId4"/>
    <p:sldId id="847" r:id="rId5"/>
    <p:sldId id="849" r:id="rId6"/>
    <p:sldId id="848" r:id="rId7"/>
    <p:sldId id="850" r:id="rId8"/>
  </p:sldIdLst>
  <p:sldSz cx="12188825"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986">
          <p15:clr>
            <a:srgbClr val="A4A3A4"/>
          </p15:clr>
        </p15:guide>
        <p15:guide id="2" orient="horz" pos="2621">
          <p15:clr>
            <a:srgbClr val="A4A3A4"/>
          </p15:clr>
        </p15:guide>
        <p15:guide id="3" orient="horz" pos="3903">
          <p15:clr>
            <a:srgbClr val="A4A3A4"/>
          </p15:clr>
        </p15:guide>
        <p15:guide id="4" orient="horz" pos="288">
          <p15:clr>
            <a:srgbClr val="A4A3A4"/>
          </p15:clr>
        </p15:guide>
        <p15:guide id="5" orient="horz" pos="2945">
          <p15:clr>
            <a:srgbClr val="A4A3A4"/>
          </p15:clr>
        </p15:guide>
        <p15:guide id="6" orient="horz" pos="1773">
          <p15:clr>
            <a:srgbClr val="A4A3A4"/>
          </p15:clr>
        </p15:guide>
        <p15:guide id="7" orient="horz" pos="4203">
          <p15:clr>
            <a:srgbClr val="A4A3A4"/>
          </p15:clr>
        </p15:guide>
        <p15:guide id="8" pos="7677">
          <p15:clr>
            <a:srgbClr val="A4A3A4"/>
          </p15:clr>
        </p15:guide>
        <p15:guide id="9" pos="9">
          <p15:clr>
            <a:srgbClr val="A4A3A4"/>
          </p15:clr>
        </p15:guide>
        <p15:guide id="10" pos="578">
          <p15:clr>
            <a:srgbClr val="A4A3A4"/>
          </p15:clr>
        </p15:guide>
        <p15:guide id="11" pos="3037">
          <p15:clr>
            <a:srgbClr val="A4A3A4"/>
          </p15:clr>
        </p15:guide>
        <p15:guide id="12" pos="7325">
          <p15:clr>
            <a:srgbClr val="A4A3A4"/>
          </p15:clr>
        </p15:guide>
        <p15:guide id="13">
          <p15:clr>
            <a:srgbClr val="A4A3A4"/>
          </p15:clr>
        </p15:guide>
        <p15:guide id="14" pos="4238">
          <p15:clr>
            <a:srgbClr val="A4A3A4"/>
          </p15:clr>
        </p15:guide>
        <p15:guide id="15" pos="5629">
          <p15:clr>
            <a:srgbClr val="A4A3A4"/>
          </p15:clr>
        </p15:guide>
        <p15:guide id="16" pos="147">
          <p15:clr>
            <a:srgbClr val="A4A3A4"/>
          </p15:clr>
        </p15:guide>
        <p15:guide id="17" pos="757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D95"/>
    <a:srgbClr val="00ACBD"/>
    <a:srgbClr val="FDF055"/>
    <a:srgbClr val="8F297C"/>
    <a:srgbClr val="404040"/>
    <a:srgbClr val="005392"/>
    <a:srgbClr val="7F7F7F"/>
    <a:srgbClr val="BC141A"/>
    <a:srgbClr val="8F297D"/>
    <a:srgbClr val="003B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47" autoAdjust="0"/>
    <p:restoredTop sz="88014" autoAdjust="0"/>
  </p:normalViewPr>
  <p:slideViewPr>
    <p:cSldViewPr snapToGrid="0" snapToObjects="1">
      <p:cViewPr varScale="1">
        <p:scale>
          <a:sx n="100" d="100"/>
          <a:sy n="100" d="100"/>
        </p:scale>
        <p:origin x="990" y="90"/>
      </p:cViewPr>
      <p:guideLst>
        <p:guide orient="horz" pos="1986"/>
        <p:guide orient="horz" pos="2621"/>
        <p:guide orient="horz" pos="3903"/>
        <p:guide orient="horz" pos="288"/>
        <p:guide orient="horz" pos="2945"/>
        <p:guide orient="horz" pos="1773"/>
        <p:guide orient="horz" pos="4203"/>
        <p:guide pos="7677"/>
        <p:guide pos="9"/>
        <p:guide pos="578"/>
        <p:guide pos="3037"/>
        <p:guide pos="7325"/>
        <p:guide/>
        <p:guide pos="4238"/>
        <p:guide pos="5629"/>
        <p:guide pos="147"/>
        <p:guide pos="7572"/>
      </p:guideLst>
    </p:cSldViewPr>
  </p:slideViewPr>
  <p:outlineViewPr>
    <p:cViewPr>
      <p:scale>
        <a:sx n="33" d="100"/>
        <a:sy n="33" d="100"/>
      </p:scale>
      <p:origin x="0" y="0"/>
    </p:cViewPr>
  </p:outlineViewPr>
  <p:notesTextViewPr>
    <p:cViewPr>
      <p:scale>
        <a:sx n="1" d="1"/>
        <a:sy n="1" d="1"/>
      </p:scale>
      <p:origin x="0" y="0"/>
    </p:cViewPr>
  </p:notesTextViewPr>
  <p:sorterViewPr>
    <p:cViewPr>
      <p:scale>
        <a:sx n="106" d="100"/>
        <a:sy n="106" d="100"/>
      </p:scale>
      <p:origin x="0" y="13344"/>
    </p:cViewPr>
  </p:sorterViewPr>
  <p:notesViewPr>
    <p:cSldViewPr snapToGrid="0" snapToObjects="1" showGuides="1">
      <p:cViewPr varScale="1">
        <p:scale>
          <a:sx n="95" d="100"/>
          <a:sy n="95" d="100"/>
        </p:scale>
        <p:origin x="-36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2B4C68-02D4-43B7-82D0-CC0F31ADA7D5}" type="datetimeFigureOut">
              <a:rPr lang="en-US" smtClean="0">
                <a:latin typeface="Qualcomm Office Regular" pitchFamily="34" charset="0"/>
              </a:rPr>
              <a:t>7/26/2020</a:t>
            </a:fld>
            <a:endParaRPr lang="en-US" dirty="0">
              <a:latin typeface="Qualcomm Office Regular"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Qualcomm Office Regular"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CE8D803-E2CE-43E6-BB9D-83A503D767A5}" type="slidenum">
              <a:rPr lang="en-US" smtClean="0">
                <a:latin typeface="Qualcomm Office Regular" pitchFamily="34" charset="0"/>
              </a:rPr>
              <a:t>‹#›</a:t>
            </a:fld>
            <a:endParaRPr lang="en-US" dirty="0">
              <a:latin typeface="Qualcomm Office Regular" pitchFamily="34" charset="0"/>
            </a:endParaRPr>
          </a:p>
        </p:txBody>
      </p:sp>
      <p:pic>
        <p:nvPicPr>
          <p:cNvPr id="6" name="Picture 2"/>
          <p:cNvPicPr>
            <a:picLocks noChangeAspect="1" noChangeArrowheads="1"/>
          </p:cNvPicPr>
          <p:nvPr/>
        </p:nvPicPr>
        <p:blipFill>
          <a:blip r:embed="rId2" cstate="print"/>
          <a:srcRect/>
          <a:stretch>
            <a:fillRect/>
          </a:stretch>
        </p:blipFill>
        <p:spPr bwMode="auto">
          <a:xfrm>
            <a:off x="494888" y="8400641"/>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5428951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2587"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82587" y="4343400"/>
            <a:ext cx="6092825"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 </a:t>
            </a:r>
          </a:p>
        </p:txBody>
      </p:sp>
      <p:sp>
        <p:nvSpPr>
          <p:cNvPr id="7" name="Slide Number Placeholder 6"/>
          <p:cNvSpPr>
            <a:spLocks noGrp="1"/>
          </p:cNvSpPr>
          <p:nvPr>
            <p:ph type="sldNum" sz="quarter" idx="5"/>
          </p:nvPr>
        </p:nvSpPr>
        <p:spPr>
          <a:xfrm>
            <a:off x="3884613" y="8685213"/>
            <a:ext cx="2287587" cy="457200"/>
          </a:xfrm>
          <a:prstGeom prst="rect">
            <a:avLst/>
          </a:prstGeom>
        </p:spPr>
        <p:txBody>
          <a:bodyPr vert="horz" lIns="91440" tIns="45720" rIns="91440" bIns="45720" rtlCol="0" anchor="b"/>
          <a:lstStyle>
            <a:lvl1pPr algn="r">
              <a:defRPr sz="1100">
                <a:latin typeface="Qualcomm Office Regular" pitchFamily="34" charset="0"/>
              </a:defRPr>
            </a:lvl1pPr>
          </a:lstStyle>
          <a:p>
            <a:fld id="{928A2613-ABFE-468A-A021-82F251360FB0}" type="slidenum">
              <a:rPr lang="en-US" smtClean="0"/>
              <a:pPr/>
              <a:t>‹#›</a:t>
            </a:fld>
            <a:endParaRPr lang="en-US" dirty="0"/>
          </a:p>
        </p:txBody>
      </p:sp>
      <p:pic>
        <p:nvPicPr>
          <p:cNvPr id="8" name="Picture 2"/>
          <p:cNvPicPr>
            <a:picLocks noChangeAspect="1" noChangeArrowheads="1"/>
          </p:cNvPicPr>
          <p:nvPr/>
        </p:nvPicPr>
        <p:blipFill>
          <a:blip r:embed="rId2" cstate="print"/>
          <a:srcRect/>
          <a:stretch>
            <a:fillRect/>
          </a:stretch>
        </p:blipFill>
        <p:spPr bwMode="auto">
          <a:xfrm>
            <a:off x="685800" y="8892993"/>
            <a:ext cx="980122" cy="207248"/>
          </a:xfrm>
          <a:prstGeom prst="rect">
            <a:avLst/>
          </a:prstGeom>
          <a:noFill/>
          <a:ln w="9525">
            <a:noFill/>
            <a:miter lim="800000"/>
            <a:headEnd/>
            <a:tailEnd/>
          </a:ln>
          <a:effectLst/>
        </p:spPr>
      </p:pic>
    </p:spTree>
    <p:extLst>
      <p:ext uri="{BB962C8B-B14F-4D97-AF65-F5344CB8AC3E}">
        <p14:creationId xmlns:p14="http://schemas.microsoft.com/office/powerpoint/2010/main" val="488602246"/>
      </p:ext>
    </p:extLst>
  </p:cSld>
  <p:clrMap bg1="lt1" tx1="dk1" bg2="lt2" tx2="dk2" accent1="accent1" accent2="accent2" accent3="accent3" accent4="accent4" accent5="accent5" accent6="accent6" hlink="hlink" folHlink="folHlink"/>
  <p:notesStyle>
    <a:lvl1pPr marL="171450" indent="-171450" algn="l" defTabSz="914400" rtl="0" eaLnBrk="1" latinLnBrk="0" hangingPunct="1">
      <a:buFont typeface="Arial" pitchFamily="34" charset="0"/>
      <a:buChar char="•"/>
      <a:defRPr sz="1600" kern="1200">
        <a:solidFill>
          <a:schemeClr val="tx1"/>
        </a:solidFill>
        <a:latin typeface="Qualcomm Office Regular" pitchFamily="34" charset="0"/>
        <a:ea typeface="+mn-ea"/>
        <a:cs typeface="+mn-cs"/>
      </a:defRPr>
    </a:lvl1pPr>
    <a:lvl2pPr marL="628650" indent="-171450" algn="l" defTabSz="914400" rtl="0" eaLnBrk="1" latinLnBrk="0" hangingPunct="1">
      <a:buFont typeface="Arial" pitchFamily="34" charset="0"/>
      <a:buChar char="•"/>
      <a:defRPr sz="1200" kern="1200">
        <a:solidFill>
          <a:schemeClr val="tx1"/>
        </a:solidFill>
        <a:latin typeface="Qualcomm Office Regular" pitchFamily="34" charset="0"/>
        <a:ea typeface="+mn-ea"/>
        <a:cs typeface="+mn-cs"/>
      </a:defRPr>
    </a:lvl2pPr>
    <a:lvl3pPr marL="1085850" indent="-171450" algn="l" defTabSz="914400" rtl="0" eaLnBrk="1" latinLnBrk="0" hangingPunct="1">
      <a:buFont typeface="Arial" pitchFamily="34" charset="0"/>
      <a:buChar char="•"/>
      <a:defRPr sz="1200" kern="1200" baseline="0">
        <a:solidFill>
          <a:schemeClr val="tx1"/>
        </a:solidFill>
        <a:latin typeface="Qualcomm Office Regular"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3</a:t>
            </a:fld>
            <a:endParaRPr lang="en-US" dirty="0"/>
          </a:p>
        </p:txBody>
      </p:sp>
    </p:spTree>
    <p:extLst>
      <p:ext uri="{BB962C8B-B14F-4D97-AF65-F5344CB8AC3E}">
        <p14:creationId xmlns:p14="http://schemas.microsoft.com/office/powerpoint/2010/main" val="25096889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4</a:t>
            </a:fld>
            <a:endParaRPr lang="en-US" dirty="0"/>
          </a:p>
        </p:txBody>
      </p:sp>
    </p:spTree>
    <p:extLst>
      <p:ext uri="{BB962C8B-B14F-4D97-AF65-F5344CB8AC3E}">
        <p14:creationId xmlns:p14="http://schemas.microsoft.com/office/powerpoint/2010/main" val="21196409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5</a:t>
            </a:fld>
            <a:endParaRPr lang="en-US" dirty="0"/>
          </a:p>
        </p:txBody>
      </p:sp>
    </p:spTree>
    <p:extLst>
      <p:ext uri="{BB962C8B-B14F-4D97-AF65-F5344CB8AC3E}">
        <p14:creationId xmlns:p14="http://schemas.microsoft.com/office/powerpoint/2010/main" val="2119640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6</a:t>
            </a:fld>
            <a:endParaRPr lang="en-US" dirty="0"/>
          </a:p>
        </p:txBody>
      </p:sp>
    </p:spTree>
    <p:extLst>
      <p:ext uri="{BB962C8B-B14F-4D97-AF65-F5344CB8AC3E}">
        <p14:creationId xmlns:p14="http://schemas.microsoft.com/office/powerpoint/2010/main" val="35200813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28A2613-ABFE-468A-A021-82F251360FB0}" type="slidenum">
              <a:rPr lang="en-US" smtClean="0"/>
              <a:pPr/>
              <a:t>7</a:t>
            </a:fld>
            <a:endParaRPr lang="en-US" dirty="0"/>
          </a:p>
        </p:txBody>
      </p:sp>
    </p:spTree>
    <p:extLst>
      <p:ext uri="{BB962C8B-B14F-4D97-AF65-F5344CB8AC3E}">
        <p14:creationId xmlns:p14="http://schemas.microsoft.com/office/powerpoint/2010/main" val="21196409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grpSp>
        <p:nvGrpSpPr>
          <p:cNvPr id="2" name="Group 1"/>
          <p:cNvGrpSpPr>
            <a:grpSpLocks noChangeAspect="1"/>
          </p:cNvGrpSpPr>
          <p:nvPr userDrawn="1"/>
        </p:nvGrpSpPr>
        <p:grpSpPr>
          <a:xfrm>
            <a:off x="446503" y="523977"/>
            <a:ext cx="1800308" cy="392615"/>
            <a:chOff x="187326" y="5085556"/>
            <a:chExt cx="8393112" cy="1830388"/>
          </a:xfrm>
          <a:solidFill>
            <a:srgbClr val="00ACBD"/>
          </a:solidFill>
        </p:grpSpPr>
        <p:sp>
          <p:nvSpPr>
            <p:cNvPr id="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solidFill>
                <a:schemeClr val="accent3">
                  <a:lumMod val="60000"/>
                  <a:lumOff val="40000"/>
                </a:schemeClr>
              </a:solid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pic>
        <p:nvPicPr>
          <p:cNvPr id="11" name="Picture 6" descr="3GPP_TM_R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87918" y="24904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18702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004" y="1933395"/>
            <a:ext cx="11430000" cy="1398844"/>
          </a:xfrm>
        </p:spPr>
        <p:txBody>
          <a:bodyPr/>
          <a:lstStyle>
            <a:lvl1pPr marL="342900" indent="-342900">
              <a:buFontTx/>
              <a:buBlip>
                <a:blip r:embed="rId2"/>
              </a:buBlip>
              <a:defRPr/>
            </a:lvl1pPr>
            <a:lvl2pPr>
              <a:buClr>
                <a:schemeClr val="accent2"/>
              </a:buClr>
              <a:defRPr/>
            </a:lvl2pPr>
            <a:lvl3pPr>
              <a:buClr>
                <a:schemeClr val="accent2"/>
              </a:buClr>
              <a:defRPr/>
            </a:lvl3pPr>
            <a:lvl4pPr>
              <a:buClr>
                <a:schemeClr val="accent2"/>
              </a:buCl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itle Placeholder 1"/>
          <p:cNvSpPr>
            <a:spLocks noGrp="1"/>
          </p:cNvSpPr>
          <p:nvPr>
            <p:ph type="title"/>
          </p:nvPr>
        </p:nvSpPr>
        <p:spPr>
          <a:xfrm>
            <a:off x="283464" y="586685"/>
            <a:ext cx="11430000" cy="507831"/>
          </a:xfrm>
          <a:prstGeom prst="rect">
            <a:avLst/>
          </a:prstGeom>
        </p:spPr>
        <p:txBody>
          <a:bodyPr vert="horz" wrap="square" lIns="91440" tIns="45720" rIns="91440" bIns="45720" rtlCol="0" anchor="ctr">
            <a:spAutoFit/>
          </a:bodyPr>
          <a:lstStyle/>
          <a:p>
            <a:r>
              <a:rPr lang="en-US"/>
              <a:t>Click to edit Master title style</a:t>
            </a:r>
            <a:endParaRPr lang="en-US" dirty="0"/>
          </a:p>
        </p:txBody>
      </p:sp>
      <p:sp>
        <p:nvSpPr>
          <p:cNvPr id="8" name="Text Placeholder 2"/>
          <p:cNvSpPr>
            <a:spLocks noGrp="1"/>
          </p:cNvSpPr>
          <p:nvPr>
            <p:ph type="body" idx="13"/>
          </p:nvPr>
        </p:nvSpPr>
        <p:spPr>
          <a:xfrm>
            <a:off x="283464" y="1426464"/>
            <a:ext cx="11430000" cy="350865"/>
          </a:xfrm>
        </p:spPr>
        <p:txBody>
          <a:bodyPr tIns="0" bIns="0" anchor="t"/>
          <a:lstStyle>
            <a:lvl1pPr marL="0" indent="0">
              <a:buNone/>
              <a:defRPr sz="2400" b="0">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Tree>
    <p:extLst>
      <p:ext uri="{BB962C8B-B14F-4D97-AF65-F5344CB8AC3E}">
        <p14:creationId xmlns:p14="http://schemas.microsoft.com/office/powerpoint/2010/main" val="208127326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TextBox 8"/>
          <p:cNvSpPr txBox="1"/>
          <p:nvPr/>
        </p:nvSpPr>
        <p:spPr bwMode="gray">
          <a:xfrm>
            <a:off x="11520551" y="6525737"/>
            <a:ext cx="288861" cy="215444"/>
          </a:xfrm>
          <a:prstGeom prst="rect">
            <a:avLst/>
          </a:prstGeom>
          <a:noFill/>
        </p:spPr>
        <p:txBody>
          <a:bodyPr wrap="none" rtlCol="0">
            <a:spAutoFit/>
          </a:bodyPr>
          <a:lstStyle/>
          <a:p>
            <a:pPr marL="0" algn="l" defTabSz="914400" rtl="0" eaLnBrk="1" latinLnBrk="0" hangingPunct="1"/>
            <a:fld id="{0A607DED-8B1E-49A6-A07A-F6DE68304C82}" type="slidenum">
              <a:rPr lang="en-US" sz="800" kern="1200" smtClean="0">
                <a:solidFill>
                  <a:schemeClr val="bg1">
                    <a:lumMod val="75000"/>
                  </a:schemeClr>
                </a:solidFill>
                <a:latin typeface="Qualcomm Office Regular" pitchFamily="34" charset="0"/>
                <a:ea typeface="+mn-ea"/>
                <a:cs typeface="Arial" pitchFamily="34" charset="0"/>
              </a:rPr>
              <a:pPr marL="0" algn="l" defTabSz="914400" rtl="0" eaLnBrk="1" latinLnBrk="0" hangingPunct="1"/>
              <a:t>‹#›</a:t>
            </a:fld>
            <a:endParaRPr lang="en-US" sz="800" kern="1200" dirty="0">
              <a:solidFill>
                <a:schemeClr val="bg1">
                  <a:lumMod val="75000"/>
                </a:schemeClr>
              </a:solidFill>
              <a:latin typeface="Qualcomm Office Regular" pitchFamily="34" charset="0"/>
              <a:ea typeface="+mn-ea"/>
              <a:cs typeface="Arial" pitchFamily="34" charset="0"/>
            </a:endParaRPr>
          </a:p>
        </p:txBody>
      </p:sp>
      <p:grpSp>
        <p:nvGrpSpPr>
          <p:cNvPr id="6" name="Group 5"/>
          <p:cNvGrpSpPr>
            <a:grpSpLocks noChangeAspect="1"/>
          </p:cNvGrpSpPr>
          <p:nvPr userDrawn="1"/>
        </p:nvGrpSpPr>
        <p:grpSpPr>
          <a:xfrm>
            <a:off x="9717597" y="327382"/>
            <a:ext cx="1802954" cy="393192"/>
            <a:chOff x="187326" y="5085556"/>
            <a:chExt cx="8393112" cy="1830388"/>
          </a:xfrm>
          <a:solidFill>
            <a:schemeClr val="bg1"/>
          </a:solidFill>
        </p:grpSpPr>
        <p:sp>
          <p:nvSpPr>
            <p:cNvPr id="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0"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1"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2"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3"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4"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sp>
          <p:nvSpPr>
            <p:cNvPr id="15"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Qualcomm Office Regular" pitchFamily="34" charset="0"/>
              </a:endParaRPr>
            </a:p>
          </p:txBody>
        </p:sp>
      </p:grpSp>
      <p:grpSp>
        <p:nvGrpSpPr>
          <p:cNvPr id="16" name="Group 15"/>
          <p:cNvGrpSpPr>
            <a:grpSpLocks noChangeAspect="1"/>
          </p:cNvGrpSpPr>
          <p:nvPr userDrawn="1"/>
        </p:nvGrpSpPr>
        <p:grpSpPr>
          <a:xfrm>
            <a:off x="391276" y="3809824"/>
            <a:ext cx="2096458" cy="457200"/>
            <a:chOff x="187326" y="5085556"/>
            <a:chExt cx="8393112" cy="1830388"/>
          </a:xfrm>
          <a:solidFill>
            <a:schemeClr val="bg1"/>
          </a:solidFill>
        </p:grpSpPr>
        <p:sp>
          <p:nvSpPr>
            <p:cNvPr id="17"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8"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19"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0"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1"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2"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3"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sp>
          <p:nvSpPr>
            <p:cNvPr id="24"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latin typeface="Qualcomm Office Regular" pitchFamily="34" charset="0"/>
              </a:endParaRPr>
            </a:p>
          </p:txBody>
        </p:sp>
      </p:grpSp>
      <p:cxnSp>
        <p:nvCxnSpPr>
          <p:cNvPr id="53" name="Straight Connector 52"/>
          <p:cNvCxnSpPr/>
          <p:nvPr userDrawn="1"/>
        </p:nvCxnSpPr>
        <p:spPr>
          <a:xfrm>
            <a:off x="361124" y="1214205"/>
            <a:ext cx="11448288"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04149844"/>
      </p:ext>
    </p:extLst>
  </p:cSld>
  <p:clrMap bg1="lt1" tx1="dk1" bg2="lt2" tx2="dk2" accent1="accent1" accent2="accent2" accent3="accent3" accent4="accent4" accent5="accent5" accent6="accent6" hlink="hlink" folHlink="folHlink"/>
  <p:sldLayoutIdLst>
    <p:sldLayoutId id="2147483749" r:id="rId1"/>
    <p:sldLayoutId id="2147483750" r:id="rId2"/>
  </p:sldLayoutIdLst>
  <p:txStyles>
    <p:titleStyle>
      <a:lvl1pPr algn="l" defTabSz="914400" rtl="0" eaLnBrk="1" latinLnBrk="0" hangingPunct="1">
        <a:lnSpc>
          <a:spcPct val="75000"/>
        </a:lnSpc>
        <a:spcBef>
          <a:spcPct val="0"/>
        </a:spcBef>
        <a:buNone/>
        <a:defRPr lang="en-US" sz="3600" kern="1200" baseline="0" dirty="0">
          <a:solidFill>
            <a:schemeClr val="tx1">
              <a:lumMod val="65000"/>
              <a:lumOff val="35000"/>
            </a:schemeClr>
          </a:solidFill>
          <a:latin typeface="Qualcomm Office Regular" pitchFamily="34" charset="0"/>
          <a:ea typeface="+mj-ea"/>
          <a:cs typeface="Arial" pitchFamily="34" charset="0"/>
        </a:defRPr>
      </a:lvl1pPr>
    </p:titleStyle>
    <p:bodyStyle>
      <a:lvl1pPr marL="342900" indent="-342900" algn="l" defTabSz="914400" rtl="0" eaLnBrk="1" latinLnBrk="0" hangingPunct="1">
        <a:lnSpc>
          <a:spcPct val="95000"/>
        </a:lnSpc>
        <a:spcBef>
          <a:spcPct val="20000"/>
        </a:spcBef>
        <a:buFontTx/>
        <a:buBlip>
          <a:blip r:embed="rId4"/>
        </a:buBlip>
        <a:defRPr lang="en-US" sz="2400" kern="1200" dirty="0" smtClean="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5"/>
        </a:buClr>
        <a:buFont typeface="Calibre Regular" pitchFamily="34" charset="0"/>
        <a:buChar char="−"/>
        <a:defRPr lang="en-US" sz="2000" kern="1200" dirty="0" smtClean="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5"/>
        </a:buClr>
        <a:buFont typeface="Calibre Regular" pitchFamily="34" charset="0"/>
        <a:buChar char="−"/>
        <a:defRPr lang="en-US" sz="1800" kern="1200" dirty="0" smtClean="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5"/>
        </a:buClr>
        <a:buFont typeface="Calibre Regular" pitchFamily="34" charset="0"/>
        <a:buChar char="−"/>
        <a:defRPr lang="en-US" sz="1600" kern="1200" dirty="0" smtClean="0">
          <a:solidFill>
            <a:prstClr val="black">
              <a:lumMod val="75000"/>
              <a:lumOff val="25000"/>
            </a:prstClr>
          </a:solidFill>
          <a:latin typeface="Qualcomm Office Regular" pitchFamily="34" charset="0"/>
          <a:ea typeface="+mn-ea"/>
          <a:cs typeface="Arial" pitchFamily="34" charset="0"/>
        </a:defRPr>
      </a:lvl4pPr>
      <a:lvl5pPr marL="1600200" indent="-342900" algn="l" defTabSz="914400" rtl="0" eaLnBrk="1" latinLnBrk="0" hangingPunct="1">
        <a:lnSpc>
          <a:spcPct val="95000"/>
        </a:lnSpc>
        <a:spcBef>
          <a:spcPct val="20000"/>
        </a:spcBef>
        <a:buClr>
          <a:schemeClr val="accent5"/>
        </a:buClr>
        <a:buFont typeface="Calibre Regular" pitchFamily="34" charset="0"/>
        <a:buChar char="−"/>
        <a:defRPr lang="en-US" sz="1400" kern="1200" baseline="0" dirty="0" smtClean="0">
          <a:solidFill>
            <a:prstClr val="black">
              <a:lumMod val="75000"/>
              <a:lumOff val="25000"/>
            </a:prstClr>
          </a:solidFill>
          <a:latin typeface="Qualcomm Regular"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www.3gpp.org/ftp/tsg_ran/TSG_RAN/TSGR_88e/Docs/RP-201361.zip" TargetMode="Externa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88e/Docs/RP-201386.zip"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www.3gpp.org/ftp/tsg_ran/TSG_RAN/TSGR_88e/Docs/RP-201310.zip" TargetMode="External"/><Relationship Id="rId4" Type="http://schemas.openxmlformats.org/officeDocument/2006/relationships/hyperlink" Target="http://www.3gpp.org/ftp/tsg_ran/TSG_RAN/TSGR_86/Docs/RP-193233.zip"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http://www.3gpp.org/ftp/tsg_ran/TSG_RAN/TSGR_88e/Docs/RP-201306.zip" TargetMode="External"/><Relationship Id="rId3" Type="http://schemas.openxmlformats.org/officeDocument/2006/relationships/hyperlink" Target="http://www.3gpp.org/ftp/tsg_ran/TSG_RAN/TSGR_88e/Docs/RP-200902.zip" TargetMode="External"/><Relationship Id="rId7" Type="http://schemas.openxmlformats.org/officeDocument/2006/relationships/hyperlink" Target="http://www.3gpp.org/ftp/tsg_ran/TSG_RAN/TSGR_88e/Docs/RP-201385.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www.3gpp.org/ftp/tsg_ran/TSG_RAN/TSGR_88e/Docs/RP-201145.zip" TargetMode="External"/><Relationship Id="rId5" Type="http://schemas.openxmlformats.org/officeDocument/2006/relationships/hyperlink" Target="http://www.3gpp.org/ftp/tsg_ran/TSG_RAN/TSGR_88e/Docs/RP-200861.zip" TargetMode="External"/><Relationship Id="rId4" Type="http://schemas.openxmlformats.org/officeDocument/2006/relationships/hyperlink" Target="http://www.3gpp.org/ftp/tsg_ran/TSG_RAN/TSGR_88e/Docs/RP-200928.zip" TargetMode="External"/></Relationships>
</file>

<file path=ppt/slides/_rels/slide6.xml.rels><?xml version="1.0" encoding="UTF-8" standalone="yes"?>
<Relationships xmlns="http://schemas.openxmlformats.org/package/2006/relationships"><Relationship Id="rId8" Type="http://schemas.openxmlformats.org/officeDocument/2006/relationships/hyperlink" Target="http://www.3gpp.org/ftp/tsg_ran/TSG_RAN/TSGR_88e/Docs/RP-201305.zip" TargetMode="External"/><Relationship Id="rId3" Type="http://schemas.openxmlformats.org/officeDocument/2006/relationships/hyperlink" Target="http://www.3gpp.org/ftp/tsg_ran/TSG_RAN/TSGR_88e/Docs/RP-201256.zip" TargetMode="External"/><Relationship Id="rId7" Type="http://schemas.openxmlformats.org/officeDocument/2006/relationships/hyperlink" Target="http://www.3gpp.org/ftp/tsg_ran/TSG_RAN/TSGR_88e/Docs/RP-201040.zip"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3gpp.org/ftp/tsg_ran/TSG_RAN/TSGR_88e/Docs/RP-201293.zip" TargetMode="External"/><Relationship Id="rId5" Type="http://schemas.openxmlformats.org/officeDocument/2006/relationships/hyperlink" Target="http://www.3gpp.org/ftp/tsg_ran/TSG_RAN/TSGR_88e/Docs/RP-201038.zip" TargetMode="External"/><Relationship Id="rId4" Type="http://schemas.openxmlformats.org/officeDocument/2006/relationships/hyperlink" Target="http://www.3gpp.org/ftp/tsg_ran/TSG_RAN/TSGR_88e/Docs/RP-200938.zip"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3gpp.org/ftp/tsg_ran/TSG_RAN/TSGR_88e/Docs/RP-201284.zip" TargetMode="External"/><Relationship Id="rId7" Type="http://schemas.openxmlformats.org/officeDocument/2006/relationships/hyperlink" Target="http://www.3gpp.org/ftp/tsg_ran/TSG_RAN/TSGR_88e/Docs/RP-201319.zip"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www.3gpp.org/ftp/tsg_ran/TSG_RAN/TSGR_88e/Docs/RP-201279.zip" TargetMode="External"/><Relationship Id="rId5" Type="http://schemas.openxmlformats.org/officeDocument/2006/relationships/hyperlink" Target="http://www.3gpp.org/ftp/tsg_ran/TSG_RAN/TSGR_88e/Docs/RP-201333.zip" TargetMode="External"/><Relationship Id="rId4" Type="http://schemas.openxmlformats.org/officeDocument/2006/relationships/hyperlink" Target="http://www.3gpp.org/ftp/tsg_ran/TSG_RAN/TSGR_88e/Docs/RP-201349.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7280" y="3362178"/>
            <a:ext cx="9622302" cy="1720471"/>
          </a:xfrm>
          <a:prstGeom prst="rect">
            <a:avLst/>
          </a:prstGeom>
          <a:noFill/>
        </p:spPr>
        <p:txBody>
          <a:bodyPr wrap="square" rtlCol="0">
            <a:spAutoFit/>
          </a:bodyPr>
          <a:lstStyle/>
          <a:p>
            <a:pPr algn="ctr">
              <a:lnSpc>
                <a:spcPct val="90000"/>
              </a:lnSpc>
              <a:spcAft>
                <a:spcPts val="300"/>
              </a:spcAft>
            </a:pPr>
            <a:r>
              <a:rPr lang="en-GB" sz="4000" dirty="0"/>
              <a:t>Highlights from RAN#88-e</a:t>
            </a:r>
          </a:p>
          <a:p>
            <a:pPr algn="ctr">
              <a:lnSpc>
                <a:spcPct val="90000"/>
              </a:lnSpc>
              <a:spcAft>
                <a:spcPts val="300"/>
              </a:spcAft>
            </a:pPr>
            <a:endParaRPr lang="en-GB" sz="4000" dirty="0">
              <a:solidFill>
                <a:schemeClr val="tx1">
                  <a:lumMod val="75000"/>
                  <a:lumOff val="25000"/>
                </a:schemeClr>
              </a:solidFill>
              <a:latin typeface="Calibre Semibold" pitchFamily="34" charset="0"/>
            </a:endParaRPr>
          </a:p>
          <a:p>
            <a:pPr algn="ctr">
              <a:lnSpc>
                <a:spcPct val="90000"/>
              </a:lnSpc>
              <a:spcAft>
                <a:spcPts val="300"/>
              </a:spcAft>
            </a:pPr>
            <a:r>
              <a:rPr lang="en-GB" sz="2800" dirty="0">
                <a:solidFill>
                  <a:schemeClr val="tx1">
                    <a:lumMod val="75000"/>
                    <a:lumOff val="25000"/>
                  </a:schemeClr>
                </a:solidFill>
                <a:latin typeface="Calibre Semibold" pitchFamily="34" charset="0"/>
              </a:rPr>
              <a:t>RAN1 Chairman</a:t>
            </a:r>
            <a:endParaRPr lang="en-US" sz="2800" dirty="0">
              <a:solidFill>
                <a:schemeClr val="tx1">
                  <a:lumMod val="75000"/>
                  <a:lumOff val="25000"/>
                </a:schemeClr>
              </a:solidFill>
              <a:latin typeface="Calibre Semibold" pitchFamily="34" charset="0"/>
            </a:endParaRPr>
          </a:p>
        </p:txBody>
      </p:sp>
      <p:sp>
        <p:nvSpPr>
          <p:cNvPr id="4" name="Rectangle 3"/>
          <p:cNvSpPr/>
          <p:nvPr/>
        </p:nvSpPr>
        <p:spPr>
          <a:xfrm>
            <a:off x="459545" y="1458968"/>
            <a:ext cx="6092825" cy="707886"/>
          </a:xfrm>
          <a:prstGeom prst="rect">
            <a:avLst/>
          </a:prstGeom>
        </p:spPr>
        <p:txBody>
          <a:bodyPr>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a:latin typeface="Times" panose="02020603050405020304" pitchFamily="18" charset="0"/>
                <a:ea typeface="Batang"/>
                <a:cs typeface="Arial" panose="020B0604020202020204" pitchFamily="34" charset="0"/>
              </a:rPr>
              <a:t>3GPP TSG RAN WG1#102e</a:t>
            </a:r>
            <a:endParaRPr lang="en-GB" sz="2000" b="1" dirty="0">
              <a:latin typeface="Times" panose="02020603050405020304" pitchFamily="18" charset="0"/>
              <a:ea typeface="MS Mincho"/>
              <a:cs typeface="Arial" panose="020B0604020202020204" pitchFamily="34" charset="0"/>
            </a:endParaRPr>
          </a:p>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GB" sz="2000" b="1" dirty="0" err="1">
                <a:latin typeface="Times" panose="02020603050405020304" pitchFamily="18" charset="0"/>
                <a:ea typeface="MS Mincho"/>
                <a:cs typeface="Arial" panose="020B0604020202020204" pitchFamily="34" charset="0"/>
              </a:rPr>
              <a:t>eMeeting</a:t>
            </a:r>
            <a:r>
              <a:rPr lang="en-GB" sz="2000" b="1" dirty="0">
                <a:latin typeface="Times" panose="02020603050405020304" pitchFamily="18" charset="0"/>
                <a:ea typeface="MS Mincho"/>
                <a:cs typeface="Arial" panose="020B0604020202020204" pitchFamily="34" charset="0"/>
              </a:rPr>
              <a:t>, August 17</a:t>
            </a:r>
            <a:r>
              <a:rPr lang="en-GB" sz="2000" b="1" baseline="30000" dirty="0">
                <a:latin typeface="Times" panose="02020603050405020304" pitchFamily="18" charset="0"/>
                <a:ea typeface="MS Mincho"/>
                <a:cs typeface="Arial" panose="020B0604020202020204" pitchFamily="34" charset="0"/>
              </a:rPr>
              <a:t>th </a:t>
            </a:r>
            <a:r>
              <a:rPr lang="en-GB" sz="2000" b="1" dirty="0">
                <a:latin typeface="Times" panose="02020603050405020304" pitchFamily="18" charset="0"/>
                <a:ea typeface="MS Mincho"/>
                <a:cs typeface="Arial" panose="020B0604020202020204" pitchFamily="34" charset="0"/>
              </a:rPr>
              <a:t>- 28</a:t>
            </a:r>
            <a:r>
              <a:rPr lang="en-GB" sz="2000" b="1" baseline="30000" dirty="0">
                <a:latin typeface="Times" panose="02020603050405020304" pitchFamily="18" charset="0"/>
                <a:ea typeface="MS Mincho"/>
                <a:cs typeface="Arial" panose="020B0604020202020204" pitchFamily="34" charset="0"/>
              </a:rPr>
              <a:t>th</a:t>
            </a:r>
            <a:r>
              <a:rPr lang="en-GB" sz="2000" b="1" dirty="0">
                <a:latin typeface="Times" panose="02020603050405020304" pitchFamily="18" charset="0"/>
                <a:ea typeface="MS Mincho"/>
                <a:cs typeface="Arial" panose="020B0604020202020204" pitchFamily="34" charset="0"/>
              </a:rPr>
              <a:t>, 2020</a:t>
            </a:r>
            <a:endParaRPr lang="en-US" sz="1200" dirty="0">
              <a:latin typeface="Times" panose="02020603050405020304" pitchFamily="18" charset="0"/>
              <a:ea typeface="Batang"/>
              <a:cs typeface="Times New Roman" panose="02020603050405020304" pitchFamily="18" charset="0"/>
            </a:endParaRPr>
          </a:p>
        </p:txBody>
      </p:sp>
      <p:sp>
        <p:nvSpPr>
          <p:cNvPr id="5" name="Rectangle 4"/>
          <p:cNvSpPr/>
          <p:nvPr/>
        </p:nvSpPr>
        <p:spPr>
          <a:xfrm>
            <a:off x="9541412" y="1577151"/>
            <a:ext cx="1652954" cy="400110"/>
          </a:xfrm>
          <a:prstGeom prst="rect">
            <a:avLst/>
          </a:prstGeom>
        </p:spPr>
        <p:txBody>
          <a:bodyPr wrap="square">
            <a:spAutoFit/>
          </a:bodyPr>
          <a:lstStyle/>
          <a:p>
            <a:pPr marL="914400" marR="0" indent="-914400">
              <a:spcBef>
                <a:spcPts val="0"/>
              </a:spcBef>
              <a:spcAft>
                <a:spcPts val="0"/>
              </a:spcAft>
              <a:tabLst>
                <a:tab pos="914400" algn="l"/>
                <a:tab pos="2880360" algn="ctr"/>
                <a:tab pos="5760720" algn="r"/>
                <a:tab pos="914400" algn="l"/>
                <a:tab pos="2880360" algn="ctr"/>
                <a:tab pos="5760720" algn="r"/>
                <a:tab pos="6210935" algn="r"/>
              </a:tabLst>
            </a:pPr>
            <a:r>
              <a:rPr lang="en-US" sz="2000" b="1" dirty="0">
                <a:latin typeface="Times" panose="02020603050405020304" pitchFamily="18" charset="0"/>
                <a:ea typeface="Batang"/>
                <a:cs typeface="Arial" panose="020B0604020202020204" pitchFamily="34" charset="0"/>
              </a:rPr>
              <a:t>R1-2005202</a:t>
            </a:r>
          </a:p>
        </p:txBody>
      </p:sp>
    </p:spTree>
    <p:extLst>
      <p:ext uri="{BB962C8B-B14F-4D97-AF65-F5344CB8AC3E}">
        <p14:creationId xmlns:p14="http://schemas.microsoft.com/office/powerpoint/2010/main" val="2273413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404477"/>
            <a:ext cx="11430000" cy="2163476"/>
          </a:xfrm>
        </p:spPr>
        <p:txBody>
          <a:bodyPr/>
          <a:lstStyle/>
          <a:p>
            <a:pPr hangingPunct="0"/>
            <a:r>
              <a:rPr lang="en-US" dirty="0"/>
              <a:t>All RAN1 endorsed LTE CRs submitted to RAN</a:t>
            </a:r>
            <a:r>
              <a:rPr lang="en-US"/>
              <a:t>#88-e </a:t>
            </a:r>
            <a:r>
              <a:rPr lang="en-US" dirty="0"/>
              <a:t>are approved</a:t>
            </a:r>
          </a:p>
          <a:p>
            <a:pPr hangingPunct="0"/>
            <a:r>
              <a:rPr lang="en-US" dirty="0"/>
              <a:t>All RAN1 endorsed NR CRs submitted to RAN#88-e are approved</a:t>
            </a:r>
          </a:p>
          <a:p>
            <a:pPr>
              <a:defRPr/>
            </a:pPr>
            <a:r>
              <a:rPr lang="en-US" dirty="0"/>
              <a:t>In particular, </a:t>
            </a:r>
            <a:r>
              <a:rPr lang="en-US" dirty="0">
                <a:solidFill>
                  <a:srgbClr val="FF0000"/>
                </a:solidFill>
                <a:effectLst>
                  <a:outerShdw blurRad="38100" dist="38100" dir="2700000" algn="tl">
                    <a:srgbClr val="000000">
                      <a:alpha val="43137"/>
                    </a:srgbClr>
                  </a:outerShdw>
                </a:effectLst>
              </a:rPr>
              <a:t>Rel-16 was declared completed and the corresponding ASN.1 was declared frozen </a:t>
            </a:r>
          </a:p>
          <a:p>
            <a:pPr lvl="2"/>
            <a:endParaRPr lang="en-US" dirty="0"/>
          </a:p>
          <a:p>
            <a:pPr lvl="1"/>
            <a:endParaRPr lang="en-GB" dirty="0">
              <a:highlight>
                <a:srgbClr val="FFFF00"/>
              </a:highlight>
            </a:endParaRPr>
          </a:p>
          <a:p>
            <a:pPr lvl="1"/>
            <a:endParaRPr lang="en-US" dirty="0"/>
          </a:p>
          <a:p>
            <a:pPr lvl="1"/>
            <a:endParaRPr lang="en-US" sz="2400" dirty="0"/>
          </a:p>
          <a:p>
            <a:pPr lvl="1"/>
            <a:endParaRPr lang="en-US" sz="2400" dirty="0"/>
          </a:p>
        </p:txBody>
      </p:sp>
      <p:sp>
        <p:nvSpPr>
          <p:cNvPr id="3" name="Title 2"/>
          <p:cNvSpPr>
            <a:spLocks noGrp="1"/>
          </p:cNvSpPr>
          <p:nvPr>
            <p:ph type="title"/>
          </p:nvPr>
        </p:nvSpPr>
        <p:spPr/>
        <p:txBody>
          <a:bodyPr/>
          <a:lstStyle/>
          <a:p>
            <a:r>
              <a:rPr lang="en-US" dirty="0"/>
              <a:t>LTE and NR CRs</a:t>
            </a:r>
          </a:p>
        </p:txBody>
      </p:sp>
    </p:spTree>
    <p:extLst>
      <p:ext uri="{BB962C8B-B14F-4D97-AF65-F5344CB8AC3E}">
        <p14:creationId xmlns:p14="http://schemas.microsoft.com/office/powerpoint/2010/main" val="40811188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1812" y="4093647"/>
            <a:ext cx="8827341" cy="1259404"/>
          </a:xfrm>
        </p:spPr>
        <p:txBody>
          <a:bodyPr/>
          <a:lstStyle/>
          <a:p>
            <a:pPr lvl="1">
              <a:spcBef>
                <a:spcPct val="0"/>
              </a:spcBef>
              <a:defRPr/>
            </a:pPr>
            <a:r>
              <a:rPr lang="en-GB" altLang="ja-JP" dirty="0"/>
              <a:t>In RAN1, in addition to the 4 SIs, to additionally start Rel-17 WIs:</a:t>
            </a:r>
            <a:r>
              <a:rPr lang="en-GB" altLang="ja-JP" sz="1600" dirty="0"/>
              <a:t> </a:t>
            </a:r>
          </a:p>
          <a:p>
            <a:pPr lvl="2">
              <a:spcBef>
                <a:spcPct val="0"/>
              </a:spcBef>
              <a:defRPr/>
            </a:pPr>
            <a:r>
              <a:rPr lang="en-GB" altLang="ja-JP" b="1" dirty="0" err="1"/>
              <a:t>eMIMO</a:t>
            </a:r>
            <a:r>
              <a:rPr lang="en-GB" altLang="ja-JP" b="1" dirty="0"/>
              <a:t>, </a:t>
            </a:r>
            <a:r>
              <a:rPr lang="en-GB" altLang="ja-JP" b="1" dirty="0" err="1"/>
              <a:t>IIoT</a:t>
            </a:r>
            <a:r>
              <a:rPr lang="en-GB" altLang="ja-JP" b="1" dirty="0"/>
              <a:t>/URLLC, NTN, Power Savings, NB-IoT/</a:t>
            </a:r>
            <a:r>
              <a:rPr lang="en-GB" altLang="ja-JP" b="1" dirty="0" err="1"/>
              <a:t>eMTC</a:t>
            </a:r>
            <a:r>
              <a:rPr lang="en-GB" altLang="ja-JP" b="1" dirty="0"/>
              <a:t> &amp; IAB, </a:t>
            </a:r>
            <a:r>
              <a:rPr lang="en-GB" altLang="ja-JP" b="1" dirty="0">
                <a:solidFill>
                  <a:srgbClr val="FF0000"/>
                </a:solidFill>
              </a:rPr>
              <a:t>using both emails &amp; GTWs </a:t>
            </a:r>
            <a:r>
              <a:rPr lang="en-GB" altLang="ja-JP" dirty="0"/>
              <a:t>with explicit TUs (see table on the right)</a:t>
            </a:r>
          </a:p>
          <a:p>
            <a:pPr lvl="3">
              <a:spcBef>
                <a:spcPct val="0"/>
              </a:spcBef>
              <a:defRPr/>
            </a:pPr>
            <a:r>
              <a:rPr lang="en-GB" altLang="ja-JP" dirty="0"/>
              <a:t>Same #  of TUs as if it were the first meeting  for Rel-17</a:t>
            </a:r>
          </a:p>
          <a:p>
            <a:pPr lvl="4">
              <a:spcBef>
                <a:spcPct val="0"/>
              </a:spcBef>
              <a:defRPr/>
            </a:pPr>
            <a:r>
              <a:rPr lang="en-GB" altLang="ja-JP" sz="200" dirty="0"/>
              <a:t>Note: the TU for 52.6-71GHz is re-calculated to 1.7, averaged over 3 meetings for a total of 5 TUs</a:t>
            </a:r>
          </a:p>
          <a:p>
            <a:pPr lvl="3">
              <a:spcBef>
                <a:spcPct val="0"/>
              </a:spcBef>
              <a:defRPr/>
            </a:pPr>
            <a:r>
              <a:rPr lang="en-GB" altLang="ja-JP" dirty="0"/>
              <a:t>These TUs for are to used as the basis for the e-Meeting management (# of email threads + total GTW time), with details up to Chairman’s discretion</a:t>
            </a:r>
          </a:p>
          <a:p>
            <a:pPr lvl="2">
              <a:spcBef>
                <a:spcPct val="0"/>
              </a:spcBef>
              <a:defRPr/>
            </a:pPr>
            <a:r>
              <a:rPr lang="en-GB" altLang="ja-JP" dirty="0"/>
              <a:t>As a </a:t>
            </a:r>
            <a:r>
              <a:rPr lang="en-GB" altLang="ja-JP" i="1" dirty="0">
                <a:effectLst>
                  <a:outerShdw blurRad="38100" dist="38100" dir="2700000" algn="tl">
                    <a:srgbClr val="000000">
                      <a:alpha val="43137"/>
                    </a:srgbClr>
                  </a:outerShdw>
                </a:effectLst>
              </a:rPr>
              <a:t>secondary priority</a:t>
            </a:r>
            <a:r>
              <a:rPr lang="en-GB" altLang="ja-JP" dirty="0"/>
              <a:t>, </a:t>
            </a:r>
            <a:r>
              <a:rPr lang="en-GB" altLang="ja-JP" b="1" dirty="0" err="1"/>
              <a:t>Sidelink</a:t>
            </a:r>
            <a:r>
              <a:rPr lang="en-GB" altLang="ja-JP" b="1" dirty="0"/>
              <a:t>, DSS &amp; Multicast</a:t>
            </a:r>
            <a:r>
              <a:rPr lang="en-GB" altLang="ja-JP" dirty="0"/>
              <a:t>, </a:t>
            </a:r>
            <a:r>
              <a:rPr lang="en-GB" altLang="ja-JP" b="1" dirty="0">
                <a:solidFill>
                  <a:srgbClr val="FF0000"/>
                </a:solidFill>
              </a:rPr>
              <a:t>using emails only </a:t>
            </a:r>
            <a:r>
              <a:rPr lang="en-GB" altLang="ja-JP" sz="1600" dirty="0"/>
              <a:t>with no explicit TUs</a:t>
            </a:r>
          </a:p>
          <a:p>
            <a:pPr lvl="3">
              <a:spcBef>
                <a:spcPct val="0"/>
              </a:spcBef>
              <a:defRPr/>
            </a:pPr>
            <a:r>
              <a:rPr lang="en-GB" altLang="ja-JP" dirty="0"/>
              <a:t>Focus on simulation assumptions &amp; high-level concepts  </a:t>
            </a:r>
          </a:p>
          <a:p>
            <a:pPr lvl="3">
              <a:spcBef>
                <a:spcPct val="0"/>
              </a:spcBef>
              <a:defRPr/>
            </a:pPr>
            <a:r>
              <a:rPr lang="en-GB" altLang="ja-JP" dirty="0"/>
              <a:t>Using a limited # of email threads</a:t>
            </a:r>
          </a:p>
          <a:p>
            <a:pPr lvl="1" hangingPunct="0"/>
            <a:endParaRPr lang="en-GB" sz="2400" dirty="0"/>
          </a:p>
          <a:p>
            <a:pPr lvl="1" hangingPunct="0"/>
            <a:endParaRPr lang="en-GB" sz="2400" dirty="0"/>
          </a:p>
          <a:p>
            <a:pPr lvl="1" hangingPunct="0"/>
            <a:endParaRPr lang="en-GB" sz="2400" dirty="0"/>
          </a:p>
          <a:p>
            <a:pPr hangingPunct="0"/>
            <a:endParaRPr lang="en-US" sz="2800" dirty="0"/>
          </a:p>
          <a:p>
            <a:pPr lvl="1" hangingPunct="0"/>
            <a:endParaRPr lang="en-US" sz="2400" dirty="0"/>
          </a:p>
        </p:txBody>
      </p:sp>
      <p:sp>
        <p:nvSpPr>
          <p:cNvPr id="3" name="Title 2"/>
          <p:cNvSpPr>
            <a:spLocks noGrp="1"/>
          </p:cNvSpPr>
          <p:nvPr>
            <p:ph type="title"/>
          </p:nvPr>
        </p:nvSpPr>
        <p:spPr>
          <a:xfrm>
            <a:off x="283464" y="467346"/>
            <a:ext cx="11430000" cy="507831"/>
          </a:xfrm>
        </p:spPr>
        <p:txBody>
          <a:bodyPr/>
          <a:lstStyle/>
          <a:p>
            <a:r>
              <a:rPr lang="en-US" dirty="0"/>
              <a:t>TU Management</a:t>
            </a:r>
          </a:p>
        </p:txBody>
      </p:sp>
      <p:pic>
        <p:nvPicPr>
          <p:cNvPr id="5" name="Picture 6">
            <a:extLst>
              <a:ext uri="{FF2B5EF4-FFF2-40B4-BE49-F238E27FC236}">
                <a16:creationId xmlns:a16="http://schemas.microsoft.com/office/drawing/2014/main" id="{3FA4E300-9310-4B29-9F84-CC3B2B382B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11286" y="3940501"/>
            <a:ext cx="2493963" cy="2665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1">
            <a:extLst>
              <a:ext uri="{FF2B5EF4-FFF2-40B4-BE49-F238E27FC236}">
                <a16:creationId xmlns:a16="http://schemas.microsoft.com/office/drawing/2014/main" id="{5E4F4FBC-39BA-4D97-BACF-229E49ABFCF1}"/>
              </a:ext>
            </a:extLst>
          </p:cNvPr>
          <p:cNvSpPr txBox="1">
            <a:spLocks/>
          </p:cNvSpPr>
          <p:nvPr/>
        </p:nvSpPr>
        <p:spPr>
          <a:xfrm>
            <a:off x="433760" y="1288808"/>
            <a:ext cx="11578946" cy="4594015"/>
          </a:xfrm>
        </p:spPr>
        <p:txBody>
          <a:bodyPr/>
          <a:lstStyle>
            <a:lvl1pPr marL="342900" indent="-342900" algn="l" defTabSz="914400" rtl="0" eaLnBrk="1" latinLnBrk="0" hangingPunct="1">
              <a:lnSpc>
                <a:spcPct val="95000"/>
              </a:lnSpc>
              <a:spcBef>
                <a:spcPct val="20000"/>
              </a:spcBef>
              <a:buFontTx/>
              <a:buBlip>
                <a:blip r:embed="rId4"/>
              </a:buBlip>
              <a:defRPr lang="en-US" sz="2400" kern="1200">
                <a:solidFill>
                  <a:prstClr val="black">
                    <a:lumMod val="75000"/>
                    <a:lumOff val="25000"/>
                  </a:prstClr>
                </a:solidFill>
                <a:latin typeface="Qualcomm Office Regular" pitchFamily="34" charset="0"/>
                <a:ea typeface="+mn-ea"/>
                <a:cs typeface="Arial" pitchFamily="34" charset="0"/>
              </a:defRPr>
            </a:lvl1pPr>
            <a:lvl2pPr marL="742950" indent="-342900" algn="l" defTabSz="914400" rtl="0" eaLnBrk="1" latinLnBrk="0" hangingPunct="1">
              <a:lnSpc>
                <a:spcPct val="95000"/>
              </a:lnSpc>
              <a:spcBef>
                <a:spcPct val="20000"/>
              </a:spcBef>
              <a:buClr>
                <a:schemeClr val="accent2"/>
              </a:buClr>
              <a:buFont typeface="Calibre Regular" pitchFamily="34" charset="0"/>
              <a:buChar char="−"/>
              <a:defRPr lang="en-US" sz="2000" kern="1200">
                <a:solidFill>
                  <a:prstClr val="black">
                    <a:lumMod val="75000"/>
                    <a:lumOff val="25000"/>
                  </a:prstClr>
                </a:solidFill>
                <a:latin typeface="Qualcomm Office Regular" pitchFamily="34" charset="0"/>
                <a:ea typeface="+mn-ea"/>
                <a:cs typeface="Arial" pitchFamily="34" charset="0"/>
              </a:defRPr>
            </a:lvl2pPr>
            <a:lvl3pPr marL="1028700" indent="-342900" algn="l" defTabSz="914400" rtl="0" eaLnBrk="1" latinLnBrk="0" hangingPunct="1">
              <a:lnSpc>
                <a:spcPct val="95000"/>
              </a:lnSpc>
              <a:spcBef>
                <a:spcPct val="20000"/>
              </a:spcBef>
              <a:buClr>
                <a:schemeClr val="accent2"/>
              </a:buClr>
              <a:buFont typeface="Calibre Regular" pitchFamily="34" charset="0"/>
              <a:buChar char="−"/>
              <a:defRPr lang="en-US" sz="1800" kern="1200">
                <a:solidFill>
                  <a:prstClr val="black">
                    <a:lumMod val="75000"/>
                    <a:lumOff val="25000"/>
                  </a:prstClr>
                </a:solidFill>
                <a:latin typeface="Qualcomm Office Regular" pitchFamily="34" charset="0"/>
                <a:ea typeface="+mn-ea"/>
                <a:cs typeface="Arial" pitchFamily="34" charset="0"/>
              </a:defRPr>
            </a:lvl3pPr>
            <a:lvl4pPr marL="1314450" indent="-342900" algn="l" defTabSz="914400" rtl="0" eaLnBrk="1" latinLnBrk="0" hangingPunct="1">
              <a:lnSpc>
                <a:spcPct val="95000"/>
              </a:lnSpc>
              <a:spcBef>
                <a:spcPct val="20000"/>
              </a:spcBef>
              <a:buClr>
                <a:schemeClr val="accent2"/>
              </a:buClr>
              <a:buFont typeface="Calibre Regular" pitchFamily="34" charset="0"/>
              <a:buChar cha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lgn="l" defTabSz="914400" rtl="0" eaLnBrk="1" latinLnBrk="0" hangingPunct="1">
              <a:lnSpc>
                <a:spcPct val="95000"/>
              </a:lnSpc>
              <a:spcBef>
                <a:spcPct val="20000"/>
              </a:spcBef>
              <a:buClr>
                <a:schemeClr val="accent5"/>
              </a:buClr>
              <a:buFont typeface="Qualcomm Regular" pitchFamily="34" charset="0"/>
              <a:buChar char="−"/>
              <a:defRPr lang="en-US" sz="1400" kern="1200" baseline="0">
                <a:solidFill>
                  <a:prstClr val="black">
                    <a:lumMod val="75000"/>
                    <a:lumOff val="25000"/>
                  </a:prstClr>
                </a:solidFill>
                <a:latin typeface="Qualcomm Regular" pitchFamily="34" charset="0"/>
                <a:ea typeface="+mn-ea"/>
                <a:cs typeface="Arial" pitchFamily="34" charset="0"/>
              </a:defRPr>
            </a:lvl5pPr>
            <a:lvl6pPr marL="2171700" indent="0" algn="l" defTabSz="914400" rtl="0" eaLnBrk="1" latinLnBrk="0" hangingPunct="1">
              <a:spcBef>
                <a:spcPct val="20000"/>
              </a:spcBef>
              <a:buFont typeface="Arial" pitchFamily="34" charset="0"/>
              <a:buNone/>
              <a:defRPr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hangingPunct="0"/>
            <a:r>
              <a:rPr lang="en-US" dirty="0"/>
              <a:t>Chairmen’s joint proposal for TU management was endorsed in </a:t>
            </a:r>
            <a:r>
              <a:rPr lang="en-US" u="sng" dirty="0">
                <a:hlinkClick r:id="rId5"/>
              </a:rPr>
              <a:t>RP-201361</a:t>
            </a:r>
            <a:endParaRPr lang="en-US" u="sng" dirty="0"/>
          </a:p>
          <a:p>
            <a:pPr lvl="1" hangingPunct="0"/>
            <a:r>
              <a:rPr lang="en-US" dirty="0"/>
              <a:t>Rel-17 completion timeline: </a:t>
            </a:r>
          </a:p>
          <a:p>
            <a:pPr lvl="2" hangingPunct="0"/>
            <a:r>
              <a:rPr lang="en-US" dirty="0"/>
              <a:t>No particular update (although further delay is necessary), to be planned no earlier than Dec.’20</a:t>
            </a:r>
          </a:p>
          <a:p>
            <a:pPr lvl="2" hangingPunct="0"/>
            <a:r>
              <a:rPr lang="en-US" dirty="0"/>
              <a:t>In RAN1, the 4 SIs are targeted to complete by Dec’2020</a:t>
            </a:r>
          </a:p>
          <a:p>
            <a:pPr lvl="1" hangingPunct="0"/>
            <a:r>
              <a:rPr lang="en-US" dirty="0"/>
              <a:t>TU management focused on Q3’2020 only, where completion of Release 16 and addressing critical Release 15 corrections are top priority in all WGs, especially items with ASN.1 impact.</a:t>
            </a:r>
          </a:p>
          <a:p>
            <a:pPr lvl="2" hangingPunct="0"/>
            <a:r>
              <a:rPr lang="en-US" dirty="0"/>
              <a:t>Particularly, 50%-60% capacity in RAN1 to be for maintenance </a:t>
            </a:r>
            <a:r>
              <a:rPr lang="en-US" dirty="0">
                <a:sym typeface="Wingdings" panose="05000000000000000000" pitchFamily="2" charset="2"/>
              </a:rPr>
              <a:t> </a:t>
            </a:r>
            <a:r>
              <a:rPr lang="en-US" dirty="0"/>
              <a:t> no more than 50% for Rel-17</a:t>
            </a:r>
          </a:p>
          <a:p>
            <a:pPr lvl="2" hangingPunct="0"/>
            <a:r>
              <a:rPr lang="en-US" altLang="en-US" dirty="0"/>
              <a:t>TU management for Q3’2020 is based on the TU capacity for each WG as if they had physical meetings</a:t>
            </a:r>
          </a:p>
          <a:p>
            <a:pPr lvl="1" hangingPunct="0"/>
            <a:endParaRPr lang="en-US" dirty="0"/>
          </a:p>
        </p:txBody>
      </p:sp>
    </p:spTree>
    <p:extLst>
      <p:ext uri="{BB962C8B-B14F-4D97-AF65-F5344CB8AC3E}">
        <p14:creationId xmlns:p14="http://schemas.microsoft.com/office/powerpoint/2010/main" val="35251182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140108"/>
            <a:ext cx="11603736" cy="5158925"/>
          </a:xfrm>
        </p:spPr>
        <p:txBody>
          <a:bodyPr/>
          <a:lstStyle/>
          <a:p>
            <a:pPr>
              <a:defRPr/>
            </a:pPr>
            <a:r>
              <a:rPr lang="en-GB" dirty="0"/>
              <a:t>SI on </a:t>
            </a:r>
            <a:r>
              <a:rPr lang="en-US" dirty="0"/>
              <a:t>Support of Reduced Capability NR Devices was updated in </a:t>
            </a:r>
            <a:r>
              <a:rPr lang="en-US" dirty="0">
                <a:hlinkClick r:id="rId3"/>
              </a:rPr>
              <a:t>RP-201386</a:t>
            </a:r>
            <a:r>
              <a:rPr lang="en-US" dirty="0"/>
              <a:t> (deadline till 12’20), primarily:</a:t>
            </a:r>
          </a:p>
          <a:p>
            <a:pPr lvl="1">
              <a:defRPr/>
            </a:pPr>
            <a:r>
              <a:rPr lang="en-US" dirty="0"/>
              <a:t>Updated use cases for wearables</a:t>
            </a:r>
          </a:p>
          <a:p>
            <a:pPr lvl="1">
              <a:defRPr/>
            </a:pPr>
            <a:r>
              <a:rPr lang="en-US" dirty="0"/>
              <a:t>Clarified that the lowest </a:t>
            </a:r>
            <a:r>
              <a:rPr lang="en-GB" u="sng" dirty="0">
                <a:solidFill>
                  <a:srgbClr val="FF0000"/>
                </a:solidFill>
              </a:rPr>
              <a:t>data rate and bandwidth </a:t>
            </a:r>
            <a:r>
              <a:rPr lang="en-US" dirty="0"/>
              <a:t>capability considered should be no less than an LTE Category</a:t>
            </a:r>
          </a:p>
          <a:p>
            <a:pPr lvl="1">
              <a:defRPr/>
            </a:pPr>
            <a:r>
              <a:rPr lang="en-GB" dirty="0"/>
              <a:t>The study includes evaluations of the impact to coverage, network capacity and spectral efficiency</a:t>
            </a:r>
            <a:endParaRPr lang="en-US" dirty="0"/>
          </a:p>
          <a:p>
            <a:pPr lvl="1" hangingPunct="0"/>
            <a:r>
              <a:rPr lang="en-GB" dirty="0"/>
              <a:t>Note: For FR1, coverage analysis for wearables can include consideration of potential reduced antenna efficiency due to device size limitations as part of the antenna gains. The extent of additional recovery of coverage loss due to reduced antenna efficiency is to be limited to 3 dB</a:t>
            </a:r>
            <a:endParaRPr lang="en-US" dirty="0"/>
          </a:p>
          <a:p>
            <a:pPr>
              <a:defRPr/>
            </a:pPr>
            <a:r>
              <a:rPr lang="en-GB" dirty="0"/>
              <a:t>WI on </a:t>
            </a:r>
            <a:r>
              <a:rPr lang="en-US" dirty="0"/>
              <a:t>Enhanced Industrial Internet of Things (IoT) and URLLC support was updated in</a:t>
            </a:r>
            <a:r>
              <a:rPr lang="en-GB" u="sng" dirty="0">
                <a:hlinkClick r:id="rId4"/>
              </a:rPr>
              <a:t> </a:t>
            </a:r>
            <a:r>
              <a:rPr lang="en-US" dirty="0">
                <a:hlinkClick r:id="rId5"/>
              </a:rPr>
              <a:t>RP-201310</a:t>
            </a:r>
            <a:r>
              <a:rPr lang="en-US" dirty="0"/>
              <a:t>, primarily:</a:t>
            </a:r>
          </a:p>
          <a:p>
            <a:pPr lvl="1">
              <a:defRPr/>
            </a:pPr>
            <a:r>
              <a:rPr lang="en-US" dirty="0"/>
              <a:t>Updated URLLC-U: Specify support for UE-initiated COT for FBE with minimum specification effort; Harmonizing UL configured-grant enhancements in NR-U and URLLC introduced in Rel-16 to be applicable for unlicensed spectrum</a:t>
            </a:r>
          </a:p>
          <a:p>
            <a:pPr lvl="1">
              <a:defRPr/>
            </a:pPr>
            <a:r>
              <a:rPr lang="en-GB" dirty="0"/>
              <a:t>Added as part of intra-UE multiplexing/priority:  </a:t>
            </a:r>
            <a:r>
              <a:rPr lang="en-US" dirty="0"/>
              <a:t>Specify PHY prioritization of overlapping DG PUSCH and CG PUSCH of different PHY priorities on a BWP of a serving cell including the related cancelation behavior for the PUSCH of lower PHY priority, taking the solution developed during Rel-16 as the baseline </a:t>
            </a:r>
            <a:endParaRPr lang="en-GB" dirty="0"/>
          </a:p>
          <a:p>
            <a:pPr lvl="1">
              <a:defRPr/>
            </a:pPr>
            <a:endParaRPr lang="en-GB" sz="1800" dirty="0"/>
          </a:p>
          <a:p>
            <a:pPr>
              <a:defRPr/>
            </a:pPr>
            <a:endParaRPr lang="en-US" dirty="0">
              <a:sym typeface="Wingdings" panose="05000000000000000000" pitchFamily="2" charset="2"/>
            </a:endParaRPr>
          </a:p>
        </p:txBody>
      </p:sp>
      <p:sp>
        <p:nvSpPr>
          <p:cNvPr id="3" name="Title 2"/>
          <p:cNvSpPr>
            <a:spLocks noGrp="1"/>
          </p:cNvSpPr>
          <p:nvPr>
            <p:ph type="title"/>
          </p:nvPr>
        </p:nvSpPr>
        <p:spPr/>
        <p:txBody>
          <a:bodyPr/>
          <a:lstStyle/>
          <a:p>
            <a:r>
              <a:rPr lang="en-US" dirty="0"/>
              <a:t>Updated Rel-17 SIs/WIs (with RAN1 involvement) 1/3</a:t>
            </a:r>
          </a:p>
        </p:txBody>
      </p:sp>
    </p:spTree>
    <p:extLst>
      <p:ext uri="{BB962C8B-B14F-4D97-AF65-F5344CB8AC3E}">
        <p14:creationId xmlns:p14="http://schemas.microsoft.com/office/powerpoint/2010/main" val="17399619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130583"/>
            <a:ext cx="11430000" cy="5158925"/>
          </a:xfrm>
        </p:spPr>
        <p:txBody>
          <a:bodyPr/>
          <a:lstStyle/>
          <a:p>
            <a:pPr>
              <a:defRPr/>
            </a:pPr>
            <a:r>
              <a:rPr lang="en-GB" dirty="0"/>
              <a:t>SI on Supporting NR above 52.6GHz was updated in </a:t>
            </a:r>
            <a:r>
              <a:rPr lang="en-GB" u="sng" dirty="0">
                <a:hlinkClick r:id="rId3"/>
              </a:rPr>
              <a:t>RP-200902</a:t>
            </a:r>
            <a:r>
              <a:rPr lang="en-GB" sz="2800" dirty="0"/>
              <a:t> </a:t>
            </a:r>
            <a:r>
              <a:rPr lang="en-GB" dirty="0"/>
              <a:t>(deadline extended to 12’20)</a:t>
            </a:r>
          </a:p>
          <a:p>
            <a:pPr>
              <a:defRPr/>
            </a:pPr>
            <a:r>
              <a:rPr lang="en-GB" dirty="0"/>
              <a:t>SI on Positioning enhancements for NR was updated in </a:t>
            </a:r>
            <a:r>
              <a:rPr lang="en-GB" u="sng" dirty="0">
                <a:hlinkClick r:id="rId4"/>
              </a:rPr>
              <a:t>RP-200928</a:t>
            </a:r>
            <a:r>
              <a:rPr lang="en-GB" dirty="0"/>
              <a:t> (deadline extended to 12’20)</a:t>
            </a:r>
          </a:p>
          <a:p>
            <a:pPr>
              <a:defRPr/>
            </a:pPr>
            <a:r>
              <a:rPr lang="en-US" dirty="0"/>
              <a:t>SI on NR coverage enhancement was updated in </a:t>
            </a:r>
            <a:r>
              <a:rPr lang="en-GB" u="sng" dirty="0">
                <a:hlinkClick r:id="rId5"/>
              </a:rPr>
              <a:t>RP-200861</a:t>
            </a:r>
            <a:r>
              <a:rPr lang="en-GB" dirty="0"/>
              <a:t> (deadline extended to 12’20)</a:t>
            </a:r>
          </a:p>
          <a:p>
            <a:pPr>
              <a:defRPr/>
            </a:pPr>
            <a:r>
              <a:rPr lang="en-GB" dirty="0"/>
              <a:t>SI on XR evaluations for NR  was updated in </a:t>
            </a:r>
            <a:r>
              <a:rPr lang="en-GB" u="sng" dirty="0">
                <a:hlinkClick r:id="rId6"/>
              </a:rPr>
              <a:t>RP-201145</a:t>
            </a:r>
            <a:endParaRPr lang="en-GB" u="sng" dirty="0"/>
          </a:p>
          <a:p>
            <a:pPr>
              <a:defRPr/>
            </a:pPr>
            <a:r>
              <a:rPr lang="en-US" dirty="0">
                <a:sym typeface="Wingdings" panose="05000000000000000000" pitchFamily="2" charset="2"/>
              </a:rPr>
              <a:t>WI on NR </a:t>
            </a:r>
            <a:r>
              <a:rPr lang="en-US" dirty="0" err="1">
                <a:sym typeface="Wingdings" panose="05000000000000000000" pitchFamily="2" charset="2"/>
              </a:rPr>
              <a:t>Sidelink</a:t>
            </a:r>
            <a:r>
              <a:rPr lang="en-US" dirty="0">
                <a:sym typeface="Wingdings" panose="05000000000000000000" pitchFamily="2" charset="2"/>
              </a:rPr>
              <a:t> Enhancements was updated in </a:t>
            </a:r>
            <a:r>
              <a:rPr lang="en-GB" u="sng" dirty="0">
                <a:hlinkClick r:id="rId7"/>
              </a:rPr>
              <a:t>RP-201385</a:t>
            </a:r>
            <a:endParaRPr lang="en-GB" u="sng" dirty="0"/>
          </a:p>
          <a:p>
            <a:pPr lvl="1">
              <a:defRPr/>
            </a:pPr>
            <a:r>
              <a:rPr lang="en-US" dirty="0">
                <a:sym typeface="Wingdings" panose="05000000000000000000" pitchFamily="2" charset="2"/>
              </a:rPr>
              <a:t>Primarily updated interim dates </a:t>
            </a:r>
          </a:p>
          <a:p>
            <a:pPr>
              <a:defRPr/>
            </a:pPr>
            <a:r>
              <a:rPr lang="en-GB" dirty="0"/>
              <a:t>WI on </a:t>
            </a:r>
            <a:r>
              <a:rPr lang="en-US" dirty="0"/>
              <a:t>Rel-17 enhancements for NB-IoT and LTE-MTC was approved in </a:t>
            </a:r>
            <a:r>
              <a:rPr lang="en-GB" u="sng" dirty="0">
                <a:hlinkClick r:id="rId8"/>
              </a:rPr>
              <a:t>RP-201306</a:t>
            </a:r>
            <a:r>
              <a:rPr lang="en-GB" dirty="0"/>
              <a:t>, primarily added:</a:t>
            </a:r>
          </a:p>
          <a:p>
            <a:pPr lvl="1">
              <a:defRPr/>
            </a:pPr>
            <a:r>
              <a:rPr lang="en-GB" dirty="0"/>
              <a:t>Add a Rel-17 optional UE capability to support a maximum DL TBS of 1736 bits for HD-FDD Cat. M1 UEs in CE mode A only. [LTE-MTC] [RAN1, RAN2]</a:t>
            </a:r>
          </a:p>
          <a:p>
            <a:pPr lvl="2"/>
            <a:r>
              <a:rPr lang="en-US" sz="1600" dirty="0"/>
              <a:t>Determine soft buffer size [RAN1]</a:t>
            </a:r>
          </a:p>
          <a:p>
            <a:pPr lvl="2"/>
            <a:r>
              <a:rPr lang="en-US" sz="1600" dirty="0"/>
              <a:t>Capability signaling without introducing a new UE category [RAN2]</a:t>
            </a:r>
          </a:p>
          <a:p>
            <a:pPr lvl="2"/>
            <a:r>
              <a:rPr lang="en-US" sz="1600" dirty="0"/>
              <a:t>There shall be no changes to: DCI formats, TBS tables, CQI tables</a:t>
            </a:r>
          </a:p>
          <a:p>
            <a:pPr lvl="2"/>
            <a:r>
              <a:rPr lang="en-US" sz="1600" dirty="0"/>
              <a:t>This objective begins work from RAN#90, i.e. December 2020</a:t>
            </a:r>
          </a:p>
          <a:p>
            <a:pPr>
              <a:defRPr/>
            </a:pPr>
            <a:endParaRPr lang="en-GB" dirty="0"/>
          </a:p>
          <a:p>
            <a:pPr>
              <a:defRPr/>
            </a:pPr>
            <a:endParaRPr lang="en-US" dirty="0">
              <a:sym typeface="Wingdings" panose="05000000000000000000" pitchFamily="2" charset="2"/>
            </a:endParaRPr>
          </a:p>
        </p:txBody>
      </p:sp>
      <p:sp>
        <p:nvSpPr>
          <p:cNvPr id="3" name="Title 2"/>
          <p:cNvSpPr>
            <a:spLocks noGrp="1"/>
          </p:cNvSpPr>
          <p:nvPr>
            <p:ph type="title"/>
          </p:nvPr>
        </p:nvSpPr>
        <p:spPr/>
        <p:txBody>
          <a:bodyPr/>
          <a:lstStyle/>
          <a:p>
            <a:r>
              <a:rPr lang="en-US" dirty="0"/>
              <a:t>Updated Rel-17 SIs/WIs (with RAN1 involvement) 2/3</a:t>
            </a:r>
          </a:p>
        </p:txBody>
      </p:sp>
    </p:spTree>
    <p:extLst>
      <p:ext uri="{BB962C8B-B14F-4D97-AF65-F5344CB8AC3E}">
        <p14:creationId xmlns:p14="http://schemas.microsoft.com/office/powerpoint/2010/main" val="12860828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13593"/>
            <a:ext cx="11430000" cy="5158925"/>
          </a:xfrm>
        </p:spPr>
        <p:txBody>
          <a:bodyPr/>
          <a:lstStyle/>
          <a:p>
            <a:pPr>
              <a:defRPr/>
            </a:pPr>
            <a:r>
              <a:rPr lang="nn-NO" dirty="0"/>
              <a:t>WI on </a:t>
            </a:r>
            <a:r>
              <a:rPr lang="en-US" dirty="0"/>
              <a:t>Solutions for NR to support non-terrestrial networks (NTN) was updated in </a:t>
            </a:r>
            <a:r>
              <a:rPr lang="en-GB" u="sng" dirty="0">
                <a:hlinkClick r:id="rId3"/>
              </a:rPr>
              <a:t>RP-201256</a:t>
            </a:r>
            <a:endParaRPr lang="en-GB" u="sng" dirty="0"/>
          </a:p>
          <a:p>
            <a:pPr lvl="1">
              <a:defRPr/>
            </a:pPr>
            <a:r>
              <a:rPr lang="en-GB" sz="1800" dirty="0"/>
              <a:t>Clarified that transparent payload is assumed</a:t>
            </a:r>
            <a:endParaRPr lang="en-US" sz="1800" dirty="0">
              <a:sym typeface="Wingdings" panose="05000000000000000000" pitchFamily="2" charset="2"/>
            </a:endParaRPr>
          </a:p>
          <a:p>
            <a:pPr>
              <a:defRPr/>
            </a:pPr>
            <a:r>
              <a:rPr lang="en-US" dirty="0"/>
              <a:t>WI on UE Power Saving Enhancements was updated in </a:t>
            </a:r>
            <a:r>
              <a:rPr lang="en-GB" u="sng" dirty="0">
                <a:hlinkClick r:id="rId4"/>
              </a:rPr>
              <a:t>RP-200938</a:t>
            </a:r>
            <a:r>
              <a:rPr lang="en-US" dirty="0"/>
              <a:t> </a:t>
            </a:r>
          </a:p>
          <a:p>
            <a:pPr lvl="1">
              <a:defRPr/>
            </a:pPr>
            <a:r>
              <a:rPr lang="en-US" dirty="0">
                <a:sym typeface="Wingdings" panose="05000000000000000000" pitchFamily="2" charset="2"/>
              </a:rPr>
              <a:t>Primarily updated an interim date </a:t>
            </a:r>
          </a:p>
          <a:p>
            <a:pPr>
              <a:defRPr/>
            </a:pPr>
            <a:r>
              <a:rPr lang="en-US" dirty="0"/>
              <a:t>WI on NR Multicast and Broadcast Services was updated in </a:t>
            </a:r>
            <a:r>
              <a:rPr lang="en-GB" u="sng" dirty="0">
                <a:hlinkClick r:id="rId5"/>
              </a:rPr>
              <a:t>RP-201038</a:t>
            </a:r>
            <a:endParaRPr lang="en-US" u="sng" dirty="0"/>
          </a:p>
          <a:p>
            <a:pPr>
              <a:defRPr/>
            </a:pPr>
            <a:r>
              <a:rPr lang="en-US" dirty="0"/>
              <a:t>WI on IAB enhancements was approved in </a:t>
            </a:r>
            <a:r>
              <a:rPr lang="en-GB" u="sng" dirty="0">
                <a:hlinkClick r:id="rId6"/>
              </a:rPr>
              <a:t>RP-201293</a:t>
            </a:r>
            <a:endParaRPr lang="en-GB" u="sng" dirty="0"/>
          </a:p>
          <a:p>
            <a:pPr>
              <a:defRPr/>
            </a:pPr>
            <a:r>
              <a:rPr lang="en-GB" dirty="0"/>
              <a:t>WI on </a:t>
            </a:r>
            <a:r>
              <a:rPr lang="en-US" dirty="0"/>
              <a:t>Further enhancements on Multi-Radio Dual-Connectivity was updated in </a:t>
            </a:r>
            <a:r>
              <a:rPr lang="en-GB" u="sng" dirty="0">
                <a:hlinkClick r:id="rId7"/>
              </a:rPr>
              <a:t>RP-201040</a:t>
            </a:r>
            <a:endParaRPr lang="en-US" u="sng" dirty="0"/>
          </a:p>
          <a:p>
            <a:pPr>
              <a:defRPr/>
            </a:pPr>
            <a:r>
              <a:rPr lang="en-GB" dirty="0"/>
              <a:t>WI on </a:t>
            </a:r>
            <a:r>
              <a:rPr lang="en-US" dirty="0"/>
              <a:t>NR small data transmissions in INACTIVE state was approved in </a:t>
            </a:r>
            <a:r>
              <a:rPr lang="en-GB" u="sng" dirty="0">
                <a:hlinkClick r:id="rId8"/>
              </a:rPr>
              <a:t>RP-201305</a:t>
            </a:r>
            <a:endParaRPr lang="en-GB" dirty="0"/>
          </a:p>
          <a:p>
            <a:pPr>
              <a:defRPr/>
            </a:pPr>
            <a:endParaRPr lang="en-US" sz="2800" dirty="0">
              <a:sym typeface="Wingdings" panose="05000000000000000000" pitchFamily="2" charset="2"/>
            </a:endParaRPr>
          </a:p>
        </p:txBody>
      </p:sp>
      <p:sp>
        <p:nvSpPr>
          <p:cNvPr id="3" name="Title 2"/>
          <p:cNvSpPr>
            <a:spLocks noGrp="1"/>
          </p:cNvSpPr>
          <p:nvPr>
            <p:ph type="title"/>
          </p:nvPr>
        </p:nvSpPr>
        <p:spPr/>
        <p:txBody>
          <a:bodyPr/>
          <a:lstStyle/>
          <a:p>
            <a:r>
              <a:rPr lang="en-US" dirty="0"/>
              <a:t>Updated Rel-17 SIs/WIs (with RAN1 involvement) 3/3</a:t>
            </a:r>
          </a:p>
        </p:txBody>
      </p:sp>
    </p:spTree>
    <p:extLst>
      <p:ext uri="{BB962C8B-B14F-4D97-AF65-F5344CB8AC3E}">
        <p14:creationId xmlns:p14="http://schemas.microsoft.com/office/powerpoint/2010/main" val="1075703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83464" y="1313593"/>
            <a:ext cx="11603736" cy="5158925"/>
          </a:xfrm>
        </p:spPr>
        <p:txBody>
          <a:bodyPr/>
          <a:lstStyle/>
          <a:p>
            <a:pPr>
              <a:defRPr/>
            </a:pPr>
            <a:r>
              <a:rPr lang="en-US" dirty="0"/>
              <a:t>Summary of UE feature discussion is in </a:t>
            </a:r>
            <a:r>
              <a:rPr lang="en-GB" u="sng" dirty="0">
                <a:hlinkClick r:id="rId3"/>
              </a:rPr>
              <a:t>RP-201284</a:t>
            </a:r>
            <a:endParaRPr lang="en-GB" u="sng" dirty="0"/>
          </a:p>
          <a:p>
            <a:pPr lvl="1">
              <a:defRPr/>
            </a:pPr>
            <a:r>
              <a:rPr lang="en-US" dirty="0"/>
              <a:t>RAN1 and RAN4 shall strive to complete all FFS on Rel-16 UE capabilities impacting RAN2 specification by the end of their first week of August e-meeting </a:t>
            </a:r>
            <a:endParaRPr lang="en-GB" dirty="0"/>
          </a:p>
          <a:p>
            <a:pPr>
              <a:defRPr/>
            </a:pPr>
            <a:r>
              <a:rPr lang="en-US" dirty="0">
                <a:sym typeface="Wingdings" panose="05000000000000000000" pitchFamily="2" charset="2"/>
              </a:rPr>
              <a:t>Extending 8 SSB support to the newly introduced 30 kHz Case C SSB pattern on band n40 was approved in </a:t>
            </a:r>
            <a:r>
              <a:rPr lang="en-GB" u="sng" dirty="0">
                <a:hlinkClick r:id="rId4"/>
              </a:rPr>
              <a:t>RP-201349</a:t>
            </a:r>
            <a:endParaRPr lang="en-GB" u="sng" dirty="0"/>
          </a:p>
          <a:p>
            <a:pPr>
              <a:defRPr/>
            </a:pPr>
            <a:r>
              <a:rPr lang="en-US" dirty="0"/>
              <a:t>Flexible NR UE bandwidth operation within a spectrum block was endorsed in </a:t>
            </a:r>
            <a:r>
              <a:rPr lang="en-GB" u="sng" dirty="0">
                <a:hlinkClick r:id="rId5"/>
              </a:rPr>
              <a:t>RP-201333</a:t>
            </a:r>
            <a:endParaRPr lang="en-GB" u="sng" dirty="0"/>
          </a:p>
          <a:p>
            <a:pPr lvl="1">
              <a:defRPr/>
            </a:pPr>
            <a:r>
              <a:rPr lang="en-GB" dirty="0"/>
              <a:t>Task RAN1 (cc: RAN2) to define TRS bandwidth sizes of 28, 32, 36, 40, 44, 48 RBs</a:t>
            </a:r>
          </a:p>
          <a:p>
            <a:pPr lvl="1">
              <a:defRPr/>
            </a:pPr>
            <a:r>
              <a:rPr lang="en-GB" dirty="0"/>
              <a:t>Introduce from Release 16 as part of TEI16</a:t>
            </a:r>
          </a:p>
          <a:p>
            <a:pPr>
              <a:defRPr/>
            </a:pPr>
            <a:r>
              <a:rPr lang="en-US" dirty="0">
                <a:sym typeface="Wingdings" panose="05000000000000000000" pitchFamily="2" charset="2"/>
              </a:rPr>
              <a:t>LS on 3GPP NR Rel-16 URLLC and </a:t>
            </a:r>
            <a:r>
              <a:rPr lang="en-US" dirty="0" err="1">
                <a:sym typeface="Wingdings" panose="05000000000000000000" pitchFamily="2" charset="2"/>
              </a:rPr>
              <a:t>IIoT</a:t>
            </a:r>
            <a:r>
              <a:rPr lang="en-US" dirty="0">
                <a:sym typeface="Wingdings" panose="05000000000000000000" pitchFamily="2" charset="2"/>
              </a:rPr>
              <a:t> performance evaluation from 5GCIA as in </a:t>
            </a:r>
            <a:r>
              <a:rPr lang="en-GB" u="sng" dirty="0">
                <a:hlinkClick r:id="rId6"/>
              </a:rPr>
              <a:t>RP-201279</a:t>
            </a:r>
            <a:endParaRPr lang="en-US" u="sng" dirty="0">
              <a:sym typeface="Wingdings" panose="05000000000000000000" pitchFamily="2" charset="2"/>
            </a:endParaRPr>
          </a:p>
          <a:p>
            <a:pPr lvl="1">
              <a:defRPr/>
            </a:pPr>
            <a:r>
              <a:rPr lang="en-US" dirty="0"/>
              <a:t>RAN1 to open this in August and if possible, make some initial determination how much work this request entails, and provide that information to RAN. To revisit in RAN#89e and make some decisions.</a:t>
            </a:r>
          </a:p>
          <a:p>
            <a:pPr>
              <a:defRPr/>
            </a:pPr>
            <a:r>
              <a:rPr lang="en-US" dirty="0"/>
              <a:t>Potential </a:t>
            </a:r>
            <a:r>
              <a:rPr lang="en-US" dirty="0" err="1"/>
              <a:t>Emeeting</a:t>
            </a:r>
            <a:r>
              <a:rPr lang="en-US" dirty="0"/>
              <a:t> management improvements are summarized in </a:t>
            </a:r>
            <a:r>
              <a:rPr lang="en-GB" u="sng" dirty="0">
                <a:hlinkClick r:id="rId7"/>
              </a:rPr>
              <a:t>RP-201319</a:t>
            </a:r>
            <a:endParaRPr lang="en-GB" u="sng" dirty="0"/>
          </a:p>
          <a:p>
            <a:pPr lvl="1">
              <a:defRPr/>
            </a:pPr>
            <a:r>
              <a:rPr lang="en-GB" dirty="0"/>
              <a:t>Please check the details!</a:t>
            </a:r>
          </a:p>
          <a:p>
            <a:pPr lvl="1">
              <a:defRPr/>
            </a:pPr>
            <a:endParaRPr lang="en-GB" u="sng" dirty="0"/>
          </a:p>
        </p:txBody>
      </p:sp>
      <p:sp>
        <p:nvSpPr>
          <p:cNvPr id="3" name="Title 2"/>
          <p:cNvSpPr>
            <a:spLocks noGrp="1"/>
          </p:cNvSpPr>
          <p:nvPr>
            <p:ph type="title"/>
          </p:nvPr>
        </p:nvSpPr>
        <p:spPr/>
        <p:txBody>
          <a:bodyPr/>
          <a:lstStyle/>
          <a:p>
            <a:r>
              <a:rPr lang="en-US" dirty="0"/>
              <a:t>Others</a:t>
            </a:r>
          </a:p>
        </p:txBody>
      </p:sp>
    </p:spTree>
    <p:extLst>
      <p:ext uri="{BB962C8B-B14F-4D97-AF65-F5344CB8AC3E}">
        <p14:creationId xmlns:p14="http://schemas.microsoft.com/office/powerpoint/2010/main" val="3377256681"/>
      </p:ext>
    </p:extLst>
  </p:cSld>
  <p:clrMapOvr>
    <a:masterClrMapping/>
  </p:clrMapOvr>
</p:sld>
</file>

<file path=ppt/theme/theme1.xml><?xml version="1.0" encoding="utf-8"?>
<a:theme xmlns:a="http://schemas.openxmlformats.org/drawingml/2006/main" name="Qualcomm_Template_Standard">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153C66"/>
      </a:accent3>
      <a:accent4>
        <a:srgbClr val="FFD939"/>
      </a:accent4>
      <a:accent5>
        <a:srgbClr val="F7921E"/>
      </a:accent5>
      <a:accent6>
        <a:srgbClr val="F15B35"/>
      </a:accent6>
      <a:hlink>
        <a:srgbClr val="E74346"/>
      </a:hlink>
      <a:folHlink>
        <a:srgbClr val="3A3A3A"/>
      </a:folHlink>
    </a:clrScheme>
    <a:fontScheme name="Qualcomm Template">
      <a:majorFont>
        <a:latin typeface="Qualcomm Office Bold"/>
        <a:ea typeface=""/>
        <a:cs typeface=""/>
      </a:majorFont>
      <a:minorFont>
        <a:latin typeface="Qualcomm Offic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2"/>
        </a:solidFill>
        <a:ln>
          <a:noFill/>
        </a:ln>
      </a:spPr>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lgn="ctr">
          <a:defRPr dirty="0" err="1" smtClean="0">
            <a:solidFill>
              <a:schemeClr val="bg1"/>
            </a:solidFill>
          </a:defRPr>
        </a:defPPr>
      </a:lstStyle>
    </a:spDef>
    <a:lnDef>
      <a:spPr>
        <a:ln w="38100">
          <a:gradFill flip="none" rotWithShape="1">
            <a:gsLst>
              <a:gs pos="0">
                <a:srgbClr val="143C66"/>
              </a:gs>
              <a:gs pos="100000">
                <a:srgbClr val="008080"/>
              </a:gs>
            </a:gsLst>
            <a:lin ang="0" scaled="1"/>
            <a:tileRect/>
          </a:gra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nSpc>
            <a:spcPct val="90000"/>
          </a:lnSpc>
          <a:spcAft>
            <a:spcPts val="300"/>
          </a:spcAft>
          <a:defRPr dirty="0" err="1" smtClean="0">
            <a:solidFill>
              <a:schemeClr val="tx1">
                <a:lumMod val="75000"/>
                <a:lumOff val="25000"/>
              </a:schemeClr>
            </a:solidFill>
            <a:latin typeface="Calibre Semibold" pitchFamily="34" charset="0"/>
          </a:defRPr>
        </a:defPPr>
      </a:lstStyle>
    </a:txDef>
  </a:objectDefaults>
  <a:extraClrSchemeLst/>
</a:theme>
</file>

<file path=ppt/theme/theme2.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Qualcomm Rebrand 2012">
      <a:dk1>
        <a:sysClr val="windowText" lastClr="000000"/>
      </a:dk1>
      <a:lt1>
        <a:srgbClr val="FFFFFF"/>
      </a:lt1>
      <a:dk2>
        <a:srgbClr val="89D1B2"/>
      </a:dk2>
      <a:lt2>
        <a:srgbClr val="00ACBD"/>
      </a:lt2>
      <a:accent1>
        <a:srgbClr val="70CFEE"/>
      </a:accent1>
      <a:accent2>
        <a:srgbClr val="FCB53B"/>
      </a:accent2>
      <a:accent3>
        <a:srgbClr val="56C3C6"/>
      </a:accent3>
      <a:accent4>
        <a:srgbClr val="FFD939"/>
      </a:accent4>
      <a:accent5>
        <a:srgbClr val="F7921E"/>
      </a:accent5>
      <a:accent6>
        <a:srgbClr val="F15B35"/>
      </a:accent6>
      <a:hlink>
        <a:srgbClr val="E74346"/>
      </a:hlink>
      <a:folHlink>
        <a:srgbClr val="3A3A3A"/>
      </a:folHlink>
    </a:clrScheme>
    <a:fontScheme name="Qualcomm Rebrand">
      <a:majorFont>
        <a:latin typeface="Calibre Medium"/>
        <a:ea typeface=""/>
        <a:cs typeface=""/>
      </a:majorFont>
      <a:minorFont>
        <a:latin typeface="Calibre Regular"/>
        <a:ea typeface=""/>
        <a:cs typeface=""/>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Qualcomm_Template_Standard</Template>
  <TotalTime>41725</TotalTime>
  <Words>992</Words>
  <Application>Microsoft Office PowerPoint</Application>
  <PresentationFormat>Custom</PresentationFormat>
  <Paragraphs>79</Paragraphs>
  <Slides>7</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Calibre Regular</vt:lpstr>
      <vt:lpstr>Calibre Semibold</vt:lpstr>
      <vt:lpstr>Qualcomm Office Regular</vt:lpstr>
      <vt:lpstr>Qualcomm Regular</vt:lpstr>
      <vt:lpstr>Times</vt:lpstr>
      <vt:lpstr>Qualcomm_Template_Standard</vt:lpstr>
      <vt:lpstr>PowerPoint Presentation</vt:lpstr>
      <vt:lpstr>LTE and NR CRs</vt:lpstr>
      <vt:lpstr>TU Management</vt:lpstr>
      <vt:lpstr>Updated Rel-17 SIs/WIs (with RAN1 involvement) 1/3</vt:lpstr>
      <vt:lpstr>Updated Rel-17 SIs/WIs (with RAN1 involvement) 2/3</vt:lpstr>
      <vt:lpstr>Updated Rel-17 SIs/WIs (with RAN1 involvement) 3/3</vt:lpstr>
      <vt:lpstr>Others</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Duarte</dc:creator>
  <cp:lastModifiedBy>MCC:CR0092r1</cp:lastModifiedBy>
  <cp:revision>1538</cp:revision>
  <cp:lastPrinted>2013-04-02T21:48:58Z</cp:lastPrinted>
  <dcterms:created xsi:type="dcterms:W3CDTF">2013-03-06T00:13:51Z</dcterms:created>
  <dcterms:modified xsi:type="dcterms:W3CDTF">2020-07-26T19:02:59Z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861483511</vt:i4>
  </property>
  <property fmtid="{D5CDD505-2E9C-101B-9397-08002B2CF9AE}" pid="3" name="_NewReviewCycle">
    <vt:lpwstr/>
  </property>
  <property fmtid="{D5CDD505-2E9C-101B-9397-08002B2CF9AE}" pid="4" name="_EmailSubject">
    <vt:lpwstr>Slides for China Trip</vt:lpwstr>
  </property>
  <property fmtid="{D5CDD505-2E9C-101B-9397-08002B2CF9AE}" pid="5" name="_AuthorEmail">
    <vt:lpwstr>albertor@qti.qualcomm.com</vt:lpwstr>
  </property>
  <property fmtid="{D5CDD505-2E9C-101B-9397-08002B2CF9AE}" pid="6" name="_AuthorEmailDisplayName">
    <vt:lpwstr>Rico Alvarino, Alberto</vt:lpwstr>
  </property>
  <property fmtid="{D5CDD505-2E9C-101B-9397-08002B2CF9AE}" pid="7" name="_PreviousAdHocReviewCycleID">
    <vt:i4>-1620110446</vt:i4>
  </property>
</Properties>
</file>