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480" r:id="rId5"/>
    <p:sldId id="1128" r:id="rId6"/>
    <p:sldId id="1144" r:id="rId7"/>
    <p:sldId id="1143" r:id="rId8"/>
    <p:sldId id="1145" r:id="rId9"/>
    <p:sldId id="1137" r:id="rId10"/>
    <p:sldId id="483" r:id="rId11"/>
  </p:sldIdLst>
  <p:sldSz cx="12192000" cy="6858000"/>
  <p:notesSz cx="6858000" cy="9313863"/>
  <p:embeddedFontLst>
    <p:embeddedFont>
      <p:font typeface="ATT Aleck Sans" panose="020B0503020203020204" pitchFamily="34" charset="0"/>
      <p:regular r:id="rId14"/>
      <p:bold r:id="rId15"/>
      <p:italic r:id="rId16"/>
      <p:boldItalic r:id="rId17"/>
    </p:embeddedFont>
    <p:embeddedFont>
      <p:font typeface="ATT Aleck Sans Medium" panose="020B0603020203020204" pitchFamily="34" charset="0"/>
      <p:regular r:id="rId18"/>
      <p:italic r:id="rId1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ZQUIERDO, LUIS F" initials="ILF" lastIdx="1" clrIdx="0">
    <p:extLst>
      <p:ext uri="{19B8F6BF-5375-455C-9EA6-DF929625EA0E}">
        <p15:presenceInfo xmlns:p15="http://schemas.microsoft.com/office/powerpoint/2012/main" userId="S::LI680E@att.com::818971e9-6e33-42f4-8efa-f3c832d41ad3" providerId="AD"/>
      </p:ext>
    </p:extLst>
  </p:cmAuthor>
  <p:cmAuthor id="2" name="SPANO, ELLEN (Legal)" initials="SE(" lastIdx="7" clrIdx="1">
    <p:extLst>
      <p:ext uri="{19B8F6BF-5375-455C-9EA6-DF929625EA0E}">
        <p15:presenceInfo xmlns:p15="http://schemas.microsoft.com/office/powerpoint/2012/main" userId="S::es2465@att.com::4023b8fd-e1b2-43eb-82bb-6f49af60dcbe" providerId="AD"/>
      </p:ext>
    </p:extLst>
  </p:cmAuthor>
  <p:cmAuthor id="3" name="PRABHU, SARITA S (Legal)" initials="PSS(" lastIdx="1" clrIdx="2">
    <p:extLst>
      <p:ext uri="{19B8F6BF-5375-455C-9EA6-DF929625EA0E}">
        <p15:presenceInfo xmlns:p15="http://schemas.microsoft.com/office/powerpoint/2012/main" userId="S::sp627k@att.com::8879dc57-4687-4bdb-bfff-495ae942c0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E100"/>
    <a:srgbClr val="E20074"/>
    <a:srgbClr val="ECEDEC"/>
    <a:srgbClr val="FBFBFB"/>
    <a:srgbClr val="FFDD05"/>
    <a:srgbClr val="CF0000"/>
    <a:srgbClr val="ED008C"/>
    <a:srgbClr val="D80074"/>
    <a:srgbClr val="E20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5FEA16-8A5E-D549-BDFC-3EA5C1455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914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68E8A-1037-2B4E-9C9D-E9B4EC7799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490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DB710-E12C-F34F-B562-02586FED4E3F}" type="datetimeFigureOut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5/31/23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0C3554-986F-C244-A215-E9A6F3CED2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914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CB737E-10F0-0048-8326-EB96EEC4B5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490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0BF05-43C8-C944-97EB-D82187DF08FF}" type="slidenum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‹#›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502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914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490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>
                <a:latin typeface="+mn-lt"/>
              </a:defRPr>
            </a:lvl1pPr>
          </a:lstStyle>
          <a:p>
            <a:fld id="{87DB8F6E-55DE-8D4A-9395-10AA5202A834}" type="datetimeFigureOut">
              <a:rPr lang="en-US" smtClean="0"/>
              <a:pPr/>
              <a:t>5/31/23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73238" y="769938"/>
            <a:ext cx="3311525" cy="186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2842168"/>
            <a:ext cx="5486400" cy="53074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914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490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+mn-lt"/>
              </a:defRPr>
            </a:lvl1pPr>
          </a:lstStyle>
          <a:p>
            <a:fld id="{EFC7EECF-FABC-D645-AD4B-53E101010D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38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tabLst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18288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182880" indent="-182880" algn="l" defTabSz="914400" rtl="0" eaLnBrk="1" latinLnBrk="0" hangingPunct="1">
      <a:buFont typeface="ATT Aleck Sans"/>
      <a:buChar char="–"/>
      <a:tabLst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36576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54864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702271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5E861747-F6BD-2B4E-8905-D6F5FB3BEBA5}"/>
              </a:ext>
            </a:extLst>
          </p:cNvPr>
          <p:cNvSpPr txBox="1"/>
          <p:nvPr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2022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>
                <a:solidFill>
                  <a:schemeClr val="tx1"/>
                </a:solidFill>
              </a:rPr>
              <a:t>AT&amp;T Proprietary (Internal Use Only) - Not for use or disclosure outside the AT&amp;T companies except under written agreement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E7DD58-94C6-4387-A911-3BE708BBB7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73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5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184756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485" y="1822036"/>
            <a:ext cx="184756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7699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1914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C1FA193-BA39-E74D-928F-507D2FA49A3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986129" y="1822036"/>
            <a:ext cx="1848331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F10F0D1-9064-8744-9F0E-274C6B5535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E8DF81BC-3E43-4D48-B23A-C8E39A6F5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388B6CF1-0A87-4E79-9B29-5A83807D35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01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text call-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59" y="301752"/>
            <a:ext cx="11606759" cy="4663440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752BE81-F7C2-4A77-ABF0-46A74487E4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59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178712" y="271793"/>
            <a:ext cx="8660770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02815F9C-023C-4113-A56A-12AC4DFF7E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9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068284" y="271793"/>
            <a:ext cx="5771199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EA09E01-CCC3-4E3D-A6E4-E1A8AACFF0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527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able Placeholder">
            <a:extLst>
              <a:ext uri="{FF2B5EF4-FFF2-40B4-BE49-F238E27FC236}">
                <a16:creationId xmlns:a16="http://schemas.microsoft.com/office/drawing/2014/main" id="{6CD9315E-F477-2446-82CB-6BF7F161B77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452124" y="338140"/>
            <a:ext cx="8387359" cy="5822949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CF254AFD-878E-234F-AA25-686444015FF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247E99BC-659A-46D2-9AA4-C92179D061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22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8F1B83A1-CAFB-664B-9F60-50F0B41D12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5A21ED91-B37B-4244-8417-091A7E834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3E564DF-0039-4226-BA3B-747DCE98B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65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line on photo (full bleed)"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035B9A5E-75A7-C940-9B39-A66F6C0AAD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65176"/>
            <a:ext cx="9885841" cy="3163824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headline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BE940FB6-9BA4-4B4A-BF43-FD019C59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665D60C4-C29A-7742-A5B2-EFC005059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EF1C7F-9480-4F76-9094-C78C70DB00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4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85" y="265176"/>
            <a:ext cx="5574657" cy="5895912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BCEDB3-818B-408E-978F-D9C589DF0C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85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0E2126-E2C2-4A24-96BE-37FBCF34D8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23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1639" y="266104"/>
            <a:ext cx="5567845" cy="5894984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D7FB67-AE6E-4A7C-AC36-9280CE55BF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2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45863"/>
            <a:ext cx="8674555" cy="1636913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2071376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71C472D9-27CE-418D-B85E-A4B1AFFCA23A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D48E13-5AC4-4D81-8F5A-5690575558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15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5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9815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31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60C527-ADB5-4D70-9923-5D27619E15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71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 (on AT&amp;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2665535" cy="43390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F98A8BB-6209-574B-B436-4BC74C0794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73AFA4B-8F87-4894-A620-E4C0D0731B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71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28987" y="280928"/>
            <a:ext cx="11510496" cy="65285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[Slide title]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D367BE66-D6F2-1046-B922-95193B856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FC5DA52-EA53-417E-A4F6-7CBD2ADEBB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33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5" name="Straight Connector">
            <a:extLst>
              <a:ext uri="{FF2B5EF4-FFF2-40B4-BE49-F238E27FC236}">
                <a16:creationId xmlns:a16="http://schemas.microsoft.com/office/drawing/2014/main" id="{A8B53130-DD9A-C949-850D-7D7CC44F6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520840C-D89F-41CD-AB90-EEB1F5426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20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57B4-DF4F-498D-BACA-FA958A689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410" y="2075686"/>
            <a:ext cx="5605824" cy="276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7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whit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5E5479-2146-4B7E-B6DF-D980BB0D90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262" y="2120127"/>
            <a:ext cx="5314018" cy="261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85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46888"/>
            <a:ext cx="10109738" cy="251105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[Section divider title]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9714527-FCC7-B147-AF40-40DA070B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080" y="3414782"/>
            <a:ext cx="5760921" cy="155568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A5D6ECD3-2A6B-C148-87A6-983275D435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40565" y="6494061"/>
            <a:ext cx="722839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E14FC8C8-B3CF-7340-BDD3-D7C39E5810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5" y="6494061"/>
            <a:ext cx="5403204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648CFAC4-3F6A-4249-9F48-503A85B31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D3AB9EE-BAE8-427D-A4A4-C9C3250A2D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35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822440"/>
            <a:ext cx="11506148" cy="4338648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EA2E8BB-F158-E34E-8F56-F2CA182AC7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</a:t>
            </a: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C3A6A8D-74A3-4012-8FDF-CE7DBAD5DD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519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E3A9557D-E65C-3F46-9C93-D074555B98E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6BC2D4-40A6-4FF2-A9A2-2ED9BB39B5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46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3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3475625" cy="4336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1822036"/>
            <a:ext cx="3475625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1822036"/>
            <a:ext cx="3475625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604638E5-7A89-3D4A-B0E3-E3C0BF34E9E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33881D-54A3-0A48-AB72-ECF64E6D02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983C5B5-EB9E-4048-998B-3A0DADBE58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85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(4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270732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441" y="1822036"/>
            <a:ext cx="270732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612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4783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0F58A795-A68E-FD4E-A80C-E91251E6D32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ADAD2240-3AE4-B34C-947E-EEBCB854A7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ABA2181-9333-41AB-A901-D0C31AD3D5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5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 sta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06651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11004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B6DEB42-41D1-4443-9F79-00E8E3A81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B6C2DE48-A9C4-4463-B920-41E7B9698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1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4 column content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2605631"/>
            <a:ext cx="2707329" cy="822945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163" y="2605631"/>
            <a:ext cx="2707329" cy="822697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056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3949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754FB65-0049-2A4D-84B3-0E1EDA03A3D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9270" y="4050793"/>
            <a:ext cx="2707329" cy="211033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F6C07FEE-269E-1941-9A24-31C3DDCB814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1654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6253EE2-43B8-6C42-839E-C05FE49D703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4039" y="4050793"/>
            <a:ext cx="2707329" cy="2110336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F908B1C9-21E2-1143-88A4-CF2A7BB33D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26423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DE318CDF-3D28-0D45-A58E-785DBF27C9F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E70A6D88-32A0-FE4A-BCFF-A28D2F09E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F4C8360-2ED5-4EB4-9C3B-A17C380688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1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330592" y="281967"/>
            <a:ext cx="11508891" cy="8626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[Slide title]               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324518" y="1826247"/>
            <a:ext cx="11514966" cy="4334841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800" b="0">
                <a:solidFill>
                  <a:schemeClr val="tx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EA75AFFA-2073-4D48-A217-E9467D3F9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3405" y="6492240"/>
            <a:ext cx="5323108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 / Month XX, 2022 / © 2022 AT&amp;T Intellectual Property</a:t>
            </a:r>
          </a:p>
        </p:txBody>
      </p:sp>
    </p:spTree>
    <p:extLst>
      <p:ext uri="{BB962C8B-B14F-4D97-AF65-F5344CB8AC3E}">
        <p14:creationId xmlns:p14="http://schemas.microsoft.com/office/powerpoint/2010/main" val="74033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sz="2400" b="0" i="0" kern="1200">
          <a:solidFill>
            <a:schemeClr val="tx1"/>
          </a:solidFill>
          <a:latin typeface="ATT Aleck Sans Medium" panose="020B0503020203020204" pitchFamily="34" charset="0"/>
          <a:ea typeface="+mj-ea"/>
          <a:cs typeface="ATT Aleck Sans Medium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1"/>
        </a:buClr>
        <a:buFontTx/>
        <a:buNone/>
        <a:defRPr sz="2400" kern="1200">
          <a:solidFill>
            <a:schemeClr val="tx2"/>
          </a:solidFill>
          <a:latin typeface="+mn-lt"/>
          <a:ea typeface="+mn-ea"/>
          <a:cs typeface="ATT Aleck Sans" panose="020B0503020203020204" pitchFamily="34" charset="0"/>
        </a:defRPr>
      </a:lvl1pPr>
      <a:lvl2pPr marL="2857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1000"/>
        <a:buFont typeface="ATT Aleck Sans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2pPr>
      <a:lvl3pPr marL="457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‒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3pPr>
      <a:lvl4pPr marL="7429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5000"/>
        <a:buFont typeface="ATT Aleck San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4pPr>
      <a:lvl5pPr marL="914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60000"/>
        <a:buFont typeface="ATT Aleck Sans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7456">
          <p15:clr>
            <a:srgbClr val="F26B43"/>
          </p15:clr>
        </p15:guide>
        <p15:guide id="6" pos="219">
          <p15:clr>
            <a:srgbClr val="F26B43"/>
          </p15:clr>
        </p15:guide>
        <p15:guide id="13" pos="3983">
          <p15:clr>
            <a:srgbClr val="5ACBF0"/>
          </p15:clr>
        </p15:guide>
        <p15:guide id="14" pos="3695">
          <p15:clr>
            <a:srgbClr val="5ACBF0"/>
          </p15:clr>
        </p15:guide>
        <p15:guide id="17" orient="horz" pos="216">
          <p15:clr>
            <a:srgbClr val="F26B43"/>
          </p15:clr>
        </p15:guide>
        <p15:guide id="18" orient="horz" pos="4122">
          <p15:clr>
            <a:srgbClr val="F26B43"/>
          </p15:clr>
        </p15:guide>
        <p15:guide id="21" orient="horz" pos="1186">
          <p15:clr>
            <a:srgbClr val="F26B43"/>
          </p15:clr>
        </p15:guide>
        <p15:guide id="28" orient="horz" pos="3131">
          <p15:clr>
            <a:srgbClr val="F26B43"/>
          </p15:clr>
        </p15:guide>
        <p15:guide id="36" pos="3839">
          <p15:clr>
            <a:srgbClr val="F26B43"/>
          </p15:clr>
        </p15:guide>
        <p15:guide id="37" pos="2932">
          <p15:clr>
            <a:srgbClr val="F26B43"/>
          </p15:clr>
        </p15:guide>
        <p15:guide id="39" pos="2028">
          <p15:clr>
            <a:srgbClr val="F26B43"/>
          </p15:clr>
        </p15:guide>
        <p15:guide id="40" pos="1124">
          <p15:clr>
            <a:srgbClr val="F26B43"/>
          </p15:clr>
        </p15:guide>
        <p15:guide id="41" pos="5646">
          <p15:clr>
            <a:srgbClr val="F26B43"/>
          </p15:clr>
        </p15:guide>
        <p15:guide id="42" pos="6551">
          <p15:clr>
            <a:srgbClr val="F26B43"/>
          </p15:clr>
        </p15:guide>
        <p15:guide id="43" pos="4744">
          <p15:clr>
            <a:srgbClr val="F26B43"/>
          </p15:clr>
        </p15:guide>
        <p15:guide id="44" pos="982">
          <p15:clr>
            <a:srgbClr val="5ACBF0"/>
          </p15:clr>
        </p15:guide>
        <p15:guide id="46" pos="1271">
          <p15:clr>
            <a:srgbClr val="5ACBF0"/>
          </p15:clr>
        </p15:guide>
        <p15:guide id="47" pos="1886">
          <p15:clr>
            <a:srgbClr val="5ACBF0"/>
          </p15:clr>
        </p15:guide>
        <p15:guide id="48" pos="2174">
          <p15:clr>
            <a:srgbClr val="5ACBF0"/>
          </p15:clr>
        </p15:guide>
        <p15:guide id="49" pos="2791">
          <p15:clr>
            <a:srgbClr val="5ACBF0"/>
          </p15:clr>
        </p15:guide>
        <p15:guide id="50" pos="3079">
          <p15:clr>
            <a:srgbClr val="5ACBF0"/>
          </p15:clr>
        </p15:guide>
        <p15:guide id="51" pos="4602">
          <p15:clr>
            <a:srgbClr val="5ACBF0"/>
          </p15:clr>
        </p15:guide>
        <p15:guide id="52" pos="4885">
          <p15:clr>
            <a:srgbClr val="5ACBF0"/>
          </p15:clr>
        </p15:guide>
        <p15:guide id="53" pos="5504">
          <p15:clr>
            <a:srgbClr val="5ACBF0"/>
          </p15:clr>
        </p15:guide>
        <p15:guide id="54" pos="5791">
          <p15:clr>
            <a:srgbClr val="5ACBF0"/>
          </p15:clr>
        </p15:guide>
        <p15:guide id="55" pos="6410">
          <p15:clr>
            <a:srgbClr val="5ACBF0"/>
          </p15:clr>
        </p15:guide>
        <p15:guide id="56" pos="6696">
          <p15:clr>
            <a:srgbClr val="5ACBF0"/>
          </p15:clr>
        </p15:guide>
        <p15:guide id="58" orient="horz" pos="2160">
          <p15:clr>
            <a:srgbClr val="F26B43"/>
          </p15:clr>
        </p15:guide>
        <p15:guide id="59" orient="horz" pos="388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4C736B83-8242-7C48-9860-5DE526A7B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06" y="1667435"/>
            <a:ext cx="11644520" cy="1030941"/>
          </a:xfrm>
        </p:spPr>
        <p:txBody>
          <a:bodyPr/>
          <a:lstStyle/>
          <a:p>
            <a:r>
              <a:rPr lang="en-US"/>
              <a:t>Overview of Rel-19 AI/ML for NR Air Interface and NG-RAN</a:t>
            </a:r>
            <a:endParaRPr lang="en-US">
              <a:solidFill>
                <a:schemeClr val="accent4"/>
              </a:solidFill>
            </a:endParaRPr>
          </a:p>
        </p:txBody>
      </p:sp>
      <p:sp>
        <p:nvSpPr>
          <p:cNvPr id="3" name="Text Placeholder">
            <a:extLst>
              <a:ext uri="{FF2B5EF4-FFF2-40B4-BE49-F238E27FC236}">
                <a16:creationId xmlns:a16="http://schemas.microsoft.com/office/drawing/2014/main" id="{BD340C54-D743-5245-AE8A-678EAB7F26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90806" y="3792070"/>
            <a:ext cx="5761311" cy="534467"/>
          </a:xfrm>
        </p:spPr>
        <p:txBody>
          <a:bodyPr/>
          <a:lstStyle/>
          <a:p>
            <a:r>
              <a:rPr lang="en-US"/>
              <a:t>June 2023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C0616B8B-B0C7-B8F9-5347-22CC9C165F6E}"/>
              </a:ext>
            </a:extLst>
          </p:cNvPr>
          <p:cNvSpPr txBox="1">
            <a:spLocks/>
          </p:cNvSpPr>
          <p:nvPr/>
        </p:nvSpPr>
        <p:spPr>
          <a:xfrm>
            <a:off x="9322419" y="306507"/>
            <a:ext cx="2787806" cy="534467"/>
          </a:xfrm>
          <a:prstGeom prst="rect">
            <a:avLst/>
          </a:prstGeom>
          <a:effectLst/>
        </p:spPr>
        <p:txBody>
          <a:bodyPr vert="horz" lIns="0" tIns="0" rIns="0" bIns="0" spcCol="493776" rtlCol="0" anchor="t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1000"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60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RWS-230473</a:t>
            </a:r>
            <a:endParaRPr lang="en-US" sz="2800" b="1"/>
          </a:p>
        </p:txBody>
      </p:sp>
    </p:spTree>
    <p:extLst>
      <p:ext uri="{BB962C8B-B14F-4D97-AF65-F5344CB8AC3E}">
        <p14:creationId xmlns:p14="http://schemas.microsoft.com/office/powerpoint/2010/main" val="863715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AI/ML for NR Air Interface: Use-cases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 dirty="0">
                <a:latin typeface="ATT Aleck Sans"/>
                <a:cs typeface="ATT Aleck Sans"/>
              </a:rPr>
              <a:t>Background and Motivation </a:t>
            </a:r>
          </a:p>
          <a:p>
            <a:pPr lvl="1"/>
            <a:r>
              <a:rPr lang="en-US" dirty="0">
                <a:latin typeface="ATT Aleck Sans"/>
                <a:cs typeface="ATT Aleck Sans"/>
              </a:rPr>
              <a:t>Large range of performance gains for use cases in Rel-18 SI</a:t>
            </a:r>
          </a:p>
          <a:p>
            <a:pPr lvl="1"/>
            <a:r>
              <a:rPr lang="en-US" dirty="0">
                <a:latin typeface="ATT Aleck Sans"/>
                <a:cs typeface="ATT Aleck Sans"/>
              </a:rPr>
              <a:t>Limited use cases explored in Rel-18 due to workload</a:t>
            </a:r>
            <a:endParaRPr lang="en-US" dirty="0"/>
          </a:p>
          <a:p>
            <a:r>
              <a:rPr lang="en-US" dirty="0">
                <a:latin typeface="ATT Aleck Sans"/>
                <a:cs typeface="ATT Aleck Sans"/>
              </a:rPr>
              <a:t>Key Objectives</a:t>
            </a:r>
          </a:p>
          <a:p>
            <a:pPr lvl="1"/>
            <a:r>
              <a:rPr lang="en-US" dirty="0">
                <a:latin typeface="ATT Aleck Sans"/>
                <a:cs typeface="ATT Aleck Sans"/>
              </a:rPr>
              <a:t>Prioritize WI for Rel-18 use-cases based on relative performance gain vs complexity </a:t>
            </a:r>
          </a:p>
          <a:p>
            <a:pPr lvl="2"/>
            <a:r>
              <a:rPr lang="en-US" dirty="0">
                <a:solidFill>
                  <a:srgbClr val="00B050"/>
                </a:solidFill>
                <a:latin typeface="ATT Aleck Sans"/>
                <a:cs typeface="ATT Aleck Sans"/>
              </a:rPr>
              <a:t>Beam Management</a:t>
            </a:r>
          </a:p>
          <a:p>
            <a:pPr lvl="2"/>
            <a:r>
              <a:rPr lang="en-US" dirty="0">
                <a:solidFill>
                  <a:srgbClr val="00B050"/>
                </a:solidFill>
                <a:latin typeface="ATT Aleck Sans"/>
                <a:cs typeface="ATT Aleck Sans"/>
              </a:rPr>
              <a:t>CSI enhancement </a:t>
            </a:r>
          </a:p>
          <a:p>
            <a:pPr lvl="3"/>
            <a:r>
              <a:rPr lang="en-US" dirty="0">
                <a:solidFill>
                  <a:srgbClr val="00B050"/>
                </a:solidFill>
                <a:latin typeface="ATT Aleck Sans"/>
                <a:cs typeface="ATT Aleck Sans"/>
              </a:rPr>
              <a:t>CSI prediction</a:t>
            </a:r>
          </a:p>
          <a:p>
            <a:pPr lvl="3"/>
            <a:r>
              <a:rPr lang="en-US" dirty="0">
                <a:solidFill>
                  <a:srgbClr val="FF0000"/>
                </a:solidFill>
                <a:latin typeface="ATT Aleck Sans"/>
                <a:cs typeface="ATT Aleck Sans"/>
              </a:rPr>
              <a:t>CSI compression (High complexity) </a:t>
            </a:r>
          </a:p>
          <a:p>
            <a:pPr lvl="2"/>
            <a:r>
              <a:rPr lang="en-US" dirty="0">
                <a:solidFill>
                  <a:srgbClr val="FFC000"/>
                </a:solidFill>
                <a:latin typeface="ATT Aleck Sans"/>
                <a:cs typeface="ATT Aleck Sans"/>
              </a:rPr>
              <a:t>Positioning (Reduce number of sub use cases) 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TT Aleck Sans"/>
                <a:cs typeface="ATT Aleck Sans"/>
              </a:rPr>
              <a:t>Test and performance requirements (RAN4)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TT Aleck Sans"/>
                <a:cs typeface="ATT Aleck Sans"/>
              </a:rPr>
              <a:t>Study new AI/ML use cases for PHY</a:t>
            </a:r>
          </a:p>
          <a:p>
            <a:pPr lvl="2"/>
            <a:r>
              <a:rPr lang="en-US" dirty="0">
                <a:solidFill>
                  <a:srgbClr val="000000"/>
                </a:solidFill>
                <a:latin typeface="ATT Aleck Sans"/>
                <a:cs typeface="ATT Aleck Sans"/>
              </a:rPr>
              <a:t>Mobility enhancement (RAN2)</a:t>
            </a:r>
          </a:p>
          <a:p>
            <a:pPr lvl="2"/>
            <a:r>
              <a:rPr lang="en-US" dirty="0">
                <a:solidFill>
                  <a:srgbClr val="000000"/>
                </a:solidFill>
                <a:latin typeface="ATT Aleck Sans"/>
                <a:cs typeface="ATT Aleck Sans"/>
              </a:rPr>
              <a:t>RS overhead optimization (RAN1)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2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999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AI/ML for NR Air Interface: General framework and LCM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4" y="813447"/>
            <a:ext cx="11506149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Motivation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Continue to evolve common framework to support the AI/ML model training, transfer and LCM on PHY in (near) real time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Joint AI/ML model used for multiple use-cases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Joint CSI prediction and CSI compression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Joint Beam management and Positioning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Reduce signaling overhead and improve performance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Step toward AI/ML native RAN architecture </a:t>
            </a:r>
          </a:p>
          <a:p>
            <a:r>
              <a:rPr lang="en-US">
                <a:latin typeface="ATT Aleck Sans"/>
                <a:cs typeface="ATT Aleck Sans"/>
              </a:rPr>
              <a:t>Key Objectives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Specify a common framework for LCM across the AI/ML use cases (RAN1/2)</a:t>
            </a:r>
            <a:endParaRPr lang="en-US">
              <a:latin typeface="ATT Aleck Sans"/>
              <a:cs typeface="ATT Aleck Sans"/>
            </a:endParaRPr>
          </a:p>
          <a:p>
            <a:pPr lvl="1"/>
            <a:r>
              <a:rPr lang="en-US">
                <a:latin typeface="ATT Aleck Sans"/>
                <a:cs typeface="ATT Aleck Sans"/>
              </a:rPr>
              <a:t>Study whether the current AI/ML framework can support these joint use-cases or if any updates to the current framework are required</a:t>
            </a:r>
          </a:p>
          <a:p>
            <a:pPr lvl="2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Study if joint uses cases can be supported within the current use-cases and their functionalities or if they need to be treated as a new use-case</a:t>
            </a:r>
          </a:p>
          <a:p>
            <a:pPr lvl="2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Study support for functionality-based LCM for joint use-cases</a:t>
            </a:r>
          </a:p>
          <a:p>
            <a:pPr lvl="2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Improvement to model ID based LCM to support joint use-cases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For data collection and two-sided AI/ML models transfer and delivery, study solutions beyond vendor specific implementation</a:t>
            </a:r>
            <a:endParaRPr lang="en-US">
              <a:latin typeface="ATT Aleck Sans"/>
              <a:cs typeface="ATT Aleck Sans"/>
            </a:endParaRPr>
          </a:p>
          <a:p>
            <a:pPr lvl="1"/>
            <a:endParaRPr lang="en-US">
              <a:solidFill>
                <a:srgbClr val="000000"/>
              </a:solidFill>
              <a:latin typeface="ATT Aleck Sans"/>
              <a:cs typeface="ATT Aleck Sans"/>
            </a:endParaRPr>
          </a:p>
          <a:p>
            <a:endParaRPr lang="en-US">
              <a:latin typeface="ATT Aleck Sans"/>
              <a:cs typeface="ATT Aleck Sans"/>
            </a:endParaRPr>
          </a:p>
          <a:p>
            <a:endParaRPr lang="en-US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3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195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AI/ML for NR Air Interface: Data Collection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4" y="813447"/>
            <a:ext cx="11529706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Background and Motivation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RAN1 identified enhancements for data collection for AI/ML use-cases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Different data collection requirements based on LCM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Data collection for model training vs model monitoring vs model inference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Different aspects such as latency, periodicity and size (of data) 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Current data collection framework not optimal for different use cases</a:t>
            </a:r>
          </a:p>
          <a:p>
            <a:r>
              <a:rPr lang="en-US">
                <a:latin typeface="ATT Aleck Sans"/>
                <a:cs typeface="ATT Aleck Sans"/>
              </a:rPr>
              <a:t>Key Objectives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Specify a new data collection framework for AI/ML use cases</a:t>
            </a:r>
          </a:p>
          <a:p>
            <a:pPr lvl="2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Support the latency, periodicity and size (of data) requirements for the different LCM procedures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Optimized data collection signaling and procedures for current and future AI/ML use cases</a:t>
            </a:r>
          </a:p>
          <a:p>
            <a:pPr lvl="2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Study necessity and any potential specification impact for a unified data collection framework across all AI/ML use cases</a:t>
            </a:r>
          </a:p>
          <a:p>
            <a:pPr lvl="2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Support efficient use of data across multiple use cases simultaneously </a:t>
            </a:r>
          </a:p>
          <a:p>
            <a:pPr lvl="1"/>
            <a:endParaRPr lang="en-US">
              <a:solidFill>
                <a:srgbClr val="000000"/>
              </a:solidFill>
              <a:latin typeface="ATT Aleck Sans"/>
              <a:cs typeface="ATT Aleck Sans"/>
            </a:endParaRPr>
          </a:p>
          <a:p>
            <a:endParaRPr lang="en-US">
              <a:latin typeface="ATT Aleck Sans"/>
              <a:cs typeface="ATT Aleck Sans"/>
            </a:endParaRPr>
          </a:p>
          <a:p>
            <a:endParaRPr lang="en-US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4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371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AI/ML for NR Air Interface: Summary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 dirty="0">
                <a:latin typeface="ATT Aleck Sans"/>
                <a:cs typeface="ATT Aleck Sans"/>
              </a:rPr>
              <a:t>Background and Motivation </a:t>
            </a:r>
          </a:p>
          <a:p>
            <a:pPr lvl="1"/>
            <a:r>
              <a:rPr lang="en-US" dirty="0">
                <a:latin typeface="ATT Aleck Sans"/>
                <a:cs typeface="ATT Aleck Sans"/>
              </a:rPr>
              <a:t>Continue to evolve common framework to support the AI/ML model training, transfer and LCM on PHY in (near) real time</a:t>
            </a:r>
          </a:p>
          <a:p>
            <a:pPr lvl="1"/>
            <a:r>
              <a:rPr lang="en-US" dirty="0">
                <a:latin typeface="ATT Aleck Sans"/>
                <a:cs typeface="ATT Aleck Sans"/>
              </a:rPr>
              <a:t>Limited use cases explored in Rel-18 due to workload</a:t>
            </a:r>
            <a:endParaRPr lang="en-US" dirty="0"/>
          </a:p>
          <a:p>
            <a:r>
              <a:rPr lang="en-US" dirty="0">
                <a:latin typeface="ATT Aleck Sans"/>
                <a:cs typeface="ATT Aleck Sans"/>
              </a:rPr>
              <a:t>Key Objectives</a:t>
            </a:r>
          </a:p>
          <a:p>
            <a:pPr lvl="1"/>
            <a:r>
              <a:rPr lang="en-US" dirty="0">
                <a:latin typeface="ATT Aleck Sans"/>
                <a:cs typeface="ATT Aleck Sans"/>
              </a:rPr>
              <a:t>Prioritize WI for Rel-18 use-cases based on relative performance gain vs complexity </a:t>
            </a:r>
          </a:p>
          <a:p>
            <a:pPr lvl="2"/>
            <a:r>
              <a:rPr lang="en-US" dirty="0">
                <a:solidFill>
                  <a:srgbClr val="00B050"/>
                </a:solidFill>
                <a:latin typeface="ATT Aleck Sans"/>
                <a:cs typeface="ATT Aleck Sans"/>
              </a:rPr>
              <a:t>Beam Management</a:t>
            </a:r>
          </a:p>
          <a:p>
            <a:pPr lvl="2"/>
            <a:r>
              <a:rPr lang="en-US" dirty="0">
                <a:solidFill>
                  <a:srgbClr val="00B050"/>
                </a:solidFill>
                <a:latin typeface="ATT Aleck Sans"/>
                <a:cs typeface="ATT Aleck Sans"/>
              </a:rPr>
              <a:t>CSI enhancement </a:t>
            </a:r>
          </a:p>
          <a:p>
            <a:pPr lvl="3"/>
            <a:r>
              <a:rPr lang="en-US" dirty="0">
                <a:solidFill>
                  <a:srgbClr val="00B050"/>
                </a:solidFill>
                <a:latin typeface="ATT Aleck Sans"/>
                <a:cs typeface="ATT Aleck Sans"/>
              </a:rPr>
              <a:t>CSI prediction</a:t>
            </a:r>
          </a:p>
          <a:p>
            <a:pPr lvl="3"/>
            <a:r>
              <a:rPr lang="en-US" dirty="0">
                <a:solidFill>
                  <a:srgbClr val="FF0000"/>
                </a:solidFill>
                <a:latin typeface="ATT Aleck Sans"/>
                <a:cs typeface="ATT Aleck Sans"/>
              </a:rPr>
              <a:t>CSI </a:t>
            </a:r>
            <a:r>
              <a:rPr lang="en-US">
                <a:solidFill>
                  <a:srgbClr val="FF0000"/>
                </a:solidFill>
                <a:latin typeface="ATT Aleck Sans"/>
                <a:cs typeface="ATT Aleck Sans"/>
              </a:rPr>
              <a:t>compression </a:t>
            </a:r>
          </a:p>
          <a:p>
            <a:pPr lvl="2"/>
            <a:r>
              <a:rPr lang="en-US">
                <a:solidFill>
                  <a:srgbClr val="FFC000"/>
                </a:solidFill>
                <a:latin typeface="ATT Aleck Sans"/>
                <a:cs typeface="ATT Aleck Sans"/>
              </a:rPr>
              <a:t>Positioning </a:t>
            </a:r>
            <a:r>
              <a:rPr lang="en-US" dirty="0">
                <a:solidFill>
                  <a:srgbClr val="FFC000"/>
                </a:solidFill>
                <a:latin typeface="ATT Aleck Sans"/>
                <a:cs typeface="ATT Aleck Sans"/>
              </a:rPr>
              <a:t>(Reduce number of sub use cases) 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TT Aleck Sans"/>
                <a:cs typeface="ATT Aleck Sans"/>
              </a:rPr>
              <a:t>Simple and common framework for LCM across the AI/ML use cases (RAN1/2)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TT Aleck Sans"/>
                <a:cs typeface="ATT Aleck Sans"/>
              </a:rPr>
              <a:t>Optimized data collection enhancement for AI/ML use cases (RAN2)</a:t>
            </a:r>
            <a:endParaRPr lang="en-US" dirty="0">
              <a:latin typeface="ATT Aleck Sans"/>
              <a:cs typeface="ATT Aleck Sans"/>
            </a:endParaRPr>
          </a:p>
          <a:p>
            <a:pPr lvl="1"/>
            <a:r>
              <a:rPr lang="en-US" dirty="0">
                <a:solidFill>
                  <a:srgbClr val="000000"/>
                </a:solidFill>
                <a:latin typeface="ATT Aleck Sans"/>
                <a:cs typeface="ATT Aleck Sans"/>
              </a:rPr>
              <a:t>Test and performance requirements (RAN4)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TT Aleck Sans"/>
                <a:cs typeface="ATT Aleck Sans"/>
              </a:rPr>
              <a:t>Study new AI/ML use cases for PHY</a:t>
            </a:r>
          </a:p>
          <a:p>
            <a:pPr lvl="2"/>
            <a:r>
              <a:rPr lang="en-US" dirty="0">
                <a:solidFill>
                  <a:srgbClr val="000000"/>
                </a:solidFill>
                <a:latin typeface="ATT Aleck Sans"/>
                <a:cs typeface="ATT Aleck Sans"/>
              </a:rPr>
              <a:t>Mobility enhancement (RAN2)</a:t>
            </a:r>
          </a:p>
          <a:p>
            <a:pPr lvl="2"/>
            <a:r>
              <a:rPr lang="en-US" dirty="0">
                <a:solidFill>
                  <a:srgbClr val="000000"/>
                </a:solidFill>
                <a:latin typeface="ATT Aleck Sans"/>
                <a:cs typeface="ATT Aleck Sans"/>
              </a:rPr>
              <a:t>RS overhead optimization (RAN1)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TT Aleck Sans"/>
                <a:cs typeface="ATT Aleck Sans"/>
              </a:rPr>
              <a:t>Study framework enhancements for j</a:t>
            </a:r>
            <a:r>
              <a:rPr lang="en-US" dirty="0">
                <a:latin typeface="ATT Aleck Sans"/>
                <a:cs typeface="ATT Aleck Sans"/>
              </a:rPr>
              <a:t>oint AI/ML use cases (RAN1)</a:t>
            </a:r>
            <a:endParaRPr lang="en-US" dirty="0">
              <a:solidFill>
                <a:srgbClr val="000000"/>
              </a:solidFill>
              <a:latin typeface="ATT Aleck Sans"/>
              <a:cs typeface="ATT Aleck San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5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978E5AE-DDAD-40F3-AD95-7E2C92C4B29C}"/>
              </a:ext>
            </a:extLst>
          </p:cNvPr>
          <p:cNvGrpSpPr/>
          <p:nvPr/>
        </p:nvGrpSpPr>
        <p:grpSpPr>
          <a:xfrm>
            <a:off x="7213838" y="2913353"/>
            <a:ext cx="4464162" cy="2855199"/>
            <a:chOff x="6455960" y="2405215"/>
            <a:chExt cx="4464162" cy="285519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2DAD84A-3542-463E-ACE3-3CF43D3E28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19836" y="2858538"/>
              <a:ext cx="1400286" cy="1400286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338A13D-2EC6-443C-AEAB-94CE625B3A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07525" y="3509393"/>
              <a:ext cx="2187079" cy="1263997"/>
            </a:xfrm>
            <a:prstGeom prst="line">
              <a:avLst/>
            </a:prstGeom>
            <a:ln w="38100">
              <a:solidFill>
                <a:srgbClr val="92D05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691BA4D-C4A2-4840-968C-FBBD2D90C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46461" y="4362170"/>
              <a:ext cx="873052" cy="898244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" name="Picture 4" descr="Icon&#10;&#10;Description automatically generated">
              <a:extLst>
                <a:ext uri="{FF2B5EF4-FFF2-40B4-BE49-F238E27FC236}">
                  <a16:creationId xmlns:a16="http://schemas.microsoft.com/office/drawing/2014/main" id="{A23C9BBF-1BEC-41E5-635D-85F262750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55960" y="2405215"/>
              <a:ext cx="873052" cy="898244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46E3EE8-7AA6-8C1F-0957-4E136901838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191048" y="2729844"/>
              <a:ext cx="2386238" cy="580390"/>
            </a:xfrm>
            <a:prstGeom prst="line">
              <a:avLst/>
            </a:prstGeom>
            <a:ln w="38100">
              <a:solidFill>
                <a:srgbClr val="92D05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7A749D2-8C2C-B56B-69E7-C2AB20D1792A}"/>
                </a:ext>
              </a:extLst>
            </p:cNvPr>
            <p:cNvSpPr/>
            <p:nvPr/>
          </p:nvSpPr>
          <p:spPr>
            <a:xfrm>
              <a:off x="9266959" y="3803073"/>
              <a:ext cx="568035" cy="334240"/>
            </a:xfrm>
            <a:prstGeom prst="roundRect">
              <a:avLst/>
            </a:prstGeom>
            <a:ln w="1270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chemeClr val="bg1"/>
                </a:buClr>
                <a:buSzTx/>
                <a:buFont typeface="ATT Aleck Sans" panose="020B0604020202020204" pitchFamily="34" charset="0"/>
                <a:buNone/>
                <a:tabLst/>
              </a:pPr>
              <a:r>
                <a:rPr lang="en-US" sz="900">
                  <a:solidFill>
                    <a:schemeClr val="bg1"/>
                  </a:solidFill>
                  <a:latin typeface="ATT Aleck Sans"/>
                  <a:cs typeface="ATT Aleck Sans"/>
                </a:rPr>
                <a:t>AI/ML</a:t>
              </a:r>
              <a:endParaRPr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ATT Aleck Sans" panose="020B050302020302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0C052F6-6B6F-B211-C081-EDE6737B0E51}"/>
                </a:ext>
              </a:extLst>
            </p:cNvPr>
            <p:cNvSpPr/>
            <p:nvPr/>
          </p:nvSpPr>
          <p:spPr>
            <a:xfrm>
              <a:off x="7136822" y="2919845"/>
              <a:ext cx="568035" cy="334240"/>
            </a:xfrm>
            <a:prstGeom prst="roundRect">
              <a:avLst/>
            </a:prstGeom>
            <a:ln w="1270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chemeClr val="bg1"/>
                </a:buClr>
                <a:buSzTx/>
                <a:buFont typeface="ATT Aleck Sans" panose="020B0604020202020204" pitchFamily="34" charset="0"/>
                <a:buNone/>
                <a:tabLst/>
              </a:pPr>
              <a:r>
                <a:rPr lang="en-US" sz="900">
                  <a:solidFill>
                    <a:schemeClr val="bg1"/>
                  </a:solidFill>
                  <a:latin typeface="ATT Aleck Sans"/>
                  <a:cs typeface="ATT Aleck Sans"/>
                </a:rPr>
                <a:t>AI/ML</a:t>
              </a:r>
              <a:endParaRPr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ATT Aleck Sans" panose="020B0503020203020204" pitchFamily="34" charset="0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2FDE838-E81C-6D0A-C046-8AC690A9A300}"/>
                </a:ext>
              </a:extLst>
            </p:cNvPr>
            <p:cNvSpPr/>
            <p:nvPr/>
          </p:nvSpPr>
          <p:spPr>
            <a:xfrm>
              <a:off x="7318664" y="4816186"/>
              <a:ext cx="568035" cy="334240"/>
            </a:xfrm>
            <a:prstGeom prst="roundRect">
              <a:avLst/>
            </a:prstGeom>
            <a:ln w="1270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chemeClr val="bg1"/>
                </a:buClr>
                <a:buSzTx/>
                <a:buFont typeface="ATT Aleck Sans" panose="020B0604020202020204" pitchFamily="34" charset="0"/>
                <a:buNone/>
                <a:tabLst/>
              </a:pPr>
              <a:r>
                <a:rPr lang="en-US" sz="900">
                  <a:solidFill>
                    <a:schemeClr val="bg1"/>
                  </a:solidFill>
                  <a:latin typeface="ATT Aleck Sans"/>
                  <a:cs typeface="ATT Aleck Sans"/>
                </a:rPr>
                <a:t>AI/ML</a:t>
              </a:r>
              <a:endParaRPr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ATT Aleck Sans" panose="020B05030202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8486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TT Aleck Sans Medium"/>
                <a:cs typeface="ATT Aleck Sans Medium"/>
              </a:rPr>
              <a:t>AI/ML for NG-RAN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Justification and Motivation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AI/ML algorithms embedded in the RAN to enable (near) real-time decisions with distributed data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Interface enhancements to support training and LCM with fallback in multi-vendor deployments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SI-phase for new use cases going beyond Rel-18</a:t>
            </a:r>
          </a:p>
          <a:p>
            <a:pPr marL="0" lvl="1" indent="0">
              <a:buNone/>
            </a:pPr>
            <a:endParaRPr lang="en-US">
              <a:solidFill>
                <a:srgbClr val="000000"/>
              </a:solidFill>
              <a:latin typeface="ATT Aleck Sans"/>
              <a:cs typeface="ATT Aleck Sans"/>
            </a:endParaRPr>
          </a:p>
          <a:p>
            <a:r>
              <a:rPr lang="en-US">
                <a:latin typeface="ATT Aleck Sans"/>
                <a:cs typeface="ATT Aleck Sans"/>
              </a:rPr>
              <a:t>Key Objectives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Further enhancements for Rel-18 use cases to support more dynamic optimization: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AI/ML based mobility enhancement: Support for LTM and CHO (RAN3/RAN2)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AI/ML based load balancing: Extend to CA/DC scenarios, DL/UL coverage + capacity metrics (RAN3)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Dynamic cell-shaping with multi-cell/OAM coordination (RAN3/RAN1)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User-clustering based scheduling and RRM (RAN3/RAN2)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AI/ML based network slice management (RAN3)</a:t>
            </a:r>
          </a:p>
          <a:p>
            <a:endParaRPr lang="en-US">
              <a:latin typeface="ATT Aleck Sans"/>
              <a:cs typeface="ATT Aleck Sans"/>
            </a:endParaRPr>
          </a:p>
          <a:p>
            <a:endParaRPr lang="en-US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6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34E3603-A143-5DB8-755F-FBAA47F68FC8}"/>
              </a:ext>
            </a:extLst>
          </p:cNvPr>
          <p:cNvCxnSpPr>
            <a:cxnSpLocks/>
          </p:cNvCxnSpPr>
          <p:nvPr/>
        </p:nvCxnSpPr>
        <p:spPr>
          <a:xfrm>
            <a:off x="10193132" y="3329011"/>
            <a:ext cx="593542" cy="365361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171015-7765-2B01-C535-CF4338DCFA7F}"/>
              </a:ext>
            </a:extLst>
          </p:cNvPr>
          <p:cNvCxnSpPr>
            <a:cxnSpLocks/>
          </p:cNvCxnSpPr>
          <p:nvPr/>
        </p:nvCxnSpPr>
        <p:spPr>
          <a:xfrm>
            <a:off x="7567635" y="4901466"/>
            <a:ext cx="736689" cy="31797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61C840-0DF1-0470-9909-9A6EF30B2045}"/>
              </a:ext>
            </a:extLst>
          </p:cNvPr>
          <p:cNvCxnSpPr>
            <a:cxnSpLocks/>
          </p:cNvCxnSpPr>
          <p:nvPr/>
        </p:nvCxnSpPr>
        <p:spPr>
          <a:xfrm flipH="1">
            <a:off x="9418186" y="3653623"/>
            <a:ext cx="450334" cy="552521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46D1153-9C15-EE92-327D-257D62AC979F}"/>
              </a:ext>
            </a:extLst>
          </p:cNvPr>
          <p:cNvCxnSpPr>
            <a:cxnSpLocks/>
          </p:cNvCxnSpPr>
          <p:nvPr/>
        </p:nvCxnSpPr>
        <p:spPr>
          <a:xfrm>
            <a:off x="7273209" y="5195893"/>
            <a:ext cx="603680" cy="390730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DA826E56-BB1D-4CAE-4960-84E403528600}"/>
              </a:ext>
            </a:extLst>
          </p:cNvPr>
          <p:cNvSpPr/>
          <p:nvPr/>
        </p:nvSpPr>
        <p:spPr>
          <a:xfrm rot="16749779" flipH="1">
            <a:off x="10433373" y="4445220"/>
            <a:ext cx="1139954" cy="343814"/>
          </a:xfrm>
          <a:prstGeom prst="ellipse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A799087-B54E-5600-A792-AF881707D230}"/>
              </a:ext>
            </a:extLst>
          </p:cNvPr>
          <p:cNvSpPr/>
          <p:nvPr/>
        </p:nvSpPr>
        <p:spPr>
          <a:xfrm rot="12867459" flipH="1">
            <a:off x="9524801" y="4790850"/>
            <a:ext cx="1139954" cy="343814"/>
          </a:xfrm>
          <a:prstGeom prst="ellipse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152308-7046-B648-FA3A-D6479D6CF340}"/>
              </a:ext>
            </a:extLst>
          </p:cNvPr>
          <p:cNvSpPr txBox="1"/>
          <p:nvPr/>
        </p:nvSpPr>
        <p:spPr>
          <a:xfrm flipH="1">
            <a:off x="8849477" y="4051307"/>
            <a:ext cx="488194" cy="35942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/>
              <a:t>TRP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660D22-DD2C-3517-3ECD-EABC3822907D}"/>
              </a:ext>
            </a:extLst>
          </p:cNvPr>
          <p:cNvSpPr txBox="1"/>
          <p:nvPr/>
        </p:nvSpPr>
        <p:spPr>
          <a:xfrm flipH="1">
            <a:off x="10798189" y="3207598"/>
            <a:ext cx="488194" cy="221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/>
              <a:t>TRP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9FD674-1F49-93CB-31BF-C7A081D2BDDF}"/>
              </a:ext>
            </a:extLst>
          </p:cNvPr>
          <p:cNvSpPr txBox="1"/>
          <p:nvPr/>
        </p:nvSpPr>
        <p:spPr>
          <a:xfrm flipH="1">
            <a:off x="9881336" y="2780056"/>
            <a:ext cx="488194" cy="35942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err="1"/>
              <a:t>gNB</a:t>
            </a:r>
            <a:endParaRPr lang="en-US" sz="1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239B3F-DDC5-604F-D222-DE2742624490}"/>
              </a:ext>
            </a:extLst>
          </p:cNvPr>
          <p:cNvSpPr txBox="1"/>
          <p:nvPr/>
        </p:nvSpPr>
        <p:spPr>
          <a:xfrm flipH="1">
            <a:off x="6529917" y="4721751"/>
            <a:ext cx="488194" cy="35942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err="1"/>
              <a:t>gNB</a:t>
            </a:r>
            <a:endParaRPr lang="en-US" sz="140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EAACCD4-4127-B04E-F077-47458EA12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56780" y="4557982"/>
            <a:ext cx="649224" cy="64922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5D54448-3D45-6F16-0CD9-7434D6DA3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43908" y="3004399"/>
            <a:ext cx="649224" cy="6492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8DC52A7-82F0-FD26-EE9F-79BF4EC037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86674" y="3369760"/>
            <a:ext cx="649224" cy="6492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6640B9-DC46-5869-61A6-0CF06ED916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93574" y="4206144"/>
            <a:ext cx="649224" cy="6492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357B89D-74CF-6416-CAF1-8E7CA76053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5727" y="5514475"/>
            <a:ext cx="649224" cy="64922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2C54B6C-BB9F-53FA-D312-68261B56A0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62062" y="5181270"/>
            <a:ext cx="649224" cy="64922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CE8F1F4-B1ED-B2C4-4311-05D911DF1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09106" y="4691524"/>
            <a:ext cx="649224" cy="649224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EDBD2BA-B89A-305E-8CBE-3B703CBE7F78}"/>
              </a:ext>
            </a:extLst>
          </p:cNvPr>
          <p:cNvCxnSpPr>
            <a:cxnSpLocks/>
          </p:cNvCxnSpPr>
          <p:nvPr/>
        </p:nvCxnSpPr>
        <p:spPr>
          <a:xfrm flipV="1">
            <a:off x="7552308" y="3329011"/>
            <a:ext cx="1991600" cy="1330716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688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96780"/>
      </p:ext>
    </p:extLst>
  </p:cSld>
  <p:clrMapOvr>
    <a:masterClrMapping/>
  </p:clrMapOvr>
</p:sld>
</file>

<file path=ppt/theme/theme1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Presentation2" id="{C398CC9A-1663-44B1-AA3F-0C01C223A3CB}" vid="{1C1C0821-C3CE-45D6-BAD3-67F6F70360E0}"/>
    </a:ext>
  </a:extLst>
</a:theme>
</file>

<file path=ppt/theme/theme2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ATTInternal052019" id="{2CE3A184-F8DA-A044-84B5-A17120E961FD}" vid="{EA593E4D-BBEC-214A-B8BC-CD4543940F8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TT Aleck Sans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TT Aleck Sans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TT Aleck Sans"/>
        <a:font script="Hebr" typeface="ATT Aleck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TT Aleck Sans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A3AD43F4810C4BA2587D395973B9CB" ma:contentTypeVersion="2" ma:contentTypeDescription="Create a new document." ma:contentTypeScope="" ma:versionID="3adf468b4411bbb2b320c0e8de69838d">
  <xsd:schema xmlns:xsd="http://www.w3.org/2001/XMLSchema" xmlns:xs="http://www.w3.org/2001/XMLSchema" xmlns:p="http://schemas.microsoft.com/office/2006/metadata/properties" xmlns:ns2="281dfd56-6e7b-405a-9cf5-bdf95470101e" targetNamespace="http://schemas.microsoft.com/office/2006/metadata/properties" ma:root="true" ma:fieldsID="5061c65b5887b875084e13c52e00f511" ns2:_="">
    <xsd:import namespace="281dfd56-6e7b-405a-9cf5-bdf9547010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1dfd56-6e7b-405a-9cf5-bdf9547010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37FD12-D420-47D6-ABDF-5D88EFEDF1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0AF2DA-6E32-40EA-88B4-A32FDA60A330}">
  <ds:schemaRefs>
    <ds:schemaRef ds:uri="http://purl.org/dc/dcmitype/"/>
    <ds:schemaRef ds:uri="http://purl.org/dc/elements/1.1/"/>
    <ds:schemaRef ds:uri="281dfd56-6e7b-405a-9cf5-bdf95470101e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635F3F3-16DE-4EFB-859B-70E5972A8473}">
  <ds:schemaRefs>
    <ds:schemaRef ds:uri="281dfd56-6e7b-405a-9cf5-bdf9547010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985</Words>
  <Application>Microsoft Macintosh PowerPoint</Application>
  <PresentationFormat>Widescreen</PresentationFormat>
  <Paragraphs>99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ATT Aleck Sans</vt:lpstr>
      <vt:lpstr>ATT Aleck Sans Medium</vt:lpstr>
      <vt:lpstr>ATTInternal052019</vt:lpstr>
      <vt:lpstr>Overview of Rel-19 AI/ML for NR Air Interface and NG-RAN</vt:lpstr>
      <vt:lpstr>AI/ML for NR Air Interface: Use-cases      </vt:lpstr>
      <vt:lpstr>AI/ML for NR Air Interface: General framework and LCM       </vt:lpstr>
      <vt:lpstr>AI/ML for NR Air Interface: Data Collection       </vt:lpstr>
      <vt:lpstr>AI/ML for NR Air Interface: Summary      </vt:lpstr>
      <vt:lpstr>AI/ML for NG-RAN      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AT&amp;T Topics for RAN96</dc:title>
  <dc:subject/>
  <dc:creator>Jerome Vogedes;VOGEDES, JEROME</dc:creator>
  <cp:keywords/>
  <dc:description/>
  <cp:lastModifiedBy>AKOUM, SALAM</cp:lastModifiedBy>
  <cp:revision>4</cp:revision>
  <cp:lastPrinted>2023-05-01T22:45:55Z</cp:lastPrinted>
  <dcterms:created xsi:type="dcterms:W3CDTF">2022-03-12T19:02:53Z</dcterms:created>
  <dcterms:modified xsi:type="dcterms:W3CDTF">2023-05-31T18:45:01Z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0x01010054A3AD43F4810C4BA2587D395973B9CB</vt:lpwstr>
  </property>
</Properties>
</file>