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4"/>
  </p:sldMasterIdLst>
  <p:notesMasterIdLst>
    <p:notesMasterId r:id="rId12"/>
  </p:notesMasterIdLst>
  <p:handoutMasterIdLst>
    <p:handoutMasterId r:id="rId13"/>
  </p:handoutMasterIdLst>
  <p:sldIdLst>
    <p:sldId id="480" r:id="rId5"/>
    <p:sldId id="1138" r:id="rId6"/>
    <p:sldId id="1145" r:id="rId7"/>
    <p:sldId id="1139" r:id="rId8"/>
    <p:sldId id="1146" r:id="rId9"/>
    <p:sldId id="1122" r:id="rId10"/>
    <p:sldId id="483" r:id="rId11"/>
  </p:sldIdLst>
  <p:sldSz cx="12192000" cy="6858000"/>
  <p:notesSz cx="6858000" cy="93138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ZQUIERDO, LUIS F" initials="ILF" lastIdx="1" clrIdx="0">
    <p:extLst>
      <p:ext uri="{19B8F6BF-5375-455C-9EA6-DF929625EA0E}">
        <p15:presenceInfo xmlns:p15="http://schemas.microsoft.com/office/powerpoint/2012/main" userId="S::LI680E@att.com::818971e9-6e33-42f4-8efa-f3c832d41ad3" providerId="AD"/>
      </p:ext>
    </p:extLst>
  </p:cmAuthor>
  <p:cmAuthor id="2" name="SPANO, ELLEN (Legal)" initials="SE(" lastIdx="7" clrIdx="1">
    <p:extLst>
      <p:ext uri="{19B8F6BF-5375-455C-9EA6-DF929625EA0E}">
        <p15:presenceInfo xmlns:p15="http://schemas.microsoft.com/office/powerpoint/2012/main" userId="S::es2465@att.com::4023b8fd-e1b2-43eb-82bb-6f49af60dcbe" providerId="AD"/>
      </p:ext>
    </p:extLst>
  </p:cmAuthor>
  <p:cmAuthor id="3" name="PRABHU, SARITA S (Legal)" initials="PSS(" lastIdx="1" clrIdx="2">
    <p:extLst>
      <p:ext uri="{19B8F6BF-5375-455C-9EA6-DF929625EA0E}">
        <p15:presenceInfo xmlns:p15="http://schemas.microsoft.com/office/powerpoint/2012/main" userId="S::sp627k@att.com::8879dc57-4687-4bdb-bfff-495ae942c0e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E100"/>
    <a:srgbClr val="E20074"/>
    <a:srgbClr val="ECEDEC"/>
    <a:srgbClr val="FBFBFB"/>
    <a:srgbClr val="FFDD05"/>
    <a:srgbClr val="CF0000"/>
    <a:srgbClr val="ED008C"/>
    <a:srgbClr val="D80074"/>
    <a:srgbClr val="E200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63"/>
    <p:restoredTop sz="94694"/>
  </p:normalViewPr>
  <p:slideViewPr>
    <p:cSldViewPr snapToGrid="0">
      <p:cViewPr varScale="1">
        <p:scale>
          <a:sx n="121" d="100"/>
          <a:sy n="121" d="100"/>
        </p:scale>
        <p:origin x="96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KOUM, SALAM" userId="e455c026-cf76-47c4-afd9-347030b1f014" providerId="ADAL" clId="{7B20DDEB-AF5E-124D-AEFC-80C9D7F777D5}"/>
    <pc:docChg chg="modSld">
      <pc:chgData name="AKOUM, SALAM" userId="e455c026-cf76-47c4-afd9-347030b1f014" providerId="ADAL" clId="{7B20DDEB-AF5E-124D-AEFC-80C9D7F777D5}" dt="2023-05-31T18:31:00.480" v="31" actId="20577"/>
      <pc:docMkLst>
        <pc:docMk/>
      </pc:docMkLst>
      <pc:sldChg chg="modSp mod">
        <pc:chgData name="AKOUM, SALAM" userId="e455c026-cf76-47c4-afd9-347030b1f014" providerId="ADAL" clId="{7B20DDEB-AF5E-124D-AEFC-80C9D7F777D5}" dt="2023-05-31T18:31:00.480" v="31" actId="20577"/>
        <pc:sldMkLst>
          <pc:docMk/>
          <pc:sldMk cId="1369888524" sldId="1138"/>
        </pc:sldMkLst>
        <pc:spChg chg="mod">
          <ac:chgData name="AKOUM, SALAM" userId="e455c026-cf76-47c4-afd9-347030b1f014" providerId="ADAL" clId="{7B20DDEB-AF5E-124D-AEFC-80C9D7F777D5}" dt="2023-05-31T18:31:00.480" v="31" actId="20577"/>
          <ac:spMkLst>
            <pc:docMk/>
            <pc:sldMk cId="1369888524" sldId="1138"/>
            <ac:spMk id="5" creationId="{2BC4FA1E-8E32-637F-B911-B32537035651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75FEA16-8A5E-D549-BDFC-3EA5C1455AB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91440" y="186277"/>
            <a:ext cx="2971800" cy="4673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800">
              <a:latin typeface="ATT Aleck Sans" panose="020B0503020203020204" pitchFamily="34" charset="0"/>
              <a:cs typeface="ATT Aleck Sans" panose="020B0503020203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2568E8A-1037-2B4E-9C9D-E9B4EC77995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749040" y="186277"/>
            <a:ext cx="2971800" cy="4673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3DB710-E12C-F34F-B562-02586FED4E3F}" type="datetimeFigureOut">
              <a:rPr lang="en-US" sz="800" smtClean="0">
                <a:latin typeface="ATT Aleck Sans" panose="020B0503020203020204" pitchFamily="34" charset="0"/>
                <a:cs typeface="ATT Aleck Sans" panose="020B0503020203020204" pitchFamily="34" charset="0"/>
              </a:rPr>
              <a:t>5/31/23</a:t>
            </a:fld>
            <a:endParaRPr lang="en-US" sz="800">
              <a:latin typeface="ATT Aleck Sans" panose="020B0503020203020204" pitchFamily="34" charset="0"/>
              <a:cs typeface="ATT Aleck Sans" panose="020B0503020203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0C3554-986F-C244-A215-E9A6F3CED27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91440" y="8568754"/>
            <a:ext cx="2971800" cy="4673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sz="800">
              <a:latin typeface="ATT Aleck Sans" panose="020B0503020203020204" pitchFamily="34" charset="0"/>
              <a:cs typeface="ATT Aleck Sans" panose="020B0503020203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BCB737E-10F0-0048-8326-EB96EEC4B57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749040" y="8568754"/>
            <a:ext cx="2971800" cy="4673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0BF05-43C8-C944-97EB-D82187DF08FF}" type="slidenum">
              <a:rPr lang="en-US" sz="800" smtClean="0">
                <a:latin typeface="ATT Aleck Sans" panose="020B0503020203020204" pitchFamily="34" charset="0"/>
                <a:cs typeface="ATT Aleck Sans" panose="020B0503020203020204" pitchFamily="34" charset="0"/>
              </a:rPr>
              <a:t>‹#›</a:t>
            </a:fld>
            <a:endParaRPr lang="en-US" sz="800">
              <a:latin typeface="ATT Aleck Sans" panose="020B0503020203020204" pitchFamily="34" charset="0"/>
              <a:cs typeface="ATT Aleck Sans" panose="020B05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15024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91440" y="186277"/>
            <a:ext cx="2971800" cy="4673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8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49040" y="186277"/>
            <a:ext cx="2971800" cy="4673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800">
                <a:latin typeface="+mn-lt"/>
              </a:defRPr>
            </a:lvl1pPr>
          </a:lstStyle>
          <a:p>
            <a:fld id="{87DB8F6E-55DE-8D4A-9395-10AA5202A834}" type="datetimeFigureOut">
              <a:rPr lang="en-US" smtClean="0"/>
              <a:pPr/>
              <a:t>5/31/23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773238" y="769938"/>
            <a:ext cx="3311525" cy="1863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2842168"/>
            <a:ext cx="5486400" cy="53074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91440" y="8568754"/>
            <a:ext cx="2971800" cy="4673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49040" y="8568754"/>
            <a:ext cx="2971800" cy="4673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latin typeface="+mn-lt"/>
              </a:defRPr>
            </a:lvl1pPr>
          </a:lstStyle>
          <a:p>
            <a:fld id="{EFC7EECF-FABC-D645-AD4B-53E101010D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938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indent="0" algn="l" defTabSz="914400" rtl="0" eaLnBrk="1" latinLnBrk="0" hangingPunct="1">
      <a:tabLst/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182880" indent="-182880" algn="l" defTabSz="914400" rtl="0" eaLnBrk="1" latinLnBrk="0" hangingPunct="1">
      <a:buFont typeface="ATT Aleck Sans" panose="020B0604020202020204" pitchFamily="34" charset="0"/>
      <a:buChar char="•"/>
      <a:tabLst/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182880" indent="-182880" algn="l" defTabSz="914400" rtl="0" eaLnBrk="1" latinLnBrk="0" hangingPunct="1">
      <a:buFont typeface="ATT Aleck Sans"/>
      <a:buChar char="–"/>
      <a:tabLst/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365760" indent="-182880" algn="l" defTabSz="914400" rtl="0" eaLnBrk="1" latinLnBrk="0" hangingPunct="1">
      <a:buFont typeface="ATT Aleck Sans" panose="020B0604020202020204" pitchFamily="34" charset="0"/>
      <a:buChar char="•"/>
      <a:tabLst/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548640" indent="-182880" algn="l" defTabSz="914400" rtl="0" eaLnBrk="1" latinLnBrk="0" hangingPunct="1">
      <a:buFont typeface="ATT Aleck Sans" panose="020B0604020202020204" pitchFamily="34" charset="0"/>
      <a:buChar char="•"/>
      <a:tabLst/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ig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>
            <a:spLocks noGrp="1"/>
          </p:cNvSpPr>
          <p:nvPr>
            <p:ph type="title" hasCustomPrompt="1"/>
          </p:nvPr>
        </p:nvSpPr>
        <p:spPr>
          <a:xfrm>
            <a:off x="263088" y="315137"/>
            <a:ext cx="8702271" cy="4655326"/>
          </a:xfrm>
          <a:effectLst/>
        </p:spPr>
        <p:txBody>
          <a:bodyPr anchor="t" anchorCtr="0"/>
          <a:lstStyle>
            <a:lvl1pPr>
              <a:lnSpc>
                <a:spcPct val="80000"/>
              </a:lnSpc>
              <a:spcAft>
                <a:spcPts val="0"/>
              </a:spcAft>
              <a:defRPr sz="9600" b="0" i="0">
                <a:solidFill>
                  <a:schemeClr val="tx2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/>
              <a:t>[Presentation title]</a:t>
            </a:r>
          </a:p>
        </p:txBody>
      </p:sp>
      <p:sp>
        <p:nvSpPr>
          <p:cNvPr id="4" name="Subtitle Placeholder"/>
          <p:cNvSpPr>
            <a:spLocks noGrp="1"/>
          </p:cNvSpPr>
          <p:nvPr>
            <p:ph type="body" sz="quarter" idx="18" hasCustomPrompt="1"/>
          </p:nvPr>
        </p:nvSpPr>
        <p:spPr>
          <a:xfrm>
            <a:off x="334689" y="5166360"/>
            <a:ext cx="5761311" cy="713232"/>
          </a:xfrm>
          <a:effectLst/>
        </p:spPr>
        <p:txBody>
          <a:bodyPr anchor="t"/>
          <a:lstStyle>
            <a:lvl1pPr marL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1pPr>
            <a:lvl2pPr marL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[Optional subtitle]</a:t>
            </a:r>
          </a:p>
        </p:txBody>
      </p:sp>
      <p:sp>
        <p:nvSpPr>
          <p:cNvPr id="7" name="Text Box">
            <a:extLst>
              <a:ext uri="{FF2B5EF4-FFF2-40B4-BE49-F238E27FC236}">
                <a16:creationId xmlns:a16="http://schemas.microsoft.com/office/drawing/2014/main" id="{5E861747-F6BD-2B4E-8905-D6F5FB3BEBA5}"/>
              </a:ext>
            </a:extLst>
          </p:cNvPr>
          <p:cNvSpPr txBox="1"/>
          <p:nvPr/>
        </p:nvSpPr>
        <p:spPr>
          <a:xfrm>
            <a:off x="347753" y="6176891"/>
            <a:ext cx="5748246" cy="33027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>
                <a:solidFill>
                  <a:schemeClr val="tx1"/>
                </a:solidFill>
              </a:rPr>
              <a:t>© 2022 AT&amp;T Intellectual Property. AT&amp;T and globe logo are registered trademarks and service marks of </a:t>
            </a:r>
            <a:br>
              <a:rPr lang="en-US" sz="600">
                <a:solidFill>
                  <a:schemeClr val="tx1"/>
                </a:solidFill>
              </a:rPr>
            </a:br>
            <a:r>
              <a:rPr lang="en-US" sz="600">
                <a:solidFill>
                  <a:schemeClr val="tx1"/>
                </a:solidFill>
              </a:rPr>
              <a:t>AT&amp;T Intellectual Property and/or AT&amp;T affiliated companies. All other marks are the property of their respective owners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600" b="1">
              <a:solidFill>
                <a:schemeClr val="tx1"/>
              </a:solidFill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1">
                <a:solidFill>
                  <a:schemeClr val="tx1"/>
                </a:solidFill>
              </a:rPr>
              <a:t>AT&amp;T Proprietary (Internal Use Only) - Not for use or disclosure outside the AT&amp;T companies except under written agreement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6E7DD58-94C6-4387-A911-3BE708BBB71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9966" y="6005661"/>
            <a:ext cx="1451979" cy="715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7738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5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742472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6"/>
            <a:ext cx="1847569" cy="43368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743485" y="1822036"/>
            <a:ext cx="1847569" cy="43355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3C7F918-8831-034A-8C00-253A50C274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157699" y="1822036"/>
            <a:ext cx="1847569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6008138-E871-7042-B79E-B1592A15A6E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571914" y="1822036"/>
            <a:ext cx="1847569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FC1FA193-BA39-E74D-928F-507D2FA49A3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986129" y="1822036"/>
            <a:ext cx="1848331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">
            <a:extLst>
              <a:ext uri="{FF2B5EF4-FFF2-40B4-BE49-F238E27FC236}">
                <a16:creationId xmlns:a16="http://schemas.microsoft.com/office/drawing/2014/main" id="{E8DF81BC-3E43-4D48-B23A-C8E39A6F5A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388B6CF1-0A87-4E79-9B29-5A83807D35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301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text call-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59" y="301752"/>
            <a:ext cx="11606759" cy="4663440"/>
          </a:xfrm>
        </p:spPr>
        <p:txBody>
          <a:bodyPr/>
          <a:lstStyle>
            <a:lvl1pPr>
              <a:lnSpc>
                <a:spcPct val="80000"/>
              </a:lnSpc>
              <a:defRPr sz="1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6" name="Straight Connector">
            <a:extLst>
              <a:ext uri="{FF2B5EF4-FFF2-40B4-BE49-F238E27FC236}">
                <a16:creationId xmlns:a16="http://schemas.microsoft.com/office/drawing/2014/main" id="{9D21E93F-FCBB-BF41-9B79-F82598BF2F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ln w="6350" cap="sq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9752BE81-F7C2-4A77-ABF0-46A74487E4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2597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ng quo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3178712" y="271793"/>
            <a:ext cx="8660770" cy="4698670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4800" b="0" i="0">
                <a:solidFill>
                  <a:schemeClr val="tx2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/>
              <a:t>[Insert quote here]</a:t>
            </a:r>
          </a:p>
        </p:txBody>
      </p:sp>
      <p:sp>
        <p:nvSpPr>
          <p:cNvPr id="4" name="Slide Number Placeholder">
            <a:extLst>
              <a:ext uri="{FF2B5EF4-FFF2-40B4-BE49-F238E27FC236}">
                <a16:creationId xmlns:a16="http://schemas.microsoft.com/office/drawing/2014/main" id="{C76B9F2C-706D-4C4D-9E1A-F252EC67416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">
            <a:extLst>
              <a:ext uri="{FF2B5EF4-FFF2-40B4-BE49-F238E27FC236}">
                <a16:creationId xmlns:a16="http://schemas.microsoft.com/office/drawing/2014/main" id="{5BBCAD71-7FCF-4145-86F3-146DC4757B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02815F9C-023C-4113-A56A-12AC4DFF7E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6918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um quo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6068284" y="271793"/>
            <a:ext cx="5771199" cy="4698670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4800" b="0" i="0">
                <a:solidFill>
                  <a:schemeClr val="tx2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/>
              <a:t>[Insert quote here]</a:t>
            </a:r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D8FDF867-EACE-7949-B1B5-8388E8918DA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063405" y="6492240"/>
            <a:ext cx="5323108" cy="192024"/>
          </a:xfrm>
          <a:prstGeom prst="rect">
            <a:avLst/>
          </a:prstGeom>
        </p:spPr>
        <p:txBody>
          <a:bodyPr/>
          <a:lstStyle/>
          <a:p>
            <a:r>
              <a:rPr lang="en-US"/>
              <a:t>Presentation title / Month XX, 2022 / © 2022 AT&amp;T Intellectual Property - AT&amp;T Proprietary (Internal Use Only) </a:t>
            </a:r>
          </a:p>
        </p:txBody>
      </p:sp>
      <p:sp>
        <p:nvSpPr>
          <p:cNvPr id="4" name="Slide Number Placeholder">
            <a:extLst>
              <a:ext uri="{FF2B5EF4-FFF2-40B4-BE49-F238E27FC236}">
                <a16:creationId xmlns:a16="http://schemas.microsoft.com/office/drawing/2014/main" id="{C76B9F2C-706D-4C4D-9E1A-F252EC67416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">
            <a:extLst>
              <a:ext uri="{FF2B5EF4-FFF2-40B4-BE49-F238E27FC236}">
                <a16:creationId xmlns:a16="http://schemas.microsoft.com/office/drawing/2014/main" id="{5BBCAD71-7FCF-4145-86F3-146DC4757B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1EA09E01-CCC3-4E3D-A6E4-E1A8AACFF0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4527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2665535" cy="134579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69" y="1831180"/>
            <a:ext cx="2665535" cy="43299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able Placeholder">
            <a:extLst>
              <a:ext uri="{FF2B5EF4-FFF2-40B4-BE49-F238E27FC236}">
                <a16:creationId xmlns:a16="http://schemas.microsoft.com/office/drawing/2014/main" id="{6CD9315E-F477-2446-82CB-6BF7F161B77B}"/>
              </a:ext>
            </a:extLst>
          </p:cNvPr>
          <p:cNvSpPr>
            <a:spLocks noGrp="1"/>
          </p:cNvSpPr>
          <p:nvPr>
            <p:ph type="tbl" sz="quarter" idx="12"/>
          </p:nvPr>
        </p:nvSpPr>
        <p:spPr>
          <a:xfrm>
            <a:off x="3452124" y="338140"/>
            <a:ext cx="8387359" cy="5822949"/>
          </a:xfrm>
          <a:pattFill prst="ltUpDiag">
            <a:fgClr>
              <a:srgbClr val="E8E8E8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/>
              <a:t>Click icon to add table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">
            <a:extLst>
              <a:ext uri="{FF2B5EF4-FFF2-40B4-BE49-F238E27FC236}">
                <a16:creationId xmlns:a16="http://schemas.microsoft.com/office/drawing/2014/main" id="{08F8CA46-8130-744D-B5AC-D0DFF7637E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247E99BC-659A-46D2-9AA4-C92179D0611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6227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2665535" cy="1344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31180"/>
            <a:ext cx="2665535" cy="43299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hart Placeholder">
            <a:extLst>
              <a:ext uri="{FF2B5EF4-FFF2-40B4-BE49-F238E27FC236}">
                <a16:creationId xmlns:a16="http://schemas.microsoft.com/office/drawing/2014/main" id="{1C7BD4DB-E9C7-7E4B-B7E0-B3D954B1366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3452125" y="338140"/>
            <a:ext cx="8387359" cy="5822948"/>
          </a:xfrm>
          <a:pattFill prst="ltUpDiag">
            <a:fgClr>
              <a:srgbClr val="E8E8E8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/>
              <a:t>Click icon to add chart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">
            <a:extLst>
              <a:ext uri="{FF2B5EF4-FFF2-40B4-BE49-F238E27FC236}">
                <a16:creationId xmlns:a16="http://schemas.microsoft.com/office/drawing/2014/main" id="{5A21ED91-B37B-4244-8417-091A7E8343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D3E564DF-0039-4226-BA3B-747DCE98B9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5653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Headline on photo (full bleed)">
    <p:bg>
      <p:bgPr>
        <a:solidFill>
          <a:srgbClr val="E8E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035B9A5E-75A7-C940-9B39-A66F6C0AAD5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2000" cy="6858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Placeholder"/>
          <p:cNvSpPr>
            <a:spLocks noGrp="1"/>
          </p:cNvSpPr>
          <p:nvPr>
            <p:ph type="title" hasCustomPrompt="1"/>
          </p:nvPr>
        </p:nvSpPr>
        <p:spPr>
          <a:xfrm>
            <a:off x="292684" y="265176"/>
            <a:ext cx="9885841" cy="3163824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6000" b="0" i="0">
                <a:solidFill>
                  <a:schemeClr val="tx1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/>
              <a:t>[Insert headline here]</a:t>
            </a:r>
          </a:p>
        </p:txBody>
      </p:sp>
      <p:sp>
        <p:nvSpPr>
          <p:cNvPr id="4" name="Slide Number Placeholder">
            <a:extLst>
              <a:ext uri="{FF2B5EF4-FFF2-40B4-BE49-F238E27FC236}">
                <a16:creationId xmlns:a16="http://schemas.microsoft.com/office/drawing/2014/main" id="{BE940FB6-9BA4-4B4A-BF43-FD019C596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EF1C7F-9480-4F76-9094-C78C70DB00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5029" y="6411739"/>
            <a:ext cx="744218" cy="36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0448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1/2 image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685" y="265176"/>
            <a:ext cx="5574657" cy="5895912"/>
          </a:xfrm>
        </p:spPr>
        <p:txBody>
          <a:bodyPr/>
          <a:lstStyle>
            <a:lvl1pPr>
              <a:lnSpc>
                <a:spcPct val="90000"/>
              </a:lnSpc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Picture Placeholder">
            <a:extLst>
              <a:ext uri="{FF2B5EF4-FFF2-40B4-BE49-F238E27FC236}">
                <a16:creationId xmlns:a16="http://schemas.microsoft.com/office/drawing/2014/main" id="{BBEEA372-8B0E-CB42-B7A8-955EE4FE32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1237" y="0"/>
            <a:ext cx="6100764" cy="6858000"/>
          </a:xfrm>
          <a:solidFill>
            <a:srgbClr val="E8E8E8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2BCEDB3-818B-408E-978F-D9C589DF0C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5029" y="6411739"/>
            <a:ext cx="744218" cy="36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9850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+ 1/2 image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5538071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Picture Placeholder">
            <a:extLst>
              <a:ext uri="{FF2B5EF4-FFF2-40B4-BE49-F238E27FC236}">
                <a16:creationId xmlns:a16="http://schemas.microsoft.com/office/drawing/2014/main" id="{BBEEA372-8B0E-CB42-B7A8-955EE4FE32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1237" y="0"/>
            <a:ext cx="6100764" cy="6858000"/>
          </a:xfrm>
          <a:solidFill>
            <a:srgbClr val="E8E8E8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6"/>
            <a:ext cx="5538071" cy="4339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A0E2126-E2C2-4A24-96BE-37FBCF34D8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5029" y="6411739"/>
            <a:ext cx="744218" cy="36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0233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1/2 image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">
            <a:extLst>
              <a:ext uri="{FF2B5EF4-FFF2-40B4-BE49-F238E27FC236}">
                <a16:creationId xmlns:a16="http://schemas.microsoft.com/office/drawing/2014/main" id="{BBEEA372-8B0E-CB42-B7A8-955EE4FE32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100764" cy="6858000"/>
          </a:xfrm>
          <a:solidFill>
            <a:srgbClr val="E8E8E8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1639" y="266104"/>
            <a:ext cx="5567845" cy="5894984"/>
          </a:xfrm>
        </p:spPr>
        <p:txBody>
          <a:bodyPr/>
          <a:lstStyle>
            <a:lvl1pPr>
              <a:lnSpc>
                <a:spcPct val="90000"/>
              </a:lnSpc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FD7FB67-AE6E-4A7C-AC36-9280CE55BF0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021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mall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>
            <a:spLocks noGrp="1"/>
          </p:cNvSpPr>
          <p:nvPr>
            <p:ph type="title" hasCustomPrompt="1"/>
          </p:nvPr>
        </p:nvSpPr>
        <p:spPr>
          <a:xfrm>
            <a:off x="290806" y="245863"/>
            <a:ext cx="8674555" cy="1636913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6000" b="0" i="0">
                <a:solidFill>
                  <a:schemeClr val="tx2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/>
              <a:t>[Presentation title]</a:t>
            </a:r>
          </a:p>
        </p:txBody>
      </p:sp>
      <p:sp>
        <p:nvSpPr>
          <p:cNvPr id="4" name="Text Placeholder"/>
          <p:cNvSpPr>
            <a:spLocks noGrp="1"/>
          </p:cNvSpPr>
          <p:nvPr>
            <p:ph type="body" sz="quarter" idx="18" hasCustomPrompt="1"/>
          </p:nvPr>
        </p:nvSpPr>
        <p:spPr>
          <a:xfrm>
            <a:off x="334689" y="2071376"/>
            <a:ext cx="5761311" cy="713232"/>
          </a:xfrm>
          <a:effectLst/>
        </p:spPr>
        <p:txBody>
          <a:bodyPr anchor="t"/>
          <a:lstStyle>
            <a:lvl1pPr marL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1pPr>
            <a:lvl2pPr marL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[Optional subtitle]</a:t>
            </a:r>
          </a:p>
        </p:txBody>
      </p:sp>
      <p:sp>
        <p:nvSpPr>
          <p:cNvPr id="7" name="Text Box">
            <a:extLst>
              <a:ext uri="{FF2B5EF4-FFF2-40B4-BE49-F238E27FC236}">
                <a16:creationId xmlns:a16="http://schemas.microsoft.com/office/drawing/2014/main" id="{71C472D9-27CE-418D-B85E-A4B1AFFCA23A}"/>
              </a:ext>
            </a:extLst>
          </p:cNvPr>
          <p:cNvSpPr txBox="1"/>
          <p:nvPr userDrawn="1"/>
        </p:nvSpPr>
        <p:spPr>
          <a:xfrm>
            <a:off x="347753" y="6176891"/>
            <a:ext cx="5748246" cy="33027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1"/>
                </a:solidFill>
              </a:rPr>
              <a:t>© 2023 AT&amp;T Intellectual Property. AT&amp;T and globe logo are registered trademarks and service marks of </a:t>
            </a:r>
            <a:br>
              <a:rPr lang="en-US" sz="600" dirty="0">
                <a:solidFill>
                  <a:schemeClr val="tx1"/>
                </a:solidFill>
              </a:rPr>
            </a:br>
            <a:r>
              <a:rPr lang="en-US" sz="600" dirty="0">
                <a:solidFill>
                  <a:schemeClr val="tx1"/>
                </a:solidFill>
              </a:rPr>
              <a:t>AT&amp;T Intellectual Property and/or AT&amp;T affiliated companies. All other marks are the property of their respective owners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600" b="1" dirty="0">
              <a:solidFill>
                <a:schemeClr val="tx1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0D48E13-5AC4-4D81-8F5A-56905755586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9966" y="6005661"/>
            <a:ext cx="1451979" cy="715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1158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+ 1/2 image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">
            <a:extLst>
              <a:ext uri="{FF2B5EF4-FFF2-40B4-BE49-F238E27FC236}">
                <a16:creationId xmlns:a16="http://schemas.microsoft.com/office/drawing/2014/main" id="{BBEEA372-8B0E-CB42-B7A8-955EE4FE32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100764" cy="6858000"/>
          </a:xfrm>
          <a:solidFill>
            <a:srgbClr val="E8E8E8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150" y="283464"/>
            <a:ext cx="5538071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298150" y="1822036"/>
            <a:ext cx="5538071" cy="4339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260C527-ADB5-4D70-9923-5D27619E155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2715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text (on AT&amp;T blue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742472" cy="8626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6"/>
            <a:ext cx="2665535" cy="433904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">
            <a:extLst>
              <a:ext uri="{FF2B5EF4-FFF2-40B4-BE49-F238E27FC236}">
                <a16:creationId xmlns:a16="http://schemas.microsoft.com/office/drawing/2014/main" id="{CC653A88-1579-A54E-95FF-23E7360792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ln w="6350" cap="sq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873AFA4B-8F87-4894-A620-E4C0D0731B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5029" y="6411739"/>
            <a:ext cx="744218" cy="36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2716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328987" y="280928"/>
            <a:ext cx="11510496" cy="652852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/>
              <a:t>[Slide title]</a:t>
            </a:r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6" name="Straight Connector">
            <a:extLst>
              <a:ext uri="{FF2B5EF4-FFF2-40B4-BE49-F238E27FC236}">
                <a16:creationId xmlns:a16="http://schemas.microsoft.com/office/drawing/2014/main" id="{D367BE66-D6F2-1046-B922-95193B856F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2FC5DA52-EA53-417E-A4F6-7CBD2ADEBB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7331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5" name="Straight Connector">
            <a:extLst>
              <a:ext uri="{FF2B5EF4-FFF2-40B4-BE49-F238E27FC236}">
                <a16:creationId xmlns:a16="http://schemas.microsoft.com/office/drawing/2014/main" id="{A8B53130-DD9A-C949-850D-7D7CC44F6D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7520840C-D89F-41CD-AB90-EEB1F5426C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5207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Globe (on AT&amp;T blue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57B4-DF4F-498D-BACA-FA958A6895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9410" y="2075686"/>
            <a:ext cx="5605824" cy="2761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0726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Globe (on white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45E5479-2146-4B7E-B6DF-D980BB0D90E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4262" y="2120127"/>
            <a:ext cx="5314018" cy="2617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1852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>
            <a:spLocks noGrp="1"/>
          </p:cNvSpPr>
          <p:nvPr>
            <p:ph type="title" hasCustomPrompt="1"/>
          </p:nvPr>
        </p:nvSpPr>
        <p:spPr>
          <a:xfrm>
            <a:off x="292684" y="246888"/>
            <a:ext cx="10109738" cy="2511058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6000" b="0" i="0">
                <a:solidFill>
                  <a:schemeClr val="bg1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/>
              <a:t>[Section divider title]</a:t>
            </a:r>
          </a:p>
        </p:txBody>
      </p:sp>
      <p:sp>
        <p:nvSpPr>
          <p:cNvPr id="5" name="Text Placeholder">
            <a:extLst>
              <a:ext uri="{FF2B5EF4-FFF2-40B4-BE49-F238E27FC236}">
                <a16:creationId xmlns:a16="http://schemas.microsoft.com/office/drawing/2014/main" id="{39714527-FCC7-B147-AF40-40DA070BE47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5080" y="3414782"/>
            <a:ext cx="5760921" cy="1555680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  <a:lvl2pPr marL="0" indent="0">
              <a:buNone/>
              <a:defRPr>
                <a:solidFill>
                  <a:schemeClr val="bg1"/>
                </a:solidFill>
              </a:defRPr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2" name="Slide Number Placeholder">
            <a:extLst>
              <a:ext uri="{FF2B5EF4-FFF2-40B4-BE49-F238E27FC236}">
                <a16:creationId xmlns:a16="http://schemas.microsoft.com/office/drawing/2014/main" id="{A5D6ECD3-2A6B-C148-87A6-983275D435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340565" y="6494061"/>
            <a:ext cx="722839" cy="1920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6" name="Straight Connector">
            <a:extLst>
              <a:ext uri="{FF2B5EF4-FFF2-40B4-BE49-F238E27FC236}">
                <a16:creationId xmlns:a16="http://schemas.microsoft.com/office/drawing/2014/main" id="{648CFAC4-3F6A-4249-9F48-503A85B316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ln w="6350" cap="sq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BD3AB9EE-BAE8-427D-A4A4-C9C3250A2DC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5029" y="6411739"/>
            <a:ext cx="744218" cy="36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2355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1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509903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581" y="1822440"/>
            <a:ext cx="11506148" cy="4338648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">
            <a:extLst>
              <a:ext uri="{FF2B5EF4-FFF2-40B4-BE49-F238E27FC236}">
                <a16:creationId xmlns:a16="http://schemas.microsoft.com/office/drawing/2014/main" id="{FEA13839-5F72-2046-B228-6DC99C91AD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6C3A6A8D-74A3-4012-8FDF-CE7DBAD5DD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519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510213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6"/>
            <a:ext cx="5538071" cy="4339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299967" y="1822037"/>
            <a:ext cx="5533561" cy="4339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">
            <a:extLst>
              <a:ext uri="{FF2B5EF4-FFF2-40B4-BE49-F238E27FC236}">
                <a16:creationId xmlns:a16="http://schemas.microsoft.com/office/drawing/2014/main" id="{A0C418EE-6460-8E42-8C30-54DF8EF556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0D6BC2D4-40A6-4FF2-A9A2-2ED9BB39B5C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146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3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510213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5"/>
            <a:ext cx="3475625" cy="43368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346564" y="1822036"/>
            <a:ext cx="3475625" cy="43355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3C7F918-8831-034A-8C00-253A50C274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63858" y="1822036"/>
            <a:ext cx="3475625" cy="4339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">
            <a:extLst>
              <a:ext uri="{FF2B5EF4-FFF2-40B4-BE49-F238E27FC236}">
                <a16:creationId xmlns:a16="http://schemas.microsoft.com/office/drawing/2014/main" id="{A033881D-54A3-0A48-AB72-ECF64E6D02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7983C5B5-EB9E-4048-998B-3A0DADBE58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885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 (4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742472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5"/>
            <a:ext cx="2707329" cy="43368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64441" y="1822036"/>
            <a:ext cx="2707329" cy="43355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3C7F918-8831-034A-8C00-253A50C274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99612" y="1822036"/>
            <a:ext cx="2707329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6008138-E871-7042-B79E-B1592A15A6E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9134783" y="1822036"/>
            <a:ext cx="2707329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">
            <a:extLst>
              <a:ext uri="{FF2B5EF4-FFF2-40B4-BE49-F238E27FC236}">
                <a16:creationId xmlns:a16="http://schemas.microsoft.com/office/drawing/2014/main" id="{ADAD2240-3AE4-B34C-947E-EEBCB854A7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1ABA2181-9333-41AB-A901-D0C31AD3D5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557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4 column sta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510213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7"/>
            <a:ext cx="5533561" cy="16312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306651" y="1822037"/>
            <a:ext cx="5533561" cy="16312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3D1597-8385-C34D-9200-EF459D29C83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29270" y="3621025"/>
            <a:ext cx="5533561" cy="16328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82BFD262-FDB9-0A42-93DD-19561916691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311004" y="3621025"/>
            <a:ext cx="5533561" cy="16328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">
            <a:extLst>
              <a:ext uri="{FF2B5EF4-FFF2-40B4-BE49-F238E27FC236}">
                <a16:creationId xmlns:a16="http://schemas.microsoft.com/office/drawing/2014/main" id="{6510501E-5E7E-9B4C-B972-9D7AA5865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B6C2DE48-A9C4-4463-B920-41E7B96985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610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4 column content with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742472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2605631"/>
            <a:ext cx="2707329" cy="822945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64163" y="2605631"/>
            <a:ext cx="2707329" cy="822697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3C7F918-8831-034A-8C00-253A50C274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99056" y="2605630"/>
            <a:ext cx="2707329" cy="823370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6008138-E871-7042-B79E-B1592A15A6E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9133949" y="2605630"/>
            <a:ext cx="2707329" cy="823370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A754FB65-0049-2A4D-84B3-0E1EDA03A3DC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329270" y="4050793"/>
            <a:ext cx="2707329" cy="2110335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F6C07FEE-269E-1941-9A24-31C3DDCB814B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3261654" y="4050792"/>
            <a:ext cx="2707329" cy="2110294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7">
            <a:extLst>
              <a:ext uri="{FF2B5EF4-FFF2-40B4-BE49-F238E27FC236}">
                <a16:creationId xmlns:a16="http://schemas.microsoft.com/office/drawing/2014/main" id="{A6253EE2-43B8-6C42-839E-C05FE49D703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194039" y="4050793"/>
            <a:ext cx="2707329" cy="2110336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8">
            <a:extLst>
              <a:ext uri="{FF2B5EF4-FFF2-40B4-BE49-F238E27FC236}">
                <a16:creationId xmlns:a16="http://schemas.microsoft.com/office/drawing/2014/main" id="{F908B1C9-21E2-1143-88A4-CF2A7BB33D27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9126423" y="4050792"/>
            <a:ext cx="2707329" cy="2110294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">
            <a:extLst>
              <a:ext uri="{FF2B5EF4-FFF2-40B4-BE49-F238E27FC236}">
                <a16:creationId xmlns:a16="http://schemas.microsoft.com/office/drawing/2014/main" id="{E70A6D88-32A0-FE4A-BCFF-A28D2F09E7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9F4C8360-2ED5-4EB4-9C3B-A17C380688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411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>
            <a:spLocks noGrp="1"/>
          </p:cNvSpPr>
          <p:nvPr>
            <p:ph type="title"/>
          </p:nvPr>
        </p:nvSpPr>
        <p:spPr>
          <a:xfrm>
            <a:off x="330592" y="281967"/>
            <a:ext cx="11508891" cy="86266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[Slide title]               </a:t>
            </a:r>
          </a:p>
        </p:txBody>
      </p:sp>
      <p:sp>
        <p:nvSpPr>
          <p:cNvPr id="3" name="Text Placeholder"/>
          <p:cNvSpPr>
            <a:spLocks noGrp="1"/>
          </p:cNvSpPr>
          <p:nvPr>
            <p:ph type="body" idx="1"/>
          </p:nvPr>
        </p:nvSpPr>
        <p:spPr>
          <a:xfrm>
            <a:off x="324518" y="1826247"/>
            <a:ext cx="11514966" cy="4334841"/>
          </a:xfrm>
          <a:prstGeom prst="rect">
            <a:avLst/>
          </a:prstGeom>
        </p:spPr>
        <p:txBody>
          <a:bodyPr vert="horz" lIns="0" tIns="0" rIns="0" bIns="0" spcCol="493776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"/>
          <p:cNvSpPr>
            <a:spLocks noGrp="1"/>
          </p:cNvSpPr>
          <p:nvPr>
            <p:ph type="sldNum" sz="quarter" idx="4"/>
          </p:nvPr>
        </p:nvSpPr>
        <p:spPr>
          <a:xfrm>
            <a:off x="340565" y="6492240"/>
            <a:ext cx="722839" cy="19202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lnSpc>
                <a:spcPts val="1000"/>
              </a:lnSpc>
              <a:defRPr sz="800" b="0">
                <a:solidFill>
                  <a:schemeClr val="tx1"/>
                </a:solidFill>
                <a:latin typeface="+mn-lt"/>
                <a:cs typeface="ATT Aleck Sans" panose="020B0503020203020204" pitchFamily="34" charset="0"/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Box">
            <a:extLst>
              <a:ext uri="{FF2B5EF4-FFF2-40B4-BE49-F238E27FC236}">
                <a16:creationId xmlns:a16="http://schemas.microsoft.com/office/drawing/2014/main" id="{CD6134D9-5364-B876-834F-9E99E59BF33F}"/>
              </a:ext>
            </a:extLst>
          </p:cNvPr>
          <p:cNvSpPr txBox="1"/>
          <p:nvPr userDrawn="1"/>
        </p:nvSpPr>
        <p:spPr>
          <a:xfrm>
            <a:off x="1170713" y="6492240"/>
            <a:ext cx="5748246" cy="33027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1"/>
                </a:solidFill>
              </a:rPr>
              <a:t>© 2023 AT&amp;T Intellectual Property. AT&amp;T and globe logo are registered trademarks and service marks of </a:t>
            </a:r>
            <a:br>
              <a:rPr lang="en-US" sz="600" dirty="0">
                <a:solidFill>
                  <a:schemeClr val="tx1"/>
                </a:solidFill>
              </a:rPr>
            </a:br>
            <a:r>
              <a:rPr lang="en-US" sz="600" dirty="0">
                <a:solidFill>
                  <a:schemeClr val="tx1"/>
                </a:solidFill>
              </a:rPr>
              <a:t>AT&amp;T Intellectual Property and/or AT&amp;T affiliated companies. All other marks are the property of their respective owners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336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</p:sldLayoutIdLst>
  <p:hf hd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spcAft>
          <a:spcPts val="0"/>
        </a:spcAft>
        <a:buNone/>
        <a:defRPr sz="2400" b="0" i="0" kern="1200">
          <a:solidFill>
            <a:schemeClr val="tx1"/>
          </a:solidFill>
          <a:latin typeface="ATT Aleck Sans Medium" panose="020B0503020203020204" pitchFamily="34" charset="0"/>
          <a:ea typeface="+mj-ea"/>
          <a:cs typeface="ATT Aleck Sans Medium" panose="020B0503020203020204" pitchFamily="34" charset="0"/>
        </a:defRPr>
      </a:lvl1pPr>
    </p:titleStyle>
    <p:bodyStyle>
      <a:lvl1pPr marL="0" indent="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1"/>
        </a:buClr>
        <a:buFontTx/>
        <a:buNone/>
        <a:defRPr sz="2400" kern="1200">
          <a:solidFill>
            <a:schemeClr val="tx2"/>
          </a:solidFill>
          <a:latin typeface="+mn-lt"/>
          <a:ea typeface="+mn-ea"/>
          <a:cs typeface="ATT Aleck Sans" panose="020B0503020203020204" pitchFamily="34" charset="0"/>
        </a:defRPr>
      </a:lvl1pPr>
      <a:lvl2pPr marL="285750" indent="-28575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Pct val="101000"/>
        <a:buFont typeface="ATT Aleck Sans" panose="020B0604020202020204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2pPr>
      <a:lvl3pPr marL="4572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‒"/>
        <a:defRPr sz="1400" kern="1200" baseline="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3pPr>
      <a:lvl4pPr marL="742950" indent="-28575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Pct val="75000"/>
        <a:buFont typeface="ATT Aleck San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4pPr>
      <a:lvl5pPr marL="9144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Pct val="60000"/>
        <a:buFont typeface="ATT Aleck Sans" panose="02070309020205020404" pitchFamily="49" charset="0"/>
        <a:buChar char="o"/>
        <a:defRPr sz="1400" kern="120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5pPr>
      <a:lvl6pPr marL="11430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◦"/>
        <a:defRPr sz="1400" kern="1200" baseline="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6pPr>
      <a:lvl7pPr marL="13716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›"/>
        <a:defRPr sz="1400" kern="120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7pPr>
      <a:lvl8pPr marL="16002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▫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†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pos="7456">
          <p15:clr>
            <a:srgbClr val="F26B43"/>
          </p15:clr>
        </p15:guide>
        <p15:guide id="6" pos="219">
          <p15:clr>
            <a:srgbClr val="F26B43"/>
          </p15:clr>
        </p15:guide>
        <p15:guide id="13" pos="3983">
          <p15:clr>
            <a:srgbClr val="5ACBF0"/>
          </p15:clr>
        </p15:guide>
        <p15:guide id="14" pos="3695">
          <p15:clr>
            <a:srgbClr val="5ACBF0"/>
          </p15:clr>
        </p15:guide>
        <p15:guide id="17" orient="horz" pos="216">
          <p15:clr>
            <a:srgbClr val="F26B43"/>
          </p15:clr>
        </p15:guide>
        <p15:guide id="18" orient="horz" pos="4122">
          <p15:clr>
            <a:srgbClr val="F26B43"/>
          </p15:clr>
        </p15:guide>
        <p15:guide id="21" orient="horz" pos="1186">
          <p15:clr>
            <a:srgbClr val="F26B43"/>
          </p15:clr>
        </p15:guide>
        <p15:guide id="28" orient="horz" pos="3131">
          <p15:clr>
            <a:srgbClr val="F26B43"/>
          </p15:clr>
        </p15:guide>
        <p15:guide id="36" pos="3839">
          <p15:clr>
            <a:srgbClr val="F26B43"/>
          </p15:clr>
        </p15:guide>
        <p15:guide id="37" pos="2932">
          <p15:clr>
            <a:srgbClr val="F26B43"/>
          </p15:clr>
        </p15:guide>
        <p15:guide id="39" pos="2028">
          <p15:clr>
            <a:srgbClr val="F26B43"/>
          </p15:clr>
        </p15:guide>
        <p15:guide id="40" pos="1124">
          <p15:clr>
            <a:srgbClr val="F26B43"/>
          </p15:clr>
        </p15:guide>
        <p15:guide id="41" pos="5646">
          <p15:clr>
            <a:srgbClr val="F26B43"/>
          </p15:clr>
        </p15:guide>
        <p15:guide id="42" pos="6551">
          <p15:clr>
            <a:srgbClr val="F26B43"/>
          </p15:clr>
        </p15:guide>
        <p15:guide id="43" pos="4744">
          <p15:clr>
            <a:srgbClr val="F26B43"/>
          </p15:clr>
        </p15:guide>
        <p15:guide id="44" pos="982">
          <p15:clr>
            <a:srgbClr val="5ACBF0"/>
          </p15:clr>
        </p15:guide>
        <p15:guide id="46" pos="1271">
          <p15:clr>
            <a:srgbClr val="5ACBF0"/>
          </p15:clr>
        </p15:guide>
        <p15:guide id="47" pos="1886">
          <p15:clr>
            <a:srgbClr val="5ACBF0"/>
          </p15:clr>
        </p15:guide>
        <p15:guide id="48" pos="2174">
          <p15:clr>
            <a:srgbClr val="5ACBF0"/>
          </p15:clr>
        </p15:guide>
        <p15:guide id="49" pos="2791">
          <p15:clr>
            <a:srgbClr val="5ACBF0"/>
          </p15:clr>
        </p15:guide>
        <p15:guide id="50" pos="3079">
          <p15:clr>
            <a:srgbClr val="5ACBF0"/>
          </p15:clr>
        </p15:guide>
        <p15:guide id="51" pos="4602">
          <p15:clr>
            <a:srgbClr val="5ACBF0"/>
          </p15:clr>
        </p15:guide>
        <p15:guide id="52" pos="4885">
          <p15:clr>
            <a:srgbClr val="5ACBF0"/>
          </p15:clr>
        </p15:guide>
        <p15:guide id="53" pos="5504">
          <p15:clr>
            <a:srgbClr val="5ACBF0"/>
          </p15:clr>
        </p15:guide>
        <p15:guide id="54" pos="5791">
          <p15:clr>
            <a:srgbClr val="5ACBF0"/>
          </p15:clr>
        </p15:guide>
        <p15:guide id="55" pos="6410">
          <p15:clr>
            <a:srgbClr val="5ACBF0"/>
          </p15:clr>
        </p15:guide>
        <p15:guide id="56" pos="6696">
          <p15:clr>
            <a:srgbClr val="5ACBF0"/>
          </p15:clr>
        </p15:guide>
        <p15:guide id="58" orient="horz" pos="2160">
          <p15:clr>
            <a:srgbClr val="F26B43"/>
          </p15:clr>
        </p15:guide>
        <p15:guide id="59" orient="horz" pos="3881">
          <p15:clr>
            <a:srgbClr val="547EBF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svg"/><Relationship Id="rId3" Type="http://schemas.openxmlformats.org/officeDocument/2006/relationships/image" Target="../media/image7.png"/><Relationship Id="rId7" Type="http://schemas.openxmlformats.org/officeDocument/2006/relationships/image" Target="../media/image11.svg"/><Relationship Id="rId12" Type="http://schemas.openxmlformats.org/officeDocument/2006/relationships/image" Target="../media/image16.png"/><Relationship Id="rId17" Type="http://schemas.openxmlformats.org/officeDocument/2006/relationships/image" Target="../media/image21.svg"/><Relationship Id="rId2" Type="http://schemas.openxmlformats.org/officeDocument/2006/relationships/image" Target="../media/image6.png"/><Relationship Id="rId16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11" Type="http://schemas.openxmlformats.org/officeDocument/2006/relationships/image" Target="../media/image15.svg"/><Relationship Id="rId5" Type="http://schemas.openxmlformats.org/officeDocument/2006/relationships/image" Target="../media/image9.svg"/><Relationship Id="rId15" Type="http://schemas.openxmlformats.org/officeDocument/2006/relationships/image" Target="../media/image19.sv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svg"/><Relationship Id="rId1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svg"/><Relationship Id="rId9" Type="http://schemas.openxmlformats.org/officeDocument/2006/relationships/image" Target="../media/image33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4C736B83-8242-7C48-9860-5DE526A7B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3102" y="1411403"/>
            <a:ext cx="11093474" cy="2456509"/>
          </a:xfrm>
        </p:spPr>
        <p:txBody>
          <a:bodyPr/>
          <a:lstStyle/>
          <a:p>
            <a:r>
              <a:rPr lang="en-US" dirty="0"/>
              <a:t>Views on Integrated Communication and Sensing for Rel-19</a:t>
            </a:r>
          </a:p>
        </p:txBody>
      </p:sp>
      <p:sp>
        <p:nvSpPr>
          <p:cNvPr id="3" name="Text Placeholder">
            <a:extLst>
              <a:ext uri="{FF2B5EF4-FFF2-40B4-BE49-F238E27FC236}">
                <a16:creationId xmlns:a16="http://schemas.microsoft.com/office/drawing/2014/main" id="{BD340C54-D743-5245-AE8A-678EAB7F26C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8461" y="4296567"/>
            <a:ext cx="5761311" cy="534467"/>
          </a:xfrm>
        </p:spPr>
        <p:txBody>
          <a:bodyPr/>
          <a:lstStyle/>
          <a:p>
            <a:r>
              <a:rPr lang="en-US" sz="2400" dirty="0"/>
              <a:t>AT&amp;T</a:t>
            </a:r>
          </a:p>
          <a:p>
            <a:r>
              <a:rPr lang="en-US" sz="2400" dirty="0"/>
              <a:t>June 2023</a:t>
            </a:r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4" name="Text Placeholder">
            <a:extLst>
              <a:ext uri="{FF2B5EF4-FFF2-40B4-BE49-F238E27FC236}">
                <a16:creationId xmlns:a16="http://schemas.microsoft.com/office/drawing/2014/main" id="{C0616B8B-B0C7-B8F9-5347-22CC9C165F6E}"/>
              </a:ext>
            </a:extLst>
          </p:cNvPr>
          <p:cNvSpPr txBox="1">
            <a:spLocks/>
          </p:cNvSpPr>
          <p:nvPr/>
        </p:nvSpPr>
        <p:spPr>
          <a:xfrm>
            <a:off x="9932019" y="285486"/>
            <a:ext cx="2133857" cy="534467"/>
          </a:xfrm>
          <a:prstGeom prst="rect">
            <a:avLst/>
          </a:prstGeom>
          <a:effectLst/>
        </p:spPr>
        <p:txBody>
          <a:bodyPr vert="horz" lIns="0" tIns="0" rIns="0" bIns="0" spcCol="493776" rtlCol="0" anchor="t">
            <a:no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1pPr>
            <a:lvl2pPr marL="0" indent="-2857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1000"/>
              <a:buFontTx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2pPr>
            <a:lvl3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3pPr>
            <a:lvl4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4pPr>
            <a:lvl5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60000"/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5pPr>
            <a:lvl6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6pPr>
            <a:lvl7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7pPr>
            <a:lvl8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RWS-230472</a:t>
            </a:r>
            <a:endParaRPr lang="en-US" sz="2800" b="1" dirty="0"/>
          </a:p>
          <a:p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8637151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3C1BE0D-B308-CEFC-EFFF-F197C3A619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and Motivation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BC4FA1E-8E32-637F-B911-B3253703565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281086"/>
            <a:ext cx="6658883" cy="4164002"/>
          </a:xfrm>
        </p:spPr>
        <p:txBody>
          <a:bodyPr/>
          <a:lstStyle/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ATT Aleck Sans"/>
                <a:cs typeface="ATT Aleck Sans"/>
              </a:rPr>
              <a:t>Integrated communication and sensing is a timely topic for 5G-Advanced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ATT Aleck Sans"/>
                <a:cs typeface="ATT Aleck Sans"/>
              </a:rPr>
              <a:t>Sensing can provide very valuable assistance information for communication, to enable new use cases and scenarios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ATT Aleck Sans"/>
                <a:cs typeface="ATT Aleck Sans"/>
              </a:rPr>
              <a:t>Integrated communication and sensing enables an efficient sharing of spectrum and reuse of the existing wireless network infrastructure for sensing applications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ATT Aleck Sans"/>
                <a:cs typeface="ATT Aleck Sans"/>
              </a:rPr>
              <a:t>3GPP SA1 has an ongoing study on use cases and performance requirements for integrated sensing and communication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ATT Aleck Sans"/>
                <a:cs typeface="ATT Aleck Sans"/>
              </a:rPr>
              <a:t>Evaluate the ability </a:t>
            </a:r>
            <a:r>
              <a:rPr lang="en-US" sz="1600">
                <a:latin typeface="ATT Aleck Sans"/>
                <a:cs typeface="ATT Aleck Sans"/>
              </a:rPr>
              <a:t>of the </a:t>
            </a:r>
            <a:r>
              <a:rPr lang="en-US" sz="1600" dirty="0">
                <a:latin typeface="ATT Aleck Sans"/>
                <a:cs typeface="ATT Aleck Sans"/>
              </a:rPr>
              <a:t>current NR architecture and framework to enable integrated communication and sensing in 5G-Advanced</a:t>
            </a: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F518AB1F-1EA7-5D17-FEF1-989CE910628A}"/>
              </a:ext>
            </a:extLst>
          </p:cNvPr>
          <p:cNvSpPr/>
          <p:nvPr/>
        </p:nvSpPr>
        <p:spPr>
          <a:xfrm>
            <a:off x="8675683" y="2400102"/>
            <a:ext cx="731520" cy="731520"/>
          </a:xfrm>
          <a:prstGeom prst="plus">
            <a:avLst>
              <a:gd name="adj" fmla="val 34302"/>
            </a:avLst>
          </a:prstGeom>
          <a:solidFill>
            <a:srgbClr val="0C25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9916910-DAE6-4C56-8408-85D1C57498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5150" y="2466937"/>
            <a:ext cx="1418875" cy="14188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2AC5D54-5DDA-9861-8503-C65D86F913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4083" y="2628139"/>
            <a:ext cx="1096473" cy="109647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6902CC9-C3DC-609E-7DD2-726B214E3092}"/>
              </a:ext>
            </a:extLst>
          </p:cNvPr>
          <p:cNvSpPr txBox="1"/>
          <p:nvPr/>
        </p:nvSpPr>
        <p:spPr>
          <a:xfrm>
            <a:off x="9136857" y="3811201"/>
            <a:ext cx="1863423" cy="23766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2000">
                <a:solidFill>
                  <a:schemeClr val="bg1"/>
                </a:solidFill>
                <a:latin typeface="Gill Sans MT" panose="020B0502020104020203" pitchFamily="34" charset="0"/>
              </a:rPr>
              <a:t>Communication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3151CBAB-7CF2-37F6-5DFA-231C6C6AFD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42507" y="2959076"/>
            <a:ext cx="1019794" cy="1019794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F98C1047-067D-E8EC-723D-243DC2D8342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077348" y="2478837"/>
            <a:ext cx="884250" cy="88425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6E84CD64-5C9C-9D21-8FB5-9965642D66B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786069" y="1803354"/>
            <a:ext cx="887978" cy="887978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AD0A1FAE-CD1F-E464-7176-AA7E13E299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382768" y="1588361"/>
            <a:ext cx="993672" cy="993672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07D9D64B-5E2B-87F5-87F6-7EDE33A2B1B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595496" y="2764068"/>
            <a:ext cx="815156" cy="815156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ABD090C9-49C4-A76D-45FD-100C15221EF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0499847" y="2725133"/>
            <a:ext cx="864942" cy="864942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F6B51F79-046B-AF7E-5399-CE5C3903557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435063" y="2030943"/>
            <a:ext cx="660389" cy="660389"/>
          </a:xfrm>
          <a:prstGeom prst="rect">
            <a:avLst/>
          </a:prstGeom>
        </p:spPr>
      </p:pic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E24C7495-3F9E-43A0-8739-01F7785919D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340565" y="6492240"/>
            <a:ext cx="722839" cy="192024"/>
          </a:xfrm>
        </p:spPr>
        <p:txBody>
          <a:bodyPr/>
          <a:lstStyle/>
          <a:p>
            <a:fld id="{E4E3109C-F841-A249-A33C-708B7DCDEF1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888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79031-BF9B-9079-F3D5-DB198990A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17E906-E5FF-34CC-26FC-82ABE1A6E41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3</a:t>
            </a:fld>
            <a:endParaRPr lang="en-US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94368030-B64C-1C52-A06E-2E6D10A6A7E6}"/>
              </a:ext>
            </a:extLst>
          </p:cNvPr>
          <p:cNvSpPr txBox="1">
            <a:spLocks/>
          </p:cNvSpPr>
          <p:nvPr/>
        </p:nvSpPr>
        <p:spPr>
          <a:xfrm>
            <a:off x="329270" y="1281086"/>
            <a:ext cx="6658883" cy="4164002"/>
          </a:xfrm>
          <a:prstGeom prst="rect">
            <a:avLst/>
          </a:prstGeom>
        </p:spPr>
        <p:txBody>
          <a:bodyPr vert="horz" lIns="0" tIns="0" rIns="0" bIns="0" spcCol="493776" rtlCol="0">
            <a:no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tx1"/>
              </a:buClr>
              <a:buFontTx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ATT Aleck Sans" panose="020B0503020203020204" pitchFamily="34" charset="0"/>
              </a:defRPr>
            </a:lvl1pPr>
            <a:lvl2pPr marL="285750" indent="-2857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Pct val="101000"/>
              <a:buFont typeface="ATT Aleck Sans" panose="020B0604020202020204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2pPr>
            <a:lvl3pPr marL="4572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Font typeface="ATT Aleck Sans" panose="020F0502020204030204" pitchFamily="34" charset="0"/>
              <a:buChar char="‒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3pPr>
            <a:lvl4pPr marL="742950" indent="-2857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Pct val="75000"/>
              <a:buFont typeface="ATT Aleck San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4pPr>
            <a:lvl5pPr marL="9144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Pct val="60000"/>
              <a:buFont typeface="ATT Aleck Sans" panose="02070309020205020404" pitchFamily="49" charset="0"/>
              <a:buChar char="o"/>
              <a:defRPr sz="140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5pPr>
            <a:lvl6pPr marL="11430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Font typeface="ATT Aleck Sans" panose="020F0502020204030204" pitchFamily="34" charset="0"/>
              <a:buChar char="◦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6pPr>
            <a:lvl7pPr marL="13716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Font typeface="ATT Aleck Sans" panose="020F0502020204030204" pitchFamily="34" charset="0"/>
              <a:buChar char="›"/>
              <a:defRPr sz="140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7pPr>
            <a:lvl8pPr marL="16002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Font typeface="ATT Aleck Sans" panose="020F0502020204030204" pitchFamily="34" charset="0"/>
              <a:buChar char="▫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Font typeface="ATT Aleck Sans" panose="020F0502020204030204" pitchFamily="34" charset="0"/>
              <a:buChar char="†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ATT Aleck Sans"/>
                <a:cs typeface="ATT Aleck Sans"/>
              </a:rPr>
              <a:t>3GPP SA1 considered  a variety of use cases ranging from environment monitoring to intruder detection, traffic safety, health monitoring and immersive sensing 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ATT Aleck Sans"/>
                <a:cs typeface="ATT Aleck Sans"/>
              </a:rPr>
              <a:t>Different use cases have different performance metrics requirements in terms of range, speed, sensing resolution, etc. 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ATT Aleck Sans"/>
                <a:cs typeface="ATT Aleck Sans"/>
              </a:rPr>
              <a:t>RAN1 needs to select and prioritize 3-4 representative use cases based on </a:t>
            </a:r>
          </a:p>
          <a:p>
            <a:pPr marL="1085850" lvl="3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ATT Aleck Sans"/>
                <a:cs typeface="ATT Aleck Sans"/>
              </a:rPr>
              <a:t>Feasibility (performance requirements and NR air interface requirements) </a:t>
            </a:r>
          </a:p>
          <a:p>
            <a:pPr marL="1085850" lvl="3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ATT Aleck Sans"/>
                <a:cs typeface="ATT Aleck Sans"/>
              </a:rPr>
              <a:t>Potential deployment (good commercial viability) </a:t>
            </a:r>
          </a:p>
          <a:p>
            <a:pPr marL="1085850" lvl="3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ATT Aleck Sans"/>
                <a:cs typeface="ATT Aleck Sans"/>
              </a:rPr>
              <a:t>Diversity (outdoor/indoor, KPIs small/large range, </a:t>
            </a:r>
            <a:r>
              <a:rPr lang="en-US" sz="1600" dirty="0" err="1">
                <a:latin typeface="ATT Aleck Sans"/>
                <a:cs typeface="ATT Aleck Sans"/>
              </a:rPr>
              <a:t>LoS</a:t>
            </a:r>
            <a:r>
              <a:rPr lang="en-US" sz="1600" dirty="0">
                <a:latin typeface="ATT Aleck Sans"/>
                <a:cs typeface="ATT Aleck Sans"/>
              </a:rPr>
              <a:t>/</a:t>
            </a:r>
            <a:r>
              <a:rPr lang="en-US" sz="1600" dirty="0" err="1">
                <a:latin typeface="ATT Aleck Sans"/>
                <a:cs typeface="ATT Aleck Sans"/>
              </a:rPr>
              <a:t>NLoS</a:t>
            </a:r>
            <a:r>
              <a:rPr lang="en-US" sz="1600" dirty="0">
                <a:latin typeface="ATT Aleck Sans"/>
                <a:cs typeface="ATT Aleck Sans"/>
              </a:rPr>
              <a:t>, coordinating devices, etc.)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endParaRPr lang="en-US" sz="1600" dirty="0">
              <a:latin typeface="ATT Aleck Sans"/>
              <a:cs typeface="ATT Aleck Sans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885F66B-48EC-7071-6C4D-986A2F4223DC}"/>
              </a:ext>
            </a:extLst>
          </p:cNvPr>
          <p:cNvSpPr/>
          <p:nvPr/>
        </p:nvSpPr>
        <p:spPr>
          <a:xfrm>
            <a:off x="8646571" y="3033829"/>
            <a:ext cx="1175612" cy="1175612"/>
          </a:xfrm>
          <a:prstGeom prst="ellipse">
            <a:avLst/>
          </a:prstGeom>
          <a:blipFill>
            <a:blip r:embed="rId2"/>
            <a:srcRect/>
            <a:stretch>
              <a:fillRect l="-50000" r="-50000"/>
            </a:stretch>
          </a:blip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0E59730A-B714-5297-5FE5-20E749B3B7AF}"/>
              </a:ext>
            </a:extLst>
          </p:cNvPr>
          <p:cNvSpPr/>
          <p:nvPr/>
        </p:nvSpPr>
        <p:spPr>
          <a:xfrm>
            <a:off x="7737897" y="1738731"/>
            <a:ext cx="1175612" cy="1175612"/>
          </a:xfrm>
          <a:prstGeom prst="ellipse">
            <a:avLst/>
          </a:prstGeom>
          <a:blipFill>
            <a:blip r:embed="rId3"/>
            <a:srcRect/>
            <a:stretch>
              <a:fillRect l="-1000" r="-1000"/>
            </a:stretch>
          </a:blip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F0BC7516-C8C9-FEC3-F6F2-DFEBBA826D74}"/>
              </a:ext>
            </a:extLst>
          </p:cNvPr>
          <p:cNvSpPr/>
          <p:nvPr/>
        </p:nvSpPr>
        <p:spPr>
          <a:xfrm>
            <a:off x="9609281" y="1738731"/>
            <a:ext cx="1175612" cy="1175612"/>
          </a:xfrm>
          <a:prstGeom prst="ellipse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000" b="-1000"/>
            </a:stretch>
          </a:blip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34271520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34A38-CFB3-70E4-D472-B15E70794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Sensing Topologies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069D65-EE8C-74AF-B2A6-630BA44CE64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4</a:t>
            </a:fld>
            <a:endParaRPr lang="en-US"/>
          </a:p>
        </p:txBody>
      </p:sp>
      <p:pic>
        <p:nvPicPr>
          <p:cNvPr id="10" name="Picture 9" descr="A picture containing text, screenshot&#10;&#10;Description automatically generated">
            <a:extLst>
              <a:ext uri="{FF2B5EF4-FFF2-40B4-BE49-F238E27FC236}">
                <a16:creationId xmlns:a16="http://schemas.microsoft.com/office/drawing/2014/main" id="{C2D06E20-14C6-4A87-C0E2-95AE608E14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9022" y="1833414"/>
            <a:ext cx="4848991" cy="2738586"/>
          </a:xfrm>
          <a:prstGeom prst="rect">
            <a:avLst/>
          </a:prstGeom>
        </p:spPr>
      </p:pic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9767009F-0D3E-D56C-E783-017F57D75CD6}"/>
              </a:ext>
            </a:extLst>
          </p:cNvPr>
          <p:cNvSpPr txBox="1">
            <a:spLocks/>
          </p:cNvSpPr>
          <p:nvPr/>
        </p:nvSpPr>
        <p:spPr>
          <a:xfrm>
            <a:off x="329271" y="1281086"/>
            <a:ext cx="6119751" cy="4164002"/>
          </a:xfrm>
          <a:prstGeom prst="rect">
            <a:avLst/>
          </a:prstGeom>
        </p:spPr>
        <p:txBody>
          <a:bodyPr vert="horz" lIns="0" tIns="0" rIns="0" bIns="0" spcCol="493776" rtlCol="0">
            <a:no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tx1"/>
              </a:buClr>
              <a:buFontTx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ATT Aleck Sans" panose="020B0503020203020204" pitchFamily="34" charset="0"/>
              </a:defRPr>
            </a:lvl1pPr>
            <a:lvl2pPr marL="285750" indent="-2857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Pct val="101000"/>
              <a:buFont typeface="ATT Aleck Sans" panose="020B0604020202020204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2pPr>
            <a:lvl3pPr marL="4572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Font typeface="ATT Aleck Sans" panose="020F0502020204030204" pitchFamily="34" charset="0"/>
              <a:buChar char="‒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3pPr>
            <a:lvl4pPr marL="742950" indent="-2857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Pct val="75000"/>
              <a:buFont typeface="ATT Aleck San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4pPr>
            <a:lvl5pPr marL="9144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Pct val="60000"/>
              <a:buFont typeface="ATT Aleck Sans" panose="02070309020205020404" pitchFamily="49" charset="0"/>
              <a:buChar char="o"/>
              <a:defRPr sz="140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5pPr>
            <a:lvl6pPr marL="11430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Font typeface="ATT Aleck Sans" panose="020F0502020204030204" pitchFamily="34" charset="0"/>
              <a:buChar char="◦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6pPr>
            <a:lvl7pPr marL="13716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Font typeface="ATT Aleck Sans" panose="020F0502020204030204" pitchFamily="34" charset="0"/>
              <a:buChar char="›"/>
              <a:defRPr sz="140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7pPr>
            <a:lvl8pPr marL="16002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Font typeface="ATT Aleck Sans" panose="020F0502020204030204" pitchFamily="34" charset="0"/>
              <a:buChar char="▫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Font typeface="ATT Aleck Sans" panose="020F0502020204030204" pitchFamily="34" charset="0"/>
              <a:buChar char="†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ATT Aleck Sans"/>
                <a:cs typeface="ATT Aleck Sans"/>
              </a:rPr>
              <a:t>Different sensing topologies depend on where the sensing transmission, reception or computation/aggregation is implemented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ATT Aleck Sans"/>
                <a:cs typeface="ATT Aleck Sans"/>
              </a:rPr>
              <a:t>Bi or multi-static sensing distributes the sensing measurement process among different network devices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ATT Aleck Sans"/>
                <a:cs typeface="ATT Aleck Sans"/>
              </a:rPr>
              <a:t>Monostatic sensing cannot be fully realized without operation in full duplex mode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ATT Aleck Sans"/>
                <a:cs typeface="ATT Aleck Sans"/>
              </a:rPr>
              <a:t>RAN1 to prioritize sensing topologies that are feasible for the NR air interface and architecture</a:t>
            </a:r>
          </a:p>
          <a:p>
            <a:pPr marL="1085850" lvl="3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ATT Aleck Sans"/>
                <a:cs typeface="ATT Aleck Sans"/>
              </a:rPr>
              <a:t>Network to UE(s) bi-static sensing</a:t>
            </a:r>
          </a:p>
          <a:p>
            <a:pPr marL="1085850" lvl="3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ATT Aleck Sans"/>
                <a:cs typeface="ATT Aleck Sans"/>
              </a:rPr>
              <a:t>UE-</a:t>
            </a:r>
            <a:r>
              <a:rPr lang="en-US" sz="1600" dirty="0" err="1">
                <a:latin typeface="ATT Aleck Sans"/>
                <a:cs typeface="ATT Aleck Sans"/>
              </a:rPr>
              <a:t>gNB</a:t>
            </a:r>
            <a:r>
              <a:rPr lang="en-US" sz="1600" dirty="0">
                <a:latin typeface="ATT Aleck Sans"/>
                <a:cs typeface="ATT Aleck Sans"/>
              </a:rPr>
              <a:t>(s) bi-static sensing</a:t>
            </a:r>
          </a:p>
          <a:p>
            <a:pPr marL="1085850" lvl="3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ATT Aleck Sans"/>
                <a:cs typeface="ATT Aleck Sans"/>
              </a:rPr>
              <a:t>Network-based bi/multi-static sensing</a:t>
            </a:r>
          </a:p>
        </p:txBody>
      </p:sp>
    </p:spTree>
    <p:extLst>
      <p:ext uri="{BB962C8B-B14F-4D97-AF65-F5344CB8AC3E}">
        <p14:creationId xmlns:p14="http://schemas.microsoft.com/office/powerpoint/2010/main" val="14227587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7B0FA8-598F-609D-F7CD-D8DD4FE8A2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Channel Model Requirements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C2EE81-D7E9-B748-AE22-D24730C8D4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5</a:t>
            </a:fld>
            <a:endParaRPr lang="en-US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F5D73753-CAAB-F6A4-42C3-C7680173898C}"/>
              </a:ext>
            </a:extLst>
          </p:cNvPr>
          <p:cNvSpPr txBox="1">
            <a:spLocks/>
          </p:cNvSpPr>
          <p:nvPr/>
        </p:nvSpPr>
        <p:spPr>
          <a:xfrm>
            <a:off x="329270" y="1281086"/>
            <a:ext cx="6658883" cy="4164002"/>
          </a:xfrm>
          <a:prstGeom prst="rect">
            <a:avLst/>
          </a:prstGeom>
        </p:spPr>
        <p:txBody>
          <a:bodyPr vert="horz" lIns="0" tIns="0" rIns="0" bIns="0" spcCol="493776" rtlCol="0">
            <a:no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tx1"/>
              </a:buClr>
              <a:buFontTx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ATT Aleck Sans" panose="020B0503020203020204" pitchFamily="34" charset="0"/>
              </a:defRPr>
            </a:lvl1pPr>
            <a:lvl2pPr marL="285750" indent="-2857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Pct val="101000"/>
              <a:buFont typeface="ATT Aleck Sans" panose="020B0604020202020204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2pPr>
            <a:lvl3pPr marL="4572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Font typeface="ATT Aleck Sans" panose="020F0502020204030204" pitchFamily="34" charset="0"/>
              <a:buChar char="‒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3pPr>
            <a:lvl4pPr marL="742950" indent="-2857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Pct val="75000"/>
              <a:buFont typeface="ATT Aleck San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4pPr>
            <a:lvl5pPr marL="9144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Pct val="60000"/>
              <a:buFont typeface="ATT Aleck Sans" panose="02070309020205020404" pitchFamily="49" charset="0"/>
              <a:buChar char="o"/>
              <a:defRPr sz="140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5pPr>
            <a:lvl6pPr marL="11430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Font typeface="ATT Aleck Sans" panose="020F0502020204030204" pitchFamily="34" charset="0"/>
              <a:buChar char="◦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6pPr>
            <a:lvl7pPr marL="13716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Font typeface="ATT Aleck Sans" panose="020F0502020204030204" pitchFamily="34" charset="0"/>
              <a:buChar char="›"/>
              <a:defRPr sz="140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7pPr>
            <a:lvl8pPr marL="16002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Font typeface="ATT Aleck Sans" panose="020F0502020204030204" pitchFamily="34" charset="0"/>
              <a:buChar char="▫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Font typeface="ATT Aleck Sans" panose="020F0502020204030204" pitchFamily="34" charset="0"/>
              <a:buChar char="†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ATT Aleck Sans"/>
                <a:cs typeface="ATT Aleck Sans"/>
              </a:rPr>
              <a:t>Channel model for integrated communication and sensing should be used to measure both the link quality for communication, as well as sensing accuracy and sensing resolution performance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ATT Aleck Sans"/>
                <a:cs typeface="ATT Aleck Sans"/>
              </a:rPr>
              <a:t>The current 3GPP SCM lacks the needed parameters to identify and differentiate sensing targets from clutter 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ATT Aleck Sans"/>
                <a:cs typeface="ATT Aleck Sans"/>
              </a:rPr>
              <a:t>The 3GPP SCM needs to be modified to enable sensing:</a:t>
            </a:r>
          </a:p>
          <a:p>
            <a:pPr marL="1085850" lvl="3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ATT Aleck Sans"/>
                <a:cs typeface="ATT Aleck Sans"/>
              </a:rPr>
              <a:t>Considering different sensing use cases and sensing topologies</a:t>
            </a:r>
          </a:p>
          <a:p>
            <a:pPr marL="1085850" lvl="3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ATT Aleck Sans"/>
                <a:cs typeface="ATT Aleck Sans"/>
              </a:rPr>
              <a:t>Considering different target range, target height, relative mobility, carrier frequency, sensing bandwidth, Tx/Rx device heights, etc.</a:t>
            </a:r>
          </a:p>
          <a:p>
            <a:pPr marL="1085850" lvl="3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ATT Aleck Sans"/>
                <a:cs typeface="ATT Aleck Sans"/>
              </a:rPr>
              <a:t>Characterizing target radar cross section (RCS) over the range of use cases</a:t>
            </a:r>
          </a:p>
          <a:p>
            <a:pPr marL="1085850" lvl="3" indent="-342900">
              <a:buFont typeface="Arial" panose="020B0604020202020204" pitchFamily="34" charset="0"/>
              <a:buChar char="•"/>
            </a:pPr>
            <a:endParaRPr lang="en-US" sz="1600" dirty="0">
              <a:latin typeface="ATT Aleck Sans"/>
              <a:cs typeface="ATT Aleck Sans"/>
            </a:endParaRPr>
          </a:p>
          <a:p>
            <a:pPr marL="1085850" lvl="3" indent="-342900">
              <a:buFont typeface="Arial" panose="020B0604020202020204" pitchFamily="34" charset="0"/>
              <a:buChar char="•"/>
            </a:pPr>
            <a:endParaRPr lang="en-US" sz="1600" dirty="0">
              <a:latin typeface="ATT Aleck Sans"/>
              <a:cs typeface="ATT Aleck Sans"/>
            </a:endParaRPr>
          </a:p>
          <a:p>
            <a:pPr marL="628650" lvl="1" indent="-342900">
              <a:buFont typeface="Arial" panose="020B0604020202020204" pitchFamily="34" charset="0"/>
              <a:buChar char="•"/>
            </a:pPr>
            <a:endParaRPr lang="en-US" sz="1600" dirty="0">
              <a:latin typeface="ATT Aleck Sans"/>
              <a:cs typeface="ATT Aleck San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26EC129-0C7D-070B-ABF2-D31DB69C81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109658" y="3017986"/>
            <a:ext cx="400113" cy="411658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8" name="Content Placeholder 14" descr="Car with solid fill">
            <a:extLst>
              <a:ext uri="{FF2B5EF4-FFF2-40B4-BE49-F238E27FC236}">
                <a16:creationId xmlns:a16="http://schemas.microsoft.com/office/drawing/2014/main" id="{AA83BF10-57CC-949F-48FA-579204ADB5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34913" y="3381519"/>
            <a:ext cx="689080" cy="55787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8755BF3-65D9-F650-50DF-24EF2435B8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68438" y="2295536"/>
            <a:ext cx="751118" cy="751118"/>
          </a:xfrm>
          <a:prstGeom prst="rect">
            <a:avLst/>
          </a:prstGeom>
        </p:spPr>
      </p:pic>
      <p:pic>
        <p:nvPicPr>
          <p:cNvPr id="10" name="Graphic 9" descr="Building Brick Wall with solid fill">
            <a:extLst>
              <a:ext uri="{FF2B5EF4-FFF2-40B4-BE49-F238E27FC236}">
                <a16:creationId xmlns:a16="http://schemas.microsoft.com/office/drawing/2014/main" id="{711C802F-31C1-168D-7CDE-2F97EE17F22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912545" y="2960844"/>
            <a:ext cx="929337" cy="929337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50F2C59-03E5-3DE3-154A-2634C7974486}"/>
              </a:ext>
            </a:extLst>
          </p:cNvPr>
          <p:cNvCxnSpPr>
            <a:cxnSpLocks/>
          </p:cNvCxnSpPr>
          <p:nvPr/>
        </p:nvCxnSpPr>
        <p:spPr>
          <a:xfrm>
            <a:off x="7626096" y="2709079"/>
            <a:ext cx="675831" cy="703401"/>
          </a:xfrm>
          <a:prstGeom prst="line">
            <a:avLst/>
          </a:prstGeom>
          <a:ln w="6350" cap="sq"/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9469650-DFC0-CF03-8F05-27C454FC105D}"/>
              </a:ext>
            </a:extLst>
          </p:cNvPr>
          <p:cNvCxnSpPr>
            <a:cxnSpLocks/>
            <a:stCxn id="7" idx="3"/>
          </p:cNvCxnSpPr>
          <p:nvPr/>
        </p:nvCxnSpPr>
        <p:spPr>
          <a:xfrm flipH="1">
            <a:off x="8377213" y="3223815"/>
            <a:ext cx="2732445" cy="272302"/>
          </a:xfrm>
          <a:prstGeom prst="line">
            <a:avLst/>
          </a:prstGeom>
          <a:ln w="6350" cap="sq"/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65B60DF-F3C4-1D2F-7E2C-B8F546945212}"/>
              </a:ext>
            </a:extLst>
          </p:cNvPr>
          <p:cNvCxnSpPr>
            <a:cxnSpLocks/>
          </p:cNvCxnSpPr>
          <p:nvPr/>
        </p:nvCxnSpPr>
        <p:spPr>
          <a:xfrm>
            <a:off x="7626096" y="2709079"/>
            <a:ext cx="748698" cy="666544"/>
          </a:xfrm>
          <a:prstGeom prst="line">
            <a:avLst/>
          </a:prstGeom>
          <a:ln w="6350" cap="sq"/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F952A82-3346-017C-F192-56EDD0FE81FB}"/>
              </a:ext>
            </a:extLst>
          </p:cNvPr>
          <p:cNvCxnSpPr>
            <a:cxnSpLocks/>
            <a:stCxn id="7" idx="3"/>
          </p:cNvCxnSpPr>
          <p:nvPr/>
        </p:nvCxnSpPr>
        <p:spPr>
          <a:xfrm flipH="1">
            <a:off x="8377213" y="3223815"/>
            <a:ext cx="2732445" cy="151808"/>
          </a:xfrm>
          <a:prstGeom prst="line">
            <a:avLst/>
          </a:prstGeom>
          <a:ln w="6350" cap="sq"/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C90B509-3F3F-F40F-0317-BB5A2E033D55}"/>
              </a:ext>
            </a:extLst>
          </p:cNvPr>
          <p:cNvCxnSpPr>
            <a:stCxn id="9" idx="1"/>
          </p:cNvCxnSpPr>
          <p:nvPr/>
        </p:nvCxnSpPr>
        <p:spPr>
          <a:xfrm>
            <a:off x="7819556" y="2671095"/>
            <a:ext cx="1964524" cy="856336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5E51142-1DDA-943C-8332-8E6C84CCCD88}"/>
              </a:ext>
            </a:extLst>
          </p:cNvPr>
          <p:cNvCxnSpPr>
            <a:cxnSpLocks/>
            <a:stCxn id="7" idx="3"/>
          </p:cNvCxnSpPr>
          <p:nvPr/>
        </p:nvCxnSpPr>
        <p:spPr>
          <a:xfrm flipH="1">
            <a:off x="9860280" y="3223815"/>
            <a:ext cx="1249378" cy="303616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B4321C5-BC9A-52F6-C0C3-1955AE114967}"/>
              </a:ext>
            </a:extLst>
          </p:cNvPr>
          <p:cNvCxnSpPr>
            <a:cxnSpLocks/>
            <a:stCxn id="9" idx="1"/>
          </p:cNvCxnSpPr>
          <p:nvPr/>
        </p:nvCxnSpPr>
        <p:spPr>
          <a:xfrm>
            <a:off x="7819556" y="2671095"/>
            <a:ext cx="2084955" cy="972491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5CB561C-B30F-C447-625E-B33B37C18503}"/>
              </a:ext>
            </a:extLst>
          </p:cNvPr>
          <p:cNvCxnSpPr>
            <a:cxnSpLocks/>
            <a:stCxn id="7" idx="3"/>
          </p:cNvCxnSpPr>
          <p:nvPr/>
        </p:nvCxnSpPr>
        <p:spPr>
          <a:xfrm flipH="1">
            <a:off x="9860280" y="3223815"/>
            <a:ext cx="1249378" cy="410369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BE6D33E4-B97C-EEE3-8566-6E19C783B0E4}"/>
              </a:ext>
            </a:extLst>
          </p:cNvPr>
          <p:cNvSpPr/>
          <p:nvPr/>
        </p:nvSpPr>
        <p:spPr>
          <a:xfrm>
            <a:off x="7941498" y="3263607"/>
            <a:ext cx="897724" cy="330783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0">
            <a:schemeClr val="dk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    <a:prstTxWarp prst="textNoShape">
              <a:avLst/>
            </a:prstTxWarp>
            <a:normAutofit fontScale="25000" lnSpcReduction="20000"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bg1"/>
              </a:buClr>
              <a:buSzTx/>
              <a:buFont typeface="ATT Aleck Sans" panose="020B0604020202020204" pitchFamily="34" charset="0"/>
              <a:buNone/>
              <a:tabLst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ATT Aleck Sans" panose="020B0503020203020204" pitchFamily="34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7C13EACE-6827-90F3-6691-F9DCD698E55E}"/>
              </a:ext>
            </a:extLst>
          </p:cNvPr>
          <p:cNvSpPr/>
          <p:nvPr/>
        </p:nvSpPr>
        <p:spPr>
          <a:xfrm>
            <a:off x="9535275" y="3464071"/>
            <a:ext cx="840836" cy="358298"/>
          </a:xfrm>
          <a:prstGeom prst="ellipse">
            <a:avLst/>
          </a:prstGeom>
          <a:noFill/>
          <a:ln w="12700">
            <a:solidFill>
              <a:schemeClr val="accent5"/>
            </a:solidFill>
          </a:ln>
        </p:spPr>
        <p:style>
          <a:lnRef idx="0">
            <a:schemeClr val="dk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    <a:prstTxWarp prst="textNoShape">
              <a:avLst/>
            </a:prstTxWarp>
            <a:normAutofit fontScale="25000" lnSpcReduction="20000"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bg1"/>
              </a:buClr>
              <a:buSzTx/>
              <a:buFont typeface="ATT Aleck Sans" panose="020B0604020202020204" pitchFamily="34" charset="0"/>
              <a:buNone/>
              <a:tabLst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ATT Aleck Sans" panose="020B0503020203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655986B-F8E7-24F1-9569-2B8A3ED984E2}"/>
              </a:ext>
            </a:extLst>
          </p:cNvPr>
          <p:cNvSpPr txBox="1"/>
          <p:nvPr/>
        </p:nvSpPr>
        <p:spPr>
          <a:xfrm>
            <a:off x="9535275" y="3928343"/>
            <a:ext cx="949694" cy="249166"/>
          </a:xfrm>
          <a:prstGeom prst="rect">
            <a:avLst/>
          </a:prstGeom>
          <a:noFill/>
        </p:spPr>
        <p:txBody>
          <a:bodyPr wrap="square" lIns="0" tIns="0" rIns="0" bIns="0" rtlCol="0" anchor="t">
            <a:normAutofit fontScale="47500" lnSpcReduction="20000"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Target cluster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CD07611-02F2-A5A2-EC1E-FFABADDDBAF7}"/>
              </a:ext>
            </a:extLst>
          </p:cNvPr>
          <p:cNvSpPr txBox="1"/>
          <p:nvPr/>
        </p:nvSpPr>
        <p:spPr>
          <a:xfrm>
            <a:off x="7915513" y="3849415"/>
            <a:ext cx="949694" cy="249166"/>
          </a:xfrm>
          <a:prstGeom prst="rect">
            <a:avLst/>
          </a:prstGeom>
          <a:noFill/>
        </p:spPr>
        <p:txBody>
          <a:bodyPr wrap="square" lIns="0" tIns="0" rIns="0" bIns="0" rtlCol="0" anchor="t">
            <a:normAutofit fontScale="47500" lnSpcReduction="20000"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SCM cluster n</a:t>
            </a:r>
          </a:p>
        </p:txBody>
      </p:sp>
      <p:pic>
        <p:nvPicPr>
          <p:cNvPr id="24" name="Graphic 23" descr="Tree With Roots outline">
            <a:extLst>
              <a:ext uri="{FF2B5EF4-FFF2-40B4-BE49-F238E27FC236}">
                <a16:creationId xmlns:a16="http://schemas.microsoft.com/office/drawing/2014/main" id="{BF9B983C-64F3-2719-7C05-4C47C77D01C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122741" y="2274890"/>
            <a:ext cx="914400" cy="914400"/>
          </a:xfrm>
          <a:prstGeom prst="rect">
            <a:avLst/>
          </a:prstGeom>
        </p:spPr>
      </p:pic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217355F-681A-B060-A99A-D41AA3AAA8F8}"/>
              </a:ext>
            </a:extLst>
          </p:cNvPr>
          <p:cNvCxnSpPr>
            <a:stCxn id="9" idx="1"/>
          </p:cNvCxnSpPr>
          <p:nvPr/>
        </p:nvCxnSpPr>
        <p:spPr>
          <a:xfrm flipV="1">
            <a:off x="7819556" y="2490255"/>
            <a:ext cx="1639418" cy="180840"/>
          </a:xfrm>
          <a:prstGeom prst="line">
            <a:avLst/>
          </a:prstGeom>
          <a:ln w="6350" cap="sq"/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12B5703-E659-EFA2-2BE0-4F3C18B5D06C}"/>
              </a:ext>
            </a:extLst>
          </p:cNvPr>
          <p:cNvCxnSpPr>
            <a:cxnSpLocks/>
            <a:endCxn id="7" idx="3"/>
          </p:cNvCxnSpPr>
          <p:nvPr/>
        </p:nvCxnSpPr>
        <p:spPr>
          <a:xfrm>
            <a:off x="9458974" y="2484359"/>
            <a:ext cx="1650684" cy="739456"/>
          </a:xfrm>
          <a:prstGeom prst="line">
            <a:avLst/>
          </a:prstGeom>
          <a:ln w="6350" cap="sq"/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D92B983-DAFF-87A5-B66C-47B939E4D38B}"/>
              </a:ext>
            </a:extLst>
          </p:cNvPr>
          <p:cNvCxnSpPr>
            <a:stCxn id="9" idx="1"/>
          </p:cNvCxnSpPr>
          <p:nvPr/>
        </p:nvCxnSpPr>
        <p:spPr>
          <a:xfrm flipV="1">
            <a:off x="7819556" y="2580675"/>
            <a:ext cx="1639418" cy="90420"/>
          </a:xfrm>
          <a:prstGeom prst="line">
            <a:avLst/>
          </a:prstGeom>
          <a:ln w="6350" cap="sq"/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956EC898-17F9-F21C-22C2-C66985C37D36}"/>
              </a:ext>
            </a:extLst>
          </p:cNvPr>
          <p:cNvCxnSpPr>
            <a:cxnSpLocks/>
            <a:endCxn id="7" idx="3"/>
          </p:cNvCxnSpPr>
          <p:nvPr/>
        </p:nvCxnSpPr>
        <p:spPr>
          <a:xfrm>
            <a:off x="9458974" y="2588585"/>
            <a:ext cx="1650684" cy="635230"/>
          </a:xfrm>
          <a:prstGeom prst="line">
            <a:avLst/>
          </a:prstGeom>
          <a:ln w="6350" cap="sq"/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sp>
        <p:nvSpPr>
          <p:cNvPr id="35" name="Oval 34">
            <a:extLst>
              <a:ext uri="{FF2B5EF4-FFF2-40B4-BE49-F238E27FC236}">
                <a16:creationId xmlns:a16="http://schemas.microsoft.com/office/drawing/2014/main" id="{DB62F9DE-2F65-A24F-F533-8DBCBAA6D255}"/>
              </a:ext>
            </a:extLst>
          </p:cNvPr>
          <p:cNvSpPr/>
          <p:nvPr/>
        </p:nvSpPr>
        <p:spPr>
          <a:xfrm>
            <a:off x="9093232" y="2389548"/>
            <a:ext cx="897724" cy="330783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0">
            <a:schemeClr val="dk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    <a:prstTxWarp prst="textNoShape">
              <a:avLst/>
            </a:prstTxWarp>
            <a:normAutofit fontScale="25000" lnSpcReduction="20000"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bg1"/>
              </a:buClr>
              <a:buSzTx/>
              <a:buFont typeface="ATT Aleck Sans" panose="020B0604020202020204" pitchFamily="34" charset="0"/>
              <a:buNone/>
              <a:tabLst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ATT Aleck Sans" panose="020B0503020203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74AFE50-9D7A-86EC-1099-0D36A35B1EDD}"/>
              </a:ext>
            </a:extLst>
          </p:cNvPr>
          <p:cNvSpPr txBox="1"/>
          <p:nvPr/>
        </p:nvSpPr>
        <p:spPr>
          <a:xfrm>
            <a:off x="9175180" y="2183079"/>
            <a:ext cx="949694" cy="249166"/>
          </a:xfrm>
          <a:prstGeom prst="rect">
            <a:avLst/>
          </a:prstGeom>
          <a:noFill/>
        </p:spPr>
        <p:txBody>
          <a:bodyPr wrap="square" lIns="0" tIns="0" rIns="0" bIns="0" rtlCol="0" anchor="t">
            <a:normAutofit fontScale="40000" lnSpcReduction="20000"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SCM cluster n-1</a:t>
            </a:r>
          </a:p>
        </p:txBody>
      </p:sp>
    </p:spTree>
    <p:extLst>
      <p:ext uri="{BB962C8B-B14F-4D97-AF65-F5344CB8AC3E}">
        <p14:creationId xmlns:p14="http://schemas.microsoft.com/office/powerpoint/2010/main" val="8266008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A0236D2D-EE1E-564D-98BC-DC6736086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RAN1-led SI: Integrated Communication &amp; Sensing (ICAS)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</p:txBody>
      </p:sp>
      <p:sp>
        <p:nvSpPr>
          <p:cNvPr id="4" name="Content Placeholder">
            <a:extLst>
              <a:ext uri="{FF2B5EF4-FFF2-40B4-BE49-F238E27FC236}">
                <a16:creationId xmlns:a16="http://schemas.microsoft.com/office/drawing/2014/main" id="{691DCC78-3020-A04D-9AE8-F69716F6012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8994" y="1266259"/>
            <a:ext cx="11154783" cy="4325481"/>
          </a:xfrm>
        </p:spPr>
        <p:txBody>
          <a:bodyPr vert="horz" lIns="0" tIns="0" rIns="0" bIns="0" spcCol="493776" rtlCol="0" anchor="t">
            <a:noAutofit/>
          </a:bodyPr>
          <a:lstStyle/>
          <a:p>
            <a:r>
              <a:rPr lang="en-US" dirty="0">
                <a:latin typeface="ATT Aleck Sans"/>
                <a:cs typeface="ATT Aleck Sans"/>
              </a:rPr>
              <a:t>Justification and Motivation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 dirty="0">
                <a:latin typeface="ATT Aleck Sans"/>
                <a:cs typeface="ATT Aleck Sans"/>
              </a:rPr>
              <a:t>Sensing provides valuable assistance information for communication to enable new use cases and scenarios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 dirty="0">
                <a:latin typeface="ATT Aleck Sans"/>
                <a:cs typeface="ATT Aleck Sans"/>
              </a:rPr>
              <a:t>3GPP SA1 study on use cases and requirements for integrated sensing and communication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 dirty="0">
                <a:latin typeface="ATT Aleck Sans"/>
                <a:cs typeface="ATT Aleck Sans"/>
              </a:rPr>
              <a:t>Current 3GPP channel model inadequate for identifying and characterizing sensing targets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endParaRPr lang="en-US" dirty="0">
              <a:latin typeface="ATT Aleck Sans"/>
              <a:cs typeface="ATT Aleck Sans"/>
            </a:endParaRPr>
          </a:p>
          <a:p>
            <a:r>
              <a:rPr lang="en-US" dirty="0">
                <a:latin typeface="ATT Aleck Sans"/>
                <a:cs typeface="ATT Aleck Sans"/>
              </a:rPr>
              <a:t>Key Objectives</a:t>
            </a:r>
            <a:endParaRPr lang="en-US" dirty="0">
              <a:solidFill>
                <a:srgbClr val="000000"/>
              </a:solidFill>
              <a:latin typeface="ATT Aleck Sans"/>
              <a:cs typeface="ATT Aleck Sans"/>
            </a:endParaRPr>
          </a:p>
          <a:p>
            <a:pPr marL="628650" lvl="1" indent="-342900"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ATT Aleck Sans"/>
                <a:cs typeface="ATT Aleck Sans"/>
              </a:rPr>
              <a:t>Identify and select representative sensing use cases and their corresponding KPIs </a:t>
            </a:r>
          </a:p>
          <a:p>
            <a:pPr marL="628650" lvl="1" indent="-342900"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ATT Aleck Sans"/>
                <a:cs typeface="ATT Aleck Sans"/>
              </a:rPr>
              <a:t>Prioritize possible candidate sensing modes/topologies </a:t>
            </a:r>
          </a:p>
          <a:p>
            <a:pPr marL="1085850" lvl="3" indent="-342900">
              <a:buFont typeface="Arial" panose="020B0604020202020204" pitchFamily="34" charset="0"/>
              <a:buChar char="•"/>
            </a:pPr>
            <a:r>
              <a:rPr lang="en-US" sz="1400" dirty="0">
                <a:latin typeface="ATT Aleck Sans"/>
                <a:cs typeface="ATT Aleck Sans"/>
              </a:rPr>
              <a:t>Network to UE(s) bi-static sensing</a:t>
            </a:r>
          </a:p>
          <a:p>
            <a:pPr marL="1085850" lvl="3" indent="-342900">
              <a:buFont typeface="Arial" panose="020B0604020202020204" pitchFamily="34" charset="0"/>
              <a:buChar char="•"/>
            </a:pPr>
            <a:r>
              <a:rPr lang="en-US" sz="1400" dirty="0">
                <a:latin typeface="ATT Aleck Sans"/>
                <a:cs typeface="ATT Aleck Sans"/>
              </a:rPr>
              <a:t>UE-</a:t>
            </a:r>
            <a:r>
              <a:rPr lang="en-US" sz="1400" dirty="0" err="1">
                <a:latin typeface="ATT Aleck Sans"/>
                <a:cs typeface="ATT Aleck Sans"/>
              </a:rPr>
              <a:t>gNB</a:t>
            </a:r>
            <a:r>
              <a:rPr lang="en-US" sz="1400" dirty="0">
                <a:latin typeface="ATT Aleck Sans"/>
                <a:cs typeface="ATT Aleck Sans"/>
              </a:rPr>
              <a:t>(s) bi-static sensing</a:t>
            </a:r>
          </a:p>
          <a:p>
            <a:pPr marL="1085850" lvl="3" indent="-342900">
              <a:buFont typeface="Arial" panose="020B0604020202020204" pitchFamily="34" charset="0"/>
              <a:buChar char="•"/>
            </a:pPr>
            <a:r>
              <a:rPr lang="en-US" sz="1400" dirty="0">
                <a:latin typeface="ATT Aleck Sans"/>
                <a:cs typeface="ATT Aleck Sans"/>
              </a:rPr>
              <a:t>Network-based bi/multi-static sensing</a:t>
            </a:r>
            <a:endParaRPr lang="en-US" dirty="0">
              <a:latin typeface="ATT Aleck Sans"/>
              <a:cs typeface="ATT Aleck Sans"/>
            </a:endParaRPr>
          </a:p>
          <a:p>
            <a:pPr marL="628650" lvl="1" indent="-342900"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ATT Aleck Sans"/>
                <a:cs typeface="ATT Aleck Sans"/>
              </a:rPr>
              <a:t>Study modifications to the 3GPP SCM to support the necessary parametrization to evaluate ICAS</a:t>
            </a:r>
          </a:p>
          <a:p>
            <a:pPr>
              <a:buClr>
                <a:srgbClr val="000000"/>
              </a:buClr>
              <a:defRPr/>
            </a:pPr>
            <a:endParaRPr lang="en-US" dirty="0">
              <a:latin typeface="ATT Aleck Sans"/>
              <a:cs typeface="ATT Aleck Sans"/>
            </a:endParaRPr>
          </a:p>
          <a:p>
            <a:endParaRPr lang="en-US" dirty="0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9FDB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ATT Aleck Sans" panose="020B0503020203020204" pitchFamily="34" charset="0"/>
            </a:endParaRP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436EE9B3-5FED-3744-B138-850713B10BF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348994" y="6492240"/>
            <a:ext cx="722839" cy="192024"/>
          </a:xfrm>
        </p:spPr>
        <p:txBody>
          <a:bodyPr/>
          <a:lstStyle/>
          <a:p>
            <a:fld id="{12CB907E-C602-C34B-93F7-CA9E40714286}" type="slidenum">
              <a:rPr lang="en-US" smtClean="0"/>
              <a:pPr/>
              <a:t>6</a:t>
            </a:fld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634103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896780"/>
      </p:ext>
    </p:extLst>
  </p:cSld>
  <p:clrMapOvr>
    <a:masterClrMapping/>
  </p:clrMapOvr>
</p:sld>
</file>

<file path=ppt/theme/theme1.xml><?xml version="1.0" encoding="utf-8"?>
<a:theme xmlns:a="http://schemas.openxmlformats.org/drawingml/2006/main" name="ATTInternal052019">
  <a:themeElements>
    <a:clrScheme name="ATT 2019 theme and supporting palette">
      <a:dk1>
        <a:srgbClr val="000000"/>
      </a:dk1>
      <a:lt1>
        <a:srgbClr val="FFFFFF"/>
      </a:lt1>
      <a:dk2>
        <a:srgbClr val="009FDB"/>
      </a:dk2>
      <a:lt2>
        <a:srgbClr val="E5E5E5"/>
      </a:lt2>
      <a:accent1>
        <a:srgbClr val="0057B8"/>
      </a:accent1>
      <a:accent2>
        <a:srgbClr val="49EEDC"/>
      </a:accent2>
      <a:accent3>
        <a:srgbClr val="AF28BB"/>
      </a:accent3>
      <a:accent4>
        <a:srgbClr val="FFB000"/>
      </a:accent4>
      <a:accent5>
        <a:srgbClr val="91DC00"/>
      </a:accent5>
      <a:accent6>
        <a:srgbClr val="FF585D"/>
      </a:accent6>
      <a:hlink>
        <a:srgbClr val="0057B8"/>
      </a:hlink>
      <a:folHlink>
        <a:srgbClr val="0057B8"/>
      </a:folHlink>
    </a:clrScheme>
    <a:fontScheme name="ATT 2018">
      <a:majorFont>
        <a:latin typeface="ATT Aleck Sans" panose="020B0503020203020204" pitchFamily="34" charset="0"/>
        <a:ea typeface=""/>
        <a:cs typeface=""/>
      </a:majorFont>
      <a:minorFont>
        <a:latin typeface="ATT Aleck Sans" panose="020B0503020203020204" pitchFamily="34" charset="0"/>
        <a:ea typeface=""/>
        <a:cs typeface=""/>
      </a:minorFont>
    </a:fontScheme>
    <a:fmtScheme name="ATT 2018">
      <a:fillStyleLst>
        <a:solidFill>
          <a:srgbClr val="009FDB"/>
        </a:solidFill>
        <a:solidFill>
          <a:srgbClr val="009FDB"/>
        </a:solidFill>
        <a:solidFill>
          <a:srgbClr val="009FDB"/>
        </a:solidFill>
      </a:fillStyleLst>
      <a:lnStyleLst>
        <a:ln w="6350" cap="sq" cmpd="sng" algn="ctr">
          <a:solidFill>
            <a:schemeClr val="phClr"/>
          </a:solidFill>
          <a:prstDash val="solid"/>
        </a:ln>
        <a:ln w="6350" cap="sq" cmpd="sng" algn="ctr">
          <a:solidFill>
            <a:schemeClr val="phClr"/>
          </a:solidFill>
          <a:prstDash val="solid"/>
        </a:ln>
        <a:ln w="635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 w="12700">
          <a:solidFill>
            <a:schemeClr val="bg1"/>
          </a:solidFill>
        </a:ln>
      </a:spPr>
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<a:prstTxWarp prst="textNoShape">
          <a:avLst/>
        </a:prstTxWarp>
        <a:norm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ts val="0"/>
          </a:spcBef>
          <a:spcAft>
            <a:spcPts val="800"/>
          </a:spcAft>
          <a:buClr>
            <a:schemeClr val="bg1"/>
          </a:buClr>
          <a:buSzTx/>
          <a:buFont typeface="ATT Aleck Sans" panose="020B0604020202020204" pitchFamily="34" charset="0"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bg1"/>
            </a:solidFill>
            <a:effectLst/>
            <a:uLnTx/>
            <a:uFillTx/>
            <a:latin typeface="+mn-lt"/>
            <a:ea typeface="+mn-ea"/>
            <a:cs typeface="ATT Aleck Sans" panose="020B0503020203020204" pitchFamily="34" charset="0"/>
          </a:defRPr>
        </a:defPPr>
      </a:lstStyle>
      <a:style>
        <a:lnRef idx="0">
          <a:schemeClr val="dk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6350" cap="sq"/>
      </a:spPr>
      <a:bodyPr/>
      <a:lstStyle/>
      <a:style>
        <a:lnRef idx="1">
          <a:schemeClr val="dk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 anchor="t">
        <a:norm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ts val="0"/>
          </a:spcBef>
          <a:spcAft>
            <a:spcPts val="800"/>
          </a:spcAft>
          <a:buClr>
            <a:srgbClr val="000000"/>
          </a:buClr>
          <a:buSzTx/>
          <a:buFontTx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n-lt"/>
            <a:ea typeface="+mn-ea"/>
            <a:cs typeface="ATT Aleck Sans" panose="020B0503020203020204" pitchFamily="34" charset="0"/>
          </a:defRPr>
        </a:defPPr>
      </a:lstStyle>
    </a:txDef>
  </a:objectDefaults>
  <a:extraClrSchemeLst/>
  <a:custClrLst>
    <a:custClr name="Gray 5">
      <a:srgbClr val="E5E5E5"/>
    </a:custClr>
    <a:custClr name="Gray 2">
      <a:srgbClr val="D2D2D2"/>
    </a:custClr>
    <a:custClr name="Gray 3">
      <a:srgbClr val="959595"/>
    </a:custClr>
    <a:custClr name="Gray 4">
      <a:srgbClr val="5A5A5A"/>
    </a:custClr>
  </a:custClrLst>
  <a:extLst>
    <a:ext uri="{05A4C25C-085E-4340-85A3-A5531E510DB2}">
      <thm15:themeFamily xmlns:thm15="http://schemas.microsoft.com/office/thememl/2012/main" name="Presentation2" id="{C398CC9A-1663-44B1-AA3F-0C01C223A3CB}" vid="{1C1C0821-C3CE-45D6-BAD3-67F6F70360E0}"/>
    </a:ext>
  </a:extLst>
</a:theme>
</file>

<file path=ppt/theme/theme2.xml><?xml version="1.0" encoding="utf-8"?>
<a:theme xmlns:a="http://schemas.openxmlformats.org/drawingml/2006/main" name="ATTInternal052019">
  <a:themeElements>
    <a:clrScheme name="ATT 2019 theme and supporting palette">
      <a:dk1>
        <a:srgbClr val="000000"/>
      </a:dk1>
      <a:lt1>
        <a:srgbClr val="FFFFFF"/>
      </a:lt1>
      <a:dk2>
        <a:srgbClr val="009FDB"/>
      </a:dk2>
      <a:lt2>
        <a:srgbClr val="E5E5E5"/>
      </a:lt2>
      <a:accent1>
        <a:srgbClr val="0057B8"/>
      </a:accent1>
      <a:accent2>
        <a:srgbClr val="49EEDC"/>
      </a:accent2>
      <a:accent3>
        <a:srgbClr val="AF28BB"/>
      </a:accent3>
      <a:accent4>
        <a:srgbClr val="FFB000"/>
      </a:accent4>
      <a:accent5>
        <a:srgbClr val="91DC00"/>
      </a:accent5>
      <a:accent6>
        <a:srgbClr val="FF585D"/>
      </a:accent6>
      <a:hlink>
        <a:srgbClr val="0057B8"/>
      </a:hlink>
      <a:folHlink>
        <a:srgbClr val="0057B8"/>
      </a:folHlink>
    </a:clrScheme>
    <a:fontScheme name="ATT 2018">
      <a:majorFont>
        <a:latin typeface="ATT Aleck Sans" panose="020B0503020203020204" pitchFamily="34" charset="0"/>
        <a:ea typeface=""/>
        <a:cs typeface=""/>
      </a:majorFont>
      <a:minorFont>
        <a:latin typeface="ATT Aleck Sans" panose="020B0503020203020204" pitchFamily="34" charset="0"/>
        <a:ea typeface=""/>
        <a:cs typeface=""/>
      </a:minorFont>
    </a:fontScheme>
    <a:fmtScheme name="ATT 2018">
      <a:fillStyleLst>
        <a:solidFill>
          <a:srgbClr val="009FDB"/>
        </a:solidFill>
        <a:solidFill>
          <a:srgbClr val="009FDB"/>
        </a:solidFill>
        <a:solidFill>
          <a:srgbClr val="009FDB"/>
        </a:solidFill>
      </a:fillStyleLst>
      <a:lnStyleLst>
        <a:ln w="6350" cap="sq" cmpd="sng" algn="ctr">
          <a:solidFill>
            <a:schemeClr val="phClr"/>
          </a:solidFill>
          <a:prstDash val="solid"/>
        </a:ln>
        <a:ln w="6350" cap="sq" cmpd="sng" algn="ctr">
          <a:solidFill>
            <a:schemeClr val="phClr"/>
          </a:solidFill>
          <a:prstDash val="solid"/>
        </a:ln>
        <a:ln w="635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 w="12700">
          <a:solidFill>
            <a:schemeClr val="bg1"/>
          </a:solidFill>
        </a:ln>
      </a:spPr>
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<a:prstTxWarp prst="textNoShape">
          <a:avLst/>
        </a:prstTxWarp>
        <a:norm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ts val="0"/>
          </a:spcBef>
          <a:spcAft>
            <a:spcPts val="800"/>
          </a:spcAft>
          <a:buClr>
            <a:schemeClr val="bg1"/>
          </a:buClr>
          <a:buSzTx/>
          <a:buFont typeface="ATT Aleck Sans" panose="020B0604020202020204" pitchFamily="34" charset="0"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bg1"/>
            </a:solidFill>
            <a:effectLst/>
            <a:uLnTx/>
            <a:uFillTx/>
            <a:latin typeface="+mn-lt"/>
            <a:ea typeface="+mn-ea"/>
            <a:cs typeface="ATT Aleck Sans" panose="020B0503020203020204" pitchFamily="34" charset="0"/>
          </a:defRPr>
        </a:defPPr>
      </a:lstStyle>
      <a:style>
        <a:lnRef idx="0">
          <a:schemeClr val="dk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6350" cap="sq"/>
      </a:spPr>
      <a:bodyPr/>
      <a:lstStyle/>
      <a:style>
        <a:lnRef idx="1">
          <a:schemeClr val="dk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 anchor="t">
        <a:norm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ts val="0"/>
          </a:spcBef>
          <a:spcAft>
            <a:spcPts val="800"/>
          </a:spcAft>
          <a:buClr>
            <a:srgbClr val="000000"/>
          </a:buClr>
          <a:buSzTx/>
          <a:buFontTx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n-lt"/>
            <a:ea typeface="+mn-ea"/>
            <a:cs typeface="ATT Aleck Sans" panose="020B0503020203020204" pitchFamily="34" charset="0"/>
          </a:defRPr>
        </a:defPPr>
      </a:lstStyle>
    </a:txDef>
  </a:objectDefaults>
  <a:extraClrSchemeLst/>
  <a:custClrLst>
    <a:custClr name="Gray 5">
      <a:srgbClr val="E5E5E5"/>
    </a:custClr>
    <a:custClr name="Gray 2">
      <a:srgbClr val="D2D2D2"/>
    </a:custClr>
    <a:custClr name="Gray 3">
      <a:srgbClr val="959595"/>
    </a:custClr>
    <a:custClr name="Gray 4">
      <a:srgbClr val="5A5A5A"/>
    </a:custClr>
  </a:custClrLst>
  <a:extLst>
    <a:ext uri="{05A4C25C-085E-4340-85A3-A5531E510DB2}">
      <thm15:themeFamily xmlns:thm15="http://schemas.microsoft.com/office/thememl/2012/main" name="ATTInternal052019" id="{2CE3A184-F8DA-A044-84B5-A17120E961FD}" vid="{EA593E4D-BBEC-214A-B8BC-CD4543940F88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TT Aleck Sans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TT Aleck Sans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TT Aleck Sans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TT Aleck Sans"/>
        <a:font script="Hebr" typeface="ATT Aleck Sans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TT Aleck Sans"/>
        <a:font script="Uigh" typeface="Microsoft Uighur"/>
        <a:font script="Geor" typeface="Sylfaen"/>
        <a:font script="Armn" typeface="ATT Aleck Sans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ATT 2019 theme and supporting palette">
    <a:dk1>
      <a:srgbClr val="000000"/>
    </a:dk1>
    <a:lt1>
      <a:srgbClr val="FFFFFF"/>
    </a:lt1>
    <a:dk2>
      <a:srgbClr val="009FDB"/>
    </a:dk2>
    <a:lt2>
      <a:srgbClr val="E5E5E5"/>
    </a:lt2>
    <a:accent1>
      <a:srgbClr val="0057B8"/>
    </a:accent1>
    <a:accent2>
      <a:srgbClr val="49EEDC"/>
    </a:accent2>
    <a:accent3>
      <a:srgbClr val="AF28BB"/>
    </a:accent3>
    <a:accent4>
      <a:srgbClr val="FFB000"/>
    </a:accent4>
    <a:accent5>
      <a:srgbClr val="91DC00"/>
    </a:accent5>
    <a:accent6>
      <a:srgbClr val="FF585D"/>
    </a:accent6>
    <a:hlink>
      <a:srgbClr val="0057B8"/>
    </a:hlink>
    <a:folHlink>
      <a:srgbClr val="0057B8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4A3AD43F4810C4BA2587D395973B9CB" ma:contentTypeVersion="2" ma:contentTypeDescription="Create a new document." ma:contentTypeScope="" ma:versionID="3adf468b4411bbb2b320c0e8de69838d">
  <xsd:schema xmlns:xsd="http://www.w3.org/2001/XMLSchema" xmlns:xs="http://www.w3.org/2001/XMLSchema" xmlns:p="http://schemas.microsoft.com/office/2006/metadata/properties" xmlns:ns2="281dfd56-6e7b-405a-9cf5-bdf95470101e" targetNamespace="http://schemas.microsoft.com/office/2006/metadata/properties" ma:root="true" ma:fieldsID="5061c65b5887b875084e13c52e00f511" ns2:_="">
    <xsd:import namespace="281dfd56-6e7b-405a-9cf5-bdf95470101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1dfd56-6e7b-405a-9cf5-bdf95470101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635F3F3-16DE-4EFB-859B-70E5972A8473}">
  <ds:schemaRefs>
    <ds:schemaRef ds:uri="281dfd56-6e7b-405a-9cf5-bdf95470101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0/xmlns/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330AF2DA-6E32-40EA-88B4-A32FDA60A330}">
  <ds:schemaRefs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dcmitype/"/>
    <ds:schemaRef ds:uri="281dfd56-6e7b-405a-9cf5-bdf95470101e"/>
    <ds:schemaRef ds:uri="http://schemas.microsoft.com/office/infopath/2007/PartnerControls"/>
    <ds:schemaRef ds:uri="http://schemas.openxmlformats.org/package/2006/metadata/core-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1137FD12-D420-47D6-ABDF-5D88EFEDF16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6559</TotalTime>
  <Words>501</Words>
  <Application>Microsoft Macintosh PowerPoint</Application>
  <PresentationFormat>Widescreen</PresentationFormat>
  <Paragraphs>56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ATT Aleck Sans</vt:lpstr>
      <vt:lpstr>ATT Aleck Sans Medium</vt:lpstr>
      <vt:lpstr>Gill Sans MT</vt:lpstr>
      <vt:lpstr>ATTInternal052019</vt:lpstr>
      <vt:lpstr>Views on Integrated Communication and Sensing for Rel-19</vt:lpstr>
      <vt:lpstr>Background and Motivation</vt:lpstr>
      <vt:lpstr>Use Cases</vt:lpstr>
      <vt:lpstr>Sensing Topologies</vt:lpstr>
      <vt:lpstr>Channel Model Requirements</vt:lpstr>
      <vt:lpstr>RAN1-led SI: Integrated Communication &amp; Sensing (ICAS)    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AT&amp;T Topics for RAN96</dc:title>
  <dc:subject/>
  <dc:creator>Jerome Vogedes;VOGEDES, JEROME</dc:creator>
  <cp:keywords/>
  <dc:description/>
  <cp:lastModifiedBy>AKOUM, SALAM</cp:lastModifiedBy>
  <cp:revision>3</cp:revision>
  <cp:lastPrinted>2023-05-01T22:45:55Z</cp:lastPrinted>
  <dcterms:created xsi:type="dcterms:W3CDTF">2022-03-12T19:02:53Z</dcterms:created>
  <dcterms:modified xsi:type="dcterms:W3CDTF">2023-05-31T18:31:02Z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0x01010054A3AD43F4810C4BA2587D395973B9CB</vt:lpwstr>
  </property>
</Properties>
</file>