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481" r:id="rId5"/>
    <p:sldId id="1082" r:id="rId6"/>
    <p:sldId id="1081" r:id="rId7"/>
    <p:sldId id="1083" r:id="rId8"/>
    <p:sldId id="1084" r:id="rId9"/>
    <p:sldId id="1086" r:id="rId10"/>
    <p:sldId id="1085" r:id="rId11"/>
    <p:sldId id="386" r:id="rId12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B400"/>
    <a:srgbClr val="00B0CA"/>
    <a:srgbClr val="5E2750"/>
    <a:srgbClr val="EB9700"/>
    <a:srgbClr val="FECB00"/>
    <a:srgbClr val="007C92"/>
    <a:srgbClr val="9C2AA0"/>
    <a:srgbClr val="54575A"/>
    <a:srgbClr val="EA231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E353E5-5056-40FF-8693-2B77CE627058}" v="1" dt="2023-05-31T08:58:28.9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8324" autoAdjust="0"/>
  </p:normalViewPr>
  <p:slideViewPr>
    <p:cSldViewPr snapToGrid="0" snapToObjects="1" showGuides="1">
      <p:cViewPr varScale="1">
        <p:scale>
          <a:sx n="129" d="100"/>
          <a:sy n="129" d="100"/>
        </p:scale>
        <p:origin x="1140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12E353E5-5056-40FF-8693-2B77CE627058}"/>
    <pc:docChg chg="undo custSel modSld">
      <pc:chgData name="Chris Pudney, Vodafone" userId="a9292186-02d3-4a1b-9f06-7a4f13759ed3" providerId="ADAL" clId="{12E353E5-5056-40FF-8693-2B77CE627058}" dt="2023-05-31T17:40:41.727" v="56" actId="20577"/>
      <pc:docMkLst>
        <pc:docMk/>
      </pc:docMkLst>
      <pc:sldChg chg="modSp mod">
        <pc:chgData name="Chris Pudney, Vodafone" userId="a9292186-02d3-4a1b-9f06-7a4f13759ed3" providerId="ADAL" clId="{12E353E5-5056-40FF-8693-2B77CE627058}" dt="2023-05-31T17:40:41.727" v="56" actId="20577"/>
        <pc:sldMkLst>
          <pc:docMk/>
          <pc:sldMk cId="758463779" sldId="1082"/>
        </pc:sldMkLst>
        <pc:spChg chg="mod">
          <ac:chgData name="Chris Pudney, Vodafone" userId="a9292186-02d3-4a1b-9f06-7a4f13759ed3" providerId="ADAL" clId="{12E353E5-5056-40FF-8693-2B77CE627058}" dt="2023-05-31T17:40:41.727" v="56" actId="20577"/>
          <ac:spMkLst>
            <pc:docMk/>
            <pc:sldMk cId="758463779" sldId="1082"/>
            <ac:spMk id="6" creationId="{C2AAB4A3-C46F-4929-9B30-4980D3709904}"/>
          </ac:spMkLst>
        </pc:spChg>
      </pc:sldChg>
      <pc:sldChg chg="modSp mod">
        <pc:chgData name="Chris Pudney, Vodafone" userId="a9292186-02d3-4a1b-9f06-7a4f13759ed3" providerId="ADAL" clId="{12E353E5-5056-40FF-8693-2B77CE627058}" dt="2023-05-31T17:33:30.619" v="22" actId="20577"/>
        <pc:sldMkLst>
          <pc:docMk/>
          <pc:sldMk cId="2409257020" sldId="1083"/>
        </pc:sldMkLst>
        <pc:spChg chg="mod">
          <ac:chgData name="Chris Pudney, Vodafone" userId="a9292186-02d3-4a1b-9f06-7a4f13759ed3" providerId="ADAL" clId="{12E353E5-5056-40FF-8693-2B77CE627058}" dt="2023-05-31T17:33:30.619" v="22" actId="20577"/>
          <ac:spMkLst>
            <pc:docMk/>
            <pc:sldMk cId="2409257020" sldId="1083"/>
            <ac:spMk id="6" creationId="{C2AAB4A3-C46F-4929-9B30-4980D3709904}"/>
          </ac:spMkLst>
        </pc:spChg>
      </pc:sldChg>
      <pc:sldChg chg="modSp mod">
        <pc:chgData name="Chris Pudney, Vodafone" userId="a9292186-02d3-4a1b-9f06-7a4f13759ed3" providerId="ADAL" clId="{12E353E5-5056-40FF-8693-2B77CE627058}" dt="2023-05-31T16:35:42.744" v="1" actId="20577"/>
        <pc:sldMkLst>
          <pc:docMk/>
          <pc:sldMk cId="651189275" sldId="1084"/>
        </pc:sldMkLst>
        <pc:spChg chg="mod">
          <ac:chgData name="Chris Pudney, Vodafone" userId="a9292186-02d3-4a1b-9f06-7a4f13759ed3" providerId="ADAL" clId="{12E353E5-5056-40FF-8693-2B77CE627058}" dt="2023-05-31T16:35:42.744" v="1" actId="20577"/>
          <ac:spMkLst>
            <pc:docMk/>
            <pc:sldMk cId="651189275" sldId="1084"/>
            <ac:spMk id="6" creationId="{C2AAB4A3-C46F-4929-9B30-4980D3709904}"/>
          </ac:spMkLst>
        </pc:spChg>
      </pc:sldChg>
      <pc:sldChg chg="modSp mod">
        <pc:chgData name="Chris Pudney, Vodafone" userId="a9292186-02d3-4a1b-9f06-7a4f13759ed3" providerId="ADAL" clId="{12E353E5-5056-40FF-8693-2B77CE627058}" dt="2023-05-31T16:57:14.353" v="6" actId="20577"/>
        <pc:sldMkLst>
          <pc:docMk/>
          <pc:sldMk cId="2247187758" sldId="1085"/>
        </pc:sldMkLst>
        <pc:spChg chg="mod">
          <ac:chgData name="Chris Pudney, Vodafone" userId="a9292186-02d3-4a1b-9f06-7a4f13759ed3" providerId="ADAL" clId="{12E353E5-5056-40FF-8693-2B77CE627058}" dt="2023-05-31T16:57:14.353" v="6" actId="20577"/>
          <ac:spMkLst>
            <pc:docMk/>
            <pc:sldMk cId="2247187758" sldId="1085"/>
            <ac:spMk id="6" creationId="{C2AAB4A3-C46F-4929-9B30-4980D370990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31/05/2023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31/05/2023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6932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MSIPCMContentMarking" descr="{&quot;HashCode&quot;:-1699574231,&quot;Placement&quot;:&quot;Footer&quot;,&quot;Top&quot;:388.380066,&quot;Left&quot;:0.0,&quot;SlideWidth&quot;:720,&quot;SlideHeight&quot;:405}">
            <a:extLst>
              <a:ext uri="{FF2B5EF4-FFF2-40B4-BE49-F238E27FC236}">
                <a16:creationId xmlns:a16="http://schemas.microsoft.com/office/drawing/2014/main" id="{C244E929-86F4-462A-925B-9EF7D0BA200B}"/>
              </a:ext>
            </a:extLst>
          </p:cNvPr>
          <p:cNvSpPr txBox="1"/>
          <p:nvPr userDrawn="1"/>
        </p:nvSpPr>
        <p:spPr>
          <a:xfrm>
            <a:off x="0" y="4932427"/>
            <a:ext cx="619703" cy="211073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Autofit/>
          </a:bodyPr>
          <a:lstStyle/>
          <a:p>
            <a:pPr marL="0" indent="0" algn="l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C2 General</a:t>
            </a:r>
            <a:endParaRPr lang="en-GB" sz="7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85939" y="2806799"/>
            <a:ext cx="6229350" cy="955562"/>
          </a:xfrm>
        </p:spPr>
        <p:txBody>
          <a:bodyPr/>
          <a:lstStyle/>
          <a:p>
            <a:r>
              <a:rPr lang="en-GB" dirty="0"/>
              <a:t>Views on Release 19 RAN content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 4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RWS-230437</a:t>
            </a:r>
            <a:r>
              <a:rPr lang="en-GB" sz="1050" dirty="0"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 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June 15-16,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55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Topic areas for Release 19</a:t>
            </a:r>
            <a:endParaRPr lang="en-GB" sz="1800" b="1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Potential new revenue areas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</a:rPr>
              <a:t>Performance I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mprovements for deployed features</a:t>
            </a: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Cost 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</a:rPr>
              <a:t>reduction techniques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</a:rPr>
              <a:t>Topics to pause while waiting for them to gain market traction</a:t>
            </a:r>
          </a:p>
          <a:p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Thoughts on 6G</a:t>
            </a:r>
          </a:p>
          <a:p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846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Potential n</a:t>
            </a:r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ew revenue areas for 3GPP with Release 19 work: </a:t>
            </a: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Ambient IoT</a:t>
            </a: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/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use conclusions of 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18 RAN study for 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19 SID and 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19 WID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Sensing/radar</a:t>
            </a:r>
          </a:p>
          <a:p>
            <a:pPr lvl="1"/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RAN and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SA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work to enable use of NR base stations for e.g. drone detection; vehicle detection; and indoor intruder detection. 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iming as a service in LTE</a:t>
            </a:r>
          </a:p>
          <a:p>
            <a:pPr marL="552450" lvl="1" indent="-342900"/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 many parts of the world (e.g. Africa) do not have NR coverage, expand the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R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18 functionality to include LTE. 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162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Release 19 Improvements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NR uplink coverage and capacity</a:t>
            </a:r>
          </a:p>
          <a:p>
            <a:pPr marL="542925" lvl="1" indent="-342900">
              <a:buFont typeface="+mj-lt"/>
              <a:buAutoNum type="alphaLcParenR"/>
            </a:pP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Mitigate the impact of regulation of 4 down / 1 up TDD split by e.g. sub band full duplex 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E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xtend L1/L2 mobility improvements to inter-site [i.e. inter-CU] cases</a:t>
            </a:r>
            <a:b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UE battery saving. Specify Wake Up Signal/Receiver for</a:t>
            </a:r>
          </a:p>
          <a:p>
            <a:pPr marL="542925" lvl="1" indent="-342900">
              <a:buFont typeface="+mj-lt"/>
              <a:buAutoNum type="alphaLcParenR"/>
            </a:pP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NR</a:t>
            </a:r>
          </a:p>
          <a:p>
            <a:pPr marL="542925" lvl="1" indent="-342900">
              <a:buFont typeface="+mj-lt"/>
              <a:buAutoNum type="alphaLcParenR"/>
            </a:pP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NB-IoT (to enable NB-IoT to out-perform rather than just match LORA-WAN)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C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ontinue to enhance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MIMO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AI/ML both for PHY layer and RAN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Further improvements for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QoE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feedback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RAN functionality for SA3 led work on ‘quantum safe’,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256 bit algorithms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****end **********</a:t>
            </a:r>
          </a:p>
          <a:p>
            <a:pPr marL="0" indent="0">
              <a:buNone/>
            </a:pPr>
            <a:r>
              <a:rPr lang="en-GB" sz="2000" b="1" dirty="0"/>
              <a:t>Proposal</a:t>
            </a:r>
            <a:r>
              <a:rPr lang="en-GB" sz="2000" b="1" dirty="0">
                <a:solidFill>
                  <a:srgbClr val="FF0000"/>
                </a:solidFill>
              </a:rPr>
              <a:t>: 3GPP should</a:t>
            </a:r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9257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</a:t>
            </a:r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ost reduction work for </a:t>
            </a:r>
            <a:r>
              <a:rPr lang="en-GB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</a:t>
            </a:r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elease 19</a:t>
            </a: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etwork energy saving for cells with high load</a:t>
            </a:r>
          </a:p>
          <a:p>
            <a:pPr marL="552450" lvl="1" indent="-342900"/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18 focussed on low/medium loaded cells, but</a:t>
            </a:r>
          </a:p>
          <a:p>
            <a:pPr marL="552450" lvl="1" indent="-342900"/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m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ost 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gNB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/</a:t>
            </a:r>
            <a:r>
              <a:rPr lang="en-GB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eNB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sites have multiple frequency bands (i.e. cells) per sector; and</a:t>
            </a:r>
          </a:p>
          <a:p>
            <a:pPr marL="552450" lvl="1" indent="-342900"/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as load on the sector decreases, cells are turned off; so</a:t>
            </a:r>
          </a:p>
          <a:p>
            <a:pPr marL="552450" lvl="1" indent="-342900"/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remaining cells are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then 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heavily loaded. -&gt; Energy saving on the cells is important!</a:t>
            </a:r>
            <a:b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Specify some network energy saving techniques studied but not specified in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R</a:t>
            </a:r>
            <a:r>
              <a:rPr lang="en-GB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18</a:t>
            </a:r>
            <a:b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GB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Study use of AI/ML techniques for g/</a:t>
            </a:r>
            <a:r>
              <a:rPr lang="en-GB" dirty="0" err="1">
                <a:latin typeface="Calibri" panose="020F0502020204030204" pitchFamily="34" charset="0"/>
                <a:ea typeface="Calibri" panose="020F0502020204030204" pitchFamily="34" charset="0"/>
              </a:rPr>
              <a:t>eNB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 energy saving</a:t>
            </a:r>
          </a:p>
          <a:p>
            <a:pPr marL="0" lv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1189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Topics for 3GPP to pause work while waiting for them to gain market traction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Broadcast /Multicast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dirty="0" err="1">
                <a:latin typeface="Calibri" panose="020F0502020204030204" pitchFamily="34" charset="0"/>
                <a:ea typeface="Calibri" panose="020F0502020204030204" pitchFamily="34" charset="0"/>
              </a:rPr>
              <a:t>Sidelink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Relays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IAB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i="1" dirty="0">
                <a:latin typeface="Calibri" panose="020F0502020204030204" pitchFamily="34" charset="0"/>
                <a:ea typeface="Calibri" panose="020F0502020204030204" pitchFamily="34" charset="0"/>
              </a:rPr>
              <a:t>Possibly NTN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5951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479646"/>
            <a:ext cx="8642350" cy="3603293"/>
          </a:xfrm>
        </p:spPr>
        <p:txBody>
          <a:bodyPr/>
          <a:lstStyle/>
          <a:p>
            <a:pPr marL="0" indent="0">
              <a:buNone/>
            </a:pPr>
            <a:r>
              <a:rPr lang="en-GB" sz="1800" b="1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6G 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rush to 6G is likely to divert network investments away from the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wider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rollout of 5G (to serve more customers and machines) towards small, flagship, 6G coverage 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</a:rPr>
              <a:t>areas (that benefit few customers)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r>
              <a:rPr lang="en-GB" dirty="0">
                <a:latin typeface="Calibri" panose="020F0502020204030204" pitchFamily="34" charset="0"/>
              </a:rPr>
              <a:t>Rapid 6G timeline diverts R&amp;D investments from optimising 5G equipment (to benefit end customers by reducing cost; improving efficiency; etc) towards IPR that might not benefit customers (c.f. relative cost of NR capable handset compared to LTE handset)</a:t>
            </a:r>
          </a:p>
          <a:p>
            <a:r>
              <a:rPr lang="en-GB" dirty="0">
                <a:latin typeface="Calibri" panose="020F0502020204030204" pitchFamily="34" charset="0"/>
              </a:rPr>
              <a:t>In contrast to 3G, 4G &amp; 5G there is no new, wider, spectrum band available that needs the specification of a new radio technology.</a:t>
            </a:r>
          </a:p>
          <a:p>
            <a:r>
              <a:rPr lang="en-GB" dirty="0">
                <a:latin typeface="Calibri" panose="020F0502020204030204" pitchFamily="34" charset="0"/>
              </a:rPr>
              <a:t>No R&amp;D reports of step changes in radio performance.</a:t>
            </a:r>
            <a:br>
              <a:rPr lang="en-GB" dirty="0">
                <a:latin typeface="Calibri" panose="020F0502020204030204" pitchFamily="34" charset="0"/>
              </a:rPr>
            </a:br>
            <a:endParaRPr lang="en-GB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dirty="0">
                <a:solidFill>
                  <a:schemeClr val="accent1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 It seems too early to start 3GPP work towards a new 6G radio technology</a:t>
            </a:r>
            <a:endParaRPr lang="en-GB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18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6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customXml/itemProps3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542</Words>
  <Application>Microsoft Office PowerPoint</Application>
  <PresentationFormat>On-screen Show (16:9)</PresentationFormat>
  <Paragraphs>70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Vodafone Rg</vt:lpstr>
      <vt:lpstr>Vodafone</vt:lpstr>
      <vt:lpstr>Views on Release 19 RAN 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68</cp:revision>
  <cp:lastPrinted>2011-08-30T12:20:26Z</cp:lastPrinted>
  <dcterms:created xsi:type="dcterms:W3CDTF">2021-03-11T12:21:06Z</dcterms:created>
  <dcterms:modified xsi:type="dcterms:W3CDTF">2023-05-31T17:40:50Z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0359f705-2ba0-454b-9cfc-6ce5bcaac040_Enabled">
    <vt:lpwstr>True</vt:lpwstr>
  </property>
  <property fmtid="{D5CDD505-2E9C-101B-9397-08002B2CF9AE}" pid="5" name="MSIP_Label_0359f705-2ba0-454b-9cfc-6ce5bcaac040_SiteId">
    <vt:lpwstr>68283f3b-8487-4c86-adb3-a5228f18b893</vt:lpwstr>
  </property>
  <property fmtid="{D5CDD505-2E9C-101B-9397-08002B2CF9AE}" pid="6" name="MSIP_Label_0359f705-2ba0-454b-9cfc-6ce5bcaac040_SetDate">
    <vt:lpwstr>2018-09-21T10:24:48.2464134Z</vt:lpwstr>
  </property>
  <property fmtid="{D5CDD505-2E9C-101B-9397-08002B2CF9AE}" pid="7" name="MSIP_Label_0359f705-2ba0-454b-9cfc-6ce5bcaac040_Name">
    <vt:lpwstr>[C2] - Internal</vt:lpwstr>
  </property>
  <property fmtid="{D5CDD505-2E9C-101B-9397-08002B2CF9AE}" pid="8" name="MSIP_Label_0359f705-2ba0-454b-9cfc-6ce5bcaac040_Extended_MSFT_Method">
    <vt:lpwstr>Automatic</vt:lpwstr>
  </property>
  <property fmtid="{D5CDD505-2E9C-101B-9397-08002B2CF9AE}" pid="9" name="Sensitivity">
    <vt:lpwstr>[C2] - Internal</vt:lpwstr>
  </property>
</Properties>
</file>