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251" r:id="rId2"/>
    <p:sldId id="2252" r:id="rId3"/>
    <p:sldId id="2106" r:id="rId4"/>
    <p:sldId id="2105" r:id="rId5"/>
    <p:sldId id="7954" r:id="rId6"/>
    <p:sldId id="7960" r:id="rId7"/>
    <p:sldId id="7952" r:id="rId8"/>
    <p:sldId id="2104" r:id="rId9"/>
    <p:sldId id="7955" r:id="rId10"/>
    <p:sldId id="2103" r:id="rId11"/>
    <p:sldId id="795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>
          <p15:clr>
            <a:srgbClr val="A4A3A4"/>
          </p15:clr>
        </p15:guide>
        <p15:guide id="2" pos="3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9" autoAdjust="0"/>
    <p:restoredTop sz="92987" autoAdjust="0"/>
  </p:normalViewPr>
  <p:slideViewPr>
    <p:cSldViewPr snapToGrid="0" snapToObjects="1" showGuides="1">
      <p:cViewPr varScale="1">
        <p:scale>
          <a:sx n="87" d="100"/>
          <a:sy n="87" d="100"/>
        </p:scale>
        <p:origin x="525" y="55"/>
      </p:cViewPr>
      <p:guideLst>
        <p:guide orient="horz" pos="2127"/>
        <p:guide pos="38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1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2023/5/31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0" y="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0" y="1905000"/>
            <a:ext cx="12192000" cy="316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Views on Ambient IoT</a:t>
            </a: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CMCC</a:t>
            </a: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2023-06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344" y="1065347"/>
            <a:ext cx="11665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R19 Workshop	                                                                                                  RWS-230433</a:t>
            </a:r>
            <a:endParaRPr lang="zh-CN" altLang="zh-CN" dirty="0">
              <a:solidFill>
                <a:schemeClr val="accent1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Taipei, Jun. 15</a:t>
            </a:r>
            <a:r>
              <a:rPr lang="en-US" altLang="zh-CN" sz="1800" b="1" baseline="300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-16</a:t>
            </a:r>
            <a:r>
              <a:rPr lang="en-US" altLang="zh-CN" b="1" baseline="30000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IoT-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Potential Objectives</a:t>
              </a:r>
              <a:endPara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10</a:t>
            </a:fld>
            <a:endParaRPr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358224" y="831336"/>
            <a:ext cx="11295211" cy="5401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Identify evaluation methodology and KPIs based on RAN design target [RAN1]</a:t>
            </a:r>
          </a:p>
          <a:p>
            <a:pPr marL="6286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Simulation parameters used to evaluate physical layer designs, link budget template for coverage evaluation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the physical layer aspects, focusing on the basic and common design for inventory use case, passive device and common ambient-link air interface for topology 1&amp;2, including </a:t>
            </a: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[RAN1]</a:t>
            </a:r>
            <a:endParaRPr lang="en-US" altLang="zh-CN" sz="175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Fundamental physical layer signal structure including waveform, f</a:t>
            </a: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rame structure, line/channel coding, (de)modulation, etc.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Physical signal and channel design including T/F synchronization/tracking, </a:t>
            </a: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physical unplink and downlink channel</a:t>
            </a:r>
            <a:endParaRPr lang="en-US" altLang="zh-CN" sz="175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L2/L3 control plane and user plane for passive device, including 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Identify the minimum CP functions, e.g., access/collision control, paging, security, mobility management[RAN2]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Identify the minimum UP protocol layer and procedures, e.g., RLC/PDCP-less protocol, random access, packet structure[RAN2]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the RAN architecture, including either </a:t>
            </a:r>
            <a:r>
              <a:rPr lang="en-US" altLang="zh-CN" sz="1750" dirty="0" err="1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or UE act as reader, with/without CN connection [RAN3]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Coexistence with UEs and infrastructure with existing 3GPP technologies, e.g., LTE, NR, NB-IoT [RAN1/RAN4]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75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the spectrum for Ambient-IoT [RAN4]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6747" y="1662023"/>
            <a:ext cx="10140307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Background and general observations</a:t>
            </a:r>
            <a:endParaRPr lang="en-US" altLang="zh-CN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 for R19 SI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Device categories for R19 SI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Frequency band and positioning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altLang="zh-CN" sz="28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 topologies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kern="1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kern="1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Work plan for Rel-19</a:t>
            </a: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标题 1"/>
          <p:cNvSpPr txBox="1"/>
          <p:nvPr/>
        </p:nvSpPr>
        <p:spPr>
          <a:xfrm>
            <a:off x="551663" y="443389"/>
            <a:ext cx="11095391" cy="765987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Background and general observations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3262" y="728237"/>
            <a:ext cx="3107450" cy="677104"/>
            <a:chOff x="431365" y="884716"/>
            <a:chExt cx="2888884" cy="677104"/>
          </a:xfrm>
        </p:grpSpPr>
        <p:sp>
          <p:nvSpPr>
            <p:cNvPr id="19" name="矩形 18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"/>
            <p:cNvSpPr txBox="1"/>
            <p:nvPr/>
          </p:nvSpPr>
          <p:spPr>
            <a:xfrm>
              <a:off x="431365" y="884716"/>
              <a:ext cx="2888884" cy="677104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 for RAN SI</a:t>
              </a:r>
            </a:p>
          </p:txBody>
        </p:sp>
      </p:grpSp>
      <p:sp>
        <p:nvSpPr>
          <p:cNvPr id="21" name="矩形 14"/>
          <p:cNvSpPr/>
          <p:nvPr/>
        </p:nvSpPr>
        <p:spPr>
          <a:xfrm>
            <a:off x="243265" y="1117631"/>
            <a:ext cx="11639550" cy="310854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 level SI has studied on the following key topics and all captured in TR 38.848 for further study: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 representative use cases: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Inventory; sensors; positioning; command</a:t>
            </a:r>
            <a:endParaRPr lang="en-US" altLang="zh-CN" sz="1600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 categories of devices: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A: Passive device, backscattering transmission w/o energy storage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B: Semi-passive device, backscattering transmission with energy storage 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C: Active device, equipped with independent signal generation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 RAN connectivity topologies: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fr-FR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Topology 1: BS ↔ Ambient IoT device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fr-FR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Topology 2: BS ↔ intermediate node ↔ Ambient IoT device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fr-FR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Topology 3: BS ↔ assisting node ↔ Ambient IoT device ↔ BS </a:t>
            </a:r>
          </a:p>
          <a:p>
            <a:pPr marL="1143000" lvl="2" indent="-342900" algn="just">
              <a:buFont typeface="Arial" panose="020B0604020202020204" pitchFamily="34" charset="0"/>
              <a:buChar char="-"/>
            </a:pPr>
            <a:r>
              <a:rPr lang="fr-FR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Topology 4: UE ↔ Ambient IoT device</a:t>
            </a: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265" y="4399401"/>
            <a:ext cx="3107450" cy="400105"/>
            <a:chOff x="431365" y="884716"/>
            <a:chExt cx="2888884" cy="400105"/>
          </a:xfrm>
        </p:grpSpPr>
        <p:sp>
          <p:nvSpPr>
            <p:cNvPr id="7" name="矩形 6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General observations</a:t>
              </a:r>
            </a:p>
          </p:txBody>
        </p:sp>
      </p:grpSp>
      <p:sp>
        <p:nvSpPr>
          <p:cNvPr id="9" name="矩形 14"/>
          <p:cNvSpPr/>
          <p:nvPr/>
        </p:nvSpPr>
        <p:spPr>
          <a:xfrm>
            <a:off x="243268" y="4788795"/>
            <a:ext cx="11639550" cy="181588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 follow up WG SI is expected to start in Rel-19.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WG wil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 study on all the above 4 use cases, 3 categories of devices and 4 topologies, the evaluation and study would take at least 18 month.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However, it is doubted that whether we need to work on such a huge scope at the first release, or only concentrate on the most basic and commonality subset of the scope.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By focusing on only basic subset of the above scope, although still challenging, it would be possible to finish SI and WI in Rel-19. The benefit is to meet the vertical customers’ requirement in a faster way at 2025Q4.</a:t>
            </a:r>
            <a:endParaRPr lang="en-US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use case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4</a:t>
            </a:fld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76969" y="3352126"/>
          <a:ext cx="11142572" cy="3127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5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1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41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57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6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6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26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618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Use case category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Use Cases identified in TR 22.840 by SA1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Max E2E latency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Communication Range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Positioning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Data Rate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Message Size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Device density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Device speed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inventory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1; 2; 5; 7; 16; 21; 24; 27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~1s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30 m (indoor)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 m, 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&lt;256 bit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1.5 million per km2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 6 km/h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sensor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3; 6; 11; 13; 15; 18; 19; 20; 22; 23; 24; 25; 26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1~30s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50 m (indoor),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 200 m(outdoor)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 bytes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1000 per km2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Static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634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Positioning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2; 4; 7; 8; 9; 10; 12; 14; 16; 24; 27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1~10s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50 m (indoor),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 200 m(outdoor)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1~3 m, 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256 bits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1000 per km2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 km/h (indoor)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 km/h 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28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Activator/command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17; 28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12" name="矩形 11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Use cases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" name="矩形 14"/>
          <p:cNvSpPr/>
          <p:nvPr/>
        </p:nvSpPr>
        <p:spPr>
          <a:xfrm>
            <a:off x="335362" y="1213374"/>
            <a:ext cx="11639550" cy="19685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Whether to include all the 4 use cases into R19 WG SI?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TR 38.848 captured the following representative use cases: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Inventory; sensors; positioning;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activator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600"/>
              </a:spcBef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Observation: Inventory and sensor use case share similar requirements except message size, while positioning requires specific design on L1/L2 signaling and architecture</a:t>
            </a:r>
          </a:p>
          <a:p>
            <a:pPr fontAlgn="auto">
              <a:spcBef>
                <a:spcPts val="600"/>
              </a:spcBef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Similar as taking </a:t>
            </a:r>
            <a:r>
              <a:rPr lang="en-US" altLang="zh-CN" sz="1600" b="1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eMBB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as 5G design baseline, use case of inventory can be considered as basic use case for ambient IoT design. The design can compatiable with sensor and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activator,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while positioning use cases are considered as technical enhancement on top of baseline.</a:t>
            </a:r>
            <a:endParaRPr lang="zh-CN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 Device categories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88976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5</a:t>
            </a:fld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335359" y="734805"/>
            <a:ext cx="2493359" cy="400105"/>
            <a:chOff x="431365" y="884716"/>
            <a:chExt cx="2888884" cy="400105"/>
          </a:xfrm>
        </p:grpSpPr>
        <p:sp>
          <p:nvSpPr>
            <p:cNvPr id="6" name="矩形 5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Device categories</a:t>
              </a:r>
            </a:p>
          </p:txBody>
        </p:sp>
      </p:grpSp>
      <p:sp>
        <p:nvSpPr>
          <p:cNvPr id="9" name="矩形 14"/>
          <p:cNvSpPr/>
          <p:nvPr/>
        </p:nvSpPr>
        <p:spPr>
          <a:xfrm>
            <a:off x="335362" y="1124199"/>
            <a:ext cx="11639550" cy="107721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 SI studied on the following 3 categories of devices: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A: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Passive device, b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ackscattering transmission w/o energy storage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B: Semi-passive device, backscattering transmission with energy storage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C: Active device, equipped with independent signal generation</a:t>
            </a:r>
          </a:p>
        </p:txBody>
      </p:sp>
      <p:graphicFrame>
        <p:nvGraphicFramePr>
          <p:cNvPr id="10" name="表格 10"/>
          <p:cNvGraphicFramePr>
            <a:graphicFrameLocks noGrp="1"/>
          </p:cNvGraphicFramePr>
          <p:nvPr/>
        </p:nvGraphicFramePr>
        <p:xfrm>
          <a:off x="1194517" y="2563590"/>
          <a:ext cx="9478161" cy="388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5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9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36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47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Device A/B </a:t>
                      </a:r>
                    </a:p>
                    <a:p>
                      <a:r>
                        <a:rPr lang="en-US" altLang="zh-CN" dirty="0"/>
                        <a:t>Passive/Semi-passive device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Device C</a:t>
                      </a:r>
                    </a:p>
                    <a:p>
                      <a:r>
                        <a:rPr lang="en-US" altLang="zh-CN" dirty="0"/>
                        <a:t>Active device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Waveform/frame structure/</a:t>
                      </a:r>
                      <a:r>
                        <a:rPr lang="en-US" altLang="zh-CN" sz="1800" dirty="0">
                          <a:sym typeface="+mn-ea"/>
                        </a:rPr>
                        <a:t>line code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Modulation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ASK/FSK/BPSK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ASK/FSK/BPSK/QPSK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Channel coding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 or simple coding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Duplexing mode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Full duplex at reader, half duplex at device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FDD at both reader and device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Periodic synchronization signaling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Broadcast channel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PHY DL/UL shared channel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L2/L3 procedures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Yes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798570" y="2246630"/>
            <a:ext cx="5116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Potential WG standardization work comparison </a:t>
            </a:r>
            <a:endParaRPr lang="zh-CN" altLang="en-US" b="1" dirty="0"/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4"/>
          <p:cNvSpPr/>
          <p:nvPr/>
        </p:nvSpPr>
        <p:spPr>
          <a:xfrm>
            <a:off x="335362" y="1124199"/>
            <a:ext cx="11639550" cy="501675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Design options for passive and active device based on potential WG work in previous slide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passive device as basic functionality, semi-passive and active device as enhancement of passive. The design is reused as much as possible.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Parallel and independent design between passive and active device, e.g., to support higher power consumption and capability of active device.</a:t>
            </a:r>
          </a:p>
          <a:p>
            <a:pPr algn="just"/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Observations: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cs typeface="Arial" panose="020B0604020202020204" pitchFamily="34" charset="0"/>
              </a:rPr>
              <a:t>Option 1 would be possible to fit in R19 SI+WI, if we only focus on passive device design. While option 2 would require 18 months for study.</a:t>
            </a: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device is to be studied in Rel-19, it should be limited to reuse the basic design of passive device as much as possible, at least for PHY UL/DL shared channel and L2/3 procedures.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minimize the study and standardization work, the first release can focus on the basic and common part for passive device and active device.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2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Passive device can be taken as baseline for Rel-19 device design.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device will be added for the SI and WI in Rel-19, the air interface design of passive device should be reused as much as possible for active device, e.g., PHY UL/DL shared channel, L2/3 procedures…, while still allow specific design for passive device to support extreme low power, and for active device to support coverage enhancement.</a:t>
            </a: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5359" y="734805"/>
            <a:ext cx="2493359" cy="400105"/>
            <a:chOff x="431365" y="884716"/>
            <a:chExt cx="2888884" cy="400105"/>
          </a:xfrm>
        </p:grpSpPr>
        <p:sp>
          <p:nvSpPr>
            <p:cNvPr id="5" name="矩形 4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Device categories</a:t>
              </a: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 Device categories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3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5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6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Frequency band and positioning</a:t>
              </a:r>
            </a:p>
          </p:txBody>
        </p:sp>
      </p:grpSp>
      <p:sp>
        <p:nvSpPr>
          <p:cNvPr id="10" name="矩形 14"/>
          <p:cNvSpPr/>
          <p:nvPr/>
        </p:nvSpPr>
        <p:spPr>
          <a:xfrm>
            <a:off x="335362" y="1314974"/>
            <a:ext cx="11639550" cy="212365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Which bands should be considered/prioritized in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WG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level SI: licensed FDD, licensed TDD, unlicensed? </a:t>
            </a:r>
            <a:endParaRPr lang="zh-CN" altLang="zh-CN" sz="1600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Observation: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Unlicensed operation would require more study and normative work.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Since licensed FDD band are lower frequency than licensed TDD band, FDD would be beneficial from coverage point of view.</a:t>
            </a: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3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High priority for low frequency, e.g., licensed FDD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Coverage, interference need to be considered</a:t>
            </a:r>
            <a:endParaRPr lang="zh-CN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4"/>
          <p:cNvSpPr/>
          <p:nvPr/>
        </p:nvSpPr>
        <p:spPr>
          <a:xfrm>
            <a:off x="335360" y="4726940"/>
            <a:ext cx="11639550" cy="107721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andidate positioning method for SI evaluation, e.g., RSRP, phase difference, AOA, TOA/TDOA</a:t>
            </a:r>
          </a:p>
          <a:p>
            <a:pPr algn="just"/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4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Rel-19 SI+WI focus firstly on the basic function of Ambient IoT, while positioning can be taken as enhancement feature for further release.</a:t>
            </a:r>
            <a:endParaRPr lang="zh-CN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5358" y="925030"/>
            <a:ext cx="2677556" cy="400105"/>
            <a:chOff x="431365" y="884716"/>
            <a:chExt cx="2888884" cy="400105"/>
          </a:xfrm>
        </p:grpSpPr>
        <p:sp>
          <p:nvSpPr>
            <p:cNvPr id="16" name="矩形 15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Frequency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362" y="4330720"/>
            <a:ext cx="2677556" cy="400105"/>
            <a:chOff x="431365" y="884716"/>
            <a:chExt cx="2888884" cy="400105"/>
          </a:xfrm>
        </p:grpSpPr>
        <p:sp>
          <p:nvSpPr>
            <p:cNvPr id="19" name="矩形 18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Positioning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：</a:t>
              </a:r>
              <a:r>
                <a:rPr lang="en-US" altLang="zh-CN" sz="2800" b="1" kern="100" dirty="0"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 topologies 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8</a:t>
            </a:fld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469235" y="3094493"/>
            <a:ext cx="9158280" cy="3636869"/>
            <a:chOff x="893051" y="1271538"/>
            <a:chExt cx="10241208" cy="4152479"/>
          </a:xfrm>
        </p:grpSpPr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1645" y="1282649"/>
              <a:ext cx="2354580" cy="16230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3187973" y="2905709"/>
              <a:ext cx="1443129" cy="386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1</a:t>
              </a:r>
              <a:endParaRPr lang="zh-CN" altLang="en-US" dirty="0"/>
            </a:p>
          </p:txBody>
        </p:sp>
        <p:pic>
          <p:nvPicPr>
            <p:cNvPr id="9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043" y="1271538"/>
              <a:ext cx="3291840" cy="16230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7098269" y="2910299"/>
              <a:ext cx="1288173" cy="386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2</a:t>
              </a:r>
              <a:endParaRPr lang="zh-CN" altLang="en-US" dirty="0"/>
            </a:p>
          </p:txBody>
        </p:sp>
        <p:pic>
          <p:nvPicPr>
            <p:cNvPr id="14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946" y="3332151"/>
              <a:ext cx="2674620" cy="17995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893051" y="5072606"/>
              <a:ext cx="3537187" cy="351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3a with downlink assistance</a:t>
              </a:r>
              <a:endParaRPr lang="zh-CN" altLang="en-US" dirty="0"/>
            </a:p>
          </p:txBody>
        </p:sp>
        <p:pic>
          <p:nvPicPr>
            <p:cNvPr id="17" name="Pictur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5473" y="3443276"/>
              <a:ext cx="2522220" cy="1577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4554395" y="5072605"/>
              <a:ext cx="3392257" cy="351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3b with uplink assistance</a:t>
              </a:r>
              <a:endParaRPr lang="zh-CN" altLang="en-US" dirty="0"/>
            </a:p>
          </p:txBody>
        </p:sp>
        <p:pic>
          <p:nvPicPr>
            <p:cNvPr id="20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0604" y="3264623"/>
              <a:ext cx="2573655" cy="14408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文本框 21"/>
            <p:cNvSpPr txBox="1"/>
            <p:nvPr/>
          </p:nvSpPr>
          <p:spPr>
            <a:xfrm>
              <a:off x="9197344" y="5063047"/>
              <a:ext cx="130017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4</a:t>
              </a:r>
              <a:endParaRPr lang="zh-CN" altLang="en-US"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127412" y="3256442"/>
              <a:ext cx="6945029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11706" y="3561108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003975" y="3561108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409129" y="1552346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4"/>
          <p:cNvSpPr/>
          <p:nvPr/>
        </p:nvSpPr>
        <p:spPr>
          <a:xfrm>
            <a:off x="335362" y="1314974"/>
            <a:ext cx="11639550" cy="107721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TR 38.848 captured the following 5 topologies, Whether all the RAN topologies will be included in R19 WG SI? </a:t>
            </a:r>
          </a:p>
          <a:p>
            <a:pPr algn="just"/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5: </a:t>
            </a: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Design a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unified ambient-link interface applicable for topology 1 &amp; 2, which guarantees the ambient IoT device can access to either gNB or intermediate node. Other topologies are de-prioritized in Rel-19. </a:t>
            </a:r>
            <a:endParaRPr lang="zh-CN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5362" y="917578"/>
            <a:ext cx="2677556" cy="400105"/>
            <a:chOff x="431365" y="884716"/>
            <a:chExt cx="2888884" cy="400105"/>
          </a:xfrm>
        </p:grpSpPr>
        <p:sp>
          <p:nvSpPr>
            <p:cNvPr id="10" name="矩形 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Topologies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 plan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4226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9</a:t>
            </a:fld>
            <a:endParaRPr lang="en-US" altLang="zh-CN" dirty="0"/>
          </a:p>
        </p:txBody>
      </p:sp>
      <p:grpSp>
        <p:nvGrpSpPr>
          <p:cNvPr id="1048783" name="组合 1048782"/>
          <p:cNvGrpSpPr/>
          <p:nvPr/>
        </p:nvGrpSpPr>
        <p:grpSpPr>
          <a:xfrm>
            <a:off x="844080" y="2762589"/>
            <a:ext cx="11084568" cy="4045087"/>
            <a:chOff x="844080" y="1186483"/>
            <a:chExt cx="11084568" cy="3002191"/>
          </a:xfrm>
        </p:grpSpPr>
        <p:cxnSp>
          <p:nvCxnSpPr>
            <p:cNvPr id="1048784" name="直接连接符 1048783"/>
            <p:cNvCxnSpPr/>
            <p:nvPr/>
          </p:nvCxnSpPr>
          <p:spPr>
            <a:xfrm>
              <a:off x="844080" y="1196752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5" name="直接连接符 1048784"/>
            <p:cNvCxnSpPr/>
            <p:nvPr/>
          </p:nvCxnSpPr>
          <p:spPr>
            <a:xfrm>
              <a:off x="1636168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6" name="直接连接符 1048785"/>
            <p:cNvCxnSpPr/>
            <p:nvPr/>
          </p:nvCxnSpPr>
          <p:spPr>
            <a:xfrm>
              <a:off x="2428256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7" name="直接连接符 1048786"/>
            <p:cNvCxnSpPr/>
            <p:nvPr/>
          </p:nvCxnSpPr>
          <p:spPr>
            <a:xfrm>
              <a:off x="3220344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8" name="直接连接符 1048787"/>
            <p:cNvCxnSpPr/>
            <p:nvPr/>
          </p:nvCxnSpPr>
          <p:spPr>
            <a:xfrm>
              <a:off x="4012432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9" name="直接连接符 1048788"/>
            <p:cNvCxnSpPr/>
            <p:nvPr/>
          </p:nvCxnSpPr>
          <p:spPr>
            <a:xfrm>
              <a:off x="4804520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0" name="直接连接符 1048789"/>
            <p:cNvCxnSpPr/>
            <p:nvPr/>
          </p:nvCxnSpPr>
          <p:spPr>
            <a:xfrm>
              <a:off x="5596608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1" name="直接连接符 1048790"/>
            <p:cNvCxnSpPr/>
            <p:nvPr/>
          </p:nvCxnSpPr>
          <p:spPr>
            <a:xfrm>
              <a:off x="7180784" y="1189428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2" name="直接连接符 1048791"/>
            <p:cNvCxnSpPr/>
            <p:nvPr/>
          </p:nvCxnSpPr>
          <p:spPr>
            <a:xfrm>
              <a:off x="6388696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3" name="直接连接符 1048792"/>
            <p:cNvCxnSpPr/>
            <p:nvPr/>
          </p:nvCxnSpPr>
          <p:spPr>
            <a:xfrm>
              <a:off x="7972872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4" name="直接连接符 1048793"/>
            <p:cNvCxnSpPr/>
            <p:nvPr/>
          </p:nvCxnSpPr>
          <p:spPr>
            <a:xfrm>
              <a:off x="8764960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5" name="直接连接符 1048794"/>
            <p:cNvCxnSpPr/>
            <p:nvPr/>
          </p:nvCxnSpPr>
          <p:spPr>
            <a:xfrm>
              <a:off x="10344472" y="11864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6" name="直接连接符 1048795"/>
            <p:cNvCxnSpPr/>
            <p:nvPr/>
          </p:nvCxnSpPr>
          <p:spPr>
            <a:xfrm>
              <a:off x="9552384" y="1200342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7" name="直接连接符 1048796"/>
            <p:cNvCxnSpPr/>
            <p:nvPr/>
          </p:nvCxnSpPr>
          <p:spPr>
            <a:xfrm>
              <a:off x="11136560" y="1188314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8" name="直接连接符 1048797"/>
            <p:cNvCxnSpPr/>
            <p:nvPr/>
          </p:nvCxnSpPr>
          <p:spPr>
            <a:xfrm>
              <a:off x="11928648" y="1188314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1048800" name="文本框 1048799"/>
          <p:cNvSpPr txBox="1"/>
          <p:nvPr/>
        </p:nvSpPr>
        <p:spPr>
          <a:xfrm>
            <a:off x="47328" y="4492791"/>
            <a:ext cx="864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SA1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01" name="矩形 1048800"/>
          <p:cNvSpPr/>
          <p:nvPr/>
        </p:nvSpPr>
        <p:spPr>
          <a:xfrm>
            <a:off x="51992" y="2975930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2" name="矩形 1048801"/>
          <p:cNvSpPr/>
          <p:nvPr/>
        </p:nvSpPr>
        <p:spPr>
          <a:xfrm>
            <a:off x="845172" y="2978067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3" name="矩形 1048802"/>
          <p:cNvSpPr/>
          <p:nvPr/>
        </p:nvSpPr>
        <p:spPr>
          <a:xfrm>
            <a:off x="1636168" y="2977761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4" name="矩形 1048803"/>
          <p:cNvSpPr/>
          <p:nvPr/>
        </p:nvSpPr>
        <p:spPr>
          <a:xfrm>
            <a:off x="2428256" y="2977761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5" name="矩形 1048804"/>
          <p:cNvSpPr/>
          <p:nvPr/>
        </p:nvSpPr>
        <p:spPr>
          <a:xfrm>
            <a:off x="3220344" y="2977761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6" name="矩形 1048805"/>
          <p:cNvSpPr/>
          <p:nvPr/>
        </p:nvSpPr>
        <p:spPr>
          <a:xfrm>
            <a:off x="4016167" y="2978067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7" name="矩形 1048806"/>
          <p:cNvSpPr/>
          <p:nvPr/>
        </p:nvSpPr>
        <p:spPr>
          <a:xfrm>
            <a:off x="4804520" y="2975777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8" name="矩形 1048807"/>
          <p:cNvSpPr/>
          <p:nvPr/>
        </p:nvSpPr>
        <p:spPr>
          <a:xfrm>
            <a:off x="5596608" y="2977761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9" name="矩形 1048808"/>
          <p:cNvSpPr/>
          <p:nvPr/>
        </p:nvSpPr>
        <p:spPr>
          <a:xfrm>
            <a:off x="6388696" y="2975930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0" name="矩形 1048809"/>
          <p:cNvSpPr/>
          <p:nvPr/>
        </p:nvSpPr>
        <p:spPr>
          <a:xfrm>
            <a:off x="7180784" y="2975930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1" name="矩形 1048810"/>
          <p:cNvSpPr/>
          <p:nvPr/>
        </p:nvSpPr>
        <p:spPr>
          <a:xfrm>
            <a:off x="7972872" y="2974099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2" name="矩形 1048811"/>
          <p:cNvSpPr/>
          <p:nvPr/>
        </p:nvSpPr>
        <p:spPr>
          <a:xfrm>
            <a:off x="8764960" y="2974099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3" name="矩形: 圆角 1048812"/>
          <p:cNvSpPr/>
          <p:nvPr/>
        </p:nvSpPr>
        <p:spPr>
          <a:xfrm>
            <a:off x="844080" y="3339632"/>
            <a:ext cx="4750196" cy="204848"/>
          </a:xfrm>
          <a:prstGeom prst="roundRect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Rel-18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4" name="文本框 1048813"/>
          <p:cNvSpPr txBox="1"/>
          <p:nvPr/>
        </p:nvSpPr>
        <p:spPr>
          <a:xfrm>
            <a:off x="482471" y="3544480"/>
            <a:ext cx="8640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L1 Start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5" name="文本框 1048814"/>
          <p:cNvSpPr txBox="1"/>
          <p:nvPr/>
        </p:nvSpPr>
        <p:spPr>
          <a:xfrm>
            <a:off x="5226689" y="3517271"/>
            <a:ext cx="1011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R1 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6" name="文本框 1048815"/>
          <p:cNvSpPr txBox="1"/>
          <p:nvPr/>
        </p:nvSpPr>
        <p:spPr>
          <a:xfrm>
            <a:off x="6089019" y="3502895"/>
            <a:ext cx="1390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R2/3/4 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7" name="文本框 1048816"/>
          <p:cNvSpPr txBox="1"/>
          <p:nvPr/>
        </p:nvSpPr>
        <p:spPr>
          <a:xfrm>
            <a:off x="7616943" y="3498448"/>
            <a:ext cx="851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ASN.1 </a:t>
            </a:r>
          </a:p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8" name="矩形: 圆角 1048817"/>
          <p:cNvSpPr/>
          <p:nvPr/>
        </p:nvSpPr>
        <p:spPr>
          <a:xfrm>
            <a:off x="5607111" y="3343294"/>
            <a:ext cx="2370423" cy="208510"/>
          </a:xfrm>
          <a:prstGeom prst="roundRect">
            <a:avLst/>
          </a:prstGeom>
          <a:solidFill>
            <a:srgbClr val="70AD47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9" name="矩形: 圆角 1048818"/>
          <p:cNvSpPr/>
          <p:nvPr/>
        </p:nvSpPr>
        <p:spPr>
          <a:xfrm>
            <a:off x="6377104" y="3913335"/>
            <a:ext cx="4750196" cy="204848"/>
          </a:xfrm>
          <a:prstGeom prst="roundRect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Rel-19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0" name="矩形 1048819"/>
          <p:cNvSpPr/>
          <p:nvPr/>
        </p:nvSpPr>
        <p:spPr>
          <a:xfrm>
            <a:off x="9552384" y="2972985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1" name="矩形 1048820"/>
          <p:cNvSpPr/>
          <p:nvPr/>
        </p:nvSpPr>
        <p:spPr>
          <a:xfrm>
            <a:off x="10344472" y="2972985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2" name="矩形 1048821"/>
          <p:cNvSpPr/>
          <p:nvPr/>
        </p:nvSpPr>
        <p:spPr>
          <a:xfrm>
            <a:off x="11136560" y="2971154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3" name="文本框 1048822"/>
          <p:cNvSpPr txBox="1"/>
          <p:nvPr/>
        </p:nvSpPr>
        <p:spPr>
          <a:xfrm>
            <a:off x="11347921" y="4131588"/>
            <a:ext cx="844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R19 R2/3/4</a:t>
            </a:r>
          </a:p>
          <a:p>
            <a:pPr algn="ctr"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24" name="矩形: 圆角 1048823"/>
          <p:cNvSpPr/>
          <p:nvPr/>
        </p:nvSpPr>
        <p:spPr>
          <a:xfrm>
            <a:off x="11140723" y="3914512"/>
            <a:ext cx="940312" cy="197524"/>
          </a:xfrm>
          <a:prstGeom prst="roundRect">
            <a:avLst/>
          </a:prstGeom>
          <a:solidFill>
            <a:srgbClr val="70AD47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5" name="文本框 1048824"/>
          <p:cNvSpPr txBox="1"/>
          <p:nvPr/>
        </p:nvSpPr>
        <p:spPr>
          <a:xfrm>
            <a:off x="10700049" y="3544480"/>
            <a:ext cx="85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R19 R1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26" name="文本框 1048825"/>
          <p:cNvSpPr txBox="1"/>
          <p:nvPr/>
        </p:nvSpPr>
        <p:spPr>
          <a:xfrm>
            <a:off x="5920664" y="4098828"/>
            <a:ext cx="13228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b="1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2023.9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 R19 L1 Start</a:t>
            </a:r>
          </a:p>
        </p:txBody>
      </p:sp>
      <p:sp>
        <p:nvSpPr>
          <p:cNvPr id="1048827" name="矩形: 圆角 1048826"/>
          <p:cNvSpPr/>
          <p:nvPr/>
        </p:nvSpPr>
        <p:spPr>
          <a:xfrm>
            <a:off x="630389" y="4440528"/>
            <a:ext cx="4048272" cy="40011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SA1 R19 SI: Study on Ambient power-enabled Internet of Things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8" name="文本框 1048827"/>
          <p:cNvSpPr txBox="1"/>
          <p:nvPr/>
        </p:nvSpPr>
        <p:spPr>
          <a:xfrm>
            <a:off x="317476" y="4112036"/>
            <a:ext cx="1534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@SA1#97</a:t>
            </a:r>
            <a:endParaRPr lang="zh-CN" altLang="en-US" sz="12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8829" name="星形: 六角 1048828"/>
          <p:cNvSpPr/>
          <p:nvPr/>
        </p:nvSpPr>
        <p:spPr>
          <a:xfrm>
            <a:off x="506862" y="4531698"/>
            <a:ext cx="216024" cy="246221"/>
          </a:xfrm>
          <a:prstGeom prst="star6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30" name="矩形: 圆角 1048829"/>
          <p:cNvSpPr/>
          <p:nvPr/>
        </p:nvSpPr>
        <p:spPr>
          <a:xfrm>
            <a:off x="3229470" y="5088600"/>
            <a:ext cx="1666002" cy="323278"/>
          </a:xfrm>
          <a:prstGeom prst="round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R18 A-IoT RAN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level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SI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31" name="星形: 六角 1048830"/>
          <p:cNvSpPr/>
          <p:nvPr/>
        </p:nvSpPr>
        <p:spPr>
          <a:xfrm>
            <a:off x="3103478" y="5116893"/>
            <a:ext cx="216024" cy="246221"/>
          </a:xfrm>
          <a:prstGeom prst="star6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28" name="星形: 六角 3145727"/>
          <p:cNvSpPr/>
          <p:nvPr/>
        </p:nvSpPr>
        <p:spPr>
          <a:xfrm>
            <a:off x="2320244" y="5107494"/>
            <a:ext cx="216024" cy="246221"/>
          </a:xfrm>
          <a:prstGeom prst="star6">
            <a:avLst/>
          </a:prstGeom>
          <a:solidFill>
            <a:sysClr val="window" lastClr="FFFFFF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29" name="矩形: 圆角 3145728"/>
          <p:cNvSpPr/>
          <p:nvPr/>
        </p:nvSpPr>
        <p:spPr>
          <a:xfrm>
            <a:off x="5579437" y="5749795"/>
            <a:ext cx="2364805" cy="323278"/>
          </a:xfrm>
          <a:prstGeom prst="roundRect">
            <a:avLst/>
          </a:prstGeom>
          <a:solidFill>
            <a:srgbClr val="4472C4">
              <a:lumMod val="40000"/>
              <a:lumOff val="6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R19 A-IoT SA2 SI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0" name="箭头: 右 3145729"/>
          <p:cNvSpPr/>
          <p:nvPr/>
        </p:nvSpPr>
        <p:spPr>
          <a:xfrm>
            <a:off x="7962549" y="5583943"/>
            <a:ext cx="3456379" cy="620023"/>
          </a:xfrm>
          <a:prstGeom prst="rightArrow">
            <a:avLst>
              <a:gd name="adj1" fmla="val 50000"/>
              <a:gd name="adj2" fmla="val 27761"/>
            </a:avLst>
          </a:prstGeom>
          <a:solidFill>
            <a:srgbClr val="4472C4">
              <a:lumMod val="60000"/>
              <a:lumOff val="40000"/>
            </a:srgbClr>
          </a:solidFill>
          <a:ln w="12700" cap="flat" cmpd="sng" algn="ctr">
            <a:solidFill>
              <a:srgbClr val="4472C4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A-IoT SA2 WI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1" name="文本框 3145730"/>
          <p:cNvSpPr txBox="1"/>
          <p:nvPr/>
        </p:nvSpPr>
        <p:spPr>
          <a:xfrm>
            <a:off x="1754768" y="5069393"/>
            <a:ext cx="514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RAN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2" name="文本框 3145731"/>
          <p:cNvSpPr txBox="1"/>
          <p:nvPr/>
        </p:nvSpPr>
        <p:spPr>
          <a:xfrm>
            <a:off x="5180172" y="5753262"/>
            <a:ext cx="864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SA2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3" name="矩形: 圆角 3145732"/>
          <p:cNvSpPr/>
          <p:nvPr/>
        </p:nvSpPr>
        <p:spPr>
          <a:xfrm>
            <a:off x="6383992" y="6444430"/>
            <a:ext cx="2351382" cy="323278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R19 A-IoT RAN1/</a:t>
            </a:r>
            <a:r>
              <a:rPr lang="en-US" altLang="zh-CN" sz="1400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2/3/4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45734" name="文本框 3145733"/>
          <p:cNvSpPr txBox="1"/>
          <p:nvPr/>
        </p:nvSpPr>
        <p:spPr>
          <a:xfrm>
            <a:off x="5408792" y="6463818"/>
            <a:ext cx="1213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charset="-122"/>
              </a:rPr>
              <a:t>RAN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charset="-122"/>
              </a:rPr>
              <a:t>WG</a:t>
            </a:r>
            <a:endParaRPr lang="zh-CN" altLang="en-US" sz="14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3145736" name="星形: 六角 3145735"/>
          <p:cNvSpPr/>
          <p:nvPr/>
        </p:nvSpPr>
        <p:spPr>
          <a:xfrm>
            <a:off x="4582670" y="4525760"/>
            <a:ext cx="216024" cy="246221"/>
          </a:xfrm>
          <a:prstGeom prst="star6">
            <a:avLst>
              <a:gd name="adj" fmla="val 28868"/>
              <a:gd name="hf" fmla="val 115470"/>
            </a:avLst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7" name="文本框 3145736"/>
          <p:cNvSpPr txBox="1"/>
          <p:nvPr/>
        </p:nvSpPr>
        <p:spPr>
          <a:xfrm>
            <a:off x="2658691" y="4161795"/>
            <a:ext cx="18670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等线" panose="02010600030101010101" pitchFamily="2" charset="-122"/>
              </a:rPr>
              <a:t>Complete before Jun 2023</a:t>
            </a:r>
            <a:endParaRPr lang="zh-CN" altLang="en-US" sz="1200" dirty="0">
              <a:solidFill>
                <a:srgbClr val="FF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8" name="矩形: 圆角 3145737"/>
          <p:cNvSpPr/>
          <p:nvPr/>
        </p:nvSpPr>
        <p:spPr>
          <a:xfrm>
            <a:off x="8745089" y="6444430"/>
            <a:ext cx="3165431" cy="323278"/>
          </a:xfrm>
          <a:prstGeom prst="round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A-IoT RAN1/</a:t>
            </a:r>
            <a:r>
              <a:rPr lang="en-US" altLang="zh-CN" sz="1600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2/3/4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WI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45739" name="矩形 3145738"/>
          <p:cNvSpPr/>
          <p:nvPr/>
        </p:nvSpPr>
        <p:spPr>
          <a:xfrm>
            <a:off x="47328" y="2741469"/>
            <a:ext cx="3175200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0" name="矩形 3145739"/>
          <p:cNvSpPr/>
          <p:nvPr/>
        </p:nvSpPr>
        <p:spPr>
          <a:xfrm>
            <a:off x="3224483" y="2741469"/>
            <a:ext cx="3152621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1" name="矩形 3145740"/>
          <p:cNvSpPr/>
          <p:nvPr/>
        </p:nvSpPr>
        <p:spPr>
          <a:xfrm>
            <a:off x="6383991" y="2741469"/>
            <a:ext cx="3168391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4" name="文本框 3145743"/>
          <p:cNvSpPr txBox="1"/>
          <p:nvPr/>
        </p:nvSpPr>
        <p:spPr>
          <a:xfrm>
            <a:off x="2031999" y="5320789"/>
            <a:ext cx="79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900" dirty="0">
                <a:solidFill>
                  <a:srgbClr val="FF0000"/>
                </a:solidFill>
                <a:latin typeface="微软雅黑" panose="020B0503020204020204" charset="-122"/>
              </a:rPr>
              <a:t>Approved@RAN#97</a:t>
            </a:r>
          </a:p>
        </p:txBody>
      </p:sp>
      <p:sp>
        <p:nvSpPr>
          <p:cNvPr id="3145749" name="文本框 3145748"/>
          <p:cNvSpPr txBox="1"/>
          <p:nvPr/>
        </p:nvSpPr>
        <p:spPr>
          <a:xfrm>
            <a:off x="5495708" y="5535167"/>
            <a:ext cx="81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</a:rPr>
              <a:t>TBD</a:t>
            </a:r>
          </a:p>
        </p:txBody>
      </p:sp>
      <p:sp>
        <p:nvSpPr>
          <p:cNvPr id="3145750" name="文本框 3145749"/>
          <p:cNvSpPr txBox="1"/>
          <p:nvPr/>
        </p:nvSpPr>
        <p:spPr>
          <a:xfrm>
            <a:off x="6297745" y="6222884"/>
            <a:ext cx="81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</a:rPr>
              <a:t>TBD</a:t>
            </a:r>
          </a:p>
        </p:txBody>
      </p:sp>
      <p:sp>
        <p:nvSpPr>
          <p:cNvPr id="5" name="矩形 4"/>
          <p:cNvSpPr/>
          <p:nvPr/>
        </p:nvSpPr>
        <p:spPr>
          <a:xfrm>
            <a:off x="9534256" y="2741468"/>
            <a:ext cx="2394392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14">
            <a:extLst>
              <a:ext uri="{FF2B5EF4-FFF2-40B4-BE49-F238E27FC236}">
                <a16:creationId xmlns:a16="http://schemas.microsoft.com/office/drawing/2014/main" id="{1BE5D2B9-99D1-5B68-9253-4D4691216456}"/>
              </a:ext>
            </a:extLst>
          </p:cNvPr>
          <p:cNvSpPr/>
          <p:nvPr/>
        </p:nvSpPr>
        <p:spPr>
          <a:xfrm>
            <a:off x="243626" y="826397"/>
            <a:ext cx="11639550" cy="181588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18 month SI in Rel-19. To study all the 4 key use cases, 3 categories and topology 1&amp;2.</a:t>
            </a:r>
          </a:p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9 month SI + 9 month WI in Rel-19. Focus only on the common and basic functions for passive device. The benefit is to meet the urgent market requirement at 2025. </a:t>
            </a:r>
          </a:p>
          <a:p>
            <a:pPr marL="0" lvl="1"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6: We propose to have a 9 month SI + 9 month WI in Rel-19, with such scope</a:t>
            </a:r>
            <a:r>
              <a:rPr lang="zh-CN" altLang="en-US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200150" lvl="3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focus on the basic and common design for inventory use case,</a:t>
            </a:r>
            <a:r>
              <a:rPr lang="zh-CN" altLang="en-US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passive device and common ambient-link air interface for topology 1&amp;2</a:t>
            </a:r>
          </a:p>
          <a:p>
            <a:pPr marL="1200150" lvl="3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device is considered into the scope, it reuses design of passive device as much as possible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1693</Words>
  <Application>Microsoft Office PowerPoint</Application>
  <PresentationFormat>宽屏</PresentationFormat>
  <Paragraphs>246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</cp:lastModifiedBy>
  <cp:revision>461</cp:revision>
  <dcterms:created xsi:type="dcterms:W3CDTF">2021-03-17T03:39:00Z</dcterms:created>
  <dcterms:modified xsi:type="dcterms:W3CDTF">2023-05-31T09:58:41Z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EB04C5A5E0854C57BAC22B0A219A3043</vt:lpwstr>
  </property>
  <property fmtid="{D5CDD505-2E9C-101B-9397-08002B2CF9AE}" pid="3" name="KSOProductBuildVer">
    <vt:lpwstr>2052-11.8.2.10912</vt:lpwstr>
  </property>
</Properties>
</file>