
<file path=[Content_Types].xml><?xml version="1.0" encoding="utf-8"?>
<Types xmlns="http://schemas.openxmlformats.org/package/2006/content-types">
  <Default Extension="jpeg" ContentType="image/jpeg"/>
  <Default Extension="JPG" ContentType="image/.jpg"/>
  <Default Extension="vml" ContentType="application/vnd.openxmlformats-officedocument.vmlDrawing"/>
  <Default Extension="bin" ContentType="application/vnd.openxmlformats-officedocument.oleObject"/>
  <Default Extension="png" ContentType="image/png"/>
  <Default Extension="emf" ContentType="image/x-em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autoCompressPictures="0">
  <p:sldMasterIdLst>
    <p:sldMasterId id="2147483648" r:id="rId1"/>
  </p:sldMasterIdLst>
  <p:notesMasterIdLst>
    <p:notesMasterId r:id="rId4"/>
  </p:notesMasterIdLst>
  <p:sldIdLst>
    <p:sldId id="2251" r:id="rId3"/>
    <p:sldId id="2106" r:id="rId5"/>
    <p:sldId id="7956" r:id="rId6"/>
    <p:sldId id="7957" r:id="rId7"/>
    <p:sldId id="7953" r:id="rId8"/>
  </p:sldIdLst>
  <p:sldSz cx="12192000" cy="6858000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DADDE2"/>
    <a:srgbClr val="2583D1"/>
    <a:srgbClr val="FFE699"/>
    <a:srgbClr val="FFE60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0659" autoAdjust="0"/>
    <p:restoredTop sz="88853" autoAdjust="0"/>
  </p:normalViewPr>
  <p:slideViewPr>
    <p:cSldViewPr snapToGrid="0" snapToObjects="1" showGuides="1">
      <p:cViewPr varScale="1">
        <p:scale>
          <a:sx n="83" d="100"/>
          <a:sy n="83" d="100"/>
        </p:scale>
        <p:origin x="686" y="58"/>
      </p:cViewPr>
      <p:guideLst>
        <p:guide orient="horz" pos="2120"/>
        <p:guide pos="385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4.e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3429CAB3-EDDD-48AD-A457-95B207A4A2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2C412C3A-12DB-4A89-BCC1-54016EBAE6CE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91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692" name="备注占位符 2"/>
          <p:cNvSpPr>
            <a:spLocks noGrp="1"/>
          </p:cNvSpPr>
          <p:nvPr>
            <p:ph type="body" idx="1"/>
          </p:nvPr>
        </p:nvSpPr>
        <p:spPr>
          <a:xfrm>
            <a:off x="685800" y="4476751"/>
            <a:ext cx="5486400" cy="3600451"/>
          </a:xfrm>
        </p:spPr>
        <p:txBody>
          <a:bodyPr>
            <a:noAutofit/>
          </a:bodyPr>
          <a:lstStyle/>
          <a:p>
            <a:endParaRPr lang="en-US" altLang="zh-CN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</a:endParaRPr>
          </a:p>
        </p:txBody>
      </p:sp>
      <p:sp>
        <p:nvSpPr>
          <p:cNvPr id="1048693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z="1400" smtClean="0">
                <a:latin typeface="微软雅黑" panose="020B0503020204020204" charset="-122"/>
                <a:ea typeface="微软雅黑" panose="020B0503020204020204" charset="-122"/>
              </a:rPr>
            </a:fld>
            <a:endParaRPr lang="zh-CN" altLang="en-US" sz="1400">
              <a:latin typeface="微软雅黑" panose="020B0503020204020204" charset="-122"/>
              <a:ea typeface="微软雅黑" panose="020B0503020204020204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778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1048779" name="备注占位符 2"/>
          <p:cNvSpPr>
            <a:spLocks noGrp="1"/>
          </p:cNvSpPr>
          <p:nvPr>
            <p:ph type="body" idx="1"/>
          </p:nvPr>
        </p:nvSpPr>
        <p:spPr/>
        <p:txBody>
          <a:bodyPr vert="horz" lIns="91440" tIns="45720" rIns="91440" bIns="45720" rtlCol="0">
            <a:noAutofit/>
          </a:bodyPr>
          <a:lstStyle/>
          <a:p>
            <a:pPr lvl="0" indent="0" algn="l">
              <a:buClrTx/>
              <a:buSzTx/>
              <a:buFontTx/>
            </a:pPr>
            <a:endParaRPr lang="zh-CN" altLang="en-US" sz="1400" dirty="0">
              <a:latin typeface="微软雅黑" panose="020B0503020204020204" charset="-122"/>
              <a:ea typeface="微软雅黑" panose="020B0503020204020204" charset="-122"/>
              <a:cs typeface="微软雅黑" panose="020B0503020204020204" charset="-122"/>
              <a:sym typeface="+mn-ea"/>
            </a:endParaRPr>
          </a:p>
        </p:txBody>
      </p:sp>
      <p:sp>
        <p:nvSpPr>
          <p:cNvPr id="1048780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6837353-30EB-4A48-80EB-173D804AEFBD}" type="slidenum">
              <a:rPr lang="zh-CN" altLang="en-US" smtClean="0">
                <a:solidFill>
                  <a:prstClr val="black"/>
                </a:solidFill>
              </a:rPr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标题和内容"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userDrawn="1">
  <p:cSld name="1_Title Slide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97162" name="图片 6"/>
          <p:cNvPicPr>
            <a:picLocks noChangeAspect="1"/>
          </p:cNvPicPr>
          <p:nvPr userDrawn="1"/>
        </p:nvPicPr>
        <p:blipFill>
          <a:blip r:embed="rId2" cstate="print"/>
          <a:stretch>
            <a:fillRect/>
          </a:stretch>
        </p:blipFill>
        <p:spPr>
          <a:xfrm>
            <a:off x="9144" y="0"/>
            <a:ext cx="12173713" cy="6858000"/>
          </a:xfrm>
          <a:prstGeom prst="rect">
            <a:avLst/>
          </a:prstGeom>
        </p:spPr>
      </p:pic>
    </p:spTree>
  </p:cSld>
  <p:clrMapOvr>
    <a:masterClrMapping/>
  </p:clrMapOvr>
  <p:hf hdr="0" ft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 anchor="t"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zh-CN" altLang="en-US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17E01D7-B54C-6C48-82D9-95C69B9956D1}" type="datetimeFigureOut">
              <a:rPr kumimoji="1" lang="zh-CN" altLang="en-US" smtClean="0"/>
            </a:fld>
            <a:endParaRPr kumimoji="1" lang="zh-CN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A22BD1E-C90F-604E-8768-298FBDC1684D}" type="slidenum">
              <a:rPr kumimoji="1" lang="zh-CN" altLang="en-US" smtClean="0"/>
            </a:fld>
            <a:endParaRPr kumimoji="1"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slideLayout" Target="../slideLayouts/slideLayout13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二级</a:t>
            </a:r>
            <a:endParaRPr lang="zh-CN" altLang="en-US"/>
          </a:p>
          <a:p>
            <a:pPr lvl="2"/>
            <a:r>
              <a:rPr lang="zh-CN" altLang="en-US"/>
              <a:t>三级</a:t>
            </a:r>
            <a:endParaRPr lang="zh-CN" altLang="en-US"/>
          </a:p>
          <a:p>
            <a:pPr lvl="3"/>
            <a:r>
              <a:rPr lang="zh-CN" altLang="en-US"/>
              <a:t>四级</a:t>
            </a:r>
            <a:endParaRPr lang="zh-CN" altLang="en-US"/>
          </a:p>
          <a:p>
            <a:pPr lvl="4"/>
            <a:r>
              <a:rPr lang="zh-CN" altLang="en-US"/>
              <a:t>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764DE79-268F-4C1A-8933-263129D2AF90}" type="datetimeFigureOut">
              <a:rPr lang="en-US" dirty="0"/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8F63A3B-78C7-47BE-AE5E-E10140E04643}" type="slidenum">
              <a:rPr lang="en-US" dirty="0"/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3.xml"/><Relationship Id="rId1" Type="http://schemas.openxmlformats.org/officeDocument/2006/relationships/image" Target="../media/image3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3.xml"/></Relationships>
</file>

<file path=ppt/slides/_rels/slide3.xml.rels><?xml version="1.0" encoding="UTF-8" standalone="yes"?>
<Relationships xmlns="http://schemas.openxmlformats.org/package/2006/relationships"><Relationship Id="rId5" Type="http://schemas.openxmlformats.org/officeDocument/2006/relationships/notesSlide" Target="../notesSlides/notesSlide3.xml"/><Relationship Id="rId4" Type="http://schemas.openxmlformats.org/officeDocument/2006/relationships/vmlDrawing" Target="../drawings/vmlDrawing1.vml"/><Relationship Id="rId3" Type="http://schemas.openxmlformats.org/officeDocument/2006/relationships/slideLayout" Target="../slideLayouts/slideLayout13.xml"/><Relationship Id="rId2" Type="http://schemas.openxmlformats.org/officeDocument/2006/relationships/image" Target="../media/image4.emf"/><Relationship Id="rId1" Type="http://schemas.openxmlformats.org/officeDocument/2006/relationships/oleObject" Target="../embeddings/oleObject1.bin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3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48688" name="object 2"/>
          <p:cNvSpPr txBox="1"/>
          <p:nvPr/>
        </p:nvSpPr>
        <p:spPr>
          <a:xfrm>
            <a:off x="10326168" y="6472895"/>
            <a:ext cx="89535" cy="193040"/>
          </a:xfrm>
          <a:prstGeom prst="rect">
            <a:avLst/>
          </a:prstGeom>
        </p:spPr>
        <p:txBody>
          <a:bodyPr vert="horz" wrap="square" lIns="0" tIns="8890" rIns="0" bIns="0" rtlCol="0">
            <a:spAutoFit/>
          </a:bodyPr>
          <a:lstStyle/>
          <a:p>
            <a:pPr>
              <a:spcBef>
                <a:spcPts val="55"/>
              </a:spcBef>
            </a:pPr>
            <a:r>
              <a:rPr sz="1200" dirty="0">
                <a:solidFill>
                  <a:srgbClr val="7E7E7E"/>
                </a:solidFill>
                <a:latin typeface="微软雅黑" panose="020B0503020204020204" charset="-122"/>
                <a:cs typeface="微软雅黑" panose="020B0503020204020204" charset="-122"/>
              </a:rPr>
              <a:t>0</a:t>
            </a:r>
            <a:endParaRPr sz="1200">
              <a:latin typeface="微软雅黑" panose="020B0503020204020204" charset="-122"/>
              <a:cs typeface="微软雅黑" panose="020B0503020204020204" charset="-122"/>
            </a:endParaRPr>
          </a:p>
        </p:txBody>
      </p:sp>
      <p:pic>
        <p:nvPicPr>
          <p:cNvPr id="2097166" name="object 4"/>
          <p:cNvPicPr/>
          <p:nvPr/>
        </p:nvPicPr>
        <p:blipFill rotWithShape="1">
          <a:blip r:embed="rId1" cstate="print"/>
          <a:srcRect l="55372" t="38171"/>
          <a:stretch>
            <a:fillRect/>
          </a:stretch>
        </p:blipFill>
        <p:spPr>
          <a:xfrm>
            <a:off x="8058316" y="2804839"/>
            <a:ext cx="4114800" cy="4079475"/>
          </a:xfrm>
          <a:prstGeom prst="rect">
            <a:avLst/>
          </a:prstGeom>
        </p:spPr>
      </p:pic>
      <p:pic>
        <p:nvPicPr>
          <p:cNvPr id="2097169" name="object 4"/>
          <p:cNvPicPr/>
          <p:nvPr/>
        </p:nvPicPr>
        <p:blipFill rotWithShape="1">
          <a:blip r:embed="rId1" cstate="print"/>
          <a:srcRect t="-289" r="53640" b="-1"/>
          <a:stretch>
            <a:fillRect/>
          </a:stretch>
        </p:blipFill>
        <p:spPr>
          <a:xfrm>
            <a:off x="19050" y="0"/>
            <a:ext cx="4114800" cy="6597991"/>
          </a:xfrm>
          <a:prstGeom prst="rect">
            <a:avLst/>
          </a:prstGeom>
        </p:spPr>
      </p:pic>
      <p:sp>
        <p:nvSpPr>
          <p:cNvPr id="1048689" name="文本占位符 4"/>
          <p:cNvSpPr>
            <a:spLocks noGrp="1"/>
          </p:cNvSpPr>
          <p:nvPr>
            <p:ph type="subTitle" idx="4294967295"/>
          </p:nvPr>
        </p:nvSpPr>
        <p:spPr>
          <a:xfrm>
            <a:off x="4133685" y="4839562"/>
            <a:ext cx="3867151" cy="528362"/>
          </a:xfrm>
        </p:spPr>
        <p:txBody>
          <a:bodyPr vert="horz" wrap="square" lIns="91440" tIns="45720" rIns="91440" bIns="45720" anchor="t" anchorCtr="0"/>
          <a:lstStyle/>
          <a:p>
            <a:pPr marL="0" indent="0" algn="ctr" defTabSz="914400" eaLnBrk="1" fontAlgn="auto" latinLnBrk="0" hangingPunct="1">
              <a:lnSpc>
                <a:spcPct val="150000"/>
              </a:lnSpc>
              <a:buClrTx/>
              <a:buSzTx/>
              <a:buNone/>
            </a:pPr>
            <a:r>
              <a:rPr lang="en-US" altLang="zh-CN" sz="1800" b="0" kern="1200" dirty="0">
                <a:solidFill>
                  <a:srgbClr val="0B85CF"/>
                </a:solidFill>
                <a:latin typeface="微软雅黑" panose="020B0503020204020204" charset="-122"/>
                <a:ea typeface="微软雅黑" panose="020B0503020204020204" charset="-122"/>
                <a:cs typeface="+mn-cs"/>
              </a:rPr>
              <a:t>2023-06</a:t>
            </a:r>
            <a:endParaRPr lang="zh-CN" altLang="en-US" sz="1800" b="0" kern="1200" dirty="0">
              <a:solidFill>
                <a:srgbClr val="0B85CF"/>
              </a:solidFill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  <p:sp>
        <p:nvSpPr>
          <p:cNvPr id="1048690" name="TextBox 8"/>
          <p:cNvSpPr txBox="1"/>
          <p:nvPr/>
        </p:nvSpPr>
        <p:spPr>
          <a:xfrm>
            <a:off x="0" y="1905000"/>
            <a:ext cx="12192000" cy="2399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lnSpc>
                <a:spcPct val="150000"/>
              </a:lnSpc>
            </a:pPr>
            <a:r>
              <a:rPr lang="en-US" altLang="zh-CN" sz="36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Further Enhancements of SONMDT in Rel-19</a:t>
            </a:r>
            <a:endParaRPr lang="en-US" altLang="zh-CN" sz="3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endParaRPr lang="en-US" altLang="zh-CN" sz="36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  <a:p>
            <a:pPr algn="ctr">
              <a:lnSpc>
                <a:spcPct val="150000"/>
              </a:lnSpc>
            </a:pPr>
            <a:r>
              <a:rPr lang="en-US" altLang="zh-CN" sz="2800" b="1" dirty="0">
                <a:solidFill>
                  <a:srgbClr val="0070C0"/>
                </a:solidFill>
                <a:latin typeface="微软雅黑" panose="020B0503020204020204" charset="-122"/>
                <a:ea typeface="微软雅黑" panose="020B0503020204020204" charset="-122"/>
              </a:rPr>
              <a:t>CMCC</a:t>
            </a:r>
            <a:endParaRPr lang="en-US" altLang="zh-CN" sz="2800" b="1" dirty="0">
              <a:solidFill>
                <a:srgbClr val="0070C0"/>
              </a:solidFill>
              <a:latin typeface="微软雅黑" panose="020B0503020204020204" charset="-122"/>
              <a:ea typeface="微软雅黑" panose="020B0503020204020204" charset="-122"/>
            </a:endParaRPr>
          </a:p>
        </p:txBody>
      </p:sp>
      <p:sp>
        <p:nvSpPr>
          <p:cNvPr id="2" name="文本框 1"/>
          <p:cNvSpPr txBox="1"/>
          <p:nvPr/>
        </p:nvSpPr>
        <p:spPr>
          <a:xfrm>
            <a:off x="191344" y="1065347"/>
            <a:ext cx="11665296" cy="6451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</a:rPr>
              <a:t>3GPP TSG RAN R19 Workshop	                                                                                                    RWS-230429</a:t>
            </a:r>
            <a:endParaRPr lang="en-US" altLang="zh-CN" sz="1800" b="1" dirty="0">
              <a:solidFill>
                <a:schemeClr val="accent1"/>
              </a:solidFill>
              <a:effectLst/>
              <a:latin typeface="Arial" panose="020B0604020202020204" pitchFamily="34" charset="0"/>
            </a:endParaRPr>
          </a:p>
          <a:p>
            <a:pPr>
              <a:spcAft>
                <a:spcPts val="600"/>
              </a:spcAft>
            </a:pP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Taipei, Jun. 15</a:t>
            </a:r>
            <a:r>
              <a:rPr lang="en-US" altLang="zh-CN" sz="1800" b="1" baseline="30000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-16</a:t>
            </a:r>
            <a:r>
              <a:rPr lang="en-US" altLang="zh-CN" b="1" baseline="30000" dirty="0">
                <a:solidFill>
                  <a:schemeClr val="accent1"/>
                </a:solidFill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th</a:t>
            </a:r>
            <a:r>
              <a:rPr lang="en-US" altLang="zh-CN" sz="1800" b="1" dirty="0">
                <a:solidFill>
                  <a:schemeClr val="accent1"/>
                </a:solidFill>
                <a:effectLst/>
                <a:latin typeface="Arial" panose="020B0604020202020204" pitchFamily="34" charset="0"/>
                <a:ea typeface="MS Mincho" panose="02020609040205080304" pitchFamily="49" charset="-128"/>
                <a:cs typeface="Arial" panose="020B0604020202020204" pitchFamily="34" charset="0"/>
              </a:rPr>
              <a:t>, 2023</a:t>
            </a:r>
            <a:endParaRPr lang="zh-CN" altLang="zh-CN" sz="1400" dirty="0">
              <a:solidFill>
                <a:schemeClr val="accent1"/>
              </a:solidFill>
              <a:effectLst/>
              <a:latin typeface="Arial" panose="020B0604020202020204" pitchFamily="34" charset="0"/>
              <a:ea typeface="MS Mincho" panose="02020609040205080304" pitchFamily="49" charset="-128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General Introduction</a:t>
              </a:r>
              <a:endPara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6" name="矩形 14"/>
          <p:cNvSpPr/>
          <p:nvPr/>
        </p:nvSpPr>
        <p:spPr>
          <a:xfrm>
            <a:off x="326390" y="879475"/>
            <a:ext cx="11577320" cy="5515610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pPr marL="285750" indent="-285750" defTabSz="914400" fontAlgn="auto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Font typeface="Wingdings" panose="05000000000000000000" charset="0"/>
              <a:buChar char="n"/>
            </a:pPr>
            <a:r>
              <a:rPr lang="en-US" altLang="zh-CN" sz="1600" b="1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Rel-18 SON/MDT</a:t>
            </a:r>
            <a:endParaRPr lang="en-US" altLang="zh-CN" sz="1600" b="1" dirty="0">
              <a:solidFill>
                <a:prstClr val="black"/>
              </a:solidFill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561975" lvl="1" indent="-255270" algn="l" defTabSz="914400" fontAlgn="auto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SHR and SPR</a:t>
            </a:r>
            <a:endParaRPr lang="en-US" altLang="zh-CN" sz="1600" dirty="0">
              <a:solidFill>
                <a:prstClr val="black"/>
              </a:solidFill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561975" lvl="1" indent="-255270" algn="l" defTabSz="914400" fontAlgn="auto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MRO </a:t>
            </a: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for CPC and CPA, the fast MCG recovery, inter-system handover for voice fallback</a:t>
            </a:r>
            <a:endParaRPr lang="en-US" altLang="zh-CN" sz="1600" dirty="0">
              <a:solidFill>
                <a:prstClr val="black"/>
              </a:solidFill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561975" lvl="1" indent="-255270" algn="l" defTabSz="914400" fontAlgn="auto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RACH Enhancements, including RACH partitioning, RACH report retrieval and SN RACH report in MR-DC</a:t>
            </a:r>
            <a:endParaRPr lang="en-US" altLang="zh-CN" sz="1600" dirty="0">
              <a:solidFill>
                <a:prstClr val="black"/>
              </a:solidFill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561975" lvl="1" indent="-255270" algn="l" defTabSz="914400" fontAlgn="auto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SON/MDT Enhancements for Non-Public Networks, NR-U</a:t>
            </a:r>
            <a:endParaRPr lang="en-US" altLang="zh-CN" sz="1600" dirty="0">
              <a:solidFill>
                <a:prstClr val="black"/>
              </a:solidFill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285750" indent="-285750" algn="l" defTabSz="914400" fontAlgn="auto">
              <a:lnSpc>
                <a:spcPct val="120000"/>
              </a:lnSpc>
              <a:spcBef>
                <a:spcPts val="900"/>
              </a:spcBef>
              <a:spcAft>
                <a:spcPts val="300"/>
              </a:spcAft>
              <a:buClrTx/>
              <a:buSzTx/>
              <a:buFont typeface="Wingdings" panose="05000000000000000000" charset="0"/>
              <a:buChar char="n"/>
            </a:pPr>
            <a:r>
              <a:rPr lang="en-US" altLang="zh-CN" sz="1600" b="1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Potential objectives </a:t>
            </a:r>
            <a:r>
              <a:rPr lang="en-US" altLang="zh-CN" sz="1600" b="1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for</a:t>
            </a:r>
            <a:r>
              <a:rPr lang="en-US" altLang="zh-CN" sz="1600" b="1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Rel-19 </a:t>
            </a:r>
            <a:r>
              <a:rPr lang="en-US" altLang="zh-CN" sz="1600" b="1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data collection for </a:t>
            </a:r>
            <a:r>
              <a:rPr lang="en-US" altLang="zh-CN" sz="1600" b="1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SON/MDT and AI/ML</a:t>
            </a:r>
            <a:endParaRPr lang="en-US" altLang="zh-CN" sz="1600" b="1" dirty="0">
              <a:solidFill>
                <a:prstClr val="black"/>
              </a:solidFill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561975" lvl="1" indent="-255270" algn="l" defTabSz="914400" fontAlgn="auto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Support the new use cases based on the new features introduced in Rel-17/Rel-18</a:t>
            </a:r>
            <a:endParaRPr lang="en-US" altLang="zh-CN" sz="1600" dirty="0">
              <a:solidFill>
                <a:prstClr val="black"/>
              </a:solidFill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1049655" lvl="2" indent="-285750" algn="l" defTabSz="914400" fontAlgn="auto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–"/>
            </a:pP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SON/MDT enhancements for </a:t>
            </a: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R18 NR mobility </a:t>
            </a: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enhancements</a:t>
            </a: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, Network Slicing, </a:t>
            </a: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MR-DC (SCG activate/deactivate),</a:t>
            </a: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</a:t>
            </a: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MBS, </a:t>
            </a: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...</a:t>
            </a:r>
            <a:endParaRPr lang="en-US" altLang="zh-CN" sz="1600" dirty="0">
              <a:solidFill>
                <a:prstClr val="black"/>
              </a:solidFill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561975" lvl="1" indent="-255270" algn="l" defTabSz="914400" fontAlgn="auto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Specify data collection mechanism(s) for the use cases indentified in AI/ML for air interface and NG-RAN</a:t>
            </a:r>
            <a:endParaRPr lang="en-US" altLang="zh-CN" sz="1600" dirty="0">
              <a:solidFill>
                <a:prstClr val="black"/>
              </a:solidFill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  <a:p>
            <a:pPr marL="1049655" lvl="2" indent="-285750" algn="l" defTabSz="914400" fontAlgn="auto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–"/>
            </a:pPr>
            <a:r>
              <a:rPr lang="en-US" altLang="zh-CN" sz="16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SON/MDT </a:t>
            </a:r>
            <a:r>
              <a:rPr lang="en-US" altLang="zh-CN" sz="16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enhancements </a:t>
            </a:r>
            <a:r>
              <a:rPr lang="en-US" altLang="zh-CN" sz="16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based on the l</a:t>
            </a:r>
            <a:r>
              <a:rPr lang="en-US" altLang="zh-CN" sz="16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egacy framework</a:t>
            </a:r>
            <a:endParaRPr lang="en-US" altLang="zh-CN" sz="1600" dirty="0">
              <a:solidFill>
                <a:schemeClr val="tx1"/>
              </a:solidFill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  <a:p>
            <a:pPr marL="1049655" lvl="2" indent="-285750" algn="l" defTabSz="914400" fontAlgn="auto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–"/>
            </a:pPr>
            <a:r>
              <a:rPr lang="en-US" altLang="zh-CN" sz="16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RAN-initiated data collection</a:t>
            </a:r>
            <a:endParaRPr lang="en-US" altLang="zh-CN" sz="1600" dirty="0">
              <a:solidFill>
                <a:schemeClr val="tx1"/>
              </a:solidFill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  <a:p>
            <a:pPr marL="1049655" lvl="2" indent="-285750" algn="l" defTabSz="914400" fontAlgn="auto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–"/>
            </a:pPr>
            <a:r>
              <a:rPr lang="en-US" altLang="zh-CN" sz="16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New entity introduced for </a:t>
            </a:r>
            <a:r>
              <a:rPr lang="en-US" altLang="zh-CN" sz="1600" dirty="0">
                <a:solidFill>
                  <a:schemeClr val="tx1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AI/ML to meet the requirements of computing capability for model trainning and storage in NG-RAN</a:t>
            </a:r>
            <a:endParaRPr lang="en-US" altLang="zh-CN" sz="1600" dirty="0">
              <a:solidFill>
                <a:schemeClr val="tx1"/>
              </a:solidFill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  <a:p>
            <a:pPr marL="561975" lvl="1" indent="-255270" algn="l" defTabSz="914400" fontAlgn="auto">
              <a:lnSpc>
                <a:spcPct val="12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Specify the </a:t>
            </a: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leftover issues</a:t>
            </a:r>
            <a:r>
              <a:rPr lang="en-US" altLang="zh-CN" sz="1600" dirty="0">
                <a:solidFill>
                  <a:prstClr val="black"/>
                </a:solidFill>
                <a:uFillTx/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 of Rel-18 SON/MDT, if any</a:t>
            </a:r>
            <a:endParaRPr lang="en-US" altLang="zh-CN" sz="1600" dirty="0">
              <a:solidFill>
                <a:prstClr val="black"/>
              </a:solidFill>
              <a:uFillTx/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H</a:t>
              </a:r>
              <a:r>
                <a:rPr lang="en-US" altLang="zh-CN" sz="2800" b="1" dirty="0">
                  <a:solidFill>
                    <a:prstClr val="black"/>
                  </a:solidFill>
                  <a:latin typeface="Arial" panose="020B0604020202020204" pitchFamily="34" charset="0"/>
                  <a:ea typeface="Arial Unicode MS" panose="020B0604020202020204" pitchFamily="34" charset="-122"/>
                  <a:cs typeface="Arial" panose="020B0604020202020204" pitchFamily="34" charset="0"/>
                  <a:sym typeface="+mn-ea"/>
                </a:rPr>
                <a:t>igh priority cases</a:t>
              </a:r>
              <a:r>
                <a:rPr lang="en-US" altLang="zh-CN" sz="28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 in Rel-19 SON/MDT</a:t>
              </a:r>
              <a:endPara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9" name="矩形 14"/>
          <p:cNvSpPr/>
          <p:nvPr/>
        </p:nvSpPr>
        <p:spPr>
          <a:xfrm>
            <a:off x="330402" y="936452"/>
            <a:ext cx="11322267" cy="39560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pPr marL="285750" indent="-285750" algn="l" defTabSz="914400" fontAlgn="auto">
              <a:lnSpc>
                <a:spcPct val="110000"/>
              </a:lnSpc>
              <a:spcBef>
                <a:spcPts val="600"/>
              </a:spcBef>
              <a:spcAft>
                <a:spcPts val="600"/>
              </a:spcAft>
              <a:buClrTx/>
              <a:buSzTx/>
              <a:buFont typeface="Wingdings" panose="05000000000000000000" charset="0"/>
              <a:buChar char="n"/>
            </a:pP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High priority cases for SON/MDT </a:t>
            </a: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enhancements </a:t>
            </a: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considered for the scope of Rel-19 WI</a:t>
            </a:r>
            <a:endParaRPr lang="en-US" altLang="zh-CN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</p:txBody>
      </p:sp>
      <p:sp>
        <p:nvSpPr>
          <p:cNvPr id="3" name="流程图: 可选过程 2"/>
          <p:cNvSpPr/>
          <p:nvPr/>
        </p:nvSpPr>
        <p:spPr>
          <a:xfrm>
            <a:off x="440690" y="1492250"/>
            <a:ext cx="4194810" cy="467360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2583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L1/L2 triggered mobility (LTM)</a:t>
            </a:r>
            <a:endParaRPr lang="zh-CN" altLang="en-US" b="1"/>
          </a:p>
        </p:txBody>
      </p:sp>
      <p:sp>
        <p:nvSpPr>
          <p:cNvPr id="5" name="矩形 4"/>
          <p:cNvSpPr/>
          <p:nvPr/>
        </p:nvSpPr>
        <p:spPr>
          <a:xfrm>
            <a:off x="440690" y="1959610"/>
            <a:ext cx="5361305" cy="1314450"/>
          </a:xfrm>
          <a:prstGeom prst="rect">
            <a:avLst/>
          </a:prstGeom>
          <a:noFill/>
          <a:ln>
            <a:solidFill>
              <a:srgbClr val="2583D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文本框 6"/>
          <p:cNvSpPr txBox="1"/>
          <p:nvPr/>
        </p:nvSpPr>
        <p:spPr>
          <a:xfrm>
            <a:off x="480695" y="2051050"/>
            <a:ext cx="5358765" cy="119888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Specify UE reporting for the root cause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analysis of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LTM failure, near failure case, too late LTM, too early </a:t>
            </a:r>
            <a:r>
              <a:rPr lang="en-US" altLang="zh-CN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LTM </a:t>
            </a:r>
            <a:r>
              <a:rPr lang="en-US" altLang="zh-CN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and </a:t>
            </a:r>
            <a:r>
              <a:rPr lang="en-US" altLang="zh-CN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LTM</a:t>
            </a:r>
            <a:r>
              <a:rPr lang="en-US" altLang="zh-CN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 to wrong cell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 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for L1/L2 mobility optimization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 </a:t>
            </a:r>
            <a:endParaRPr lang="zh-CN" altLang="en-US"/>
          </a:p>
        </p:txBody>
      </p:sp>
      <p:sp>
        <p:nvSpPr>
          <p:cNvPr id="8" name="流程图: 可选过程 7"/>
          <p:cNvSpPr/>
          <p:nvPr/>
        </p:nvSpPr>
        <p:spPr>
          <a:xfrm>
            <a:off x="6102350" y="1498600"/>
            <a:ext cx="4194810" cy="467360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2583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Network Slicing</a:t>
            </a:r>
            <a:endParaRPr lang="en-US" altLang="zh-CN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6110605" y="2051050"/>
            <a:ext cx="5542280" cy="13093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 fontAlgn="auto">
              <a:lnSpc>
                <a:spcPct val="110000"/>
              </a:lnSpc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Specify UE reporting for </a:t>
            </a:r>
            <a:r>
              <a:rPr lang="en-US" altLang="zh-CN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slice unavailablity or interruption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, while UE still in the coverage of radio signalling, which can be used by the operator for network planning of slice deployment   </a:t>
            </a:r>
            <a:endParaRPr lang="zh-CN" altLang="en-US"/>
          </a:p>
        </p:txBody>
      </p:sp>
      <p:sp>
        <p:nvSpPr>
          <p:cNvPr id="10" name="流程图: 可选过程 9"/>
          <p:cNvSpPr/>
          <p:nvPr/>
        </p:nvSpPr>
        <p:spPr>
          <a:xfrm>
            <a:off x="440690" y="3492500"/>
            <a:ext cx="4194810" cy="467360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2583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MR-DC</a:t>
            </a:r>
            <a:endParaRPr lang="zh-CN" altLang="en-US" b="1"/>
          </a:p>
        </p:txBody>
      </p:sp>
      <p:sp>
        <p:nvSpPr>
          <p:cNvPr id="11" name="文本框 10"/>
          <p:cNvSpPr txBox="1"/>
          <p:nvPr/>
        </p:nvSpPr>
        <p:spPr>
          <a:xfrm>
            <a:off x="480695" y="4051300"/>
            <a:ext cx="5351780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Enhance UE Mobility information to </a:t>
            </a:r>
            <a:r>
              <a:rPr lang="en-US" altLang="zh-CN" dirty="0">
                <a:solidFill>
                  <a:schemeClr val="tx1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identify </a:t>
            </a:r>
            <a:r>
              <a:rPr lang="en-US" altLang="zh-CN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SCG activate/deactivate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 introduced in Rel-17  </a:t>
            </a:r>
            <a:endParaRPr lang="zh-CN" altLang="en-US"/>
          </a:p>
        </p:txBody>
      </p:sp>
      <p:sp>
        <p:nvSpPr>
          <p:cNvPr id="12" name="流程图: 可选过程 11"/>
          <p:cNvSpPr/>
          <p:nvPr/>
        </p:nvSpPr>
        <p:spPr>
          <a:xfrm>
            <a:off x="440690" y="4943475"/>
            <a:ext cx="4194810" cy="467360"/>
          </a:xfrm>
          <a:prstGeom prst="flowChartAlternateProcess">
            <a:avLst/>
          </a:prstGeom>
          <a:solidFill>
            <a:schemeClr val="accent5">
              <a:lumMod val="60000"/>
              <a:lumOff val="40000"/>
            </a:schemeClr>
          </a:solidFill>
          <a:ln>
            <a:solidFill>
              <a:srgbClr val="2583D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l"/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SDT</a:t>
            </a:r>
            <a:endParaRPr lang="zh-CN" altLang="en-US" b="1"/>
          </a:p>
        </p:txBody>
      </p:sp>
      <p:sp>
        <p:nvSpPr>
          <p:cNvPr id="14" name="文本框 13"/>
          <p:cNvSpPr txBox="1"/>
          <p:nvPr/>
        </p:nvSpPr>
        <p:spPr>
          <a:xfrm>
            <a:off x="480695" y="5502275"/>
            <a:ext cx="5338445" cy="64516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Enhance SON to allow </a:t>
            </a:r>
            <a:r>
              <a:rPr lang="en-US" altLang="zh-CN" dirty="0">
                <a:solidFill>
                  <a:srgbClr val="0070C0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SDT failure analysis</a:t>
            </a: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 and configuration optimization  </a:t>
            </a:r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6102350" y="1965960"/>
            <a:ext cx="5522595" cy="4232275"/>
          </a:xfrm>
          <a:prstGeom prst="rect">
            <a:avLst/>
          </a:prstGeom>
          <a:noFill/>
          <a:ln>
            <a:solidFill>
              <a:srgbClr val="2583D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graphicFrame>
        <p:nvGraphicFramePr>
          <p:cNvPr id="13" name="对象 -2147482624"/>
          <p:cNvGraphicFramePr>
            <a:graphicFrameLocks noChangeAspect="1"/>
          </p:cNvGraphicFramePr>
          <p:nvPr/>
        </p:nvGraphicFramePr>
        <p:xfrm>
          <a:off x="6329680" y="3733800"/>
          <a:ext cx="5140960" cy="22593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3076" name="" r:id="rId1" imgW="27750135" imgH="12215495" progId="Visio.Drawing.15">
                  <p:embed/>
                </p:oleObj>
              </mc:Choice>
              <mc:Fallback>
                <p:oleObj name="" r:id="rId1" imgW="27750135" imgH="12215495" progId="Visio.Drawing.15">
                  <p:embed/>
                  <p:pic>
                    <p:nvPicPr>
                      <p:cNvPr id="0" name="图片 3075"/>
                      <p:cNvPicPr/>
                      <p:nvPr/>
                    </p:nvPicPr>
                    <p:blipFill>
                      <a:blip r:embed="rId2"/>
                      <a:stretch>
                        <a:fillRect/>
                      </a:stretch>
                    </p:blipFill>
                    <p:spPr>
                      <a:xfrm>
                        <a:off x="6329680" y="3733800"/>
                        <a:ext cx="5140960" cy="2259330"/>
                      </a:xfrm>
                      <a:prstGeom prst="rect">
                        <a:avLst/>
                      </a:prstGeom>
                      <a:noFill/>
                      <a:ln w="38100">
                        <a:noFill/>
                        <a:miter/>
                      </a:ln>
                    </p:spPr>
                  </p:pic>
                </p:oleObj>
              </mc:Fallback>
            </mc:AlternateContent>
          </a:graphicData>
        </a:graphic>
      </p:graphicFrame>
      <p:sp>
        <p:nvSpPr>
          <p:cNvPr id="16" name="矩形 15"/>
          <p:cNvSpPr/>
          <p:nvPr/>
        </p:nvSpPr>
        <p:spPr>
          <a:xfrm>
            <a:off x="440690" y="3959860"/>
            <a:ext cx="5361305" cy="777875"/>
          </a:xfrm>
          <a:prstGeom prst="rect">
            <a:avLst/>
          </a:prstGeom>
          <a:noFill/>
          <a:ln>
            <a:solidFill>
              <a:srgbClr val="2583D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440690" y="5420995"/>
            <a:ext cx="5361305" cy="777875"/>
          </a:xfrm>
          <a:prstGeom prst="rect">
            <a:avLst/>
          </a:prstGeom>
          <a:noFill/>
          <a:ln>
            <a:solidFill>
              <a:srgbClr val="2583D1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3"/>
          <p:cNvGrpSpPr/>
          <p:nvPr/>
        </p:nvGrpSpPr>
        <p:grpSpPr>
          <a:xfrm>
            <a:off x="0" y="0"/>
            <a:ext cx="11868150" cy="762000"/>
            <a:chOff x="0" y="0"/>
            <a:chExt cx="18690" cy="1200"/>
          </a:xfrm>
        </p:grpSpPr>
        <p:grpSp>
          <p:nvGrpSpPr>
            <p:cNvPr id="4" name="组合 12"/>
            <p:cNvGrpSpPr/>
            <p:nvPr/>
          </p:nvGrpSpPr>
          <p:grpSpPr>
            <a:xfrm>
              <a:off x="0" y="0"/>
              <a:ext cx="14040" cy="1200"/>
              <a:chOff x="0" y="152400"/>
              <a:chExt cx="8915400" cy="762000"/>
            </a:xfrm>
          </p:grpSpPr>
          <p:sp>
            <p:nvSpPr>
              <p:cNvPr id="1048770" name="矩形 19"/>
              <p:cNvSpPr/>
              <p:nvPr/>
            </p:nvSpPr>
            <p:spPr>
              <a:xfrm>
                <a:off x="0" y="152400"/>
                <a:ext cx="228600" cy="762000"/>
              </a:xfrm>
              <a:prstGeom prst="rect">
                <a:avLst/>
              </a:prstGeom>
              <a:solidFill>
                <a:srgbClr val="0070C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 defTabSz="914400"/>
                <a:endParaRPr lang="zh-CN" altLang="en-US" sz="3600" b="1" dirty="0">
                  <a:solidFill>
                    <a:prstClr val="white"/>
                  </a:solidFill>
                  <a:latin typeface="微软雅黑" panose="020B0503020204020204" charset="-122"/>
                  <a:ea typeface="微软雅黑" panose="020B0503020204020204" charset="-122"/>
                </a:endParaRPr>
              </a:p>
            </p:txBody>
          </p:sp>
          <p:cxnSp>
            <p:nvCxnSpPr>
              <p:cNvPr id="3145735" name="直接连接符 20"/>
              <p:cNvCxnSpPr/>
              <p:nvPr/>
            </p:nvCxnSpPr>
            <p:spPr>
              <a:xfrm>
                <a:off x="0" y="914400"/>
                <a:ext cx="8915400" cy="0"/>
              </a:xfrm>
              <a:prstGeom prst="line">
                <a:avLst/>
              </a:prstGeom>
            </p:spPr>
            <p:style>
              <a:lnRef idx="1">
                <a:schemeClr val="accent1"/>
              </a:lnRef>
              <a:fillRef idx="0">
                <a:schemeClr val="accent1"/>
              </a:fillRef>
              <a:effectRef idx="0">
                <a:schemeClr val="accent1"/>
              </a:effectRef>
              <a:fontRef idx="minor">
                <a:schemeClr val="tx1"/>
              </a:fontRef>
            </p:style>
          </p:cxnSp>
        </p:grpSp>
        <p:sp>
          <p:nvSpPr>
            <p:cNvPr id="1048771" name="TextBox 4"/>
            <p:cNvSpPr txBox="1"/>
            <p:nvPr/>
          </p:nvSpPr>
          <p:spPr>
            <a:xfrm>
              <a:off x="360" y="189"/>
              <a:ext cx="18330" cy="8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defTabSz="914400">
                <a:spcBef>
                  <a:spcPct val="20000"/>
                </a:spcBef>
                <a:defRPr/>
              </a:pPr>
              <a:r>
                <a:rPr lang="en-US" altLang="zh-CN" sz="2800" b="1" dirty="0">
                  <a:latin typeface="微软雅黑" panose="020B0503020204020204" charset="-122"/>
                  <a:ea typeface="微软雅黑" panose="020B0503020204020204" charset="-122"/>
                  <a:sym typeface="+mn-ea"/>
                </a:rPr>
                <a:t>Rel-19 SON/MDT Enhancements WI Proposal</a:t>
              </a:r>
              <a:endParaRPr lang="en-US" altLang="zh-CN" sz="2800" b="1" dirty="0">
                <a:solidFill>
                  <a:srgbClr val="000000"/>
                </a:solidFill>
                <a:latin typeface="微软雅黑" panose="020B0503020204020204" charset="-122"/>
                <a:ea typeface="微软雅黑" panose="020B0503020204020204" charset="-122"/>
              </a:endParaRPr>
            </a:p>
          </p:txBody>
        </p:sp>
      </p:grpSp>
      <p:sp>
        <p:nvSpPr>
          <p:cNvPr id="19" name="矩形 14"/>
          <p:cNvSpPr/>
          <p:nvPr/>
        </p:nvSpPr>
        <p:spPr>
          <a:xfrm>
            <a:off x="328930" y="1217295"/>
            <a:ext cx="7016750" cy="4534535"/>
          </a:xfrm>
          <a:prstGeom prst="rect">
            <a:avLst/>
          </a:prstGeom>
          <a:noFill/>
          <a:ln w="12700">
            <a:noFill/>
          </a:ln>
        </p:spPr>
        <p:txBody>
          <a:bodyPr wrap="square">
            <a:spAutoFit/>
          </a:bodyPr>
          <a:p>
            <a:pPr marL="285750" lvl="1" indent="-285750" algn="l" defTabSz="914400" fontAlgn="auto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Wingdings" panose="05000000000000000000" charset="0"/>
              <a:buChar char="n"/>
            </a:pP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Support of</a:t>
            </a: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 the new use cases for SON/MDT Enhancement</a:t>
            </a:r>
            <a:endParaRPr lang="en-US" altLang="zh-CN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561975" lvl="1" indent="-255270" algn="l" defTabSz="914400" fontAlgn="auto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Rel-18 LTM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  <a:p>
            <a:pPr marL="561975" lvl="1" indent="-255270" algn="l" defTabSz="914400" fontAlgn="auto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</a:rPr>
              <a:t>Network Slicing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</a:endParaRPr>
          </a:p>
          <a:p>
            <a:pPr marL="561975" lvl="1" indent="-255270" algn="l" defTabSz="914400" fontAlgn="auto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MR-DC (SCG activate/deactivate)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  <a:p>
            <a:pPr marL="561975" lvl="1" indent="-255270" algn="l" defTabSz="914400" fontAlgn="auto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MBS, UAV, XR, Sidelink Relay (if needed)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  <a:p>
            <a:pPr marL="285750" lvl="1" indent="-285750" algn="l" defTabSz="914400" fontAlgn="auto">
              <a:lnSpc>
                <a:spcPct val="130000"/>
              </a:lnSpc>
              <a:spcBef>
                <a:spcPts val="900"/>
              </a:spcBef>
              <a:spcAft>
                <a:spcPts val="300"/>
              </a:spcAft>
              <a:buClrTx/>
              <a:buSzTx/>
              <a:buFont typeface="Wingdings" panose="05000000000000000000" charset="0"/>
              <a:buChar char="n"/>
            </a:pP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Support of the data collection mechanism(s) for AI/ML</a:t>
            </a:r>
            <a:endParaRPr lang="en-US" altLang="zh-CN" b="1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  <a:p>
            <a:pPr marL="561975" lvl="1" indent="-255270" algn="l" defTabSz="914400" fontAlgn="auto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SON/MDT enhancements based on the legacy framework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  <a:p>
            <a:pPr marL="561975" lvl="1" indent="-255270" algn="l" defTabSz="914400" fontAlgn="auto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RAN-initiated data collection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  <a:p>
            <a:pPr marL="561975" lvl="1" indent="-255270" algn="l" defTabSz="914400" fontAlgn="auto">
              <a:lnSpc>
                <a:spcPct val="130000"/>
              </a:lnSpc>
              <a:spcBef>
                <a:spcPts val="300"/>
              </a:spcBef>
              <a:spcAft>
                <a:spcPts val="300"/>
              </a:spcAft>
              <a:buClrTx/>
              <a:buSzTx/>
              <a:buFont typeface="Arial" panose="020B0604020202020204" pitchFamily="34" charset="0"/>
              <a:buChar char="•"/>
            </a:pPr>
            <a:r>
              <a:rPr lang="en-US" altLang="zh-CN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New entity introduced for AI/ML 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  <a:p>
            <a:pPr marL="285750" lvl="1" indent="-285750" algn="l" defTabSz="914400" fontAlgn="auto">
              <a:lnSpc>
                <a:spcPct val="130000"/>
              </a:lnSpc>
              <a:spcBef>
                <a:spcPts val="900"/>
              </a:spcBef>
              <a:spcAft>
                <a:spcPts val="300"/>
              </a:spcAft>
              <a:buClrTx/>
              <a:buSzTx/>
              <a:buFont typeface="Wingdings" panose="05000000000000000000" charset="0"/>
              <a:buChar char="n"/>
            </a:pPr>
            <a:r>
              <a:rPr lang="en-US" altLang="zh-CN" b="1" dirty="0">
                <a:solidFill>
                  <a:prstClr val="black"/>
                </a:solidFill>
                <a:latin typeface="Arial" panose="020B0604020202020204" pitchFamily="34" charset="0"/>
                <a:ea typeface="Arial Unicode MS" panose="020B0604020202020204" pitchFamily="34" charset="-122"/>
                <a:cs typeface="Arial" panose="020B0604020202020204" pitchFamily="34" charset="0"/>
                <a:sym typeface="+mn-ea"/>
              </a:rPr>
              <a:t>Support of the leftovers in Rel-18 SON/MDT</a:t>
            </a:r>
            <a:endParaRPr lang="en-US" altLang="zh-CN" dirty="0">
              <a:solidFill>
                <a:prstClr val="black"/>
              </a:solidFill>
              <a:latin typeface="Arial" panose="020B0604020202020204" pitchFamily="34" charset="0"/>
              <a:ea typeface="Arial Unicode MS" panose="020B0604020202020204" pitchFamily="34" charset="-122"/>
              <a:cs typeface="Arial" panose="020B0604020202020204" pitchFamily="34" charset="0"/>
              <a:sym typeface="+mn-ea"/>
            </a:endParaRPr>
          </a:p>
        </p:txBody>
      </p:sp>
      <p:grpSp>
        <p:nvGrpSpPr>
          <p:cNvPr id="13" name="组合 12"/>
          <p:cNvGrpSpPr/>
          <p:nvPr/>
        </p:nvGrpSpPr>
        <p:grpSpPr>
          <a:xfrm>
            <a:off x="7496175" y="2854960"/>
            <a:ext cx="3877945" cy="2247265"/>
            <a:chOff x="679099" y="995680"/>
            <a:chExt cx="10816941" cy="4069715"/>
          </a:xfrm>
        </p:grpSpPr>
        <p:sp>
          <p:nvSpPr>
            <p:cNvPr id="14" name="矩形 13"/>
            <p:cNvSpPr/>
            <p:nvPr/>
          </p:nvSpPr>
          <p:spPr>
            <a:xfrm>
              <a:off x="1075690" y="995680"/>
              <a:ext cx="1243965" cy="406971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/>
            </a:p>
          </p:txBody>
        </p:sp>
        <p:sp>
          <p:nvSpPr>
            <p:cNvPr id="15" name="文本框 14"/>
            <p:cNvSpPr txBox="1"/>
            <p:nvPr/>
          </p:nvSpPr>
          <p:spPr>
            <a:xfrm>
              <a:off x="679099" y="2639696"/>
              <a:ext cx="2022478" cy="5554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7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Data Collection</a:t>
              </a:r>
              <a:endParaRPr lang="en-US" altLang="zh-CN" sz="7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6" name="矩形 15"/>
            <p:cNvSpPr/>
            <p:nvPr/>
          </p:nvSpPr>
          <p:spPr>
            <a:xfrm>
              <a:off x="3955415" y="1047750"/>
              <a:ext cx="4060825" cy="6146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/>
            </a:p>
          </p:txBody>
        </p:sp>
        <p:sp>
          <p:nvSpPr>
            <p:cNvPr id="17" name="文本框 16"/>
            <p:cNvSpPr txBox="1"/>
            <p:nvPr/>
          </p:nvSpPr>
          <p:spPr>
            <a:xfrm>
              <a:off x="4104004" y="1149061"/>
              <a:ext cx="3416298" cy="387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Model Training</a:t>
              </a:r>
              <a:endParaRPr lang="en-US" altLang="zh-CN" sz="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18" name="矩形 17"/>
            <p:cNvSpPr/>
            <p:nvPr/>
          </p:nvSpPr>
          <p:spPr>
            <a:xfrm>
              <a:off x="3955415" y="2639695"/>
              <a:ext cx="4065270" cy="614680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/>
            </a:p>
          </p:txBody>
        </p:sp>
        <p:sp>
          <p:nvSpPr>
            <p:cNvPr id="5" name="文本框 4"/>
            <p:cNvSpPr txBox="1"/>
            <p:nvPr/>
          </p:nvSpPr>
          <p:spPr>
            <a:xfrm>
              <a:off x="4599155" y="2727672"/>
              <a:ext cx="2562225" cy="387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Management</a:t>
              </a:r>
              <a:endParaRPr lang="en-US" altLang="zh-CN" sz="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3955415" y="4358005"/>
              <a:ext cx="4064000" cy="648335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/>
            </a:p>
          </p:txBody>
        </p:sp>
        <p:sp>
          <p:nvSpPr>
            <p:cNvPr id="21" name="文本框 20"/>
            <p:cNvSpPr txBox="1"/>
            <p:nvPr/>
          </p:nvSpPr>
          <p:spPr>
            <a:xfrm>
              <a:off x="3955413" y="4458684"/>
              <a:ext cx="3887470" cy="387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Inference</a:t>
              </a:r>
              <a:endParaRPr lang="zh-CN" altLang="en-US" sz="8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2" name="直接箭头连接符 21"/>
            <p:cNvCxnSpPr>
              <a:endCxn id="16" idx="1"/>
            </p:cNvCxnSpPr>
            <p:nvPr/>
          </p:nvCxnSpPr>
          <p:spPr>
            <a:xfrm flipV="1">
              <a:off x="2315210" y="1355090"/>
              <a:ext cx="1640205" cy="3429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3" name="文本框 22"/>
            <p:cNvSpPr txBox="1"/>
            <p:nvPr/>
          </p:nvSpPr>
          <p:spPr>
            <a:xfrm>
              <a:off x="2200893" y="995680"/>
              <a:ext cx="1994535" cy="332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Training Data</a:t>
              </a:r>
              <a:endParaRPr lang="en-US" altLang="zh-CN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4" name="直接箭头连接符 23"/>
            <p:cNvCxnSpPr>
              <a:endCxn id="18" idx="1"/>
            </p:cNvCxnSpPr>
            <p:nvPr/>
          </p:nvCxnSpPr>
          <p:spPr>
            <a:xfrm flipV="1">
              <a:off x="2319655" y="2947035"/>
              <a:ext cx="1635760" cy="1587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5" name="文本框 24"/>
            <p:cNvSpPr txBox="1"/>
            <p:nvPr/>
          </p:nvSpPr>
          <p:spPr>
            <a:xfrm>
              <a:off x="2203087" y="2677082"/>
              <a:ext cx="1878982" cy="49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Monitoring Data</a:t>
              </a:r>
              <a:endParaRPr lang="en-US" altLang="zh-CN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26" name="直接箭头连接符 25"/>
            <p:cNvCxnSpPr>
              <a:endCxn id="21" idx="1"/>
            </p:cNvCxnSpPr>
            <p:nvPr/>
          </p:nvCxnSpPr>
          <p:spPr>
            <a:xfrm>
              <a:off x="2319651" y="4616328"/>
              <a:ext cx="1635762" cy="35847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7" name="文本框 26"/>
            <p:cNvSpPr txBox="1"/>
            <p:nvPr/>
          </p:nvSpPr>
          <p:spPr>
            <a:xfrm>
              <a:off x="2378074" y="4366183"/>
              <a:ext cx="1577335" cy="49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Inference </a:t>
              </a:r>
              <a:r>
                <a:rPr lang="en-US" altLang="zh-CN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Data</a:t>
              </a:r>
              <a:endParaRPr lang="en-US" altLang="zh-CN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8" name="文本框 27"/>
            <p:cNvSpPr txBox="1"/>
            <p:nvPr/>
          </p:nvSpPr>
          <p:spPr>
            <a:xfrm>
              <a:off x="7805119" y="2376806"/>
              <a:ext cx="2122171" cy="49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Model transfer/</a:t>
              </a:r>
              <a:endParaRPr lang="en-US" altLang="zh-CN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delivery request</a:t>
              </a:r>
              <a:endParaRPr lang="en-US" altLang="zh-CN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29" name="文本框 28"/>
            <p:cNvSpPr txBox="1"/>
            <p:nvPr/>
          </p:nvSpPr>
          <p:spPr>
            <a:xfrm>
              <a:off x="3955416" y="3520442"/>
              <a:ext cx="1754501" cy="49908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Monitoring Output</a:t>
              </a:r>
              <a:endParaRPr lang="en-US" altLang="zh-CN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0" name="文本框 29"/>
            <p:cNvSpPr txBox="1"/>
            <p:nvPr/>
          </p:nvSpPr>
          <p:spPr>
            <a:xfrm>
              <a:off x="5823902" y="1672589"/>
              <a:ext cx="2068514" cy="833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Performance feedback/</a:t>
              </a:r>
              <a:endParaRPr lang="en-US" altLang="zh-CN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en-US" altLang="zh-CN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Retraining request</a:t>
              </a:r>
              <a:endParaRPr lang="en-US" altLang="zh-CN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sp>
          <p:nvSpPr>
            <p:cNvPr id="31" name="文本框 30"/>
            <p:cNvSpPr txBox="1"/>
            <p:nvPr/>
          </p:nvSpPr>
          <p:spPr>
            <a:xfrm>
              <a:off x="6133466" y="3289936"/>
              <a:ext cx="2482603" cy="833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Model </a:t>
              </a:r>
              <a:r>
                <a:rPr lang="en-US" altLang="zh-CN" sz="6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selection/</a:t>
              </a:r>
              <a:endParaRPr lang="en-US" altLang="zh-CN" sz="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r>
                <a:rPr lang="en-US" altLang="zh-CN" sz="6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(de)activation/</a:t>
              </a:r>
              <a:endParaRPr lang="en-US" altLang="zh-CN" sz="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r>
                <a:rPr lang="en-US" altLang="zh-CN" sz="6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switching/</a:t>
              </a:r>
              <a:endParaRPr lang="en-US" altLang="zh-CN" sz="600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endParaRPr>
            </a:p>
            <a:p>
              <a:r>
                <a:rPr lang="en-US" altLang="zh-CN" sz="600" dirty="0">
                  <a:latin typeface="Times New Roman" panose="02020603050405020304" pitchFamily="18" charset="0"/>
                  <a:cs typeface="Times New Roman" panose="02020603050405020304" pitchFamily="18" charset="0"/>
                  <a:sym typeface="+mn-ea"/>
                </a:rPr>
                <a:t>fallback</a:t>
              </a:r>
              <a:endParaRPr lang="zh-CN" altLang="en-US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2" name="直接箭头连接符 31"/>
            <p:cNvCxnSpPr/>
            <p:nvPr/>
          </p:nvCxnSpPr>
          <p:spPr>
            <a:xfrm flipH="1" flipV="1">
              <a:off x="5508915" y="3252775"/>
              <a:ext cx="8256" cy="108331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3" name="直接箭头连接符 32"/>
            <p:cNvCxnSpPr/>
            <p:nvPr/>
          </p:nvCxnSpPr>
          <p:spPr>
            <a:xfrm>
              <a:off x="6074410" y="3266440"/>
              <a:ext cx="0" cy="109982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4" name="直接箭头连接符 33"/>
            <p:cNvCxnSpPr/>
            <p:nvPr/>
          </p:nvCxnSpPr>
          <p:spPr>
            <a:xfrm flipH="1" flipV="1">
              <a:off x="5812155" y="1662430"/>
              <a:ext cx="635" cy="987425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5" name="矩形 34"/>
            <p:cNvSpPr/>
            <p:nvPr/>
          </p:nvSpPr>
          <p:spPr>
            <a:xfrm>
              <a:off x="9559290" y="2639696"/>
              <a:ext cx="1650654" cy="614681"/>
            </a:xfrm>
            <a:prstGeom prst="rect">
              <a:avLst/>
            </a:prstGeom>
            <a:noFill/>
            <a:ln>
              <a:solidFill>
                <a:schemeClr val="tx1"/>
              </a:solidFill>
            </a:ln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</a:ex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p>
              <a:pPr algn="ctr"/>
              <a:endParaRPr lang="zh-CN" altLang="en-US" sz="800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9209734" y="2596823"/>
              <a:ext cx="2286306" cy="38753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pPr algn="ctr"/>
              <a:r>
                <a:rPr lang="en-US" altLang="zh-CN" sz="800" b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Model Storage</a:t>
              </a:r>
              <a:endParaRPr lang="en-US" altLang="zh-CN" sz="800" b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37" name="直接箭头连接符 36"/>
            <p:cNvCxnSpPr>
              <a:stCxn id="18" idx="3"/>
              <a:endCxn id="35" idx="1"/>
            </p:cNvCxnSpPr>
            <p:nvPr/>
          </p:nvCxnSpPr>
          <p:spPr>
            <a:xfrm>
              <a:off x="8020686" y="2947036"/>
              <a:ext cx="1538604" cy="0"/>
            </a:xfrm>
            <a:prstGeom prst="straightConnector1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8" name="肘形连接符 33"/>
            <p:cNvCxnSpPr>
              <a:stCxn id="16" idx="3"/>
              <a:endCxn id="35" idx="0"/>
            </p:cNvCxnSpPr>
            <p:nvPr/>
          </p:nvCxnSpPr>
          <p:spPr>
            <a:xfrm>
              <a:off x="8016240" y="1355089"/>
              <a:ext cx="2368379" cy="1284606"/>
            </a:xfrm>
            <a:prstGeom prst="bentConnector2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9" name="文本框 38"/>
            <p:cNvSpPr txBox="1"/>
            <p:nvPr/>
          </p:nvSpPr>
          <p:spPr>
            <a:xfrm>
              <a:off x="8488044" y="995680"/>
              <a:ext cx="3007996" cy="332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Trained/updated Model</a:t>
              </a:r>
              <a:endParaRPr lang="en-US" altLang="zh-CN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  <p:cxnSp>
          <p:nvCxnSpPr>
            <p:cNvPr id="40" name="肘形连接符 35"/>
            <p:cNvCxnSpPr>
              <a:stCxn id="35" idx="2"/>
              <a:endCxn id="20" idx="3"/>
            </p:cNvCxnSpPr>
            <p:nvPr/>
          </p:nvCxnSpPr>
          <p:spPr>
            <a:xfrm rot="5400000">
              <a:off x="8488120" y="2785670"/>
              <a:ext cx="1427795" cy="2365205"/>
            </a:xfrm>
            <a:prstGeom prst="bentConnector2">
              <a:avLst/>
            </a:prstGeom>
            <a:ln>
              <a:solidFill>
                <a:schemeClr val="tx1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1" name="文本框 40"/>
            <p:cNvSpPr txBox="1"/>
            <p:nvPr/>
          </p:nvSpPr>
          <p:spPr>
            <a:xfrm>
              <a:off x="7857443" y="4347844"/>
              <a:ext cx="3128010" cy="3323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p>
              <a:r>
                <a:rPr lang="en-US" altLang="zh-CN" sz="600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Model transfer/delivery</a:t>
              </a:r>
              <a:endParaRPr lang="en-US" altLang="zh-CN" sz="600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</p:txBody>
        </p:sp>
      </p:grp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/>
          <p:cNvSpPr txBox="1"/>
          <p:nvPr/>
        </p:nvSpPr>
        <p:spPr>
          <a:xfrm>
            <a:off x="335722" y="1992243"/>
            <a:ext cx="11516139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8000" i="1" dirty="0">
                <a:ln w="0"/>
                <a:gradFill>
                  <a:gsLst>
                    <a:gs pos="0">
                      <a:schemeClr val="accent5">
                        <a:lumMod val="50000"/>
                      </a:schemeClr>
                    </a:gs>
                    <a:gs pos="50000">
                      <a:schemeClr val="accent5"/>
                    </a:gs>
                    <a:gs pos="100000">
                      <a:schemeClr val="accent5">
                        <a:lumMod val="60000"/>
                        <a:lumOff val="40000"/>
                      </a:schemeClr>
                    </a:gs>
                  </a:gsLst>
                  <a:lin ang="5400000"/>
                </a:gradFill>
                <a:effectLst>
                  <a:reflection blurRad="6350" stA="53000" endA="300" endPos="35500" dir="5400000" sy="-90000" algn="bl" rotWithShape="0"/>
                </a:effectLst>
                <a:latin typeface="Arial" panose="020B0604020202020204" pitchFamily="34" charset="0"/>
                <a:cs typeface="Arial" panose="020B0604020202020204" pitchFamily="34" charset="0"/>
              </a:rPr>
              <a:t>Thank you!</a:t>
            </a:r>
            <a:endParaRPr lang="zh-CN" altLang="en-US" sz="8000" i="1" dirty="0">
              <a:ln w="0"/>
              <a:gradFill>
                <a:gsLst>
                  <a:gs pos="0">
                    <a:schemeClr val="accent5">
                      <a:lumMod val="50000"/>
                    </a:schemeClr>
                  </a:gs>
                  <a:gs pos="50000">
                    <a:schemeClr val="accent5"/>
                  </a:gs>
                  <a:gs pos="100000">
                    <a:schemeClr val="accent5">
                      <a:lumMod val="60000"/>
                      <a:lumOff val="40000"/>
                    </a:schemeClr>
                  </a:gs>
                </a:gsLst>
                <a:lin ang="5400000"/>
              </a:gradFill>
              <a:effectLst>
                <a:reflection blurRad="6350" stA="53000" endA="300" endPos="35500" dir="5400000" sy="-90000" algn="bl" rotWithShape="0"/>
              </a:effectLst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​​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0</TotalTime>
  <Words>2490</Words>
  <Application>WPS 演示</Application>
  <PresentationFormat>宽屏</PresentationFormat>
  <Paragraphs>95</Paragraphs>
  <Slides>5</Slides>
  <Notes>6</Notes>
  <HiddenSlides>0</HiddenSlides>
  <MMClips>0</MMClips>
  <ScaleCrop>false</ScaleCrop>
  <HeadingPairs>
    <vt:vector size="8" baseType="variant">
      <vt:variant>
        <vt:lpstr>已用的字体</vt:lpstr>
      </vt:variant>
      <vt:variant>
        <vt:i4>10</vt:i4>
      </vt:variant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MS Mincho</vt:lpstr>
      <vt:lpstr>Times New Roman</vt:lpstr>
      <vt:lpstr>Wingdings</vt:lpstr>
      <vt:lpstr>Arial Unicode MS</vt:lpstr>
      <vt:lpstr>Calibri</vt:lpstr>
      <vt:lpstr>等线</vt:lpstr>
      <vt:lpstr>Office 主题​​</vt:lpstr>
      <vt:lpstr>Visio.Drawing.15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A6673</dc:creator>
  <cp:lastModifiedBy>CMCC</cp:lastModifiedBy>
  <cp:revision>473</cp:revision>
  <dcterms:created xsi:type="dcterms:W3CDTF">2021-03-17T03:39:00Z</dcterms:created>
  <dcterms:modified xsi:type="dcterms:W3CDTF">2023-05-31T12:16:45Z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D70E371F5CB74002A37DB61FFA764EA3</vt:lpwstr>
  </property>
  <property fmtid="{D5CDD505-2E9C-101B-9397-08002B2CF9AE}" pid="3" name="KSOProductBuildVer">
    <vt:lpwstr>2052-11.8.2.10912</vt:lpwstr>
  </property>
</Properties>
</file>