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7" r:id="rId3"/>
    <p:sldId id="2235" r:id="rId5"/>
    <p:sldId id="2267" r:id="rId6"/>
    <p:sldId id="2255" r:id="rId7"/>
    <p:sldId id="2257" r:id="rId8"/>
    <p:sldId id="2269" r:id="rId9"/>
    <p:sldId id="2250"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9" autoAdjust="0"/>
    <p:restoredTop sz="95502" autoAdjust="0"/>
  </p:normalViewPr>
  <p:slideViewPr>
    <p:cSldViewPr snapToGrid="0" snapToObjects="1" showGuides="1">
      <p:cViewPr varScale="1">
        <p:scale>
          <a:sx n="117" d="100"/>
          <a:sy n="117" d="100"/>
        </p:scale>
        <p:origin x="259" y="82"/>
      </p:cViewPr>
      <p:guideLst>
        <p:guide orient="horz" pos="20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pPr marL="0" marR="0" lvl="0" indent="355600" algn="l" defTabSz="914400" rtl="0" fontAlgn="auto">
              <a:lnSpc>
                <a:spcPct val="100000"/>
              </a:lnSpc>
              <a:spcBef>
                <a:spcPts val="0"/>
              </a:spcBef>
              <a:spcAft>
                <a:spcPts val="0"/>
              </a:spcAft>
              <a:buClrTx/>
              <a:buSzTx/>
              <a:buFontTx/>
              <a:buNone/>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endParaRPr>
          </a:p>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7.emf"/><Relationship Id="rId1"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vmlDrawing" Target="../drawings/vmlDrawing3.vml"/><Relationship Id="rId3" Type="http://schemas.openxmlformats.org/officeDocument/2006/relationships/slideLayout" Target="../slideLayouts/slideLayout13.xml"/><Relationship Id="rId2" Type="http://schemas.openxmlformats.org/officeDocument/2006/relationships/image" Target="../media/image8.emf"/><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p:txBody>
      </p:sp>
      <p:pic>
        <p:nvPicPr>
          <p:cNvPr id="2097166" name="object 4"/>
          <p:cNvPicPr/>
          <p:nvPr/>
        </p:nvPicPr>
        <p:blipFill rotWithShape="1">
          <a:blip r:embed="rId1" cstate="print"/>
          <a:srcRect l="55372" t="38171"/>
          <a:stretch>
            <a:fillRect/>
          </a:stretch>
        </p:blipFill>
        <p:spPr>
          <a:xfrm>
            <a:off x="8058316" y="2778525"/>
            <a:ext cx="4114800" cy="4079475"/>
          </a:xfrm>
          <a:prstGeom prst="rect">
            <a:avLst/>
          </a:prstGeom>
        </p:spPr>
      </p:pic>
      <p:pic>
        <p:nvPicPr>
          <p:cNvPr id="2097169" name="object 4"/>
          <p:cNvPicPr/>
          <p:nvPr/>
        </p:nvPicPr>
        <p:blipFill rotWithShape="1">
          <a:blip r:embed="rId1" cstate="print"/>
          <a:srcRect t="-289" r="53640" b="-1"/>
          <a:stretch>
            <a:fillRect/>
          </a:stretch>
        </p:blipFill>
        <p:spPr>
          <a:xfrm>
            <a:off x="0" y="0"/>
            <a:ext cx="4114800" cy="6597991"/>
          </a:xfrm>
          <a:prstGeom prst="rect">
            <a:avLst/>
          </a:prstGeom>
        </p:spPr>
      </p:pic>
      <p:sp>
        <p:nvSpPr>
          <p:cNvPr id="1048689" name="文本占位符 4"/>
          <p:cNvSpPr>
            <a:spLocks noGrp="1"/>
          </p:cNvSpPr>
          <p:nvPr>
            <p:ph type="subTitle" idx="4294967295"/>
          </p:nvPr>
        </p:nvSpPr>
        <p:spPr>
          <a:xfrm>
            <a:off x="4387215" y="4134485"/>
            <a:ext cx="3867150" cy="1368425"/>
          </a:xfrm>
        </p:spPr>
        <p:txBody>
          <a:bodyPr vert="horz" wrap="square" lIns="91440" tIns="45720" rIns="91440" bIns="45720" anchor="t" anchorCtr="0">
            <a:noAutofit/>
          </a:bodyPr>
          <a:lstStyle/>
          <a:p>
            <a:pPr marL="0" indent="0" algn="ctr">
              <a:lnSpc>
                <a:spcPct val="150000"/>
              </a:lnSpc>
              <a:buNone/>
            </a:pPr>
            <a:r>
              <a:rPr lang="en-US" altLang="zh-CN" sz="2400" b="1" dirty="0">
                <a:solidFill>
                  <a:srgbClr val="0070C0"/>
                </a:solidFill>
                <a:latin typeface="微软雅黑" panose="020B0503020204020204" charset="-122"/>
                <a:ea typeface="微软雅黑" panose="020B0503020204020204" charset="-122"/>
                <a:sym typeface="+mn-ea"/>
              </a:rPr>
              <a:t>CMCC</a:t>
            </a:r>
            <a:endParaRPr lang="en-US" altLang="zh-CN" sz="2400" b="1" dirty="0">
              <a:solidFill>
                <a:srgbClr val="0070C0"/>
              </a:solidFill>
              <a:latin typeface="微软雅黑" panose="020B0503020204020204" charset="-122"/>
              <a:ea typeface="微软雅黑" panose="020B0503020204020204" charset="-122"/>
            </a:endParaRPr>
          </a:p>
          <a:p>
            <a:pPr marL="0" indent="0" algn="ctr">
              <a:lnSpc>
                <a:spcPct val="150000"/>
              </a:lnSpc>
              <a:buNone/>
            </a:pPr>
            <a:r>
              <a:rPr lang="en-US" altLang="zh-CN" sz="2400" b="1" dirty="0">
                <a:solidFill>
                  <a:srgbClr val="0070C0"/>
                </a:solidFill>
                <a:latin typeface="微软雅黑" panose="020B0503020204020204" charset="-122"/>
                <a:ea typeface="微软雅黑" panose="020B0503020204020204" charset="-122"/>
                <a:sym typeface="+mn-ea"/>
              </a:rPr>
              <a:t>2023-06</a:t>
            </a:r>
            <a:endParaRPr lang="en-US" altLang="zh-CN" sz="2400" b="1" kern="1200" dirty="0">
              <a:solidFill>
                <a:srgbClr val="0070C0"/>
              </a:solidFill>
              <a:latin typeface="微软雅黑" panose="020B0503020204020204" charset="-122"/>
              <a:ea typeface="微软雅黑" panose="020B0503020204020204" charset="-122"/>
              <a:cs typeface="+mn-cs"/>
              <a:sym typeface="+mn-ea"/>
            </a:endParaRPr>
          </a:p>
        </p:txBody>
      </p:sp>
      <p:sp>
        <p:nvSpPr>
          <p:cNvPr id="1048690" name="TextBox 8"/>
          <p:cNvSpPr txBox="1"/>
          <p:nvPr/>
        </p:nvSpPr>
        <p:spPr>
          <a:xfrm>
            <a:off x="0" y="1905000"/>
            <a:ext cx="12192000" cy="1014730"/>
          </a:xfrm>
          <a:prstGeom prst="rect">
            <a:avLst/>
          </a:prstGeom>
          <a:noFill/>
        </p:spPr>
        <p:txBody>
          <a:bodyPr wrap="square" rtlCol="0">
            <a:spAutoFit/>
          </a:bodyPr>
          <a:lstStyle/>
          <a:p>
            <a:pPr algn="ctr">
              <a:lnSpc>
                <a:spcPct val="150000"/>
              </a:lnSpc>
            </a:pPr>
            <a:r>
              <a:rPr lang="en-US" altLang="zh-CN" sz="4000" b="1" dirty="0">
                <a:solidFill>
                  <a:srgbClr val="0070C0"/>
                </a:solidFill>
                <a:latin typeface="微软雅黑" panose="020B0503020204020204" charset="-122"/>
                <a:ea typeface="微软雅黑" panose="020B0503020204020204" charset="-122"/>
              </a:rPr>
              <a:t>NR NTN evolution in R19</a:t>
            </a:r>
            <a:endParaRPr lang="en-US" altLang="zh-CN" sz="4000" b="1" dirty="0">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130384" y="994862"/>
            <a:ext cx="11665296" cy="645160"/>
          </a:xfrm>
          <a:prstGeom prst="rect">
            <a:avLst/>
          </a:prstGeom>
          <a:noFill/>
        </p:spPr>
        <p:txBody>
          <a:bodyPr wrap="square">
            <a:spAutoFit/>
          </a:bodyPr>
          <a:p>
            <a:r>
              <a:rPr lang="en-US" altLang="zh-CN" sz="1800" b="1" dirty="0">
                <a:solidFill>
                  <a:schemeClr val="accent1"/>
                </a:solidFill>
                <a:effectLst/>
                <a:latin typeface="Arial" panose="020B0604020202020204" pitchFamily="34" charset="0"/>
              </a:rPr>
              <a:t>3GPP TSG RAN R19 Workshop	                                                                                                  RWS-230428</a:t>
            </a:r>
            <a:endParaRPr lang="en-US" altLang="zh-CN" sz="1800" b="1" dirty="0">
              <a:solidFill>
                <a:schemeClr val="accent1"/>
              </a:solidFill>
              <a:effectLst/>
              <a:latin typeface="Arial" panose="020B0604020202020204" pitchFamily="34" charset="0"/>
            </a:endParaRPr>
          </a:p>
          <a:p>
            <a:pPr>
              <a:spcAft>
                <a:spcPts val="600"/>
              </a:spcAft>
            </a:pPr>
            <a:r>
              <a:rPr lang="en-US" altLang="zh-CN" sz="1800" b="1" dirty="0">
                <a:solidFill>
                  <a:schemeClr val="accent1"/>
                </a:solidFill>
                <a:effectLst/>
                <a:latin typeface="Arial" panose="020B0604020202020204" pitchFamily="34" charset="0"/>
                <a:ea typeface="MS Mincho" panose="02020609040205080304" pitchFamily="49" charset="-128"/>
                <a:cs typeface="Arial" panose="020B0604020202020204" pitchFamily="34" charset="0"/>
              </a:rPr>
              <a:t>Taipei, Jun. 15</a:t>
            </a:r>
            <a:r>
              <a:rPr lang="en-US" altLang="zh-CN" sz="1800" b="1" baseline="30000" dirty="0">
                <a:solidFill>
                  <a:schemeClr val="accent1"/>
                </a:solidFill>
                <a:effectLst/>
                <a:latin typeface="Arial" panose="020B0604020202020204" pitchFamily="34" charset="0"/>
                <a:ea typeface="MS Mincho" panose="02020609040205080304" pitchFamily="49" charset="-128"/>
                <a:cs typeface="Arial" panose="020B0604020202020204" pitchFamily="34" charset="0"/>
              </a:rPr>
              <a:t>th</a:t>
            </a:r>
            <a:r>
              <a:rPr lang="en-US" altLang="zh-CN" sz="1800" b="1" dirty="0">
                <a:solidFill>
                  <a:schemeClr val="accent1"/>
                </a:solidFill>
                <a:effectLst/>
                <a:latin typeface="Arial" panose="020B0604020202020204" pitchFamily="34" charset="0"/>
                <a:ea typeface="MS Mincho" panose="02020609040205080304" pitchFamily="49" charset="-128"/>
                <a:cs typeface="Arial" panose="020B0604020202020204" pitchFamily="34" charset="0"/>
              </a:rPr>
              <a:t>-16</a:t>
            </a:r>
            <a:r>
              <a:rPr lang="en-US" altLang="zh-CN" b="1" baseline="30000" dirty="0">
                <a:solidFill>
                  <a:schemeClr val="accent1"/>
                </a:solidFill>
                <a:latin typeface="Arial" panose="020B0604020202020204" pitchFamily="34" charset="0"/>
                <a:ea typeface="MS Mincho" panose="02020609040205080304" pitchFamily="49" charset="-128"/>
                <a:cs typeface="Arial" panose="020B0604020202020204" pitchFamily="34" charset="0"/>
              </a:rPr>
              <a:t>th</a:t>
            </a:r>
            <a:r>
              <a:rPr lang="en-US" altLang="zh-CN" sz="1800" b="1" dirty="0">
                <a:solidFill>
                  <a:schemeClr val="accent1"/>
                </a:solidFill>
                <a:effectLst/>
                <a:latin typeface="Arial" panose="020B0604020202020204" pitchFamily="34" charset="0"/>
                <a:ea typeface="MS Mincho" panose="02020609040205080304" pitchFamily="49" charset="-128"/>
                <a:cs typeface="Arial" panose="020B0604020202020204" pitchFamily="34" charset="0"/>
              </a:rPr>
              <a:t>, 2023</a:t>
            </a:r>
            <a:endParaRPr lang="zh-CN" altLang="zh-CN" sz="1400" dirty="0">
              <a:solidFill>
                <a:schemeClr val="accent1"/>
              </a:solidFill>
              <a:effectLst/>
              <a:latin typeface="Arial" panose="020B0604020202020204" pitchFamily="34" charset="0"/>
              <a:ea typeface="MS Mincho" panose="02020609040205080304" pitchFamily="49" charset="-128"/>
              <a:cs typeface="Times New Roman" panose="020206030504050203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554413"/>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943807"/>
            <a:ext cx="11322267" cy="1568450"/>
          </a:xfrm>
          <a:prstGeom prst="rect">
            <a:avLst/>
          </a:prstGeom>
          <a:noFill/>
          <a:ln w="12700">
            <a:solidFill>
              <a:schemeClr val="accent1"/>
            </a:solidFill>
          </a:ln>
        </p:spPr>
        <p:txBody>
          <a:bodyPr wrap="square">
            <a:spAutoFit/>
          </a:bodyPr>
          <a:lstStyle/>
          <a:p>
            <a:pPr marL="171450" indent="-171450" algn="l" fontAlgn="auto">
              <a:lnSpc>
                <a:spcPct val="1500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R17&amp;R18, only transparent payload is considered. However, regenerative architecture can bring the following benefits:</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 propagation delay reduction in Uu</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data communication could use </a:t>
            </a:r>
            <a:r>
              <a:rPr lang="en-US" altLang="zh-CN" sz="1600" b="1" dirty="0">
                <a:latin typeface="Arial" panose="020B0604020202020204" pitchFamily="34" charset="0"/>
                <a:ea typeface="微软雅黑" panose="020B0503020204020204" charset="-122"/>
                <a:cs typeface="Arial" panose="020B0604020202020204" pitchFamily="34" charset="0"/>
                <a:sym typeface="+mn-ea"/>
              </a:rPr>
              <a:t>ISL(inter-satellite link)</a:t>
            </a:r>
            <a:r>
              <a:rPr lang="en-US" altLang="zh-CN" sz="1600" dirty="0">
                <a:latin typeface="Arial" panose="020B0604020202020204" pitchFamily="34" charset="0"/>
                <a:ea typeface="微软雅黑" panose="020B0503020204020204" charset="-122"/>
                <a:cs typeface="Arial" panose="020B0604020202020204" pitchFamily="34" charset="0"/>
                <a:sym typeface="+mn-ea"/>
              </a:rPr>
              <a:t>, which is even applied to less NTN Gateway scenarios</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regenerative architecture networking is more flexible and easier forward compatibility</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R="0" indent="0" algn="ctr" defTabSz="914400" fontAlgn="auto">
              <a:lnSpc>
                <a:spcPct val="100000"/>
              </a:lnSpc>
              <a:spcBef>
                <a:spcPts val="0"/>
              </a:spcBef>
              <a:spcAft>
                <a:spcPts val="0"/>
              </a:spcAft>
              <a:buClrTx/>
              <a:buSzTx/>
              <a:buFontTx/>
              <a:buNone/>
              <a:defRPr/>
            </a:pPr>
            <a:r>
              <a:rPr lang="en-US" sz="2800" b="1" dirty="0">
                <a:latin typeface="Arial" panose="020B0604020202020204" pitchFamily="34" charset="0"/>
                <a:ea typeface="华文行楷" panose="02010800040101010101" pitchFamily="2" charset="-122"/>
                <a:cs typeface="Arial" panose="020B0604020202020204" pitchFamily="34" charset="0"/>
                <a:sym typeface="+mn-ea"/>
              </a:rPr>
              <a:t>Regenerative payload with ISL </a:t>
            </a:r>
            <a:endParaRPr kumimoji="0" lang="en-US" altLang="zh-CN" sz="2800" b="1" i="0" kern="1200" cap="none" spc="0" normalizeH="0" baseline="0" noProof="0" dirty="0">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31165" y="5530185"/>
            <a:ext cx="11317605" cy="1198880"/>
          </a:xfrm>
          <a:prstGeom prst="rect">
            <a:avLst/>
          </a:prstGeom>
          <a:noFill/>
          <a:ln w="12700">
            <a:solidFill>
              <a:schemeClr val="accent1"/>
            </a:solidFill>
          </a:ln>
        </p:spPr>
        <p:txBody>
          <a:bodyPr wrap="square" rtlCol="0">
            <a:spAutoFit/>
          </a:bodyPr>
          <a:lstStyle/>
          <a:p>
            <a:pPr marL="285750" indent="-285750" fontAlgn="auto">
              <a:lnSpc>
                <a:spcPct val="150000"/>
              </a:lnSpc>
              <a:buFont typeface="Arial" panose="020B0604020202020204" pitchFamily="34" charset="0"/>
              <a:buChar char="•"/>
            </a:pPr>
            <a:r>
              <a:rPr lang="en-US" altLang="zh-CN" sz="1600" b="1" dirty="0">
                <a:latin typeface="Arial" panose="020B0604020202020204" pitchFamily="34" charset="0"/>
                <a:ea typeface="微软雅黑" panose="020B0503020204020204" charset="-122"/>
                <a:cs typeface="Arial" panose="020B0604020202020204" pitchFamily="34" charset="0"/>
                <a:sym typeface="+mn-ea"/>
              </a:rPr>
              <a:t>Support regenerative payload to reduce propagation delay</a:t>
            </a:r>
            <a:endParaRPr lang="en-US" altLang="zh-CN" sz="1600" b="1"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Full gNB on board</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only DU on board </a:t>
            </a:r>
            <a:r>
              <a:rPr lang="zh-CN" altLang="en-US" sz="1600" dirty="0">
                <a:latin typeface="Arial" panose="020B0604020202020204" pitchFamily="34" charset="0"/>
                <a:ea typeface="微软雅黑" panose="020B0503020204020204" charset="-122"/>
                <a:cs typeface="Arial" panose="020B0604020202020204" pitchFamily="34" charset="0"/>
                <a:sym typeface="+mn-ea"/>
              </a:rPr>
              <a:t>（</a:t>
            </a:r>
            <a:r>
              <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sym typeface="+mn-ea"/>
              </a:rPr>
              <a:t> be de-prioritize</a:t>
            </a:r>
            <a:r>
              <a:rPr lang="zh-CN" altLang="en-US" sz="1600" dirty="0">
                <a:latin typeface="Arial" panose="020B0604020202020204" pitchFamily="34" charset="0"/>
                <a:ea typeface="微软雅黑" panose="020B0503020204020204" charset="-122"/>
                <a:cs typeface="Arial" panose="020B0604020202020204" pitchFamily="34" charset="0"/>
                <a:sym typeface="+mn-ea"/>
              </a:rPr>
              <a:t>）</a:t>
            </a:r>
            <a:endPar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2" name="组合 20"/>
          <p:cNvGrpSpPr/>
          <p:nvPr/>
        </p:nvGrpSpPr>
        <p:grpSpPr>
          <a:xfrm>
            <a:off x="344751" y="5102357"/>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5126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nvGrpSpPr>
          <p:cNvPr id="30" name="组合 29"/>
          <p:cNvGrpSpPr/>
          <p:nvPr/>
        </p:nvGrpSpPr>
        <p:grpSpPr>
          <a:xfrm>
            <a:off x="760095" y="2905760"/>
            <a:ext cx="5265420" cy="2207975"/>
            <a:chOff x="723" y="3605"/>
            <a:chExt cx="9968" cy="4412"/>
          </a:xfrm>
        </p:grpSpPr>
        <p:pic>
          <p:nvPicPr>
            <p:cNvPr id="15" name="Image 1"/>
            <p:cNvPicPr>
              <a:picLocks noChangeAspect="1"/>
            </p:cNvPicPr>
            <p:nvPr/>
          </p:nvPicPr>
          <p:blipFill>
            <a:blip r:embed="rId1"/>
            <a:stretch>
              <a:fillRect/>
            </a:stretch>
          </p:blipFill>
          <p:spPr>
            <a:xfrm>
              <a:off x="723" y="3659"/>
              <a:ext cx="9968" cy="4307"/>
            </a:xfrm>
            <a:prstGeom prst="rect">
              <a:avLst/>
            </a:prstGeom>
            <a:noFill/>
            <a:ln w="9525">
              <a:noFill/>
            </a:ln>
          </p:spPr>
        </p:pic>
        <p:sp>
          <p:nvSpPr>
            <p:cNvPr id="16" name="矩形 15"/>
            <p:cNvSpPr/>
            <p:nvPr/>
          </p:nvSpPr>
          <p:spPr>
            <a:xfrm>
              <a:off x="5550" y="4948"/>
              <a:ext cx="920"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7" name="矩形 16"/>
            <p:cNvSpPr/>
            <p:nvPr/>
          </p:nvSpPr>
          <p:spPr>
            <a:xfrm>
              <a:off x="5247" y="5175"/>
              <a:ext cx="1559"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8" name="矩形 17"/>
            <p:cNvSpPr/>
            <p:nvPr/>
          </p:nvSpPr>
          <p:spPr>
            <a:xfrm>
              <a:off x="857" y="7686"/>
              <a:ext cx="3338"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9" name="文本框 18"/>
            <p:cNvSpPr txBox="1"/>
            <p:nvPr/>
          </p:nvSpPr>
          <p:spPr>
            <a:xfrm>
              <a:off x="856" y="7589"/>
              <a:ext cx="4062" cy="428"/>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r>
                <a:rPr lang="en-US" altLang="zh-CN" sz="800" i="1">
                  <a:latin typeface="Times New Roman" panose="02020603050405020304" charset="0"/>
                  <a:cs typeface="Times New Roman" panose="02020603050405020304" charset="0"/>
                </a:rPr>
                <a:t>Field of view of  the satellite (or UAS platform)</a:t>
              </a:r>
              <a:endParaRPr lang="en-US" altLang="zh-CN" sz="800" i="1">
                <a:latin typeface="Times New Roman" panose="02020603050405020304" charset="0"/>
                <a:cs typeface="Times New Roman" panose="02020603050405020304" charset="0"/>
              </a:endParaRPr>
            </a:p>
          </p:txBody>
        </p:sp>
        <p:sp>
          <p:nvSpPr>
            <p:cNvPr id="20" name="矩形 19"/>
            <p:cNvSpPr/>
            <p:nvPr/>
          </p:nvSpPr>
          <p:spPr>
            <a:xfrm>
              <a:off x="3696" y="3725"/>
              <a:ext cx="1559" cy="39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1" name="矩形 20"/>
            <p:cNvSpPr/>
            <p:nvPr/>
          </p:nvSpPr>
          <p:spPr>
            <a:xfrm>
              <a:off x="5896" y="3715"/>
              <a:ext cx="1559" cy="38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2" name="文本框 21"/>
            <p:cNvSpPr txBox="1"/>
            <p:nvPr/>
          </p:nvSpPr>
          <p:spPr>
            <a:xfrm>
              <a:off x="3124" y="3605"/>
              <a:ext cx="2563" cy="797"/>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000">
                  <a:latin typeface="Times New Roman" panose="02020603050405020304" charset="0"/>
                  <a:cs typeface="Times New Roman" panose="02020603050405020304" charset="0"/>
                </a:rPr>
                <a:t>Satellite</a:t>
              </a:r>
              <a:endParaRPr lang="en-US" altLang="zh-CN" sz="1000">
                <a:latin typeface="Times New Roman" panose="02020603050405020304" charset="0"/>
                <a:cs typeface="Times New Roman" panose="02020603050405020304" charset="0"/>
              </a:endParaRPr>
            </a:p>
            <a:p>
              <a:pPr algn="ctr"/>
              <a:r>
                <a:rPr lang="en-US" altLang="zh-CN" sz="1000">
                  <a:latin typeface="Times New Roman" panose="02020603050405020304" charset="0"/>
                  <a:cs typeface="Times New Roman" panose="02020603050405020304" charset="0"/>
                </a:rPr>
                <a:t>(or UAS platform)</a:t>
              </a:r>
              <a:endParaRPr lang="en-US" altLang="zh-CN" sz="1000">
                <a:latin typeface="Times New Roman" panose="02020603050405020304" charset="0"/>
                <a:cs typeface="Times New Roman" panose="02020603050405020304" charset="0"/>
              </a:endParaRPr>
            </a:p>
          </p:txBody>
        </p:sp>
        <p:sp>
          <p:nvSpPr>
            <p:cNvPr id="23" name="文本框 22"/>
            <p:cNvSpPr txBox="1"/>
            <p:nvPr/>
          </p:nvSpPr>
          <p:spPr>
            <a:xfrm>
              <a:off x="5573" y="3605"/>
              <a:ext cx="2463" cy="797"/>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000">
                  <a:latin typeface="Times New Roman" panose="02020603050405020304" charset="0"/>
                  <a:cs typeface="Times New Roman" panose="02020603050405020304" charset="0"/>
                </a:rPr>
                <a:t>Satellite</a:t>
              </a:r>
              <a:endParaRPr lang="en-US" altLang="zh-CN" sz="1000">
                <a:latin typeface="Times New Roman" panose="02020603050405020304" charset="0"/>
                <a:cs typeface="Times New Roman" panose="02020603050405020304" charset="0"/>
              </a:endParaRPr>
            </a:p>
            <a:p>
              <a:pPr algn="ctr"/>
              <a:r>
                <a:rPr lang="en-US" altLang="zh-CN" sz="1000">
                  <a:latin typeface="Times New Roman" panose="02020603050405020304" charset="0"/>
                  <a:cs typeface="Times New Roman" panose="02020603050405020304" charset="0"/>
                </a:rPr>
                <a:t>(or UAS platform)</a:t>
              </a:r>
              <a:endParaRPr lang="en-US" altLang="zh-CN" sz="1000">
                <a:latin typeface="Times New Roman" panose="02020603050405020304" charset="0"/>
                <a:cs typeface="Times New Roman" panose="02020603050405020304" charset="0"/>
              </a:endParaRPr>
            </a:p>
          </p:txBody>
        </p:sp>
        <p:sp>
          <p:nvSpPr>
            <p:cNvPr id="24" name="文本框 23"/>
            <p:cNvSpPr txBox="1"/>
            <p:nvPr/>
          </p:nvSpPr>
          <p:spPr>
            <a:xfrm>
              <a:off x="4928" y="4810"/>
              <a:ext cx="2078" cy="674"/>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r>
                <a:rPr lang="en-US" altLang="zh-CN" sz="800" i="1">
                  <a:latin typeface="Times New Roman" panose="02020603050405020304" charset="0"/>
                  <a:cs typeface="Times New Roman" panose="02020603050405020304" charset="0"/>
                </a:rPr>
                <a:t>Feeder link</a:t>
              </a:r>
              <a:endParaRPr lang="en-US" altLang="zh-CN" sz="800" i="1">
                <a:latin typeface="Times New Roman" panose="02020603050405020304" charset="0"/>
                <a:cs typeface="Times New Roman" panose="02020603050405020304" charset="0"/>
              </a:endParaRPr>
            </a:p>
            <a:p>
              <a:r>
                <a:rPr lang="en-US" altLang="zh-CN" sz="800" i="1">
                  <a:latin typeface="Times New Roman" panose="02020603050405020304" charset="0"/>
                  <a:cs typeface="Times New Roman" panose="02020603050405020304" charset="0"/>
                </a:rPr>
                <a:t>(mandatory if no ISL)</a:t>
              </a:r>
              <a:endParaRPr lang="en-US" altLang="zh-CN" sz="800" i="1">
                <a:latin typeface="Times New Roman" panose="02020603050405020304" charset="0"/>
                <a:cs typeface="Times New Roman" panose="02020603050405020304" charset="0"/>
              </a:endParaRPr>
            </a:p>
          </p:txBody>
        </p:sp>
        <p:sp>
          <p:nvSpPr>
            <p:cNvPr id="25" name="矩形 24"/>
            <p:cNvSpPr/>
            <p:nvPr/>
          </p:nvSpPr>
          <p:spPr>
            <a:xfrm>
              <a:off x="7416" y="4543"/>
              <a:ext cx="504" cy="18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6" name="矩形 25"/>
            <p:cNvSpPr/>
            <p:nvPr/>
          </p:nvSpPr>
          <p:spPr>
            <a:xfrm>
              <a:off x="7526" y="4703"/>
              <a:ext cx="359" cy="18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7" name="文本框 26"/>
            <p:cNvSpPr txBox="1"/>
            <p:nvPr/>
          </p:nvSpPr>
          <p:spPr>
            <a:xfrm>
              <a:off x="7139" y="4404"/>
              <a:ext cx="1135" cy="674"/>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800" i="1">
                  <a:latin typeface="Times New Roman" panose="02020603050405020304" charset="0"/>
                  <a:cs typeface="Times New Roman" panose="02020603050405020304" charset="0"/>
                </a:rPr>
                <a:t>Feeder link</a:t>
              </a:r>
              <a:endParaRPr lang="en-US" altLang="zh-CN" sz="800" i="1">
                <a:latin typeface="Times New Roman" panose="02020603050405020304" charset="0"/>
                <a:cs typeface="Times New Roman" panose="02020603050405020304" charset="0"/>
              </a:endParaRPr>
            </a:p>
          </p:txBody>
        </p:sp>
      </p:grpSp>
      <p:sp>
        <p:nvSpPr>
          <p:cNvPr id="28" name="文本框 27"/>
          <p:cNvSpPr txBox="1"/>
          <p:nvPr/>
        </p:nvSpPr>
        <p:spPr>
          <a:xfrm>
            <a:off x="3300730" y="5213350"/>
            <a:ext cx="8448040" cy="275590"/>
          </a:xfrm>
          <a:prstGeom prst="rect">
            <a:avLst/>
          </a:prstGeom>
          <a:noFill/>
          <a:ln w="9525">
            <a:noFill/>
          </a:ln>
        </p:spPr>
        <p:txBody>
          <a:bodyPr wrap="square">
            <a:spAutoFit/>
          </a:bodyPr>
          <a:lstStyle/>
          <a:p>
            <a:pPr indent="0" algn="ctr"/>
            <a:r>
              <a:rPr lang="en-US" sz="1200" b="1">
                <a:latin typeface="Arial" panose="020B0604020202020204" pitchFamily="34" charset="0"/>
              </a:rPr>
              <a:t>Fig. Non-terrestrial network typical scenario and network  architecture with regenerative payload</a:t>
            </a:r>
            <a:endParaRPr lang="zh-CN" altLang="en-US" sz="1200" b="1"/>
          </a:p>
        </p:txBody>
      </p:sp>
      <p:graphicFrame>
        <p:nvGraphicFramePr>
          <p:cNvPr id="7" name="对象 -2147482613"/>
          <p:cNvGraphicFramePr>
            <a:graphicFrameLocks noChangeAspect="1"/>
          </p:cNvGraphicFramePr>
          <p:nvPr/>
        </p:nvGraphicFramePr>
        <p:xfrm>
          <a:off x="6025515" y="3049270"/>
          <a:ext cx="6020435" cy="1850390"/>
        </p:xfrm>
        <a:graphic>
          <a:graphicData uri="http://schemas.openxmlformats.org/presentationml/2006/ole">
            <mc:AlternateContent xmlns:mc="http://schemas.openxmlformats.org/markup-compatibility/2006">
              <mc:Choice xmlns:v="urn:schemas-microsoft-com:vml" Requires="v">
                <p:oleObj spid="_x0000_s3076" name="" r:id="rId2" imgW="13055600" imgH="5892800" progId="Visio.Drawing.15">
                  <p:embed/>
                </p:oleObj>
              </mc:Choice>
              <mc:Fallback>
                <p:oleObj name="" r:id="rId2" imgW="13055600" imgH="5892800" progId="Visio.Drawing.15">
                  <p:embed/>
                  <p:pic>
                    <p:nvPicPr>
                      <p:cNvPr id="0" name="图片 3075"/>
                      <p:cNvPicPr/>
                      <p:nvPr/>
                    </p:nvPicPr>
                    <p:blipFill>
                      <a:blip r:embed="rId3"/>
                      <a:stretch>
                        <a:fillRect/>
                      </a:stretch>
                    </p:blipFill>
                    <p:spPr>
                      <a:xfrm>
                        <a:off x="6025515" y="3049270"/>
                        <a:ext cx="6020435" cy="1850390"/>
                      </a:xfrm>
                      <a:prstGeom prst="rect">
                        <a:avLst/>
                      </a:prstGeom>
                      <a:noFill/>
                      <a:ln w="38100">
                        <a:noFill/>
                        <a:miter/>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31365" y="840163"/>
            <a:ext cx="11326079" cy="1126629"/>
            <a:chOff x="431365" y="840163"/>
            <a:chExt cx="11326079" cy="1126629"/>
          </a:xfrm>
        </p:grpSpPr>
        <p:grpSp>
          <p:nvGrpSpPr>
            <p:cNvPr id="2" name="组合 9"/>
            <p:cNvGrpSpPr/>
            <p:nvPr/>
          </p:nvGrpSpPr>
          <p:grpSpPr>
            <a:xfrm>
              <a:off x="431365" y="840163"/>
              <a:ext cx="2683308" cy="400105"/>
              <a:chOff x="431365" y="884716"/>
              <a:chExt cx="2683308" cy="400105"/>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1229557"/>
              <a:ext cx="11322267" cy="737235"/>
            </a:xfrm>
            <a:prstGeom prst="rect">
              <a:avLst/>
            </a:prstGeom>
            <a:noFill/>
            <a:ln w="12700">
              <a:solidFill>
                <a:schemeClr val="accent1"/>
              </a:solidFill>
            </a:ln>
          </p:spPr>
          <p:txBody>
            <a:bodyPr wrap="square">
              <a:spAutoFit/>
            </a:bodyPr>
            <a:lstStyle/>
            <a:p>
              <a:pPr marL="285750" indent="-285750" algn="l" fontAlgn="auto">
                <a:buClrTx/>
                <a:buSzTx/>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Rel-18 only focus on UL channel coverage enancements for NTN scenarios to support commercial smartphones services</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285750" indent="-285750" algn="l" fontAlgn="auto">
                <a:buClrTx/>
                <a:buSzTx/>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Considering the NTN characteristics including large propagation delay and potential limited DL transmit power, potential issues and enhancements of DL coverage should be further studied and identified.</a:t>
              </a:r>
              <a:endParaRPr lang="en-US" altLang="zh-CN" sz="1400" dirty="0">
                <a:latin typeface="Arial" panose="020B0604020202020204" pitchFamily="34" charset="0"/>
                <a:ea typeface="微软雅黑" panose="020B0503020204020204" charset="-122"/>
                <a:cs typeface="Arial" panose="020B0604020202020204" pitchFamily="34" charset="0"/>
                <a:sym typeface="Gill Sans Light"/>
              </a:endParaRPr>
            </a:p>
          </p:txBody>
        </p:sp>
      </p:gr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sz="2800" b="1">
                <a:solidFill>
                  <a:schemeClr val="tx1"/>
                </a:solidFill>
                <a:latin typeface="Arial" panose="020B0604020202020204" pitchFamily="34" charset="0"/>
                <a:cs typeface="Arial" panose="020B0604020202020204" pitchFamily="34" charset="0"/>
                <a:sym typeface="+mn-ea"/>
              </a:rPr>
              <a:t>DL coverage enhancement</a:t>
            </a:r>
            <a:r>
              <a:rPr lang="en-US" sz="2800" b="1" dirty="0">
                <a:solidFill>
                  <a:schemeClr val="tx1"/>
                </a:solidFill>
                <a:latin typeface="Arial" panose="020B0604020202020204" pitchFamily="34" charset="0"/>
                <a:ea typeface="华文行楷" panose="02010800040101010101" pitchFamily="2" charset="-122"/>
                <a:cs typeface="Arial" panose="020B0604020202020204" pitchFamily="34" charset="0"/>
                <a:sym typeface="+mn-ea"/>
              </a:rPr>
              <a:t>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grpSp>
        <p:nvGrpSpPr>
          <p:cNvPr id="17" name="组合 16"/>
          <p:cNvGrpSpPr/>
          <p:nvPr/>
        </p:nvGrpSpPr>
        <p:grpSpPr>
          <a:xfrm>
            <a:off x="344535" y="3927639"/>
            <a:ext cx="11412909" cy="2459828"/>
            <a:chOff x="335812" y="4625412"/>
            <a:chExt cx="11412909" cy="2459828"/>
          </a:xfrm>
        </p:grpSpPr>
        <p:sp>
          <p:nvSpPr>
            <p:cNvPr id="11" name="文本框 30"/>
            <p:cNvSpPr txBox="1"/>
            <p:nvPr/>
          </p:nvSpPr>
          <p:spPr>
            <a:xfrm>
              <a:off x="431116" y="5055145"/>
              <a:ext cx="11317605" cy="2030095"/>
            </a:xfrm>
            <a:prstGeom prst="rect">
              <a:avLst/>
            </a:prstGeom>
            <a:noFill/>
            <a:ln w="12700">
              <a:solidFill>
                <a:schemeClr val="accent1"/>
              </a:solidFill>
            </a:ln>
          </p:spPr>
          <p:txBody>
            <a:bodyPr wrap="square" rtlCol="0">
              <a:spAutoFit/>
            </a:bodyPr>
            <a:lstStyle/>
            <a:p>
              <a:pPr marL="285750" indent="-285750" algn="l" fontAlgn="auto">
                <a:buFont typeface="Arial" panose="020B0604020202020204" pitchFamily="34" charset="0"/>
                <a:buChar char="•"/>
              </a:pPr>
              <a:r>
                <a:rPr lang="en-US" altLang="zh-CN" sz="1400" b="1" dirty="0">
                  <a:latin typeface="Arial" panose="020B0604020202020204" pitchFamily="34" charset="0"/>
                  <a:ea typeface="微软雅黑" panose="020B0503020204020204" charset="-122"/>
                  <a:cs typeface="Arial" panose="020B0604020202020204" pitchFamily="34" charset="0"/>
                  <a:sym typeface="+mn-ea"/>
                </a:rPr>
                <a:t>Study NR NTN-specific DL coverage enhancements</a:t>
              </a:r>
              <a:endParaRPr lang="en-US" altLang="zh-CN" sz="1400" b="1"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Coverage performance evaluation: </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1200150" lvl="2" indent="-285750">
                <a:buFont typeface="Wingdings" panose="05000000000000000000" charset="0"/>
                <a:buChar char="ü"/>
              </a:pPr>
              <a:r>
                <a:rPr lang="en-US" altLang="zh-CN" sz="1400" dirty="0">
                  <a:latin typeface="Arial" panose="020B0604020202020204" pitchFamily="34" charset="0"/>
                  <a:ea typeface="微软雅黑" panose="020B0503020204020204" charset="-122"/>
                  <a:cs typeface="Arial" panose="020B0604020202020204" pitchFamily="34" charset="0"/>
                  <a:sym typeface="+mn-ea"/>
                </a:rPr>
                <a:t>It should be discussed whether to reuse</a:t>
              </a:r>
              <a:r>
                <a:rPr lang="en-US" altLang="zh-CN" sz="1400" dirty="0">
                  <a:latin typeface="Arial" panose="020B0604020202020204" pitchFamily="34" charset="0"/>
                  <a:ea typeface="微软雅黑" panose="020B0503020204020204" charset="-122"/>
                  <a:cs typeface="Arial" panose="020B0604020202020204" pitchFamily="34" charset="0"/>
                  <a:sym typeface="+mn-ea"/>
                </a:rPr>
                <a:t> Rel-18 evaluation results to identify the coverage gap of channels, or additional evaluations are needed</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1657350" lvl="3" indent="-285750">
                <a:buFont typeface="Wingdings" panose="05000000000000000000" charset="0"/>
                <a:buChar char="ü"/>
              </a:pPr>
              <a:r>
                <a:rPr lang="en-US" altLang="zh-CN" sz="1400" dirty="0">
                  <a:latin typeface="Arial" panose="020B0604020202020204" pitchFamily="34" charset="0"/>
                  <a:ea typeface="微软雅黑" panose="020B0503020204020204" charset="-122"/>
                  <a:cs typeface="Arial" panose="020B0604020202020204" pitchFamily="34" charset="0"/>
                  <a:sym typeface="+mn-ea"/>
                </a:rPr>
                <a:t>If additional evaluations are needed, identify simulation assumptions and performance requirements of the </a:t>
              </a:r>
              <a:r>
                <a:rPr lang="en-US" altLang="zh-CN" sz="1400">
                  <a:latin typeface="Arial" panose="020B0604020202020204" pitchFamily="34" charset="0"/>
                  <a:ea typeface="微软雅黑" panose="020B0503020204020204" charset="-122"/>
                  <a:cs typeface="Arial" panose="020B0604020202020204" pitchFamily="34" charset="0"/>
                  <a:sym typeface="+mn-ea"/>
                </a:rPr>
                <a:t>target services</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1200150" lvl="2" indent="-285750">
                <a:buFont typeface="Wingdings" panose="05000000000000000000" charset="0"/>
                <a:buChar char="ü"/>
              </a:pPr>
              <a:r>
                <a:rPr lang="en-US" altLang="zh-CN" sz="1400" dirty="0">
                  <a:latin typeface="Arial" panose="020B0604020202020204" pitchFamily="34" charset="0"/>
                  <a:ea typeface="微软雅黑" panose="020B0503020204020204" charset="-122"/>
                  <a:cs typeface="Arial" panose="020B0604020202020204" pitchFamily="34" charset="0"/>
                  <a:sym typeface="+mn-ea"/>
                </a:rPr>
                <a:t>Identify the DL coverage limited physical channels and the gap of the coverage</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Study NTN-specific enhancements for the relevant DL channels</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1200150" lvl="2" indent="-285750">
                <a:buFont typeface="Wingdings" panose="05000000000000000000" charset="0"/>
                <a:buChar char="ü"/>
              </a:pPr>
              <a:r>
                <a:rPr lang="en-US" altLang="zh-CN" sz="1400" dirty="0">
                  <a:latin typeface="Arial Unicode MS" panose="020B0604020202020204" pitchFamily="34" charset="-122"/>
                  <a:ea typeface="Arial Unicode MS" panose="020B0604020202020204" pitchFamily="34" charset="-122"/>
                  <a:cs typeface="Arial Unicode MS" panose="020B0604020202020204" pitchFamily="34" charset="-122"/>
                  <a:sym typeface="+mn-ea"/>
                </a:rPr>
                <a:t>DL beam enhancements, rep</a:t>
              </a:r>
              <a:r>
                <a:rPr lang="en-US" altLang="zh-CN" sz="1400" dirty="0">
                  <a:latin typeface="Arial" panose="020B0604020202020204" pitchFamily="34" charset="0"/>
                  <a:ea typeface="微软雅黑" panose="020B0503020204020204" charset="-122"/>
                  <a:cs typeface="Arial" panose="020B0604020202020204" pitchFamily="34" charset="0"/>
                  <a:sym typeface="+mn-ea"/>
                </a:rPr>
                <a:t>etition, and others</a:t>
              </a:r>
              <a:endParaRPr lang="en-US" altLang="zh-CN" sz="1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2" name="组合 20"/>
            <p:cNvGrpSpPr/>
            <p:nvPr/>
          </p:nvGrpSpPr>
          <p:grpSpPr>
            <a:xfrm>
              <a:off x="335812" y="4625412"/>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6" name="组合 15"/>
          <p:cNvGrpSpPr/>
          <p:nvPr/>
        </p:nvGrpSpPr>
        <p:grpSpPr>
          <a:xfrm>
            <a:off x="344535" y="2281633"/>
            <a:ext cx="11412909" cy="1382868"/>
            <a:chOff x="335811" y="2204938"/>
            <a:chExt cx="11412909" cy="1382868"/>
          </a:xfrm>
        </p:grpSpPr>
        <p:sp>
          <p:nvSpPr>
            <p:cNvPr id="7" name="文本框 30"/>
            <p:cNvSpPr txBox="1"/>
            <p:nvPr/>
          </p:nvSpPr>
          <p:spPr>
            <a:xfrm>
              <a:off x="431115" y="2634671"/>
              <a:ext cx="11317605" cy="953135"/>
            </a:xfrm>
            <a:prstGeom prst="rect">
              <a:avLst/>
            </a:prstGeom>
            <a:noFill/>
            <a:ln w="12700">
              <a:solidFill>
                <a:schemeClr val="accent1"/>
              </a:solidFill>
            </a:ln>
          </p:spPr>
          <p:txBody>
            <a:bodyPr wrap="square" rtlCol="0">
              <a:spAutoFit/>
            </a:bodyPr>
            <a:lstStyle/>
            <a:p>
              <a:pPr marL="285750"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During Rel-18 NTN, DL coverage performance of PDSCH (for VoIP, low data rate, Msg2, Msg4), PDCCH, SSB have been evaluated. </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Wingdings" panose="05000000000000000000" charset="0"/>
                <a:buChar char="ü"/>
              </a:pPr>
              <a:r>
                <a:rPr lang="en-US" altLang="zh-CN" sz="1400" dirty="0">
                  <a:latin typeface="Arial" panose="020B0604020202020204" pitchFamily="34" charset="0"/>
                  <a:ea typeface="微软雅黑" panose="020B0503020204020204" charset="-122"/>
                  <a:cs typeface="Arial" panose="020B0604020202020204" pitchFamily="34" charset="0"/>
                  <a:sym typeface="+mn-ea"/>
                </a:rPr>
                <a:t>DL coverage limitations was observed during the evaluations, e.g. Msg4 PDSCH (2.2~2.8dB gap) in the LEO scenarios, PDCCH without repetition (1.9~2.6dB gap) in the NLOS scenarios for LEO.</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285750" lvl="0"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DL coverage will be significantly restricted </a:t>
              </a:r>
              <a:r>
                <a:rPr lang="en-US" altLang="zh-CN" sz="1400" dirty="0">
                  <a:latin typeface="Arial" panose="020B0604020202020204" pitchFamily="34" charset="0"/>
                  <a:ea typeface="微软雅黑" panose="020B0503020204020204" charset="-122"/>
                  <a:cs typeface="Arial" panose="020B0604020202020204" pitchFamily="34" charset="0"/>
                  <a:sym typeface="+mn-ea"/>
                </a:rPr>
                <a:t>if the satellite transmission power is limited.</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20"/>
            <p:cNvGrpSpPr/>
            <p:nvPr/>
          </p:nvGrpSpPr>
          <p:grpSpPr>
            <a:xfrm>
              <a:off x="335811" y="2204938"/>
              <a:ext cx="2769922" cy="438079"/>
              <a:chOff x="431362" y="3557138"/>
              <a:chExt cx="2769665" cy="359546"/>
            </a:xfrm>
          </p:grpSpPr>
          <p:sp>
            <p:nvSpPr>
              <p:cNvPr id="9"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issues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39"/>
          <p:cNvPicPr>
            <a:picLocks noChangeAspect="1"/>
          </p:cNvPicPr>
          <p:nvPr/>
        </p:nvPicPr>
        <p:blipFill>
          <a:blip r:embed="rId1"/>
          <a:stretch>
            <a:fillRect/>
          </a:stretch>
        </p:blipFill>
        <p:spPr>
          <a:xfrm>
            <a:off x="4285615" y="3265805"/>
            <a:ext cx="3627120" cy="2112010"/>
          </a:xfrm>
          <a:prstGeom prst="rect">
            <a:avLst/>
          </a:prstGeom>
          <a:noFill/>
          <a:ln w="9525">
            <a:noFill/>
          </a:ln>
        </p:spPr>
      </p:pic>
      <p:grpSp>
        <p:nvGrpSpPr>
          <p:cNvPr id="2" name="组合 9"/>
          <p:cNvGrpSpPr/>
          <p:nvPr/>
        </p:nvGrpSpPr>
        <p:grpSpPr>
          <a:xfrm>
            <a:off x="431365" y="259138"/>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648532"/>
            <a:ext cx="11322267" cy="2630170"/>
          </a:xfrm>
          <a:prstGeom prst="rect">
            <a:avLst/>
          </a:prstGeom>
          <a:noFill/>
          <a:ln w="12700">
            <a:solidFill>
              <a:schemeClr val="accent1"/>
            </a:solidFill>
          </a:ln>
        </p:spPr>
        <p:txBody>
          <a:bodyPr wrap="square">
            <a:spAutoFit/>
          </a:bodyPr>
          <a:lstStyle/>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The satellite (or UAS platform) typically generates several beams over a given service area</a:t>
            </a:r>
            <a:r>
              <a:rPr lang="zh-CN" altLang="en-US" sz="1600" dirty="0">
                <a:latin typeface="Arial" panose="020B0604020202020204" pitchFamily="34" charset="0"/>
                <a:ea typeface="微软雅黑" panose="020B0503020204020204" charset="-122"/>
                <a:cs typeface="Arial" panose="020B0604020202020204" pitchFamily="34" charset="0"/>
                <a:sym typeface="+mn-ea"/>
              </a:rPr>
              <a:t>：</a:t>
            </a:r>
            <a:endParaRPr lang="zh-CN" altLang="en-US"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ts val="22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Considering a small difference in signal strength between two beams in a region of overlap, a new triggering for beam switching can be studied</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ts val="22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rPr>
              <a:t>Considering the large cell size of NTN, many devices may be served within a single beam. Depending on constellation assumptions (e.g. propagation delay and satellite speed) and UE density, many UEs may need to perform beam switching at a given time, a possible group beam switching command can be studied to reduce signalling overhead</a:t>
            </a:r>
            <a:endParaRPr lang="en-US" altLang="zh-CN" sz="1600" dirty="0">
              <a:latin typeface="Arial" panose="020B0604020202020204" pitchFamily="34" charset="0"/>
              <a:ea typeface="微软雅黑" panose="020B0503020204020204" charset="-122"/>
              <a:cs typeface="Arial" panose="020B0604020202020204" pitchFamily="34" charset="0"/>
            </a:endParaRPr>
          </a:p>
          <a:p>
            <a:pPr marL="285750" indent="-2857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Considerging the coverage area of NTN is much larger than that of TN, resulting in the beam number within one satellite will be increased, while not all area can be coverred simulateneously due to the limitation of gNB transmission power </a:t>
            </a:r>
            <a:endParaRPr lang="en-US" altLang="zh-CN" sz="1600" dirty="0">
              <a:solidFill>
                <a:prstClr val="black"/>
              </a:solidFill>
              <a:latin typeface="Arial" panose="020B0604020202020204" pitchFamily="34" charset="0"/>
              <a:ea typeface="微软雅黑" panose="020B0503020204020204" charset="-122"/>
              <a:cs typeface="Arial" panose="020B0604020202020204" pitchFamily="34" charset="0"/>
              <a:sym typeface="Gill Sans Light"/>
            </a:endParaRPr>
          </a:p>
        </p:txBody>
      </p:sp>
      <p:sp>
        <p:nvSpPr>
          <p:cNvPr id="6" name="文本框 7"/>
          <p:cNvSpPr txBox="1"/>
          <p:nvPr/>
        </p:nvSpPr>
        <p:spPr>
          <a:xfrm>
            <a:off x="957662" y="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a:solidFill>
                  <a:schemeClr val="tx1"/>
                </a:solidFill>
                <a:latin typeface="Arial" panose="020B0604020202020204" pitchFamily="34" charset="0"/>
                <a:cs typeface="Arial" panose="020B0604020202020204" pitchFamily="34" charset="0"/>
                <a:sym typeface="+mn-ea"/>
              </a:rPr>
              <a:t>B</a:t>
            </a:r>
            <a:r>
              <a:rPr lang="zh-CN" altLang="en-US" sz="2800" b="1">
                <a:solidFill>
                  <a:schemeClr val="tx1"/>
                </a:solidFill>
                <a:latin typeface="Arial" panose="020B0604020202020204" pitchFamily="34" charset="0"/>
                <a:cs typeface="Arial" panose="020B0604020202020204" pitchFamily="34" charset="0"/>
                <a:sym typeface="+mn-ea"/>
              </a:rPr>
              <a:t>eam </a:t>
            </a:r>
            <a:r>
              <a:rPr lang="en-US" altLang="zh-CN" sz="2800" b="1">
                <a:solidFill>
                  <a:schemeClr val="tx1"/>
                </a:solidFill>
                <a:latin typeface="Arial" panose="020B0604020202020204" pitchFamily="34" charset="0"/>
                <a:cs typeface="Arial" panose="020B0604020202020204" pitchFamily="34" charset="0"/>
                <a:sym typeface="+mn-ea"/>
              </a:rPr>
              <a:t>M</a:t>
            </a:r>
            <a:r>
              <a:rPr lang="zh-CN" altLang="en-US" sz="2800" b="1">
                <a:solidFill>
                  <a:schemeClr val="tx1"/>
                </a:solidFill>
                <a:latin typeface="Arial" panose="020B0604020202020204" pitchFamily="34" charset="0"/>
                <a:cs typeface="Arial" panose="020B0604020202020204" pitchFamily="34" charset="0"/>
                <a:sym typeface="+mn-ea"/>
              </a:rPr>
              <a:t>anagement</a:t>
            </a:r>
            <a:r>
              <a:rPr lang="en-US" altLang="zh-CN" sz="2800" b="1">
                <a:solidFill>
                  <a:schemeClr val="tx1"/>
                </a:solidFill>
                <a:latin typeface="Arial" panose="020B0604020202020204" pitchFamily="34" charset="0"/>
                <a:cs typeface="Arial" panose="020B0604020202020204" pitchFamily="34" charset="0"/>
                <a:sym typeface="+mn-ea"/>
              </a:rPr>
              <a:t> in NTN</a:t>
            </a:r>
            <a:r>
              <a:rPr lang="en-US" sz="2800" b="1" dirty="0">
                <a:solidFill>
                  <a:schemeClr val="tx1"/>
                </a:solidFill>
                <a:latin typeface="Arial" panose="020B0604020202020204" pitchFamily="34" charset="0"/>
                <a:ea typeface="华文行楷" panose="02010800040101010101" pitchFamily="2" charset="-122"/>
                <a:cs typeface="Arial" panose="020B0604020202020204" pitchFamily="34" charset="0"/>
                <a:sym typeface="+mn-ea"/>
              </a:rPr>
              <a:t>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40055" y="5536535"/>
            <a:ext cx="11317605" cy="1198880"/>
          </a:xfrm>
          <a:prstGeom prst="rect">
            <a:avLst/>
          </a:prstGeom>
          <a:noFill/>
          <a:ln w="12700">
            <a:solidFill>
              <a:schemeClr val="accent1"/>
            </a:solidFill>
          </a:ln>
        </p:spPr>
        <p:txBody>
          <a:bodyPr wrap="square" rtlCol="0">
            <a:spAutoFit/>
          </a:bodyPr>
          <a:lstStyle/>
          <a:p>
            <a:pPr marL="0" lvl="2" indent="-285750" algn="l" fontAlgn="auto">
              <a:lnSpc>
                <a:spcPct val="150000"/>
              </a:lnSpc>
              <a:buFont typeface="Arial" panose="020B0604020202020204" pitchFamily="34" charset="0"/>
              <a:buChar char="•"/>
            </a:pPr>
            <a:r>
              <a:rPr lang="en-US" altLang="zh-CN" sz="1600" b="1" dirty="0">
                <a:latin typeface="Arial" panose="020B0604020202020204" pitchFamily="34" charset="0"/>
                <a:ea typeface="微软雅黑" panose="020B0503020204020204" charset="-122"/>
                <a:cs typeface="Arial" panose="020B0604020202020204" pitchFamily="34" charset="0"/>
                <a:sym typeface="+mn-ea"/>
              </a:rPr>
              <a:t>Support beam management and BWP operation enhancement</a:t>
            </a:r>
            <a:endParaRPr lang="en-US" altLang="zh-CN" sz="1600" b="1"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beam switching enhancement, e.g. location/time-based (group) beam switching</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Considering both future proof and signalling overhead, study on the SSB number extension</a:t>
            </a:r>
            <a:endPar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2" name="组合 20"/>
          <p:cNvGrpSpPr/>
          <p:nvPr/>
        </p:nvGrpSpPr>
        <p:grpSpPr>
          <a:xfrm>
            <a:off x="344751" y="5106802"/>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5126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9" name="文本框 8"/>
          <p:cNvSpPr txBox="1"/>
          <p:nvPr/>
        </p:nvSpPr>
        <p:spPr>
          <a:xfrm>
            <a:off x="3336290" y="5236210"/>
            <a:ext cx="6706870" cy="275590"/>
          </a:xfrm>
          <a:prstGeom prst="rect">
            <a:avLst/>
          </a:prstGeom>
          <a:noFill/>
          <a:ln w="9525">
            <a:noFill/>
          </a:ln>
        </p:spPr>
        <p:txBody>
          <a:bodyPr wrap="square">
            <a:spAutoFit/>
          </a:bodyPr>
          <a:lstStyle/>
          <a:p>
            <a:pPr indent="0"/>
            <a:r>
              <a:rPr lang="en-US" sz="1200" b="1">
                <a:latin typeface="Arial" panose="020B0604020202020204" pitchFamily="34" charset="0"/>
                <a:cs typeface="Arial" panose="020B0604020202020204" pitchFamily="34" charset="0"/>
              </a:rPr>
              <a:t>Fig. a) same PCI for several satellite beams and b) one PCI per satellite beam</a:t>
            </a:r>
            <a:endParaRPr lang="zh-CN" altLang="en-US" sz="1200" b="1">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1229557"/>
            <a:ext cx="11322267" cy="1219835"/>
          </a:xfrm>
          <a:prstGeom prst="rect">
            <a:avLst/>
          </a:prstGeom>
          <a:noFill/>
          <a:ln w="12700">
            <a:solidFill>
              <a:schemeClr val="accent1"/>
            </a:solidFill>
          </a:ln>
        </p:spPr>
        <p:txBody>
          <a:bodyPr wrap="square">
            <a:spAutoFit/>
          </a:bodyPr>
          <a:lstStyle/>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R18, PCI unchanged for hard satellite switching in quasi-earth fixed cell case has been supported.</a:t>
            </a:r>
            <a:endParaRPr lang="en-US" altLang="zh-CN" sz="1600" dirty="0">
              <a:latin typeface="Arial" panose="020B0604020202020204" pitchFamily="34" charset="0"/>
              <a:ea typeface="微软雅黑" panose="020B0503020204020204" charset="-122"/>
              <a:cs typeface="Arial" panose="020B0604020202020204" pitchFamily="34" charset="0"/>
            </a:endParaRPr>
          </a:p>
          <a:p>
            <a:pPr marL="285750" indent="-285750" algn="l" fontAlgn="auto">
              <a:lnSpc>
                <a:spcPts val="22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 While for soft satellite switching in quasi-earth fixed cell case, it is not pursued in R18 due to limited time</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285750" indent="-285750" algn="l" fontAlgn="auto">
              <a:lnSpc>
                <a:spcPts val="2200"/>
              </a:lnSpc>
              <a:buFont typeface="Wingdings" panose="05000000000000000000" charset="0"/>
              <a:buChar char="ü"/>
            </a:pPr>
            <a:r>
              <a:rPr lang="en-US" altLang="zh-CN" sz="1600" dirty="0">
                <a:latin typeface="Arial" panose="020B0604020202020204" pitchFamily="34" charset="0"/>
                <a:ea typeface="微软雅黑" panose="020B0503020204020204" charset="-122"/>
                <a:cs typeface="Arial" panose="020B0604020202020204" pitchFamily="34" charset="0"/>
                <a:sym typeface="+mn-ea"/>
              </a:rPr>
              <a:t>In addition, considering the HO case of TN to NTN which less touched in R17/R18,  mobility enhancements for this need to be further discussed</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algn="ctr">
              <a:buNone/>
            </a:pPr>
            <a:r>
              <a:rPr lang="en-US" altLang="zh-CN" sz="2800" b="1">
                <a:solidFill>
                  <a:schemeClr val="tx1"/>
                </a:solidFill>
                <a:latin typeface="Arial" panose="020B0604020202020204" pitchFamily="34" charset="0"/>
                <a:cs typeface="Arial" panose="020B0604020202020204" pitchFamily="34" charset="0"/>
                <a:sym typeface="+mn-ea"/>
              </a:rPr>
              <a:t>Mobility enhancements</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40055" y="5317460"/>
            <a:ext cx="11317605" cy="1568450"/>
          </a:xfrm>
          <a:prstGeom prst="rect">
            <a:avLst/>
          </a:prstGeom>
          <a:noFill/>
          <a:ln w="12700">
            <a:solidFill>
              <a:schemeClr val="accent1"/>
            </a:solidFill>
          </a:ln>
        </p:spPr>
        <p:txBody>
          <a:bodyPr wrap="square" rtlCol="0">
            <a:spAutoFit/>
          </a:bodyPr>
          <a:lstStyle/>
          <a:p>
            <a:pPr marL="285750" indent="-285750" algn="l" fontAlgn="auto">
              <a:lnSpc>
                <a:spcPct val="150000"/>
              </a:lnSpc>
              <a:buFont typeface="Arial" panose="020B0604020202020204" pitchFamily="34" charset="0"/>
              <a:buChar char="•"/>
            </a:pPr>
            <a:r>
              <a:rPr lang="en-US" altLang="zh-CN" sz="1600" b="1" dirty="0">
                <a:latin typeface="Arial" panose="020B0604020202020204" pitchFamily="34" charset="0"/>
                <a:ea typeface="微软雅黑" panose="020B0503020204020204" charset="-122"/>
                <a:cs typeface="Arial" panose="020B0604020202020204" pitchFamily="34" charset="0"/>
                <a:sym typeface="+mn-ea"/>
              </a:rPr>
              <a:t>Mobility enhancements</a:t>
            </a:r>
            <a:endPar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PCI unchanged for soft satellite switching in quasi-earth fixed cell case </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mobility enhancements for some new cases, e.g.,</a:t>
            </a:r>
            <a:r>
              <a:rPr lang="en-US" altLang="zh-CN" sz="1600" dirty="0">
                <a:latin typeface="Arial" panose="020B0604020202020204" pitchFamily="34" charset="0"/>
                <a:ea typeface="微软雅黑" panose="020B0503020204020204" charset="-122"/>
                <a:cs typeface="Arial" panose="020B0604020202020204" pitchFamily="34" charset="0"/>
                <a:sym typeface="+mn-ea"/>
              </a:rPr>
              <a:t> TN-NTN mobility with QoS adaptation(e.g. PDB relax due to long RTT)</a:t>
            </a:r>
            <a:endPar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2" name="组合 20"/>
          <p:cNvGrpSpPr/>
          <p:nvPr/>
        </p:nvGrpSpPr>
        <p:grpSpPr>
          <a:xfrm>
            <a:off x="344751" y="4887727"/>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5126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aphicFrame>
        <p:nvGraphicFramePr>
          <p:cNvPr id="22" name="对象 21"/>
          <p:cNvGraphicFramePr/>
          <p:nvPr/>
        </p:nvGraphicFramePr>
        <p:xfrm>
          <a:off x="3719830" y="2449195"/>
          <a:ext cx="4566285" cy="2746375"/>
        </p:xfrm>
        <a:graphic>
          <a:graphicData uri="http://schemas.openxmlformats.org/presentationml/2006/ole">
            <mc:AlternateContent xmlns:mc="http://schemas.openxmlformats.org/markup-compatibility/2006">
              <mc:Choice xmlns:v="urn:schemas-microsoft-com:vml" Requires="v">
                <p:oleObj spid="_x0000_s7" name="" r:id="rId1" imgW="8336915" imgH="5029200" progId="Visio.Drawing.11">
                  <p:embed/>
                </p:oleObj>
              </mc:Choice>
              <mc:Fallback>
                <p:oleObj name="" r:id="rId1" imgW="8336915" imgH="5029200" progId="Visio.Drawing.11">
                  <p:embed/>
                  <p:pic>
                    <p:nvPicPr>
                      <p:cNvPr id="0" name="图片 22"/>
                      <p:cNvPicPr/>
                      <p:nvPr/>
                    </p:nvPicPr>
                    <p:blipFill>
                      <a:blip r:embed="rId2"/>
                      <a:stretch>
                        <a:fillRect/>
                      </a:stretch>
                    </p:blipFill>
                    <p:spPr>
                      <a:xfrm>
                        <a:off x="3719830" y="2449195"/>
                        <a:ext cx="4566285" cy="2746375"/>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1229557"/>
            <a:ext cx="11322267" cy="937260"/>
          </a:xfrm>
          <a:prstGeom prst="rect">
            <a:avLst/>
          </a:prstGeom>
          <a:noFill/>
          <a:ln w="12700">
            <a:solidFill>
              <a:schemeClr val="accent1"/>
            </a:solidFill>
          </a:ln>
        </p:spPr>
        <p:txBody>
          <a:bodyPr wrap="square">
            <a:spAutoFit/>
          </a:bodyPr>
          <a:lstStyle/>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R18, regarding network verified UE location, we focus on single satellite and existing LCS framework for verification.</a:t>
            </a:r>
            <a:endParaRPr lang="en-US" altLang="zh-CN" sz="1600" dirty="0">
              <a:latin typeface="Arial" panose="020B0604020202020204" pitchFamily="34" charset="0"/>
              <a:ea typeface="微软雅黑" panose="020B0503020204020204" charset="-122"/>
              <a:cs typeface="Arial" panose="020B0604020202020204" pitchFamily="34" charset="0"/>
            </a:endParaRPr>
          </a:p>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For R19, we could further consider multiple satellites case to purse more accurate UE positioning calculation considering the positioning inaccuracy issue due to long propagation delay in </a:t>
            </a:r>
            <a:r>
              <a:rPr lang="en-US" altLang="zh-CN" sz="1600" dirty="0">
                <a:latin typeface="Arial" panose="020B0604020202020204" pitchFamily="34" charset="0"/>
                <a:ea typeface="微软雅黑" panose="020B0503020204020204" charset="-122"/>
                <a:cs typeface="Arial" panose="020B0604020202020204" pitchFamily="34" charset="0"/>
                <a:sym typeface="+mn-ea"/>
              </a:rPr>
              <a:t>single satellite case of </a:t>
            </a:r>
            <a:r>
              <a:rPr lang="en-US" altLang="zh-CN" sz="1600" dirty="0">
                <a:latin typeface="Arial" panose="020B0604020202020204" pitchFamily="34" charset="0"/>
                <a:ea typeface="微软雅黑" panose="020B0503020204020204" charset="-122"/>
                <a:cs typeface="Arial" panose="020B0604020202020204" pitchFamily="34" charset="0"/>
                <a:sym typeface="+mn-ea"/>
              </a:rPr>
              <a:t>NTN system.</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a:solidFill>
                  <a:schemeClr val="tx1"/>
                </a:solidFill>
                <a:latin typeface="Arial" panose="020B0604020202020204" pitchFamily="34" charset="0"/>
                <a:cs typeface="Arial" panose="020B0604020202020204" pitchFamily="34" charset="0"/>
                <a:sym typeface="+mn-ea"/>
              </a:rPr>
              <a:t>Network verified UE location enhancements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40055" y="5212685"/>
            <a:ext cx="11317605" cy="829945"/>
          </a:xfrm>
          <a:prstGeom prst="rect">
            <a:avLst/>
          </a:prstGeom>
          <a:noFill/>
          <a:ln w="12700">
            <a:solidFill>
              <a:schemeClr val="accent1"/>
            </a:solidFill>
          </a:ln>
        </p:spPr>
        <p:txBody>
          <a:bodyPr wrap="square" rtlCol="0">
            <a:spAutoFit/>
          </a:bodyPr>
          <a:lstStyle/>
          <a:p>
            <a:pPr marL="285750" indent="-285750" algn="l" fontAlgn="auto">
              <a:lnSpc>
                <a:spcPct val="150000"/>
              </a:lnSpc>
              <a:buFont typeface="Arial" panose="020B0604020202020204" pitchFamily="34" charset="0"/>
              <a:buChar char="•"/>
            </a:pPr>
            <a:r>
              <a:rPr lang="en-US" altLang="zh-CN" sz="1600" b="1" dirty="0">
                <a:latin typeface="Arial" panose="020B0604020202020204" pitchFamily="34" charset="0"/>
                <a:ea typeface="微软雅黑" panose="020B0503020204020204" charset="-122"/>
                <a:cs typeface="Arial" panose="020B0604020202020204" pitchFamily="34" charset="0"/>
                <a:sym typeface="+mn-ea"/>
              </a:rPr>
              <a:t>Support network verified UE location enhancements </a:t>
            </a:r>
            <a:endParaRPr lang="en-US" altLang="zh-CN" sz="1600" b="1"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study multiple satellites for network verified UE location (e.g., sattelite-specific assistant information to LMF)</a:t>
            </a:r>
            <a:endPar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2" name="组合 20"/>
          <p:cNvGrpSpPr/>
          <p:nvPr/>
        </p:nvGrpSpPr>
        <p:grpSpPr>
          <a:xfrm>
            <a:off x="344751" y="4782952"/>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5126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aphicFrame>
        <p:nvGraphicFramePr>
          <p:cNvPr id="9" name="对象 8"/>
          <p:cNvGraphicFramePr/>
          <p:nvPr/>
        </p:nvGraphicFramePr>
        <p:xfrm>
          <a:off x="3836035" y="2730500"/>
          <a:ext cx="4630420" cy="2346325"/>
        </p:xfrm>
        <a:graphic>
          <a:graphicData uri="http://schemas.openxmlformats.org/presentationml/2006/ole">
            <mc:AlternateContent xmlns:mc="http://schemas.openxmlformats.org/markup-compatibility/2006">
              <mc:Choice xmlns:v="urn:schemas-microsoft-com:vml" Requires="v">
                <p:oleObj spid="_x0000_s10" name="" r:id="rId1" imgW="4439920" imgH="3431540" progId="Visio.Drawing.11">
                  <p:embed/>
                </p:oleObj>
              </mc:Choice>
              <mc:Fallback>
                <p:oleObj name="" r:id="rId1" imgW="4439920" imgH="3431540" progId="Visio.Drawing.11">
                  <p:embed/>
                  <p:pic>
                    <p:nvPicPr>
                      <p:cNvPr id="0" name="图片 9"/>
                      <p:cNvPicPr/>
                      <p:nvPr/>
                    </p:nvPicPr>
                    <p:blipFill>
                      <a:blip r:embed="rId2"/>
                      <a:stretch>
                        <a:fillRect/>
                      </a:stretch>
                    </p:blipFill>
                    <p:spPr>
                      <a:xfrm>
                        <a:off x="3836035" y="2730500"/>
                        <a:ext cx="4630420" cy="2346325"/>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4320" y="24401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charset="-122"/>
                <a:ea typeface="微软雅黑" panose="020B0503020204020204" charset="-122"/>
              </a:rPr>
              <a:t>THANK</a:t>
            </a:r>
            <a:r>
              <a:rPr kumimoji="1" lang="zh-CN" altLang="en-US" sz="4800" b="1" dirty="0">
                <a:solidFill>
                  <a:srgbClr val="2583D1"/>
                </a:solidFill>
                <a:latin typeface="微软雅黑" panose="020B0503020204020204" charset="-122"/>
                <a:ea typeface="微软雅黑" panose="020B0503020204020204" charset="-122"/>
              </a:rPr>
              <a:t>  </a:t>
            </a:r>
            <a:r>
              <a:rPr kumimoji="1" lang="en-US" altLang="zh-CN" sz="4800" b="1" dirty="0">
                <a:solidFill>
                  <a:srgbClr val="2583D1"/>
                </a:solidFill>
                <a:latin typeface="微软雅黑" panose="020B0503020204020204" charset="-122"/>
                <a:ea typeface="微软雅黑" panose="020B0503020204020204" charset="-122"/>
              </a:rPr>
              <a:t>YOU !</a:t>
            </a:r>
            <a:endParaRPr kumimoji="1" lang="en-US" altLang="zh-CN" sz="4800" b="1" dirty="0">
              <a:solidFill>
                <a:srgbClr val="2583D1"/>
              </a:solidFill>
              <a:latin typeface="微软雅黑" panose="020B0503020204020204" charset="-122"/>
              <a:ea typeface="微软雅黑" panose="020B0503020204020204" charset="-122"/>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4666</Words>
  <Application>WPS 演示</Application>
  <PresentationFormat>宽屏</PresentationFormat>
  <Paragraphs>108</Paragraphs>
  <Slides>7</Slides>
  <Notes>10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3</vt:i4>
      </vt:variant>
      <vt:variant>
        <vt:lpstr>幻灯片标题</vt:lpstr>
      </vt:variant>
      <vt:variant>
        <vt:i4>7</vt:i4>
      </vt:variant>
    </vt:vector>
  </HeadingPairs>
  <TitlesOfParts>
    <vt:vector size="23" baseType="lpstr">
      <vt:lpstr>Arial</vt:lpstr>
      <vt:lpstr>宋体</vt:lpstr>
      <vt:lpstr>Wingdings</vt:lpstr>
      <vt:lpstr>微软雅黑</vt:lpstr>
      <vt:lpstr>Arial Unicode MS</vt:lpstr>
      <vt:lpstr>Wingdings</vt:lpstr>
      <vt:lpstr>Gill Sans Light</vt:lpstr>
      <vt:lpstr>Segoe Print</vt:lpstr>
      <vt:lpstr>华文行楷</vt:lpstr>
      <vt:lpstr>Times New Roman</vt:lpstr>
      <vt:lpstr>Calibri</vt:lpstr>
      <vt:lpstr>MS Mincho</vt:lpstr>
      <vt:lpstr>Office 主题​​</vt:lpstr>
      <vt:lpstr>Visio.Drawing.15</vt:lpstr>
      <vt:lpstr>Visio.Drawing.11</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cmcc-Chaili</cp:lastModifiedBy>
  <cp:revision>424</cp:revision>
  <dcterms:created xsi:type="dcterms:W3CDTF">2021-03-17T03:39:00Z</dcterms:created>
  <dcterms:modified xsi:type="dcterms:W3CDTF">2023-05-31T11:06:20Z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88AF91EC69B044008B9F8336DC6F35E7</vt:lpwstr>
  </property>
  <property fmtid="{D5CDD505-2E9C-101B-9397-08002B2CF9AE}" pid="3" name="KSOProductBuildVer">
    <vt:lpwstr>2052-11.8.2.11716</vt:lpwstr>
  </property>
</Properties>
</file>