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7" r:id="rId3"/>
    <p:sldId id="2260" r:id="rId5"/>
    <p:sldId id="2262" r:id="rId6"/>
    <p:sldId id="2263" r:id="rId7"/>
    <p:sldId id="2266" r:id="rId8"/>
    <p:sldId id="2236" r:id="rId9"/>
    <p:sldId id="2267" r:id="rId10"/>
    <p:sldId id="225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59" autoAdjust="0"/>
    <p:restoredTop sz="95502" autoAdjust="0"/>
  </p:normalViewPr>
  <p:slideViewPr>
    <p:cSldViewPr snapToGrid="0" snapToObjects="1" showGuides="1">
      <p:cViewPr varScale="1">
        <p:scale>
          <a:sx n="80" d="100"/>
          <a:sy n="80" d="100"/>
        </p:scale>
        <p:origin x="144" y="51"/>
      </p:cViewPr>
      <p:guideLst>
        <p:guide orient="horz" pos="20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pPr marL="0" marR="0" lvl="0" indent="35560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4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9575" name="文本占位符 2"/>
          <p:cNvSpPr>
            <a:spLocks noGrp="1"/>
          </p:cNvSpPr>
          <p:nvPr>
            <p:ph type="body" idx="3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tiff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"/>
          <p:cNvGrpSpPr/>
          <p:nvPr userDrawn="1"/>
        </p:nvGrpSpPr>
        <p:grpSpPr>
          <a:xfrm>
            <a:off x="180109" y="168436"/>
            <a:ext cx="711454" cy="691137"/>
            <a:chOff x="0" y="0"/>
            <a:chExt cx="1303781" cy="1254452"/>
          </a:xfrm>
        </p:grpSpPr>
        <p:pic>
          <p:nvPicPr>
            <p:cNvPr id="5" name="page1image856.png" descr="page1image856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pic>
          <p:nvPicPr>
            <p:cNvPr id="6" name="page1image264.png" descr="page1image264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</p:grpSp>
      <p:pic>
        <p:nvPicPr>
          <p:cNvPr id="7" name="Image" descr="Image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1162494" y="190887"/>
            <a:ext cx="849397" cy="524755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368300" indent="-368300">
              <a:lnSpc>
                <a:spcPct val="120000"/>
              </a:lnSpc>
              <a:spcBef>
                <a:spcPct val="650000"/>
              </a:spcBef>
              <a:defRPr sz="3200"/>
            </a:lvl1pPr>
            <a:lvl2pPr marL="736600" indent="-368300">
              <a:lnSpc>
                <a:spcPct val="120000"/>
              </a:lnSpc>
              <a:spcBef>
                <a:spcPct val="650000"/>
              </a:spcBef>
              <a:defRPr sz="3200"/>
            </a:lvl2pPr>
            <a:lvl3pPr marL="1104900" indent="-368300">
              <a:lnSpc>
                <a:spcPct val="120000"/>
              </a:lnSpc>
              <a:spcBef>
                <a:spcPct val="650000"/>
              </a:spcBef>
              <a:defRPr sz="3200"/>
            </a:lvl3pPr>
            <a:lvl4pPr marL="1473200" indent="-368300">
              <a:lnSpc>
                <a:spcPct val="120000"/>
              </a:lnSpc>
              <a:spcBef>
                <a:spcPct val="650000"/>
              </a:spcBef>
              <a:defRPr sz="3200"/>
            </a:lvl4pPr>
            <a:lvl5pPr marL="1841500" indent="-368300">
              <a:lnSpc>
                <a:spcPct val="120000"/>
              </a:lnSpc>
              <a:spcBef>
                <a:spcPct val="650000"/>
              </a:spcBef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svg"/><Relationship Id="rId7" Type="http://schemas.openxmlformats.org/officeDocument/2006/relationships/image" Target="../media/image22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8" Type="http://schemas.openxmlformats.org/officeDocument/2006/relationships/notesSlide" Target="../notesSlides/notesSlide6.xml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13.xml"/><Relationship Id="rId15" Type="http://schemas.openxmlformats.org/officeDocument/2006/relationships/image" Target="../media/image29.emf"/><Relationship Id="rId14" Type="http://schemas.openxmlformats.org/officeDocument/2006/relationships/oleObject" Target="../embeddings/oleObject2.bin"/><Relationship Id="rId13" Type="http://schemas.openxmlformats.org/officeDocument/2006/relationships/image" Target="../media/image28.sv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sv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1" cstate="print"/>
          <a:srcRect l="55372" t="38171"/>
          <a:stretch>
            <a:fillRect/>
          </a:stretch>
        </p:blipFill>
        <p:spPr>
          <a:xfrm>
            <a:off x="8058316" y="2778525"/>
            <a:ext cx="4114800" cy="4079475"/>
          </a:xfrm>
          <a:prstGeom prst="rect">
            <a:avLst/>
          </a:prstGeom>
        </p:spPr>
      </p:pic>
      <p:sp>
        <p:nvSpPr>
          <p:cNvPr id="1048690" name="TextBox 8"/>
          <p:cNvSpPr txBox="1"/>
          <p:nvPr/>
        </p:nvSpPr>
        <p:spPr>
          <a:xfrm>
            <a:off x="130175" y="2302510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Study on UE collaboration in R19</a:t>
            </a:r>
            <a:endParaRPr lang="en-US" altLang="zh-CN" sz="4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384" y="994862"/>
            <a:ext cx="11665296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R19 Workshop	                                                                                                  RWS-230425</a:t>
            </a:r>
            <a:endParaRPr lang="en-US" altLang="zh-CN" sz="1800" b="1" dirty="0"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Taipei, Jun. 15</a:t>
            </a:r>
            <a:r>
              <a:rPr lang="en-US" altLang="zh-CN" sz="1800" b="1" baseline="300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-16</a:t>
            </a:r>
            <a:r>
              <a:rPr lang="en-US" altLang="zh-CN" b="1" baseline="30000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charset="0"/>
            </a:endParaRPr>
          </a:p>
        </p:txBody>
      </p:sp>
      <p:sp>
        <p:nvSpPr>
          <p:cNvPr id="4" name="文本占位符 4"/>
          <p:cNvSpPr>
            <a:spLocks noGrp="1"/>
          </p:cNvSpPr>
          <p:nvPr>
            <p:ph type="subTitle" idx="4294967295"/>
          </p:nvPr>
        </p:nvSpPr>
        <p:spPr>
          <a:xfrm>
            <a:off x="4387215" y="4236085"/>
            <a:ext cx="3867150" cy="1368425"/>
          </a:xfrm>
        </p:spPr>
        <p:txBody>
          <a:bodyPr vert="horz" wrap="square" lIns="91440" tIns="45720" rIns="91440" bIns="45720" anchor="t" anchorCtr="0">
            <a:noAutofit/>
          </a:bodyPr>
          <a:p>
            <a:pPr marL="0" indent="0" 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CMCC</a:t>
            </a:r>
            <a:endParaRPr lang="en-US" altLang="zh-CN" sz="24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2023-06</a:t>
            </a:r>
            <a:endParaRPr lang="en-US" altLang="zh-CN" sz="2400" b="1" kern="1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34820" y="2186998"/>
            <a:ext cx="4182745" cy="427990"/>
            <a:chOff x="431365" y="856141"/>
            <a:chExt cx="4182745" cy="427990"/>
          </a:xfrm>
        </p:grpSpPr>
        <p:sp>
          <p:nvSpPr>
            <p:cNvPr id="3" name="矩形 2"/>
            <p:cNvSpPr/>
            <p:nvPr/>
          </p:nvSpPr>
          <p:spPr>
            <a:xfrm>
              <a:off x="431365" y="920416"/>
              <a:ext cx="4182745" cy="353695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2"/>
            <p:cNvSpPr txBox="1"/>
            <p:nvPr/>
          </p:nvSpPr>
          <p:spPr>
            <a:xfrm>
              <a:off x="431365" y="856141"/>
              <a:ext cx="3538220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Scenarios for UE backup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14"/>
          <p:cNvSpPr/>
          <p:nvPr/>
        </p:nvSpPr>
        <p:spPr>
          <a:xfrm>
            <a:off x="134620" y="2604770"/>
            <a:ext cx="7574280" cy="37642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To ensure various scenarios which requires different manners of UE co-ordiantion via a quasi-unified scheme, including  s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ynchronization and coordination for multi-flow of single UE/multiple UEs, and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support of high reliability of data delivery for URLLC services: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742950" marR="0" lvl="1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One important objective of 5G is to enable connected industries, where the scenarios are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Motion control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Control-to-control communication for industrial controller 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High data rate video for monitoring/ diagnostics 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742950" marR="0" lvl="1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This scenarios prevalently exist in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Factory automation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Transport industry</a:t>
            </a: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085850" marR="0" lvl="2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4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Electrical power distribution automotive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101642"/>
            <a:ext cx="1027612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Scenarios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47533" y="6015137"/>
            <a:ext cx="6225171" cy="67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7394" y="4767020"/>
            <a:ext cx="1996344" cy="119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2858" y="2403145"/>
            <a:ext cx="2252663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1416" y="2796527"/>
            <a:ext cx="1694447" cy="1427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8671" y="4016583"/>
            <a:ext cx="1759194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1"/>
          <p:cNvSpPr txBox="1"/>
          <p:nvPr/>
        </p:nvSpPr>
        <p:spPr>
          <a:xfrm>
            <a:off x="9558206" y="3220914"/>
            <a:ext cx="834720" cy="2044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1000" b="1" i="0" u="none" strike="noStrike" cap="none" spc="0" normalizeH="0" baseline="0" dirty="0" smtClean="0">
                <a:ln>
                  <a:noFill/>
                </a:ln>
                <a:solidFill>
                  <a:srgbClr val="535353"/>
                </a:solidFill>
                <a:effectLst/>
                <a:uFillTx/>
                <a:latin typeface="+mn-lt"/>
                <a:ea typeface="+mn-ea"/>
                <a:cs typeface="+mn-cs"/>
                <a:sym typeface="Gill Sans Light"/>
              </a:rPr>
              <a:t>PLC</a:t>
            </a:r>
            <a:endParaRPr kumimoji="0" lang="en-GB" sz="1000" b="1" i="0" u="none" strike="noStrike" cap="none" spc="0" normalizeH="0" baseline="0" dirty="0">
              <a:ln>
                <a:noFill/>
              </a:ln>
              <a:solidFill>
                <a:srgbClr val="535353"/>
              </a:solidFill>
              <a:effectLst/>
              <a:uFillTx/>
              <a:latin typeface="+mn-lt"/>
              <a:ea typeface="+mn-ea"/>
              <a:cs typeface="+mn-cs"/>
              <a:sym typeface="Gill Sans Light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9777865" y="4224723"/>
            <a:ext cx="1275434" cy="2044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p>
            <a:r>
              <a:rPr lang="en-GB" sz="1000" b="1" dirty="0" smtClean="0"/>
              <a:t>Freight Forwarding</a:t>
            </a:r>
            <a:endParaRPr lang="en-GB" sz="1000" b="1" dirty="0"/>
          </a:p>
        </p:txBody>
      </p:sp>
      <p:sp>
        <p:nvSpPr>
          <p:cNvPr id="17" name="TextBox 13"/>
          <p:cNvSpPr txBox="1"/>
          <p:nvPr/>
        </p:nvSpPr>
        <p:spPr>
          <a:xfrm>
            <a:off x="9140846" y="5384331"/>
            <a:ext cx="834720" cy="2044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p>
            <a:r>
              <a:rPr lang="en-US" sz="1000" b="1" dirty="0" smtClean="0"/>
              <a:t>AGV</a:t>
            </a:r>
            <a:endParaRPr lang="en-GB" sz="1000" b="1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>
          <a:xfrm>
            <a:off x="0" y="1023620"/>
            <a:ext cx="12195175" cy="10045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squar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ctr">
              <a:lnSpc>
                <a:spcPct val="100000"/>
              </a:lnSpc>
            </a:pP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0" lvl="1" algn="ctr">
              <a:lnSpc>
                <a:spcPct val="1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To ensure various scenarios which requires different manners of UE co-ordiantion via a quasi-unified scheme, including  s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ynchronization and coordination for multi-flow of single UE/multiple UEs, and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support of high reliability of data delivery for URLLC services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algn="ctr">
              <a:lnSpc>
                <a:spcPct val="100000"/>
              </a:lnSpc>
            </a:pP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431365" y="840163"/>
            <a:ext cx="2683308" cy="427990"/>
            <a:chOff x="431365" y="884716"/>
            <a:chExt cx="2683308" cy="427990"/>
          </a:xfrm>
        </p:grpSpPr>
        <p:sp>
          <p:nvSpPr>
            <p:cNvPr id="3" name="矩形 2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2"/>
            <p:cNvSpPr txBox="1"/>
            <p:nvPr/>
          </p:nvSpPr>
          <p:spPr>
            <a:xfrm>
              <a:off x="431365" y="884716"/>
              <a:ext cx="1918543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Use Cases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14"/>
          <p:cNvSpPr/>
          <p:nvPr/>
        </p:nvSpPr>
        <p:spPr>
          <a:xfrm>
            <a:off x="434975" y="1229360"/>
            <a:ext cx="7037070" cy="484251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example, terminal 1 and terminal 2 are deployed as real-time backup to each other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8650" marR="0" lvl="2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UEs can determine whether to take over or start/activate the data/signalling transmitted/received by associated UE for backup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971550" marR="0" lvl="3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Depending on the associated terminal’s state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314450" marR="0" lvl="4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ü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i.e. whether the data/signalling can be still successfully received by the associated terminal or not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314450" marR="0" lvl="4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8650" marR="0" lvl="2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Under normal circumstances, terminal 1 and terminal 2 are responsible for different services respectively 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8650" marR="0" lvl="2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If the data/signalling can not be successfully received by the terminal 1, then the subsequent associated terminal 2’s action is that the terminal2 is to take over or start/activate the service(s) of the terminal1 declaring in abnormal state 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28650" marR="0" lvl="2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GB" sz="16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 this case, how to ensure the minimal UP interruption and rapid completion of data forwarding between terminals and reduce the transmission overhead will become an issue to be addressed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101642"/>
            <a:ext cx="1027612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Scenarios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99400" y="1198880"/>
            <a:ext cx="3957955" cy="206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7899160" y="3340544"/>
            <a:ext cx="4664618" cy="276999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Real time multiple-UE backup in normal case</a:t>
            </a:r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</a:t>
            </a:r>
            <a:endParaRPr lang="en-US" altLang="zh-CN" sz="12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9400" y="3960495"/>
            <a:ext cx="3951605" cy="197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8014335" y="5934075"/>
            <a:ext cx="3719195" cy="27559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Real time multiple-UE backup in abnormal case </a:t>
            </a:r>
            <a:r>
              <a:rPr lang="en-US" altLang="zh-CN" sz="12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</a:t>
            </a:r>
            <a:endParaRPr lang="en-US" altLang="zh-CN" sz="12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389890" y="840105"/>
            <a:ext cx="4922520" cy="427990"/>
            <a:chOff x="431365" y="920276"/>
            <a:chExt cx="4759960" cy="427990"/>
          </a:xfrm>
        </p:grpSpPr>
        <p:sp>
          <p:nvSpPr>
            <p:cNvPr id="3" name="矩形 2"/>
            <p:cNvSpPr/>
            <p:nvPr/>
          </p:nvSpPr>
          <p:spPr>
            <a:xfrm>
              <a:off x="431365" y="920416"/>
              <a:ext cx="4759960" cy="353695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2"/>
            <p:cNvSpPr txBox="1"/>
            <p:nvPr/>
          </p:nvSpPr>
          <p:spPr>
            <a:xfrm>
              <a:off x="491690" y="920276"/>
              <a:ext cx="4359910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Scenarios for </a:t>
              </a:r>
              <a:r>
                <a:rPr lang="en-US" altLang="zh-CN" sz="2000" b="1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multi-modalities</a:t>
              </a: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14"/>
          <p:cNvSpPr/>
          <p:nvPr/>
        </p:nvSpPr>
        <p:spPr>
          <a:xfrm>
            <a:off x="389890" y="1193800"/>
            <a:ext cx="7037070" cy="509397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New use cases/scenarios, e.g., the multi-modality environment, multiple UEs collaborate to constructively conduct a task poses new requirements on the 5G network on multi-UE coordination which requires  coordinated parallel transmission of multiple modality representations on UE device(s).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Multiple modalities can be transmitted at the same time to multiple application servers for further processing in a coordinated manner, in terms of QoS coordination, traffic synchronization, etc.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Additional use cases for Multi-modality can also be found in [TR 22.847] and include: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Immersive Multi-modal Virtual Reality application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Remote control robot,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Immersive VR games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Haptic feedback for a personal exclusion zone in dangerous remote environments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Live Event Selective Immersion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101642"/>
            <a:ext cx="10276123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Scenarios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2760" y="1268095"/>
            <a:ext cx="3333750" cy="1625600"/>
          </a:xfrm>
          <a:prstGeom prst="rect">
            <a:avLst/>
          </a:prstGeom>
        </p:spPr>
      </p:pic>
      <p:sp>
        <p:nvSpPr>
          <p:cNvPr id="10" name="文本框 18"/>
          <p:cNvSpPr txBox="1"/>
          <p:nvPr/>
        </p:nvSpPr>
        <p:spPr>
          <a:xfrm>
            <a:off x="8112538" y="2968345"/>
            <a:ext cx="3298825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lvl="1" algn="l" defTabSz="68580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Tx/>
              <a:defRPr/>
            </a:pPr>
            <a:r>
              <a:rPr lang="en-US" altLang="zh-CN" sz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Mobile Metaverse for Immersive ; Gaming and Live Shows [TR22.856]</a:t>
            </a:r>
            <a:endParaRPr lang="en-US" altLang="zh-CN" sz="1200" dirty="0">
              <a:solidFill>
                <a:prstClr val="black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770" y="4176395"/>
            <a:ext cx="3187700" cy="1123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431365" y="840163"/>
            <a:ext cx="2683308" cy="427990"/>
            <a:chOff x="431365" y="884716"/>
            <a:chExt cx="2683308" cy="427990"/>
          </a:xfrm>
        </p:grpSpPr>
        <p:sp>
          <p:nvSpPr>
            <p:cNvPr id="3" name="矩形 2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2"/>
            <p:cNvSpPr txBox="1"/>
            <p:nvPr/>
          </p:nvSpPr>
          <p:spPr>
            <a:xfrm>
              <a:off x="431365" y="884716"/>
              <a:ext cx="1918543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Motivations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14"/>
          <p:cNvSpPr/>
          <p:nvPr/>
        </p:nvSpPr>
        <p:spPr>
          <a:xfrm>
            <a:off x="434975" y="1229360"/>
            <a:ext cx="10772140" cy="573151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To ensure various scenarios which requires different manners of UE co-ordiantion via a quasi-unified scheme, including  s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ynchronization and coordination for multi-flow of single UE/multiple UEs, and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support of high reliability of data delivery for URLLC services: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In current URLLC mechanism,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 RAN or the UE always transmits duplication data through radio links to the target side simultaneously or within the delay-tolerant time range; However, the issues are as follows</a:t>
            </a:r>
            <a:endParaRPr kumimoji="0" lang="en-US" altLang="zh-CN" sz="1600" b="0" i="0" u="none" strike="noStrike" cap="none" spc="0" normalizeH="0" baseline="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1200150" marR="0" lvl="3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Duplication transmission is </a:t>
            </a: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not resource-efficient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 in air interface for network capability</a:t>
            </a:r>
            <a:endParaRPr kumimoji="0" lang="en-US" altLang="zh-CN" sz="1600" b="0" i="0" u="none" strike="noStrike" cap="none" spc="0" normalizeH="0" baseline="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1200150" marR="0" lvl="3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 It face the challenge of failing to meet the high reliability depends on the successful reception just relying on only one terminal in real scenarios</a:t>
            </a:r>
            <a:endParaRPr kumimoji="0" lang="en-US" altLang="zh-CN" sz="1600" b="0" i="0" u="none" strike="noStrike" cap="none" spc="0" normalizeH="0" baseline="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Therefore, actually, more than one terminal is deployed and utilized to receive repetitive content to ensure the reliability as backup,resulting in high cost of existing backup mechanism for high reliability</a:t>
            </a:r>
            <a:endParaRPr kumimoji="0" lang="en-US" altLang="zh-CN" sz="1600" b="0" i="0" u="none" strike="noStrike" cap="none" spc="0" normalizeH="0" baseline="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1657350" marR="0" lvl="4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 e.g. battery consumption, radio resource, transport resource, processing resource and redundant signalling/data overhead</a:t>
            </a:r>
            <a:endParaRPr kumimoji="0" lang="en-US" altLang="zh-CN" sz="1600" b="0" i="0" u="none" strike="noStrike" cap="none" spc="0" normalizeH="0" baseline="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For XR,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 in a resource restricted environment, it is hard to guarantee that the multi-modality services can always acquire all the inputs with the requested QoS: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1200150" marR="0" lvl="3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Hence, when one target QoS of one UE device can’t be guaranteed, the QoS of other UE devices will also be impacted or adjusted.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1200150" marR="0" lvl="3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Thus, the 5G system shall support a mechanism for coordination QoS for flows of multiple UEs associated with an application.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101642"/>
            <a:ext cx="1027612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Motivations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5"/>
          <p:cNvSpPr/>
          <p:nvPr/>
        </p:nvSpPr>
        <p:spPr>
          <a:xfrm>
            <a:off x="826770" y="4172585"/>
            <a:ext cx="2036445" cy="15849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4"/>
          <p:cNvSpPr/>
          <p:nvPr/>
        </p:nvSpPr>
        <p:spPr>
          <a:xfrm>
            <a:off x="435178" y="885341"/>
            <a:ext cx="11219110" cy="574215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pPr marL="285750" marR="0" lvl="1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Quasi-unified scheme for Collaborative UEs</a:t>
            </a:r>
            <a:endParaRPr lang="en-US" altLang="zh-CN" sz="16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957662" y="101642"/>
            <a:ext cx="10276123" cy="9531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Quasi-unified scheme for Collaborative UEs</a:t>
            </a:r>
            <a:endParaRPr lang="en-US" altLang="zh-CN" sz="2800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5" name="ï$1ïḋe"/>
          <p:cNvGrpSpPr/>
          <p:nvPr/>
        </p:nvGrpSpPr>
        <p:grpSpPr>
          <a:xfrm>
            <a:off x="1203866" y="1413935"/>
            <a:ext cx="9119841" cy="2188184"/>
            <a:chOff x="762001" y="1500790"/>
            <a:chExt cx="11001819" cy="4894979"/>
          </a:xfrm>
        </p:grpSpPr>
        <p:sp>
          <p:nvSpPr>
            <p:cNvPr id="6" name="îšḷíḍê"/>
            <p:cNvSpPr/>
            <p:nvPr/>
          </p:nvSpPr>
          <p:spPr>
            <a:xfrm>
              <a:off x="1007417" y="1500790"/>
              <a:ext cx="7844970" cy="4389116"/>
            </a:xfrm>
            <a:prstGeom prst="rightArrow">
              <a:avLst>
                <a:gd name="adj1" fmla="val 50000"/>
                <a:gd name="adj2" fmla="val 51986"/>
              </a:avLst>
            </a:prstGeom>
            <a:gradFill>
              <a:gsLst>
                <a:gs pos="0">
                  <a:schemeClr val="tx2">
                    <a:alpha val="0"/>
                  </a:schemeClr>
                </a:gs>
                <a:gs pos="100000">
                  <a:schemeClr val="tx2">
                    <a:alpha val="15000"/>
                  </a:schemeClr>
                </a:gs>
              </a:gsLst>
              <a:lin ang="0" scaled="0"/>
            </a:gra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" name="ïSļïḓê"/>
            <p:cNvSpPr/>
            <p:nvPr/>
          </p:nvSpPr>
          <p:spPr bwMode="auto">
            <a:xfrm>
              <a:off x="762001" y="2802277"/>
              <a:ext cx="2126342" cy="21299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zh-CN" b="1" dirty="0">
                  <a:solidFill>
                    <a:srgbClr val="FFFFFF"/>
                  </a:solidFill>
                </a:rPr>
                <a:t>Various Scenarios</a:t>
              </a:r>
              <a:endParaRPr kumimoji="1"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8" name="í$1iḑê"/>
            <p:cNvSpPr/>
            <p:nvPr/>
          </p:nvSpPr>
          <p:spPr bwMode="auto">
            <a:xfrm>
              <a:off x="3757104" y="2804190"/>
              <a:ext cx="1733454" cy="2005401"/>
            </a:xfrm>
            <a:prstGeom prst="ellipse">
              <a:avLst/>
            </a:prstGeom>
            <a:solidFill>
              <a:schemeClr val="tx2">
                <a:alpha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zh-CN" sz="1400" b="1">
                  <a:solidFill>
                    <a:schemeClr val="tx1"/>
                  </a:solidFill>
                </a:rPr>
                <a:t>Various  </a:t>
              </a:r>
              <a:endParaRPr kumimoji="1" lang="en-US" altLang="zh-CN" sz="1400" b="1">
                <a:solidFill>
                  <a:schemeClr val="tx1"/>
                </a:solidFill>
              </a:endParaRPr>
            </a:p>
            <a:p>
              <a:pPr algn="ctr"/>
              <a:r>
                <a:rPr kumimoji="1" lang="en-US" altLang="zh-CN" sz="1400" b="1">
                  <a:solidFill>
                    <a:schemeClr val="tx1"/>
                  </a:solidFill>
                </a:rPr>
                <a:t>co-ordination manners among UEs</a:t>
              </a:r>
              <a:endParaRPr kumimoji="1" lang="zh-CN" altLang="en-US" sz="1400" b="1">
                <a:solidFill>
                  <a:schemeClr val="tx1"/>
                </a:solidFill>
              </a:endParaRPr>
            </a:p>
          </p:txBody>
        </p:sp>
        <p:grpSp>
          <p:nvGrpSpPr>
            <p:cNvPr id="9" name="íśľíḍe"/>
            <p:cNvGrpSpPr/>
            <p:nvPr/>
          </p:nvGrpSpPr>
          <p:grpSpPr>
            <a:xfrm>
              <a:off x="6359707" y="2320524"/>
              <a:ext cx="1028066" cy="2764031"/>
              <a:chOff x="6199029" y="2334699"/>
              <a:chExt cx="1028066" cy="2764031"/>
            </a:xfrm>
          </p:grpSpPr>
          <p:sp>
            <p:nvSpPr>
              <p:cNvPr id="18" name="ïśḷîdé"/>
              <p:cNvSpPr/>
              <p:nvPr/>
            </p:nvSpPr>
            <p:spPr bwMode="auto">
              <a:xfrm>
                <a:off x="6199029" y="4151030"/>
                <a:ext cx="1028066" cy="9477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1100" b="1">
                    <a:solidFill>
                      <a:schemeClr val="bg1"/>
                    </a:solidFill>
                  </a:rPr>
                  <a:t>UE service switching</a:t>
                </a:r>
                <a:endParaRPr kumimoji="1" lang="zh-CN" altLang="en-US" sz="11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ṣḻiḓè"/>
              <p:cNvSpPr/>
              <p:nvPr/>
            </p:nvSpPr>
            <p:spPr bwMode="auto">
              <a:xfrm>
                <a:off x="6199029" y="2334699"/>
                <a:ext cx="1028065" cy="947962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kumimoji="1" lang="en-US" altLang="zh-CN" sz="1100" b="1" dirty="0">
                    <a:solidFill>
                      <a:schemeClr val="bg1"/>
                    </a:solidFill>
                  </a:rPr>
                  <a:t>UE service</a:t>
                </a:r>
                <a:endParaRPr kumimoji="1" lang="en-US" altLang="zh-CN" sz="1100" b="1" dirty="0">
                  <a:solidFill>
                    <a:schemeClr val="bg1"/>
                  </a:solidFill>
                </a:endParaRPr>
              </a:p>
              <a:p>
                <a:pPr algn="ctr"/>
                <a:r>
                  <a:rPr kumimoji="1" lang="en-US" altLang="zh-CN" sz="1100" b="1" dirty="0">
                    <a:solidFill>
                      <a:schemeClr val="bg1"/>
                    </a:solidFill>
                  </a:rPr>
                  <a:t>Sync.</a:t>
                </a:r>
                <a:endParaRPr kumimoji="1" lang="en-US" altLang="zh-CN" sz="11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îsļïḑê"/>
            <p:cNvGrpSpPr/>
            <p:nvPr/>
          </p:nvGrpSpPr>
          <p:grpSpPr>
            <a:xfrm>
              <a:off x="8606165" y="1603501"/>
              <a:ext cx="3157655" cy="4792268"/>
              <a:chOff x="8954508" y="1566275"/>
              <a:chExt cx="3157655" cy="4792268"/>
            </a:xfrm>
          </p:grpSpPr>
          <p:grpSp>
            <p:nvGrpSpPr>
              <p:cNvPr id="12" name="ïSľiḍe"/>
              <p:cNvGrpSpPr/>
              <p:nvPr/>
            </p:nvGrpSpPr>
            <p:grpSpPr>
              <a:xfrm>
                <a:off x="8974962" y="4098932"/>
                <a:ext cx="3137199" cy="2259611"/>
                <a:chOff x="8476462" y="6962292"/>
                <a:chExt cx="3137199" cy="2259611"/>
              </a:xfrm>
            </p:grpSpPr>
            <p:sp>
              <p:nvSpPr>
                <p:cNvPr id="16" name="iṩľïde"/>
                <p:cNvSpPr/>
                <p:nvPr/>
              </p:nvSpPr>
              <p:spPr>
                <a:xfrm>
                  <a:off x="8552262" y="6962292"/>
                  <a:ext cx="2795473" cy="647481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1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r>
                    <a:rPr kumimoji="1" lang="en-US" sz="1100" b="1" dirty="0">
                      <a:solidFill>
                        <a:srgbClr val="FFFFFF"/>
                      </a:solidFill>
                      <a:sym typeface="+mn-ea"/>
                    </a:rPr>
                    <a:t>UE backup</a:t>
                  </a:r>
                  <a:r>
                    <a:rPr kumimoji="1" lang="en-US" sz="1100" b="1" dirty="0">
                      <a:solidFill>
                        <a:srgbClr val="FFFFFF"/>
                      </a:solidFill>
                    </a:rPr>
                    <a:t> </a:t>
                  </a:r>
                  <a:endParaRPr kumimoji="1" lang="en-US" sz="11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îṧlídé"/>
                <p:cNvSpPr/>
                <p:nvPr/>
              </p:nvSpPr>
              <p:spPr>
                <a:xfrm>
                  <a:off x="8476462" y="7578256"/>
                  <a:ext cx="3137199" cy="164364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kumimoji="1" lang="en-US" altLang="zh-CN" sz="1100" dirty="0">
                      <a:solidFill>
                        <a:schemeClr val="tx1"/>
                      </a:solidFill>
                    </a:rPr>
                    <a:t>Enable fast service switching across UEs for URLLC senarios to fulfil super high reliability and low latency</a:t>
                  </a:r>
                  <a:endParaRPr kumimoji="1" lang="en-US" altLang="zh-CN" sz="110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3" name="îŝḷîḑé"/>
              <p:cNvGrpSpPr/>
              <p:nvPr/>
            </p:nvGrpSpPr>
            <p:grpSpPr>
              <a:xfrm>
                <a:off x="8954508" y="1566275"/>
                <a:ext cx="3157655" cy="1666446"/>
                <a:chOff x="8456008" y="1511377"/>
                <a:chExt cx="3157655" cy="1666446"/>
              </a:xfrm>
            </p:grpSpPr>
            <p:sp>
              <p:nvSpPr>
                <p:cNvPr id="14" name="iśļïḑê"/>
                <p:cNvSpPr/>
                <p:nvPr/>
              </p:nvSpPr>
              <p:spPr>
                <a:xfrm>
                  <a:off x="8496475" y="1511377"/>
                  <a:ext cx="2851260" cy="647481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 anchorCtr="1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r"/>
                  <a:r>
                    <a:rPr kumimoji="1" lang="en-US" altLang="zh-CN" sz="1100" b="1" dirty="0">
                      <a:solidFill>
                        <a:srgbClr val="FFFFFF"/>
                      </a:solidFill>
                    </a:rPr>
                    <a:t>Multi-modality</a:t>
                  </a:r>
                  <a:endParaRPr kumimoji="1" lang="en-US" altLang="zh-CN" sz="1100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" name="íṡ1ïḓe"/>
                <p:cNvSpPr/>
                <p:nvPr/>
              </p:nvSpPr>
              <p:spPr>
                <a:xfrm>
                  <a:off x="8456008" y="2026452"/>
                  <a:ext cx="3157655" cy="115137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t" anchorCtr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kumimoji="1" lang="en-US" altLang="zh-CN" sz="1100" dirty="0">
                      <a:solidFill>
                        <a:schemeClr val="tx1"/>
                      </a:solidFill>
                    </a:rPr>
                    <a:t>Synchronization and coordination for multi-flow of single UE/multiple UEs</a:t>
                  </a:r>
                  <a:endParaRPr kumimoji="1" lang="en-US" altLang="zh-CN" sz="11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1" name="ïşliḋe"/>
            <p:cNvSpPr/>
            <p:nvPr/>
          </p:nvSpPr>
          <p:spPr bwMode="auto">
            <a:xfrm>
              <a:off x="3175907" y="3644900"/>
              <a:ext cx="293687" cy="444500"/>
            </a:xfrm>
            <a:custGeom>
              <a:avLst/>
              <a:gdLst>
                <a:gd name="T0" fmla="*/ 69 w 185"/>
                <a:gd name="T1" fmla="*/ 0 h 280"/>
                <a:gd name="T2" fmla="*/ 0 w 185"/>
                <a:gd name="T3" fmla="*/ 0 h 280"/>
                <a:gd name="T4" fmla="*/ 115 w 185"/>
                <a:gd name="T5" fmla="*/ 140 h 280"/>
                <a:gd name="T6" fmla="*/ 0 w 185"/>
                <a:gd name="T7" fmla="*/ 280 h 280"/>
                <a:gd name="T8" fmla="*/ 69 w 185"/>
                <a:gd name="T9" fmla="*/ 280 h 280"/>
                <a:gd name="T10" fmla="*/ 185 w 185"/>
                <a:gd name="T11" fmla="*/ 140 h 280"/>
                <a:gd name="T12" fmla="*/ 69 w 185"/>
                <a:gd name="T13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280">
                  <a:moveTo>
                    <a:pt x="69" y="0"/>
                  </a:moveTo>
                  <a:lnTo>
                    <a:pt x="0" y="0"/>
                  </a:lnTo>
                  <a:lnTo>
                    <a:pt x="115" y="140"/>
                  </a:lnTo>
                  <a:lnTo>
                    <a:pt x="0" y="280"/>
                  </a:lnTo>
                  <a:lnTo>
                    <a:pt x="69" y="280"/>
                  </a:lnTo>
                  <a:lnTo>
                    <a:pt x="185" y="14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</p:grpSp>
      <p:graphicFrame>
        <p:nvGraphicFramePr>
          <p:cNvPr id="20" name="对象 132"/>
          <p:cNvGraphicFramePr/>
          <p:nvPr/>
        </p:nvGraphicFramePr>
        <p:xfrm>
          <a:off x="5844540" y="4418330"/>
          <a:ext cx="1645920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" imgW="1751965" imgH="2947035" progId="Visio.Drawing.11">
                  <p:embed/>
                </p:oleObj>
              </mc:Choice>
              <mc:Fallback>
                <p:oleObj name="" r:id="rId1" imgW="1751965" imgH="2947035" progId="Visio.Drawing.11">
                  <p:embed/>
                  <p:pic>
                    <p:nvPicPr>
                      <p:cNvPr id="0" name="对象 1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44540" y="4418330"/>
                        <a:ext cx="1645920" cy="204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76"/>
          <p:cNvSpPr/>
          <p:nvPr/>
        </p:nvSpPr>
        <p:spPr>
          <a:xfrm>
            <a:off x="3569335" y="4103370"/>
            <a:ext cx="1090295" cy="2456180"/>
          </a:xfrm>
          <a:prstGeom prst="rect">
            <a:avLst/>
          </a:prstGeom>
          <a:solidFill>
            <a:schemeClr val="bg1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69"/>
          <p:cNvSpPr/>
          <p:nvPr/>
        </p:nvSpPr>
        <p:spPr>
          <a:xfrm>
            <a:off x="3943985" y="4394200"/>
            <a:ext cx="469900" cy="50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70"/>
          <p:cNvSpPr/>
          <p:nvPr/>
        </p:nvSpPr>
        <p:spPr>
          <a:xfrm>
            <a:off x="3943985" y="5688965"/>
            <a:ext cx="469900" cy="508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71"/>
          <p:cNvSpPr/>
          <p:nvPr/>
        </p:nvSpPr>
        <p:spPr>
          <a:xfrm>
            <a:off x="7472045" y="4408805"/>
            <a:ext cx="469900" cy="20535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72"/>
          <p:cNvSpPr/>
          <p:nvPr/>
        </p:nvSpPr>
        <p:spPr>
          <a:xfrm>
            <a:off x="9867265" y="4304665"/>
            <a:ext cx="469900" cy="220408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73"/>
          <p:cNvSpPr txBox="1"/>
          <p:nvPr/>
        </p:nvSpPr>
        <p:spPr>
          <a:xfrm>
            <a:off x="9879965" y="3602355"/>
            <a:ext cx="60198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CN</a:t>
            </a:r>
            <a:endParaRPr lang="en-US" altLang="zh-CN" b="1"/>
          </a:p>
        </p:txBody>
      </p:sp>
      <p:sp>
        <p:nvSpPr>
          <p:cNvPr id="28" name="文本框 74"/>
          <p:cNvSpPr txBox="1"/>
          <p:nvPr/>
        </p:nvSpPr>
        <p:spPr>
          <a:xfrm>
            <a:off x="7365365" y="3520440"/>
            <a:ext cx="1030605" cy="30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RAN</a:t>
            </a:r>
            <a:endParaRPr lang="en-US" altLang="zh-CN" b="1"/>
          </a:p>
        </p:txBody>
      </p:sp>
      <p:sp>
        <p:nvSpPr>
          <p:cNvPr id="29" name="文本框 77"/>
          <p:cNvSpPr txBox="1"/>
          <p:nvPr/>
        </p:nvSpPr>
        <p:spPr>
          <a:xfrm>
            <a:off x="3159760" y="3662045"/>
            <a:ext cx="2016760" cy="36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Collaborative UEs</a:t>
            </a:r>
            <a:endParaRPr lang="en-US" altLang="zh-CN" b="1" dirty="0"/>
          </a:p>
        </p:txBody>
      </p:sp>
      <p:cxnSp>
        <p:nvCxnSpPr>
          <p:cNvPr id="30" name="直接连接符 78"/>
          <p:cNvCxnSpPr>
            <a:stCxn id="22" idx="2"/>
            <a:endCxn id="23" idx="0"/>
          </p:cNvCxnSpPr>
          <p:nvPr/>
        </p:nvCxnSpPr>
        <p:spPr>
          <a:xfrm>
            <a:off x="4179570" y="4902835"/>
            <a:ext cx="0" cy="786130"/>
          </a:xfrm>
          <a:prstGeom prst="line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左箭头 85"/>
          <p:cNvSpPr/>
          <p:nvPr/>
        </p:nvSpPr>
        <p:spPr>
          <a:xfrm>
            <a:off x="5794375" y="4434840"/>
            <a:ext cx="5080000" cy="275590"/>
          </a:xfrm>
          <a:prstGeom prst="lef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箭头 86"/>
          <p:cNvSpPr/>
          <p:nvPr/>
        </p:nvSpPr>
        <p:spPr>
          <a:xfrm>
            <a:off x="5795010" y="6155055"/>
            <a:ext cx="4795520" cy="294640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79"/>
          <p:cNvGrpSpPr/>
          <p:nvPr/>
        </p:nvGrpSpPr>
        <p:grpSpPr>
          <a:xfrm>
            <a:off x="7968614" y="4316095"/>
            <a:ext cx="1936364" cy="588645"/>
            <a:chOff x="7612951" y="4020504"/>
            <a:chExt cx="1180049" cy="569034"/>
          </a:xfrm>
        </p:grpSpPr>
        <p:sp>
          <p:nvSpPr>
            <p:cNvPr id="34" name="任意多边形: 形状 63"/>
            <p:cNvSpPr/>
            <p:nvPr/>
          </p:nvSpPr>
          <p:spPr>
            <a:xfrm>
              <a:off x="7612951" y="4024702"/>
              <a:ext cx="1179897" cy="542510"/>
            </a:xfrm>
            <a:custGeom>
              <a:avLst/>
              <a:gdLst>
                <a:gd name="connsiteX0" fmla="*/ 103040 w 1633362"/>
                <a:gd name="connsiteY0" fmla="*/ 0 h 569033"/>
                <a:gd name="connsiteX1" fmla="*/ 1418179 w 1633362"/>
                <a:gd name="connsiteY1" fmla="*/ 0 h 569033"/>
                <a:gd name="connsiteX2" fmla="*/ 1418179 w 1633362"/>
                <a:gd name="connsiteY2" fmla="*/ 345 h 569033"/>
                <a:gd name="connsiteX3" fmla="*/ 1586719 w 1633362"/>
                <a:gd name="connsiteY3" fmla="*/ 345 h 569033"/>
                <a:gd name="connsiteX4" fmla="*/ 1633362 w 1633362"/>
                <a:gd name="connsiteY4" fmla="*/ 284689 h 569033"/>
                <a:gd name="connsiteX5" fmla="*/ 1586719 w 1633362"/>
                <a:gd name="connsiteY5" fmla="*/ 569033 h 569033"/>
                <a:gd name="connsiteX6" fmla="*/ 1400202 w 1633362"/>
                <a:gd name="connsiteY6" fmla="*/ 569033 h 569033"/>
                <a:gd name="connsiteX7" fmla="*/ 1399641 w 1633362"/>
                <a:gd name="connsiteY7" fmla="*/ 568688 h 569033"/>
                <a:gd name="connsiteX8" fmla="*/ 233721 w 1633362"/>
                <a:gd name="connsiteY8" fmla="*/ 568688 h 569033"/>
                <a:gd name="connsiteX9" fmla="*/ 233160 w 1633362"/>
                <a:gd name="connsiteY9" fmla="*/ 569033 h 569033"/>
                <a:gd name="connsiteX10" fmla="*/ 46643 w 1633362"/>
                <a:gd name="connsiteY10" fmla="*/ 569033 h 569033"/>
                <a:gd name="connsiteX11" fmla="*/ 0 w 1633362"/>
                <a:gd name="connsiteY11" fmla="*/ 284689 h 569033"/>
                <a:gd name="connsiteX12" fmla="*/ 46643 w 1633362"/>
                <a:gd name="connsiteY12" fmla="*/ 345 h 569033"/>
                <a:gd name="connsiteX13" fmla="*/ 103040 w 1633362"/>
                <a:gd name="connsiteY13" fmla="*/ 345 h 56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3362" h="569033">
                  <a:moveTo>
                    <a:pt x="103040" y="0"/>
                  </a:moveTo>
                  <a:lnTo>
                    <a:pt x="1418179" y="0"/>
                  </a:lnTo>
                  <a:lnTo>
                    <a:pt x="1418179" y="345"/>
                  </a:lnTo>
                  <a:lnTo>
                    <a:pt x="1586719" y="345"/>
                  </a:lnTo>
                  <a:cubicBezTo>
                    <a:pt x="1612489" y="345"/>
                    <a:pt x="1633362" y="127675"/>
                    <a:pt x="1633362" y="284689"/>
                  </a:cubicBezTo>
                  <a:cubicBezTo>
                    <a:pt x="1633362" y="441704"/>
                    <a:pt x="1612489" y="569033"/>
                    <a:pt x="1586719" y="569033"/>
                  </a:cubicBezTo>
                  <a:lnTo>
                    <a:pt x="1400202" y="569033"/>
                  </a:lnTo>
                  <a:lnTo>
                    <a:pt x="1399641" y="568688"/>
                  </a:lnTo>
                  <a:lnTo>
                    <a:pt x="233721" y="568688"/>
                  </a:lnTo>
                  <a:lnTo>
                    <a:pt x="233160" y="569033"/>
                  </a:lnTo>
                  <a:lnTo>
                    <a:pt x="46643" y="569033"/>
                  </a:lnTo>
                  <a:cubicBezTo>
                    <a:pt x="20873" y="569033"/>
                    <a:pt x="0" y="441704"/>
                    <a:pt x="0" y="284689"/>
                  </a:cubicBezTo>
                  <a:cubicBezTo>
                    <a:pt x="0" y="127675"/>
                    <a:pt x="20873" y="345"/>
                    <a:pt x="46643" y="345"/>
                  </a:cubicBezTo>
                  <a:lnTo>
                    <a:pt x="103040" y="345"/>
                  </a:lnTo>
                  <a:close/>
                </a:path>
              </a:pathLst>
            </a:custGeom>
            <a:solidFill>
              <a:srgbClr val="1A6270">
                <a:alpha val="21961"/>
              </a:srgbClr>
            </a:solidFill>
            <a:ln>
              <a:solidFill>
                <a:srgbClr val="1A63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81"/>
            <p:cNvSpPr/>
            <p:nvPr/>
          </p:nvSpPr>
          <p:spPr>
            <a:xfrm>
              <a:off x="8695226" y="4020504"/>
              <a:ext cx="97774" cy="569034"/>
            </a:xfrm>
            <a:prstGeom prst="ellipse">
              <a:avLst/>
            </a:prstGeom>
            <a:solidFill>
              <a:srgbClr val="1A6270">
                <a:alpha val="50588"/>
              </a:srgbClr>
            </a:solidFill>
            <a:ln>
              <a:solidFill>
                <a:srgbClr val="1A63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6" name="Picture 4" descr="信号塔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 bwMode="auto">
          <a:xfrm>
            <a:off x="7364730" y="3751580"/>
            <a:ext cx="654050" cy="65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图形 45" descr="监控摄像头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569335" y="4185285"/>
            <a:ext cx="394335" cy="339090"/>
          </a:xfrm>
          <a:prstGeom prst="rect">
            <a:avLst/>
          </a:prstGeom>
        </p:spPr>
      </p:pic>
      <p:pic>
        <p:nvPicPr>
          <p:cNvPr id="38" name="图形 13" descr="虚拟现实视图器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49015" y="5756910"/>
            <a:ext cx="395605" cy="373380"/>
          </a:xfrm>
          <a:prstGeom prst="rect">
            <a:avLst/>
          </a:prstGeom>
        </p:spPr>
      </p:pic>
      <p:pic>
        <p:nvPicPr>
          <p:cNvPr id="39" name="图片 90" descr="智能手机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3566795" y="4657090"/>
            <a:ext cx="289560" cy="273050"/>
          </a:xfrm>
          <a:prstGeom prst="rect">
            <a:avLst/>
          </a:prstGeom>
        </p:spPr>
      </p:pic>
      <p:pic>
        <p:nvPicPr>
          <p:cNvPr id="40" name="图片 9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12820" y="5378450"/>
            <a:ext cx="508000" cy="378460"/>
          </a:xfrm>
          <a:prstGeom prst="rect">
            <a:avLst/>
          </a:prstGeom>
        </p:spPr>
      </p:pic>
      <p:pic>
        <p:nvPicPr>
          <p:cNvPr id="41" name="图片 93" descr="同步云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19840" b="17718"/>
          <a:stretch>
            <a:fillRect/>
          </a:stretch>
        </p:blipFill>
        <p:spPr>
          <a:xfrm>
            <a:off x="9706610" y="3967480"/>
            <a:ext cx="775335" cy="389890"/>
          </a:xfrm>
          <a:prstGeom prst="rect">
            <a:avLst/>
          </a:prstGeom>
        </p:spPr>
      </p:pic>
      <p:sp>
        <p:nvSpPr>
          <p:cNvPr id="42" name="ïSļïḓê"/>
          <p:cNvSpPr/>
          <p:nvPr/>
        </p:nvSpPr>
        <p:spPr bwMode="auto">
          <a:xfrm rot="5400000">
            <a:off x="4977765" y="4325620"/>
            <a:ext cx="1144270" cy="5029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</a:rPr>
              <a:t>Shared Rdio Resource</a:t>
            </a:r>
            <a:endParaRPr kumimoji="1" lang="en-US" altLang="zh-CN" sz="1200" b="1" dirty="0">
              <a:solidFill>
                <a:schemeClr val="tx1">
                  <a:lumMod val="95000"/>
                  <a:lumOff val="5000"/>
                </a:schemeClr>
              </a:solidFill>
              <a:uFillTx/>
            </a:endParaRPr>
          </a:p>
        </p:txBody>
      </p:sp>
      <p:grpSp>
        <p:nvGrpSpPr>
          <p:cNvPr id="43" name="组合 79"/>
          <p:cNvGrpSpPr/>
          <p:nvPr/>
        </p:nvGrpSpPr>
        <p:grpSpPr>
          <a:xfrm>
            <a:off x="7964170" y="5955030"/>
            <a:ext cx="1936115" cy="588645"/>
            <a:chOff x="7600568" y="4206499"/>
            <a:chExt cx="1179897" cy="569034"/>
          </a:xfrm>
        </p:grpSpPr>
        <p:sp>
          <p:nvSpPr>
            <p:cNvPr id="44" name="任意多边形: 形状 63"/>
            <p:cNvSpPr/>
            <p:nvPr/>
          </p:nvSpPr>
          <p:spPr>
            <a:xfrm>
              <a:off x="7600568" y="4207014"/>
              <a:ext cx="1179897" cy="542510"/>
            </a:xfrm>
            <a:custGeom>
              <a:avLst/>
              <a:gdLst>
                <a:gd name="connsiteX0" fmla="*/ 103040 w 1633362"/>
                <a:gd name="connsiteY0" fmla="*/ 0 h 569033"/>
                <a:gd name="connsiteX1" fmla="*/ 1418179 w 1633362"/>
                <a:gd name="connsiteY1" fmla="*/ 0 h 569033"/>
                <a:gd name="connsiteX2" fmla="*/ 1418179 w 1633362"/>
                <a:gd name="connsiteY2" fmla="*/ 345 h 569033"/>
                <a:gd name="connsiteX3" fmla="*/ 1586719 w 1633362"/>
                <a:gd name="connsiteY3" fmla="*/ 345 h 569033"/>
                <a:gd name="connsiteX4" fmla="*/ 1633362 w 1633362"/>
                <a:gd name="connsiteY4" fmla="*/ 284689 h 569033"/>
                <a:gd name="connsiteX5" fmla="*/ 1586719 w 1633362"/>
                <a:gd name="connsiteY5" fmla="*/ 569033 h 569033"/>
                <a:gd name="connsiteX6" fmla="*/ 1400202 w 1633362"/>
                <a:gd name="connsiteY6" fmla="*/ 569033 h 569033"/>
                <a:gd name="connsiteX7" fmla="*/ 1399641 w 1633362"/>
                <a:gd name="connsiteY7" fmla="*/ 568688 h 569033"/>
                <a:gd name="connsiteX8" fmla="*/ 233721 w 1633362"/>
                <a:gd name="connsiteY8" fmla="*/ 568688 h 569033"/>
                <a:gd name="connsiteX9" fmla="*/ 233160 w 1633362"/>
                <a:gd name="connsiteY9" fmla="*/ 569033 h 569033"/>
                <a:gd name="connsiteX10" fmla="*/ 46643 w 1633362"/>
                <a:gd name="connsiteY10" fmla="*/ 569033 h 569033"/>
                <a:gd name="connsiteX11" fmla="*/ 0 w 1633362"/>
                <a:gd name="connsiteY11" fmla="*/ 284689 h 569033"/>
                <a:gd name="connsiteX12" fmla="*/ 46643 w 1633362"/>
                <a:gd name="connsiteY12" fmla="*/ 345 h 569033"/>
                <a:gd name="connsiteX13" fmla="*/ 103040 w 1633362"/>
                <a:gd name="connsiteY13" fmla="*/ 345 h 56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33362" h="569033">
                  <a:moveTo>
                    <a:pt x="103040" y="0"/>
                  </a:moveTo>
                  <a:lnTo>
                    <a:pt x="1418179" y="0"/>
                  </a:lnTo>
                  <a:lnTo>
                    <a:pt x="1418179" y="345"/>
                  </a:lnTo>
                  <a:lnTo>
                    <a:pt x="1586719" y="345"/>
                  </a:lnTo>
                  <a:cubicBezTo>
                    <a:pt x="1612489" y="345"/>
                    <a:pt x="1633362" y="127675"/>
                    <a:pt x="1633362" y="284689"/>
                  </a:cubicBezTo>
                  <a:cubicBezTo>
                    <a:pt x="1633362" y="441704"/>
                    <a:pt x="1612489" y="569033"/>
                    <a:pt x="1586719" y="569033"/>
                  </a:cubicBezTo>
                  <a:lnTo>
                    <a:pt x="1400202" y="569033"/>
                  </a:lnTo>
                  <a:lnTo>
                    <a:pt x="1399641" y="568688"/>
                  </a:lnTo>
                  <a:lnTo>
                    <a:pt x="233721" y="568688"/>
                  </a:lnTo>
                  <a:lnTo>
                    <a:pt x="233160" y="569033"/>
                  </a:lnTo>
                  <a:lnTo>
                    <a:pt x="46643" y="569033"/>
                  </a:lnTo>
                  <a:cubicBezTo>
                    <a:pt x="20873" y="569033"/>
                    <a:pt x="0" y="441704"/>
                    <a:pt x="0" y="284689"/>
                  </a:cubicBezTo>
                  <a:cubicBezTo>
                    <a:pt x="0" y="127675"/>
                    <a:pt x="20873" y="345"/>
                    <a:pt x="46643" y="345"/>
                  </a:cubicBezTo>
                  <a:lnTo>
                    <a:pt x="103040" y="345"/>
                  </a:lnTo>
                  <a:close/>
                </a:path>
              </a:pathLst>
            </a:custGeom>
            <a:solidFill>
              <a:srgbClr val="1A6270">
                <a:alpha val="21961"/>
              </a:srgbClr>
            </a:solidFill>
            <a:ln>
              <a:solidFill>
                <a:srgbClr val="1A63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椭圆 81"/>
            <p:cNvSpPr/>
            <p:nvPr/>
          </p:nvSpPr>
          <p:spPr>
            <a:xfrm>
              <a:off x="8682456" y="4206499"/>
              <a:ext cx="97774" cy="569034"/>
            </a:xfrm>
            <a:prstGeom prst="ellipse">
              <a:avLst/>
            </a:prstGeom>
            <a:solidFill>
              <a:srgbClr val="1A6270">
                <a:alpha val="50588"/>
              </a:srgbClr>
            </a:solidFill>
            <a:ln>
              <a:solidFill>
                <a:srgbClr val="1A63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46" name="直接箭头连接符 17"/>
          <p:cNvCxnSpPr>
            <a:stCxn id="41" idx="3"/>
          </p:cNvCxnSpPr>
          <p:nvPr/>
        </p:nvCxnSpPr>
        <p:spPr>
          <a:xfrm flipH="1">
            <a:off x="4659630" y="4172585"/>
            <a:ext cx="712470" cy="484505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18"/>
          <p:cNvCxnSpPr/>
          <p:nvPr/>
        </p:nvCxnSpPr>
        <p:spPr>
          <a:xfrm flipH="1">
            <a:off x="4659630" y="4304665"/>
            <a:ext cx="638810" cy="1628775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21"/>
          <p:cNvSpPr txBox="1"/>
          <p:nvPr/>
        </p:nvSpPr>
        <p:spPr>
          <a:xfrm>
            <a:off x="10957560" y="4357370"/>
            <a:ext cx="939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b="1" dirty="0"/>
              <a:t>Prior to Switching</a:t>
            </a:r>
            <a:endParaRPr kumimoji="1" lang="en-US" altLang="zh-CN" sz="1100" b="1" dirty="0"/>
          </a:p>
        </p:txBody>
      </p:sp>
      <p:sp>
        <p:nvSpPr>
          <p:cNvPr id="49" name="文本框 22"/>
          <p:cNvSpPr txBox="1"/>
          <p:nvPr/>
        </p:nvSpPr>
        <p:spPr>
          <a:xfrm>
            <a:off x="10796270" y="5933440"/>
            <a:ext cx="939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b="1" dirty="0"/>
              <a:t>After Switching</a:t>
            </a:r>
            <a:endParaRPr kumimoji="1" lang="en-US" altLang="zh-CN" sz="1100" b="1" dirty="0"/>
          </a:p>
        </p:txBody>
      </p:sp>
      <p:sp>
        <p:nvSpPr>
          <p:cNvPr id="50" name="矩形 57"/>
          <p:cNvSpPr/>
          <p:nvPr/>
        </p:nvSpPr>
        <p:spPr>
          <a:xfrm>
            <a:off x="10481945" y="4551045"/>
            <a:ext cx="109220" cy="178371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ïSļïḓê"/>
          <p:cNvSpPr/>
          <p:nvPr/>
        </p:nvSpPr>
        <p:spPr bwMode="auto">
          <a:xfrm rot="5400000">
            <a:off x="4953000" y="5782310"/>
            <a:ext cx="1000125" cy="55372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12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</a:rPr>
              <a:t>unicast Rdio Resource</a:t>
            </a:r>
            <a:endParaRPr kumimoji="1" lang="en-US" altLang="zh-CN" sz="1200" b="1" dirty="0">
              <a:solidFill>
                <a:schemeClr val="tx1">
                  <a:lumMod val="95000"/>
                  <a:lumOff val="5000"/>
                </a:schemeClr>
              </a:solidFill>
              <a:uFillTx/>
            </a:endParaRPr>
          </a:p>
        </p:txBody>
      </p:sp>
      <p:graphicFrame>
        <p:nvGraphicFramePr>
          <p:cNvPr id="52" name="对象 61"/>
          <p:cNvGraphicFramePr/>
          <p:nvPr/>
        </p:nvGraphicFramePr>
        <p:xfrm>
          <a:off x="860425" y="4196715"/>
          <a:ext cx="1987550" cy="2430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14" imgW="1751965" imgH="2638425" progId="Visio.Drawing.11">
                  <p:embed/>
                </p:oleObj>
              </mc:Choice>
              <mc:Fallback>
                <p:oleObj name="" r:id="rId14" imgW="1751965" imgH="2638425" progId="Visio.Drawing.11">
                  <p:embed/>
                  <p:pic>
                    <p:nvPicPr>
                      <p:cNvPr id="0" name="对象 6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425" y="4196715"/>
                        <a:ext cx="1987550" cy="2430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直接箭头连接符 63"/>
          <p:cNvCxnSpPr/>
          <p:nvPr/>
        </p:nvCxnSpPr>
        <p:spPr>
          <a:xfrm flipH="1">
            <a:off x="4659630" y="5955030"/>
            <a:ext cx="516890" cy="0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66"/>
          <p:cNvSpPr txBox="1"/>
          <p:nvPr/>
        </p:nvSpPr>
        <p:spPr>
          <a:xfrm rot="16200000">
            <a:off x="43815" y="4060825"/>
            <a:ext cx="12122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b="1" dirty="0"/>
              <a:t>Prior to Switching</a:t>
            </a:r>
            <a:endParaRPr kumimoji="1" lang="en-US" altLang="zh-CN" sz="1100" b="1" dirty="0"/>
          </a:p>
        </p:txBody>
      </p:sp>
      <p:sp>
        <p:nvSpPr>
          <p:cNvPr id="56" name="文本框 69"/>
          <p:cNvSpPr txBox="1"/>
          <p:nvPr/>
        </p:nvSpPr>
        <p:spPr>
          <a:xfrm rot="16200000">
            <a:off x="179705" y="5943600"/>
            <a:ext cx="939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00" b="1" dirty="0"/>
              <a:t>After Switching</a:t>
            </a:r>
            <a:endParaRPr kumimoji="1" lang="en-US" altLang="zh-CN" sz="1100" b="1" dirty="0"/>
          </a:p>
        </p:txBody>
      </p:sp>
      <p:cxnSp>
        <p:nvCxnSpPr>
          <p:cNvPr id="57" name="直接箭头连接符 70"/>
          <p:cNvCxnSpPr/>
          <p:nvPr/>
        </p:nvCxnSpPr>
        <p:spPr>
          <a:xfrm flipH="1">
            <a:off x="2836545" y="4587875"/>
            <a:ext cx="676275" cy="0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71"/>
          <p:cNvCxnSpPr/>
          <p:nvPr/>
        </p:nvCxnSpPr>
        <p:spPr>
          <a:xfrm flipH="1" flipV="1">
            <a:off x="2874010" y="5378450"/>
            <a:ext cx="638810" cy="576580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箭头连接符 72"/>
          <p:cNvCxnSpPr/>
          <p:nvPr/>
        </p:nvCxnSpPr>
        <p:spPr>
          <a:xfrm flipH="1">
            <a:off x="2836545" y="6196965"/>
            <a:ext cx="676275" cy="137795"/>
          </a:xfrm>
          <a:prstGeom prst="straightConnector1">
            <a:avLst/>
          </a:prstGeom>
          <a:ln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431365" y="1221163"/>
            <a:ext cx="3154045" cy="427990"/>
            <a:chOff x="431365" y="884716"/>
            <a:chExt cx="3154045" cy="427990"/>
          </a:xfrm>
        </p:grpSpPr>
        <p:sp>
          <p:nvSpPr>
            <p:cNvPr id="3" name="矩形 2"/>
            <p:cNvSpPr/>
            <p:nvPr/>
          </p:nvSpPr>
          <p:spPr>
            <a:xfrm>
              <a:off x="431365" y="920416"/>
              <a:ext cx="2683308" cy="353694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2"/>
            <p:cNvSpPr txBox="1"/>
            <p:nvPr/>
          </p:nvSpPr>
          <p:spPr>
            <a:xfrm>
              <a:off x="431365" y="884716"/>
              <a:ext cx="3154045" cy="42799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lIns="121917" tIns="60958" rIns="121917" bIns="6095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000" b="1" kern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+mn-ea"/>
                </a:rPr>
                <a:t>Potential  Objectives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矩形 14"/>
          <p:cNvSpPr/>
          <p:nvPr/>
        </p:nvSpPr>
        <p:spPr>
          <a:xfrm>
            <a:off x="434975" y="1610360"/>
            <a:ext cx="10772140" cy="318198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defTabSz="9144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To investigate the mechanism of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different manners of UE co-ordiantion via a quasi-unified scheme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Gill Sans Light"/>
            </a:endParaRPr>
          </a:p>
          <a:p>
            <a:pPr marL="742950" lvl="2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the use cases and benefits of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UE co-ordiantion, e.g.,multi-modalities,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real-time multiple-UE backup  [RAN2, RAN3]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1200150" lvl="3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kern="12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UE device(s) associated with the same end user under the same/different cell(s)</a:t>
            </a:r>
            <a:endParaRPr lang="en-US" altLang="zh-CN" sz="1600" kern="12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200150" lvl="3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real-time multiple-UE backup</a:t>
            </a:r>
            <a:endParaRPr lang="en-US" altLang="zh-CN" sz="1600" kern="12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2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necessary procedures and/or information to support for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Gill Sans Light"/>
              </a:rPr>
              <a:t>UE co-ordiantion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of data/signalling delivery and reception without data disorder or data duplication [RAN1,RAN2, RAN3]</a:t>
            </a:r>
            <a:endParaRPr lang="en-US" altLang="zh-CN" sz="1600" kern="12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2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12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Coordinated/Group scheduling and synchronized transmission for multiple UEs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[RAN1, RAN2]</a:t>
            </a:r>
            <a:endParaRPr lang="en-US" altLang="zh-CN" sz="1600" kern="12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742950" lvl="2" indent="-285750" algn="l" defTabSz="914400" hangingPunct="1">
              <a:lnSpc>
                <a:spcPct val="110000"/>
              </a:lnSpc>
              <a:spcBef>
                <a:spcPts val="375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Study the support for basic mobility with service continuity [RAN2, RAN3]</a:t>
            </a:r>
            <a:r>
              <a:rPr lang="en-US" altLang="zh-CN" sz="1600" dirty="0"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marR="0" lvl="2" indent="-285750" algn="l" defTabSz="914400" rtl="0" eaLnBrk="1" fontAlgn="auto" latinLnBrk="0" hangingPunct="1">
              <a:lnSpc>
                <a:spcPct val="110000"/>
              </a:lnSpc>
              <a:spcBef>
                <a:spcPts val="750"/>
              </a:spcBef>
              <a:buClrTx/>
              <a:buSzTx/>
              <a:buFont typeface="Wingdings" panose="05000000000000000000" charset="0"/>
              <a:buChar char="u"/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957662" y="91482"/>
            <a:ext cx="1027612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Potential  Objectives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4320" y="2440106"/>
            <a:ext cx="6403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charset="-122"/>
                <a:ea typeface="微软雅黑" panose="020B0503020204020204" charset="-122"/>
              </a:rPr>
              <a:t>THANK</a:t>
            </a:r>
            <a:r>
              <a:rPr kumimoji="1" lang="zh-CN" altLang="en-US" sz="4800" b="1" dirty="0">
                <a:solidFill>
                  <a:srgbClr val="2583D1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kumimoji="1" lang="en-US" altLang="zh-CN" sz="4800" b="1" dirty="0">
                <a:solidFill>
                  <a:srgbClr val="2583D1"/>
                </a:solidFill>
                <a:latin typeface="微软雅黑" panose="020B0503020204020204" charset="-122"/>
                <a:ea typeface="微软雅黑" panose="020B0503020204020204" charset="-122"/>
              </a:rPr>
              <a:t>YOU !</a:t>
            </a:r>
            <a:endParaRPr kumimoji="1" lang="en-US" altLang="zh-CN" sz="4800" b="1" dirty="0">
              <a:solidFill>
                <a:srgbClr val="2583D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5696</Words>
  <Application>WPS 演示</Application>
  <PresentationFormat>Widescreen</PresentationFormat>
  <Paragraphs>138</Paragraphs>
  <Slides>8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Gill Sans Light</vt:lpstr>
      <vt:lpstr>Segoe Print</vt:lpstr>
      <vt:lpstr>Wingdings</vt:lpstr>
      <vt:lpstr>Calibri</vt:lpstr>
      <vt:lpstr>MS Mincho</vt:lpstr>
      <vt:lpstr>Times New Roman</vt:lpstr>
      <vt:lpstr>Office 主题​​</vt:lpstr>
      <vt:lpstr>Visio.Drawing.11</vt:lpstr>
      <vt:lpstr>Visio.Drawing.11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cmcc-Chaili</cp:lastModifiedBy>
  <cp:revision>396</cp:revision>
  <dcterms:created xsi:type="dcterms:W3CDTF">2021-03-17T03:39:00Z</dcterms:created>
  <dcterms:modified xsi:type="dcterms:W3CDTF">2023-05-31T11:13:50Z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53A4324C45974A108ADE1C4E512BA536</vt:lpwstr>
  </property>
  <property fmtid="{D5CDD505-2E9C-101B-9397-08002B2CF9AE}" pid="3" name="KSOProductBuildVer">
    <vt:lpwstr>2052-11.8.2.11716</vt:lpwstr>
  </property>
</Properties>
</file>