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251" r:id="rId3"/>
    <p:sldId id="2106" r:id="rId5"/>
    <p:sldId id="7956" r:id="rId6"/>
    <p:sldId id="7958" r:id="rId7"/>
    <p:sldId id="7957" r:id="rId8"/>
    <p:sldId id="795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9" autoAdjust="0"/>
    <p:restoredTop sz="88853" autoAdjust="0"/>
  </p:normalViewPr>
  <p:slideViewPr>
    <p:cSldViewPr snapToGrid="0" snapToObjects="1" showGuides="1">
      <p:cViewPr varScale="1">
        <p:scale>
          <a:sx n="83" d="100"/>
          <a:sy n="83" d="100"/>
        </p:scale>
        <p:origin x="686" y="58"/>
      </p:cViewPr>
      <p:guideLst>
        <p:guide orient="horz" pos="2160"/>
        <p:guide pos="37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oleObject" Target="../embeddings/oleObject3.bin"/><Relationship Id="rId4" Type="http://schemas.openxmlformats.org/officeDocument/2006/relationships/image" Target="../media/image5.emf"/><Relationship Id="rId3" Type="http://schemas.openxmlformats.org/officeDocument/2006/relationships/oleObject" Target="../embeddings/oleObject2.bin"/><Relationship Id="rId2" Type="http://schemas.openxmlformats.org/officeDocument/2006/relationships/image" Target="../media/image4.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p:txBody>
      </p:sp>
      <p:pic>
        <p:nvPicPr>
          <p:cNvPr id="2097166" name="object 4"/>
          <p:cNvPicPr/>
          <p:nvPr/>
        </p:nvPicPr>
        <p:blipFill rotWithShape="1">
          <a:blip r:embed="rId1" cstate="print"/>
          <a:srcRect l="55372" t="38171"/>
          <a:stretch>
            <a:fillRect/>
          </a:stretch>
        </p:blipFill>
        <p:spPr>
          <a:xfrm>
            <a:off x="8058316" y="2804839"/>
            <a:ext cx="4114800" cy="4079475"/>
          </a:xfrm>
          <a:prstGeom prst="rect">
            <a:avLst/>
          </a:prstGeom>
        </p:spPr>
      </p:pic>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b="0" kern="1200" dirty="0">
                <a:solidFill>
                  <a:srgbClr val="0B85CF"/>
                </a:solidFill>
                <a:latin typeface="微软雅黑" panose="020B0503020204020204" charset="-122"/>
                <a:ea typeface="微软雅黑" panose="020B0503020204020204" charset="-122"/>
                <a:cs typeface="+mn-cs"/>
              </a:rPr>
              <a:t>2023-06</a:t>
            </a:r>
            <a:endParaRPr lang="zh-CN" altLang="en-US" sz="1800" b="0" kern="1200" dirty="0">
              <a:solidFill>
                <a:srgbClr val="0B85CF"/>
              </a:solidFill>
              <a:latin typeface="微软雅黑" panose="020B0503020204020204" charset="-122"/>
              <a:ea typeface="微软雅黑" panose="020B0503020204020204" charset="-122"/>
              <a:cs typeface="+mn-cs"/>
            </a:endParaRPr>
          </a:p>
        </p:txBody>
      </p:sp>
      <p:sp>
        <p:nvSpPr>
          <p:cNvPr id="1048690" name="TextBox 8"/>
          <p:cNvSpPr txBox="1"/>
          <p:nvPr/>
        </p:nvSpPr>
        <p:spPr>
          <a:xfrm>
            <a:off x="1115695" y="1998345"/>
            <a:ext cx="10163175" cy="2861310"/>
          </a:xfrm>
          <a:prstGeom prst="rect">
            <a:avLst/>
          </a:prstGeom>
          <a:noFill/>
        </p:spPr>
        <p:txBody>
          <a:bodyPr wrap="square" rtlCol="0">
            <a:spAutoFit/>
          </a:bodyPr>
          <a:lstStyle/>
          <a:p>
            <a:pPr algn="ctr">
              <a:lnSpc>
                <a:spcPct val="150000"/>
              </a:lnSpc>
            </a:pPr>
            <a:r>
              <a:rPr lang="en-US" altLang="zh-CN" sz="4000" b="1" dirty="0">
                <a:solidFill>
                  <a:srgbClr val="0070C0"/>
                </a:solidFill>
                <a:latin typeface="微软雅黑" panose="020B0503020204020204" charset="-122"/>
                <a:ea typeface="微软雅黑" panose="020B0503020204020204" charset="-122"/>
              </a:rPr>
              <a:t>Further enhancements on network energy saving</a:t>
            </a:r>
            <a:endParaRPr lang="en-US" altLang="zh-CN" sz="4000" b="1" dirty="0">
              <a:solidFill>
                <a:srgbClr val="0070C0"/>
              </a:solidFill>
              <a:latin typeface="微软雅黑" panose="020B0503020204020204" charset="-122"/>
              <a:ea typeface="微软雅黑" panose="020B0503020204020204" charset="-122"/>
            </a:endParaRPr>
          </a:p>
          <a:p>
            <a:pPr algn="ctr">
              <a:lnSpc>
                <a:spcPct val="150000"/>
              </a:lnSpc>
            </a:pPr>
            <a:r>
              <a:rPr lang="en-US" altLang="zh-CN" sz="4000" b="1" dirty="0">
                <a:solidFill>
                  <a:srgbClr val="0070C0"/>
                </a:solidFill>
                <a:latin typeface="微软雅黑" panose="020B0503020204020204" charset="-122"/>
                <a:ea typeface="微软雅黑" panose="020B0503020204020204" charset="-122"/>
              </a:rPr>
              <a:t>CMCC</a:t>
            </a:r>
            <a:endParaRPr lang="en-US" altLang="zh-CN" sz="4000" b="1" dirty="0">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191344" y="721812"/>
            <a:ext cx="11665296" cy="1353185"/>
          </a:xfrm>
          <a:prstGeom prst="rect">
            <a:avLst/>
          </a:prstGeom>
          <a:noFill/>
        </p:spPr>
        <p:txBody>
          <a:bodyPr wrap="square">
            <a:spAutoFit/>
          </a:bodyPr>
          <a:lstStyle/>
          <a:p>
            <a:r>
              <a:rPr lang="en-US" altLang="zh-CN" sz="1800" b="1" dirty="0">
                <a:solidFill>
                  <a:schemeClr val="accent1"/>
                </a:solidFill>
                <a:effectLst/>
                <a:latin typeface="Arial" panose="020B0604020202020204" pitchFamily="34" charset="0"/>
              </a:rPr>
              <a:t>3GPP TSG RAN R19 Workshop	                                                                                                     RWS-230423</a:t>
            </a:r>
            <a:endParaRPr lang="en-US" altLang="zh-CN" sz="1800" b="1" dirty="0">
              <a:solidFill>
                <a:schemeClr val="accent1"/>
              </a:solidFill>
              <a:effectLst/>
              <a:latin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Taipei, June 15 - 16, 2023</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Agenda Item:	5</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Source:			CMCC</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822"/>
            </a:xfrm>
            <a:prstGeom prst="rect">
              <a:avLst/>
            </a:prstGeom>
            <a:noFill/>
          </p:spPr>
          <p:txBody>
            <a:bodyPr wrap="square" rtlCol="0">
              <a:spAutoFit/>
            </a:bodyPr>
            <a:lstStyle/>
            <a:p>
              <a:pPr defTabSz="914400">
                <a:spcBef>
                  <a:spcPct val="20000"/>
                </a:spcBef>
                <a:defRPr/>
              </a:pPr>
              <a:r>
                <a:rPr lang="en-US" altLang="zh-CN" sz="2800" b="1" dirty="0">
                  <a:solidFill>
                    <a:srgbClr val="000000"/>
                  </a:solidFill>
                  <a:latin typeface="微软雅黑" panose="020B0503020204020204" charset="-122"/>
                  <a:ea typeface="微软雅黑" panose="020B0503020204020204" charset="-122"/>
                </a:rPr>
                <a:t>Backgroud</a:t>
              </a:r>
              <a:endParaRPr lang="en-US" altLang="zh-CN" sz="2800" b="1" dirty="0">
                <a:solidFill>
                  <a:srgbClr val="000000"/>
                </a:solidFill>
                <a:latin typeface="微软雅黑" panose="020B0503020204020204" charset="-122"/>
                <a:ea typeface="微软雅黑" panose="020B0503020204020204" charset="-122"/>
              </a:endParaRPr>
            </a:p>
          </p:txBody>
        </p:sp>
      </p:grpSp>
      <p:sp>
        <p:nvSpPr>
          <p:cNvPr id="7" name="文本框 6"/>
          <p:cNvSpPr txBox="1"/>
          <p:nvPr/>
        </p:nvSpPr>
        <p:spPr>
          <a:xfrm>
            <a:off x="358224" y="824351"/>
            <a:ext cx="11295211" cy="5269230"/>
          </a:xfrm>
          <a:prstGeom prst="rect">
            <a:avLst/>
          </a:prstGeom>
          <a:noFill/>
        </p:spPr>
        <p:txBody>
          <a:bodyPr wrap="square">
            <a:spAutoFit/>
          </a:bodyPr>
          <a:p>
            <a:pPr marL="171450" lvl="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During R18 SI, NES techniques in time, frequency, spatial and power domain has been studied and evaluated, the description of candidate schemes, power saving gain and performance impact, and specification impact are analyzed and captured in TR38.864</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Among the candidate schemes studied in SI, the following </a:t>
            </a: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are further specified in R18 NES WI</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Time domain: </a:t>
            </a: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Cell DTX/DRX</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Frequency domain: SSB-less SCell</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Spatial domain: Adaption of spatial elements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Power domain: Adaption of transmission power for PDSCH</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Higher layer power saving schemes including prevent legacy UEs camping on NES cells, CHO procedure enhancement(s), paging enhancement, RRM/RF core requirements </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lvl="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Techniques specified in WI for time, frequency, spatial, power domain are </a:t>
            </a:r>
            <a:r>
              <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rPr>
              <a:t>mainly related to CONNECTED mode operation</a:t>
            </a: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 impact to IDLE/INACTIVE UEs should be avoided</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lvl="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However, when there is no traffic or no UEs, the transmission of periodic common signals/channels prevent gNB going to deep sleep, enhancement to reduce transmisson of such channels while maintain in time response to UE is needed </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lvl="0" indent="-285750" defTabSz="914400">
              <a:lnSpc>
                <a:spcPct val="110000"/>
              </a:lnSpc>
              <a:buFont typeface="Arial" panose="020B0604020202020204" pitchFamily="34" charset="0"/>
              <a:buChar char="•"/>
            </a:pPr>
            <a:r>
              <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rPr>
              <a:t>Observation:  Further </a:t>
            </a:r>
            <a:r>
              <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enhancement to faciliate reduced transmisson of common signals/channels of gNB while maintain in time response to UE is needed</a:t>
            </a:r>
            <a:endPar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822"/>
            </a:xfrm>
            <a:prstGeom prst="rect">
              <a:avLst/>
            </a:prstGeom>
            <a:noFill/>
          </p:spPr>
          <p:txBody>
            <a:bodyPr wrap="square" rtlCol="0">
              <a:spAutoFit/>
            </a:bodyPr>
            <a:lstStyle/>
            <a:p>
              <a:pPr defTabSz="914400">
                <a:spcBef>
                  <a:spcPct val="20000"/>
                </a:spcBef>
                <a:defRPr/>
              </a:pPr>
              <a:r>
                <a:rPr lang="en-US" altLang="zh-CN" sz="2800" b="1" dirty="0">
                  <a:solidFill>
                    <a:srgbClr val="000000"/>
                  </a:solidFill>
                  <a:latin typeface="微软雅黑" panose="020B0503020204020204" charset="-122"/>
                  <a:ea typeface="微软雅黑" panose="020B0503020204020204" charset="-122"/>
                </a:rPr>
                <a:t>Motivation of further NES for common signals/channels </a:t>
              </a:r>
              <a:endParaRPr lang="en-US" altLang="zh-CN" sz="2800" b="1" dirty="0">
                <a:solidFill>
                  <a:srgbClr val="000000"/>
                </a:solidFill>
                <a:latin typeface="微软雅黑" panose="020B0503020204020204" charset="-122"/>
                <a:ea typeface="微软雅黑" panose="020B0503020204020204" charset="-122"/>
              </a:endParaRPr>
            </a:p>
          </p:txBody>
        </p:sp>
      </p:grpSp>
      <p:sp>
        <p:nvSpPr>
          <p:cNvPr id="3" name="文本框 2"/>
          <p:cNvSpPr txBox="1"/>
          <p:nvPr/>
        </p:nvSpPr>
        <p:spPr>
          <a:xfrm>
            <a:off x="344254" y="882136"/>
            <a:ext cx="11295211" cy="3444875"/>
          </a:xfrm>
          <a:prstGeom prst="rect">
            <a:avLst/>
          </a:prstGeom>
          <a:noFill/>
        </p:spPr>
        <p:txBody>
          <a:bodyPr wrap="square">
            <a:spAutoFit/>
          </a:bodyPr>
          <a:p>
            <a:pPr marL="171450" lvl="0" indent="-285750" defTabSz="914400" fontAlgn="auto">
              <a:lnSpc>
                <a:spcPct val="110000"/>
              </a:lnSpc>
              <a:spcBef>
                <a:spcPts val="600"/>
              </a:spcBef>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Indoor office scenarios has the following characteristics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628650" lvl="1" indent="-285750" defTabSz="914400" fontAlgn="auto">
              <a:lnSpc>
                <a:spcPct val="110000"/>
              </a:lnSpc>
              <a:spcBef>
                <a:spcPts val="600"/>
              </a:spcBef>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The number of UEs served has obvious time varing characteristics. When there are no users, periodic broadcast signals brings a lot of meaningless energy consumption to the network</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1257300" lvl="3" indent="0" defTabSz="914400" fontAlgn="auto">
              <a:lnSpc>
                <a:spcPct val="110000"/>
              </a:lnSpc>
              <a:spcBef>
                <a:spcPts val="600"/>
              </a:spcBef>
              <a:buFont typeface="Arial" panose="020B0604020202020204" pitchFamily="34" charset="0"/>
              <a:buNone/>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Adaption of common signals/channels for power saving, gNB can adapt the periodicity or pattern of commmon signals/channels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628650" lvl="1" indent="-285750" defTabSz="914400" fontAlgn="auto">
              <a:lnSpc>
                <a:spcPct val="110000"/>
              </a:lnSpc>
              <a:spcBef>
                <a:spcPts val="600"/>
              </a:spcBef>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While even in non-working hours, UEs will occasionally enter the service area, the base station needs to be woken up in time</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800100" lvl="2" indent="0" defTabSz="914400" fontAlgn="auto">
              <a:lnSpc>
                <a:spcPct val="110000"/>
              </a:lnSpc>
              <a:spcBef>
                <a:spcPts val="600"/>
              </a:spcBef>
              <a:buFont typeface="Arial" panose="020B0604020202020204" pitchFamily="34" charset="0"/>
              <a:buNone/>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       Wake up signals from UE to wake up gNB for normal common signals/channels transmission</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171450" lvl="0" indent="-285750" defTabSz="914400">
              <a:lnSpc>
                <a:spcPct val="110000"/>
              </a:lnSpc>
              <a:buFont typeface="Arial" panose="020B0604020202020204" pitchFamily="34" charset="0"/>
              <a:buChar char="•"/>
            </a:pP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indent="0" defTabSz="914400">
              <a:lnSpc>
                <a:spcPct val="110000"/>
              </a:lnSpc>
              <a:buFont typeface="Arial" panose="020B0604020202020204" pitchFamily="34" charset="0"/>
              <a:buNone/>
            </a:pP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5" name="右箭头 4"/>
          <p:cNvSpPr/>
          <p:nvPr/>
        </p:nvSpPr>
        <p:spPr>
          <a:xfrm>
            <a:off x="1125220" y="2065020"/>
            <a:ext cx="379095" cy="154940"/>
          </a:xfrm>
          <a:prstGeom prst="rightArrow">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6" name="右箭头 5"/>
          <p:cNvSpPr/>
          <p:nvPr/>
        </p:nvSpPr>
        <p:spPr>
          <a:xfrm>
            <a:off x="1125220" y="3418205"/>
            <a:ext cx="379095" cy="154940"/>
          </a:xfrm>
          <a:prstGeom prst="rightArrow">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grpSp>
        <p:nvGrpSpPr>
          <p:cNvPr id="35" name="组合 34"/>
          <p:cNvGrpSpPr/>
          <p:nvPr/>
        </p:nvGrpSpPr>
        <p:grpSpPr>
          <a:xfrm>
            <a:off x="2297430" y="3812540"/>
            <a:ext cx="5269865" cy="2036445"/>
            <a:chOff x="4035" y="3706"/>
            <a:chExt cx="8299" cy="3207"/>
          </a:xfrm>
        </p:grpSpPr>
        <p:sp>
          <p:nvSpPr>
            <p:cNvPr id="18" name="椭圆 17"/>
            <p:cNvSpPr/>
            <p:nvPr/>
          </p:nvSpPr>
          <p:spPr>
            <a:xfrm>
              <a:off x="4035" y="4999"/>
              <a:ext cx="3057" cy="1296"/>
            </a:xfrm>
            <a:prstGeom prst="ellipse">
              <a:avLst/>
            </a:prstGeom>
            <a:solidFill>
              <a:schemeClr val="bg2"/>
            </a:solidFill>
            <a:ln w="31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200">
                <a:latin typeface="微软雅黑" panose="020B0503020204020204" charset="-122"/>
                <a:ea typeface="微软雅黑" panose="020B0503020204020204" charset="-122"/>
                <a:cs typeface="+mn-ea"/>
                <a:sym typeface="+mn-lt"/>
              </a:endParaRPr>
            </a:p>
          </p:txBody>
        </p:sp>
        <p:graphicFrame>
          <p:nvGraphicFramePr>
            <p:cNvPr id="20" name="对象 19"/>
            <p:cNvGraphicFramePr>
              <a:graphicFrameLocks noChangeAspect="1"/>
            </p:cNvGraphicFramePr>
            <p:nvPr/>
          </p:nvGraphicFramePr>
          <p:xfrm>
            <a:off x="5207" y="4239"/>
            <a:ext cx="713" cy="1129"/>
          </p:xfrm>
          <a:graphic>
            <a:graphicData uri="http://schemas.openxmlformats.org/presentationml/2006/ole">
              <mc:AlternateContent xmlns:mc="http://schemas.openxmlformats.org/markup-compatibility/2006">
                <mc:Choice xmlns:v="urn:schemas-microsoft-com:vml" Requires="v">
                  <p:oleObj spid="_x0000_s21" name="Visio" r:id="rId1" imgW="762000" imgH="1524000" progId="">
                    <p:embed/>
                  </p:oleObj>
                </mc:Choice>
                <mc:Fallback>
                  <p:oleObj name="Visio" r:id="rId1" imgW="762000" imgH="1524000" progId="">
                    <p:embed/>
                    <p:pic>
                      <p:nvPicPr>
                        <p:cNvPr id="0" name="对象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 y="4239"/>
                          <a:ext cx="713" cy="1129"/>
                        </a:xfrm>
                        <a:prstGeom prst="rect">
                          <a:avLst/>
                        </a:prstGeom>
                        <a:noFill/>
                      </p:spPr>
                    </p:pic>
                  </p:oleObj>
                </mc:Fallback>
              </mc:AlternateContent>
            </a:graphicData>
          </a:graphic>
        </p:graphicFrame>
        <p:sp>
          <p:nvSpPr>
            <p:cNvPr id="22" name="椭圆 21"/>
            <p:cNvSpPr/>
            <p:nvPr/>
          </p:nvSpPr>
          <p:spPr>
            <a:xfrm>
              <a:off x="9277" y="4999"/>
              <a:ext cx="3057" cy="1296"/>
            </a:xfrm>
            <a:prstGeom prst="ellipse">
              <a:avLst/>
            </a:prstGeom>
            <a:solidFill>
              <a:schemeClr val="bg2"/>
            </a:solidFill>
            <a:ln w="31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200">
                <a:latin typeface="微软雅黑" panose="020B0503020204020204" charset="-122"/>
                <a:ea typeface="微软雅黑" panose="020B0503020204020204" charset="-122"/>
                <a:cs typeface="+mn-ea"/>
                <a:sym typeface="+mn-lt"/>
              </a:endParaRPr>
            </a:p>
          </p:txBody>
        </p:sp>
        <p:graphicFrame>
          <p:nvGraphicFramePr>
            <p:cNvPr id="23" name="对象 22"/>
            <p:cNvGraphicFramePr>
              <a:graphicFrameLocks noChangeAspect="1"/>
            </p:cNvGraphicFramePr>
            <p:nvPr/>
          </p:nvGraphicFramePr>
          <p:xfrm>
            <a:off x="9884" y="5502"/>
            <a:ext cx="565" cy="620"/>
          </p:xfrm>
          <a:graphic>
            <a:graphicData uri="http://schemas.openxmlformats.org/presentationml/2006/ole">
              <mc:AlternateContent xmlns:mc="http://schemas.openxmlformats.org/markup-compatibility/2006">
                <mc:Choice xmlns:v="urn:schemas-microsoft-com:vml" Requires="v">
                  <p:oleObj spid="_x0000_s36" name="Visio" r:id="rId3" imgW="457200" imgH="444500" progId="">
                    <p:embed/>
                  </p:oleObj>
                </mc:Choice>
                <mc:Fallback>
                  <p:oleObj name="Visio" r:id="rId3" imgW="457200" imgH="444500" progId="">
                    <p:embed/>
                    <p:pic>
                      <p:nvPicPr>
                        <p:cNvPr id="0" name="对象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4" y="5502"/>
                          <a:ext cx="565" cy="6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对象 36"/>
            <p:cNvGraphicFramePr>
              <a:graphicFrameLocks noChangeAspect="1"/>
            </p:cNvGraphicFramePr>
            <p:nvPr/>
          </p:nvGraphicFramePr>
          <p:xfrm>
            <a:off x="10449" y="4239"/>
            <a:ext cx="713" cy="1129"/>
          </p:xfrm>
          <a:graphic>
            <a:graphicData uri="http://schemas.openxmlformats.org/presentationml/2006/ole">
              <mc:AlternateContent xmlns:mc="http://schemas.openxmlformats.org/markup-compatibility/2006">
                <mc:Choice xmlns:v="urn:schemas-microsoft-com:vml" Requires="v">
                  <p:oleObj spid="_x0000_s38" name="Visio" r:id="rId5" imgW="762000" imgH="1524000" progId="">
                    <p:embed/>
                  </p:oleObj>
                </mc:Choice>
                <mc:Fallback>
                  <p:oleObj name="Visio" r:id="rId5" imgW="762000" imgH="1524000" progId="">
                    <p:embed/>
                    <p:pic>
                      <p:nvPicPr>
                        <p:cNvPr id="0" name="对象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9" y="4239"/>
                          <a:ext cx="713" cy="1129"/>
                        </a:xfrm>
                        <a:prstGeom prst="rect">
                          <a:avLst/>
                        </a:prstGeom>
                        <a:noFill/>
                      </p:spPr>
                    </p:pic>
                  </p:oleObj>
                </mc:Fallback>
              </mc:AlternateContent>
            </a:graphicData>
          </a:graphic>
        </p:graphicFrame>
        <p:grpSp>
          <p:nvGrpSpPr>
            <p:cNvPr id="39" name="组合 38"/>
            <p:cNvGrpSpPr/>
            <p:nvPr/>
          </p:nvGrpSpPr>
          <p:grpSpPr>
            <a:xfrm rot="20520000">
              <a:off x="5561" y="4553"/>
              <a:ext cx="693" cy="1042"/>
              <a:chOff x="5227" y="4751"/>
              <a:chExt cx="1107" cy="1422"/>
            </a:xfrm>
            <a:solidFill>
              <a:schemeClr val="accent3">
                <a:lumMod val="20000"/>
                <a:lumOff val="80000"/>
              </a:schemeClr>
            </a:solidFill>
          </p:grpSpPr>
          <p:sp>
            <p:nvSpPr>
              <p:cNvPr id="40" name="椭圆 39"/>
              <p:cNvSpPr/>
              <p:nvPr/>
            </p:nvSpPr>
            <p:spPr>
              <a:xfrm rot="19200000">
                <a:off x="6100" y="4751"/>
                <a:ext cx="234" cy="1270"/>
              </a:xfrm>
              <a:prstGeom prst="ellipse">
                <a:avLst/>
              </a:prstGeom>
              <a:grpFill/>
              <a:ln>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1" name="椭圆 40"/>
              <p:cNvSpPr/>
              <p:nvPr/>
            </p:nvSpPr>
            <p:spPr>
              <a:xfrm rot="20280000">
                <a:off x="5831" y="4822"/>
                <a:ext cx="234" cy="1270"/>
              </a:xfrm>
              <a:prstGeom prst="ellipse">
                <a:avLst/>
              </a:prstGeom>
              <a:grpFill/>
              <a:ln>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2" name="椭圆 41"/>
              <p:cNvSpPr/>
              <p:nvPr/>
            </p:nvSpPr>
            <p:spPr>
              <a:xfrm rot="21420000">
                <a:off x="5523" y="4903"/>
                <a:ext cx="234" cy="1270"/>
              </a:xfrm>
              <a:prstGeom prst="ellipse">
                <a:avLst/>
              </a:prstGeom>
              <a:grpFill/>
              <a:ln>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3" name="椭圆 42"/>
              <p:cNvSpPr/>
              <p:nvPr/>
            </p:nvSpPr>
            <p:spPr>
              <a:xfrm rot="960000">
                <a:off x="5227" y="4901"/>
                <a:ext cx="234" cy="1270"/>
              </a:xfrm>
              <a:prstGeom prst="ellipse">
                <a:avLst/>
              </a:prstGeom>
              <a:grpFill/>
              <a:ln>
                <a:prstDash val="dash"/>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grpSp>
        <p:grpSp>
          <p:nvGrpSpPr>
            <p:cNvPr id="44" name="组合 43"/>
            <p:cNvGrpSpPr/>
            <p:nvPr/>
          </p:nvGrpSpPr>
          <p:grpSpPr>
            <a:xfrm rot="1860000">
              <a:off x="10011" y="4467"/>
              <a:ext cx="693" cy="1042"/>
              <a:chOff x="5227" y="4751"/>
              <a:chExt cx="1107" cy="1422"/>
            </a:xfrm>
          </p:grpSpPr>
          <p:sp>
            <p:nvSpPr>
              <p:cNvPr id="45" name="椭圆 44"/>
              <p:cNvSpPr/>
              <p:nvPr/>
            </p:nvSpPr>
            <p:spPr>
              <a:xfrm rot="19200000">
                <a:off x="6100" y="4751"/>
                <a:ext cx="234" cy="1270"/>
              </a:xfrm>
              <a:prstGeom prst="ellipse">
                <a:avLst/>
              </a:prstGeom>
              <a:solidFill>
                <a:schemeClr val="accent4">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6" name="椭圆 45"/>
              <p:cNvSpPr/>
              <p:nvPr/>
            </p:nvSpPr>
            <p:spPr>
              <a:xfrm rot="20280000">
                <a:off x="5831" y="4822"/>
                <a:ext cx="234" cy="1270"/>
              </a:xfrm>
              <a:prstGeom prst="ellipse">
                <a:avLst/>
              </a:prstGeom>
              <a:solidFill>
                <a:schemeClr val="accent5">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7" name="椭圆 46"/>
              <p:cNvSpPr/>
              <p:nvPr/>
            </p:nvSpPr>
            <p:spPr>
              <a:xfrm rot="21420000">
                <a:off x="5523" y="4903"/>
                <a:ext cx="234" cy="1270"/>
              </a:xfrm>
              <a:prstGeom prst="ellipse">
                <a:avLst/>
              </a:prstGeom>
              <a:solidFill>
                <a:schemeClr val="accent6">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8" name="椭圆 47"/>
              <p:cNvSpPr/>
              <p:nvPr/>
            </p:nvSpPr>
            <p:spPr>
              <a:xfrm rot="960000">
                <a:off x="5227" y="4901"/>
                <a:ext cx="234" cy="1270"/>
              </a:xfrm>
              <a:prstGeom prst="ellipse">
                <a:avLst/>
              </a:prstGeom>
              <a:solidFill>
                <a:srgbClr val="F6E5E9"/>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grpSp>
        <p:sp>
          <p:nvSpPr>
            <p:cNvPr id="49" name="右箭头 48"/>
            <p:cNvSpPr/>
            <p:nvPr/>
          </p:nvSpPr>
          <p:spPr>
            <a:xfrm>
              <a:off x="6895" y="5129"/>
              <a:ext cx="2625" cy="239"/>
            </a:xfrm>
            <a:prstGeom prst="rightArrow">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右箭头 49"/>
            <p:cNvSpPr/>
            <p:nvPr/>
          </p:nvSpPr>
          <p:spPr>
            <a:xfrm rot="10800000">
              <a:off x="6895" y="5883"/>
              <a:ext cx="2625" cy="239"/>
            </a:xfrm>
            <a:prstGeom prst="rightArrow">
              <a:avLst/>
            </a:prstGeom>
            <a:solidFill>
              <a:schemeClr val="accent6">
                <a:lumMod val="20000"/>
                <a:lumOff val="8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6623" y="4524"/>
              <a:ext cx="3125" cy="822"/>
            </a:xfrm>
            <a:prstGeom prst="rect">
              <a:avLst/>
            </a:prstGeom>
            <a:noFill/>
          </p:spPr>
          <p:txBody>
            <a:bodyPr wrap="square" rtlCol="0">
              <a:spAutoFit/>
            </a:bodyPr>
            <a:p>
              <a:pPr algn="ctr"/>
              <a:r>
                <a:rPr lang="en-US" altLang="zh-CN" sz="1400"/>
                <a:t>UE comes, it wakes up gNB</a:t>
              </a:r>
              <a:endParaRPr lang="en-US" altLang="zh-CN" sz="1400"/>
            </a:p>
          </p:txBody>
        </p:sp>
        <p:sp>
          <p:nvSpPr>
            <p:cNvPr id="52" name="文本框 51"/>
            <p:cNvSpPr txBox="1"/>
            <p:nvPr/>
          </p:nvSpPr>
          <p:spPr>
            <a:xfrm>
              <a:off x="6361" y="6091"/>
              <a:ext cx="3759" cy="822"/>
            </a:xfrm>
            <a:prstGeom prst="rect">
              <a:avLst/>
            </a:prstGeom>
            <a:noFill/>
          </p:spPr>
          <p:txBody>
            <a:bodyPr wrap="square" rtlCol="0">
              <a:spAutoFit/>
            </a:bodyPr>
            <a:p>
              <a:pPr algn="ctr"/>
              <a:r>
                <a:rPr lang="en-US" altLang="zh-CN" sz="1400"/>
                <a:t>No UE, reduced common signals/chanels</a:t>
              </a:r>
              <a:endParaRPr lang="en-US" altLang="zh-CN" sz="1400"/>
            </a:p>
          </p:txBody>
        </p:sp>
        <p:sp>
          <p:nvSpPr>
            <p:cNvPr id="53" name="文本框 52"/>
            <p:cNvSpPr txBox="1"/>
            <p:nvPr/>
          </p:nvSpPr>
          <p:spPr>
            <a:xfrm>
              <a:off x="6186" y="3706"/>
              <a:ext cx="4759" cy="580"/>
            </a:xfrm>
            <a:prstGeom prst="rect">
              <a:avLst/>
            </a:prstGeom>
            <a:noFill/>
          </p:spPr>
          <p:txBody>
            <a:bodyPr wrap="square" rtlCol="0">
              <a:spAutoFit/>
            </a:bodyPr>
            <a:p>
              <a:r>
                <a:rPr lang="en-US" altLang="zh-CN"/>
                <a:t>Indoor office scenario</a:t>
              </a:r>
              <a:endParaRPr lang="en-US" altLang="zh-CN"/>
            </a:p>
          </p:txBody>
        </p:sp>
      </p:grpSp>
      <p:sp>
        <p:nvSpPr>
          <p:cNvPr id="54" name="文本框 53"/>
          <p:cNvSpPr txBox="1"/>
          <p:nvPr/>
        </p:nvSpPr>
        <p:spPr>
          <a:xfrm>
            <a:off x="543560" y="5848985"/>
            <a:ext cx="11083925" cy="700405"/>
          </a:xfrm>
          <a:prstGeom prst="rect">
            <a:avLst/>
          </a:prstGeom>
          <a:noFill/>
        </p:spPr>
        <p:txBody>
          <a:bodyPr wrap="square" rtlCol="0" anchor="t">
            <a:spAutoFit/>
          </a:bodyPr>
          <a:p>
            <a:pPr marL="285750" lvl="0" indent="-285750" defTabSz="914400">
              <a:lnSpc>
                <a:spcPct val="110000"/>
              </a:lnSpc>
              <a:buFont typeface="Arial" panose="020B0604020202020204" pitchFamily="34" charset="0"/>
              <a:buChar char="•"/>
            </a:pPr>
            <a:r>
              <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Proposal :  Adaption of common signals/channels and UE waking up gNB are supported for R19 NES at least for indoor scenario</a:t>
            </a:r>
            <a:endParaRPr lang="en-US" altLang="zh-CN"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822"/>
            </a:xfrm>
            <a:prstGeom prst="rect">
              <a:avLst/>
            </a:prstGeom>
            <a:noFill/>
          </p:spPr>
          <p:txBody>
            <a:bodyPr wrap="square" rtlCol="0">
              <a:spAutoFit/>
            </a:bodyPr>
            <a:lstStyle/>
            <a:p>
              <a:pPr defTabSz="914400">
                <a:spcBef>
                  <a:spcPct val="20000"/>
                </a:spcBef>
                <a:defRPr/>
              </a:pPr>
              <a:r>
                <a:rPr lang="en-US" altLang="zh-CN" sz="2800" b="1" dirty="0">
                  <a:solidFill>
                    <a:srgbClr val="000000"/>
                  </a:solidFill>
                  <a:latin typeface="微软雅黑" panose="020B0503020204020204" charset="-122"/>
                  <a:ea typeface="微软雅黑" panose="020B0503020204020204" charset="-122"/>
                </a:rPr>
                <a:t>Network power saving benefit  </a:t>
              </a:r>
              <a:endParaRPr lang="en-US" altLang="zh-CN" sz="2800" b="1" dirty="0">
                <a:solidFill>
                  <a:srgbClr val="000000"/>
                </a:solidFill>
                <a:latin typeface="微软雅黑" panose="020B0503020204020204" charset="-122"/>
                <a:ea typeface="微软雅黑" panose="020B0503020204020204" charset="-122"/>
              </a:endParaRPr>
            </a:p>
          </p:txBody>
        </p:sp>
      </p:grpSp>
      <p:sp>
        <p:nvSpPr>
          <p:cNvPr id="3" name="文本框 2"/>
          <p:cNvSpPr txBox="1"/>
          <p:nvPr/>
        </p:nvSpPr>
        <p:spPr>
          <a:xfrm>
            <a:off x="329014" y="814191"/>
            <a:ext cx="11295211" cy="700405"/>
          </a:xfrm>
          <a:prstGeom prst="rect">
            <a:avLst/>
          </a:prstGeom>
          <a:noFill/>
        </p:spPr>
        <p:txBody>
          <a:bodyPr wrap="square">
            <a:spAutoFit/>
          </a:bodyPr>
          <a:p>
            <a:pPr marL="171450" lvl="0" indent="-285750" defTabSz="914400" fontAlgn="auto">
              <a:lnSpc>
                <a:spcPct val="110000"/>
              </a:lnSpc>
              <a:spcBef>
                <a:spcPts val="600"/>
              </a:spcBef>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rPr>
              <a:t>According to TR 38.864, the power saving performance of above two techniques has been studied during R18 SI  are as following</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graphicFrame>
        <p:nvGraphicFramePr>
          <p:cNvPr id="7" name="表格 6"/>
          <p:cNvGraphicFramePr/>
          <p:nvPr>
            <p:custDataLst>
              <p:tags r:id="rId1"/>
            </p:custDataLst>
          </p:nvPr>
        </p:nvGraphicFramePr>
        <p:xfrm>
          <a:off x="525780" y="1566545"/>
          <a:ext cx="11261090" cy="4618355"/>
        </p:xfrm>
        <a:graphic>
          <a:graphicData uri="http://schemas.openxmlformats.org/drawingml/2006/table">
            <a:tbl>
              <a:tblPr firstRow="1" bandRow="1">
                <a:tableStyleId>{5940675A-B579-460E-94D1-54222C63F5DA}</a:tableStyleId>
              </a:tblPr>
              <a:tblGrid>
                <a:gridCol w="4786630"/>
                <a:gridCol w="6474460"/>
              </a:tblGrid>
              <a:tr h="2225040">
                <a:tc>
                  <a:txBody>
                    <a:bodyPr/>
                    <a:p>
                      <a:pPr marL="285750" indent="-285750">
                        <a:buFont typeface="Arial" panose="020B0604020202020204" pitchFamily="34" charset="0"/>
                        <a:buChar char="•"/>
                      </a:pPr>
                      <a:r>
                        <a:rPr lang="zh-CN" altLang="en-US" sz="1400" b="1"/>
                        <a:t>Technique A-1 Adapting transmission/reception of common channels/signals</a:t>
                      </a:r>
                      <a:endParaRPr lang="zh-CN" altLang="en-US" sz="1400" b="1"/>
                    </a:p>
                    <a:p>
                      <a:pPr>
                        <a:buNone/>
                      </a:pPr>
                      <a:r>
                        <a:rPr lang="zh-CN" altLang="en-US" sz="1400"/>
                        <a:t>“Technique A-1 adapts the transmission pattern (when applicable) of downlink common and broadcast signals, such as SSB/SI/paging/cell common PDCCH, and/or the transmission pattern/availability of uplink random access opportunities. Adaptation of the transmission pattern includes changes to periodicity, time resource locations, and omitting of specific signals/channels. The transmission pattern can be adapted semi-statically or dynamically.”</a:t>
                      </a:r>
                      <a:endParaRPr lang="zh-CN" altLang="en-US" sz="1400"/>
                    </a:p>
                  </a:txBody>
                  <a:tcPr/>
                </a:tc>
                <a:tc>
                  <a:txBody>
                    <a:bodyPr/>
                    <a:p>
                      <a:pPr>
                        <a:buNone/>
                      </a:pPr>
                      <a:r>
                        <a:rPr lang="zh-CN" altLang="en-US" sz="1400"/>
                        <a:t>-4 sources show technique A-1-1 of </a:t>
                      </a:r>
                      <a:r>
                        <a:rPr lang="zh-CN" altLang="en-US" sz="1400" b="1"/>
                        <a:t>simplified SSB without PBCH or with partial PBCH </a:t>
                      </a:r>
                      <a:r>
                        <a:rPr lang="zh-CN" altLang="en-US" sz="1400"/>
                        <a:t>could achieve BS energy savings by </a:t>
                      </a:r>
                      <a:r>
                        <a:rPr lang="zh-CN" altLang="en-US" sz="1400" b="1"/>
                        <a:t>0.7%~30.49% in range</a:t>
                      </a:r>
                      <a:r>
                        <a:rPr lang="zh-CN" altLang="en-US" sz="1400"/>
                        <a:t>, with no observed impact on UPT due to empty load.</a:t>
                      </a:r>
                      <a:endParaRPr lang="zh-CN" altLang="en-US" sz="1400"/>
                    </a:p>
                    <a:p>
                      <a:pPr>
                        <a:buNone/>
                      </a:pPr>
                      <a:r>
                        <a:rPr lang="zh-CN" altLang="en-US" sz="1400"/>
                        <a:t>-9 sources show technique A-1-3 of statically </a:t>
                      </a:r>
                      <a:r>
                        <a:rPr lang="zh-CN" altLang="en-US" sz="1400" b="1"/>
                        <a:t>adapting the periodicity of SSB longer than 20ms up to 1280ms</a:t>
                      </a:r>
                      <a:r>
                        <a:rPr lang="zh-CN" altLang="en-US" sz="1400"/>
                        <a:t> (with current maximum periodicity being 160ms) could achieve BS energy savings by</a:t>
                      </a:r>
                      <a:r>
                        <a:rPr lang="zh-CN" altLang="en-US" sz="1400" b="1"/>
                        <a:t> 0.9%~84.8% in range</a:t>
                      </a:r>
                      <a:r>
                        <a:rPr lang="zh-CN" altLang="en-US" sz="1400"/>
                        <a:t>, meanwhile when traffic occurs and load increases, the UPT significantly decreases and the latency/access delay/UE power consumption increases proportionally as the periodicity of SSB/SIB increases compared to a corresponding baseline</a:t>
                      </a:r>
                      <a:endParaRPr lang="zh-CN" altLang="en-US" sz="1400"/>
                    </a:p>
                  </a:txBody>
                  <a:tcPr/>
                </a:tc>
              </a:tr>
              <a:tr h="2393315">
                <a:tc>
                  <a:txBody>
                    <a:bodyPr/>
                    <a:p>
                      <a:pPr marL="285750" indent="-285750">
                        <a:buFont typeface="Arial" panose="020B0604020202020204" pitchFamily="34" charset="0"/>
                        <a:buChar char="•"/>
                      </a:pPr>
                      <a:r>
                        <a:rPr lang="zh-CN" altLang="en-US" sz="1400" b="1"/>
                        <a:t>Technique A-3 UE wake up signal (WUS) for gNB </a:t>
                      </a:r>
                      <a:endParaRPr lang="zh-CN" altLang="en-US" sz="1400" b="1"/>
                    </a:p>
                    <a:p>
                      <a:pPr>
                        <a:buNone/>
                      </a:pPr>
                      <a:r>
                        <a:rPr lang="zh-CN" altLang="en-US" sz="1400"/>
                        <a:t>“Technique A-3 enables the UE to send an uplink wake-up signal to request transitioning of a cell from no or reduced transmission/reception activity to active transmission or reception of a channel/signal. The technique can be applied to UEs in one or more RRC states. The UE wake up signal (WUS) by technique A-3-1 may be used to trigger the SSB/SIB transmission. It can be used to trigger SSB/SIB1 transmissions with technique A-5. It can also be used to trigger gNB to wake up with technique A-4.</a:t>
                      </a:r>
                      <a:endParaRPr lang="zh-CN" altLang="en-US" sz="1400"/>
                    </a:p>
                  </a:txBody>
                  <a:tcPr/>
                </a:tc>
                <a:tc>
                  <a:txBody>
                    <a:bodyPr/>
                    <a:p>
                      <a:pPr>
                        <a:buNone/>
                      </a:pPr>
                      <a:r>
                        <a:rPr lang="zh-CN" altLang="en-US" sz="1400">
                          <a:sym typeface="+mn-ea"/>
                        </a:rPr>
                        <a:t>-5 sources show technique A-3-1 of</a:t>
                      </a:r>
                      <a:r>
                        <a:rPr lang="zh-CN" altLang="en-US" sz="1400" b="1">
                          <a:sym typeface="+mn-ea"/>
                        </a:rPr>
                        <a:t> UE WUS triggering gNB for SSB/SIB/RACH</a:t>
                      </a:r>
                      <a:r>
                        <a:rPr lang="zh-CN" altLang="en-US" sz="1400">
                          <a:sym typeface="+mn-ea"/>
                        </a:rPr>
                        <a:t>, with the assumption of ideal detection of UE WUS, could achieve BS energy savings by </a:t>
                      </a:r>
                      <a:r>
                        <a:rPr lang="zh-CN" altLang="en-US" sz="1400" b="1">
                          <a:sym typeface="+mn-ea"/>
                        </a:rPr>
                        <a:t>6.2%~80.7% </a:t>
                      </a:r>
                      <a:r>
                        <a:rPr lang="zh-CN" altLang="en-US" sz="1400">
                          <a:sym typeface="+mn-ea"/>
                        </a:rPr>
                        <a:t>in range with UPT loss by 0%~24.2%, while 1 source shows technique A-3-2 of </a:t>
                      </a:r>
                      <a:r>
                        <a:rPr lang="zh-CN" altLang="en-US" sz="1400" b="1">
                          <a:sym typeface="+mn-ea"/>
                        </a:rPr>
                        <a:t>UE WUS triggering gNB to wake up in case of uplink traffic arrival</a:t>
                      </a:r>
                      <a:r>
                        <a:rPr lang="zh-CN" altLang="en-US" sz="1400">
                          <a:sym typeface="+mn-ea"/>
                        </a:rPr>
                        <a:t> could achieve BS energy savings by </a:t>
                      </a:r>
                      <a:r>
                        <a:rPr lang="zh-CN" altLang="en-US" sz="1400" b="1">
                          <a:sym typeface="+mn-ea"/>
                        </a:rPr>
                        <a:t>25.7%~93% in range</a:t>
                      </a:r>
                      <a:r>
                        <a:rPr lang="zh-CN" altLang="en-US" sz="1400">
                          <a:sym typeface="+mn-ea"/>
                        </a:rPr>
                        <a:t>, with latency reduction of 0%~45.5% depending on the SR periodicity assumed in the baseline, </a:t>
                      </a:r>
                      <a:endParaRPr lang="zh-CN" altLang="en-US" sz="1400"/>
                    </a:p>
                    <a:p>
                      <a:pPr>
                        <a:buNone/>
                      </a:pPr>
                      <a:r>
                        <a:rPr lang="zh-CN" altLang="en-US" sz="1400">
                          <a:sym typeface="+mn-ea"/>
                        </a:rPr>
                        <a:t>-Note technique A-3-2 of UE WUS triggering gNB to wake up in case of uplink traffic arrival assumes that gNB can detect WUS during sleep state.</a:t>
                      </a:r>
                      <a:endParaRPr lang="zh-CN" altLang="en-US" sz="1400"/>
                    </a:p>
                    <a:p>
                      <a:pPr>
                        <a:buNone/>
                      </a:pPr>
                      <a:endParaRPr lang="zh-CN" altLang="en-US" sz="140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822"/>
            </a:xfrm>
            <a:prstGeom prst="rect">
              <a:avLst/>
            </a:prstGeom>
            <a:noFill/>
          </p:spPr>
          <p:txBody>
            <a:bodyPr wrap="square" rtlCol="0">
              <a:spAutoFit/>
            </a:bodyPr>
            <a:lstStyle/>
            <a:p>
              <a:pPr defTabSz="914400">
                <a:spcBef>
                  <a:spcPct val="20000"/>
                </a:spcBef>
                <a:defRPr/>
              </a:pPr>
              <a:r>
                <a:rPr lang="en-US" altLang="zh-CN" sz="2800" b="1" dirty="0">
                  <a:solidFill>
                    <a:srgbClr val="000000"/>
                  </a:solidFill>
                  <a:latin typeface="微软雅黑" panose="020B0503020204020204" charset="-122"/>
                  <a:ea typeface="微软雅黑" panose="020B0503020204020204" charset="-122"/>
                </a:rPr>
                <a:t>Potential objectives </a:t>
              </a:r>
              <a:endParaRPr lang="en-US" altLang="zh-CN" sz="2800" b="1" dirty="0">
                <a:solidFill>
                  <a:srgbClr val="000000"/>
                </a:solidFill>
                <a:latin typeface="微软雅黑" panose="020B0503020204020204" charset="-122"/>
                <a:ea typeface="微软雅黑" panose="020B0503020204020204" charset="-122"/>
              </a:endParaRPr>
            </a:p>
          </p:txBody>
        </p:sp>
      </p:grpSp>
      <p:sp>
        <p:nvSpPr>
          <p:cNvPr id="3" name="文本框 2"/>
          <p:cNvSpPr txBox="1"/>
          <p:nvPr/>
        </p:nvSpPr>
        <p:spPr>
          <a:xfrm>
            <a:off x="344254" y="882136"/>
            <a:ext cx="11295211" cy="2832100"/>
          </a:xfrm>
          <a:prstGeom prst="rect">
            <a:avLst/>
          </a:prstGeom>
          <a:noFill/>
        </p:spPr>
        <p:txBody>
          <a:bodyPr wrap="square">
            <a:spAutoFit/>
          </a:bodyPr>
          <a:p>
            <a:pPr marL="285750" lvl="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Specify adaptation of common channels/signals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At least adaption of SSB, including simplified SSB without PBCH, and SSB periodicity adaption</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285750" lvl="0"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Specify enhancement on waking up a cell from no or reduced transmission/reception activity to active transmission or reception of channels/signals including SSB/SIB1</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Design and configuration of wake-up signal/channel</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Conditions for triggering WUS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Mechanisms for DL synchronization and UE measurements needed prior to WUS transmission</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UE behavior/procedure after transmitting WUS</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1" indent="-285750" defTabSz="914400">
              <a:lnSpc>
                <a:spcPct val="110000"/>
              </a:lnSpc>
              <a:buFont typeface="Arial" panose="020B0604020202020204" pitchFamily="34" charset="0"/>
              <a:buChar char="•"/>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Mechanism on how the UE can be informed about cell activity or lack of activity</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722" y="1992243"/>
            <a:ext cx="11516139" cy="1323439"/>
          </a:xfrm>
          <a:prstGeom prst="rect">
            <a:avLst/>
          </a:prstGeom>
          <a:noFill/>
        </p:spPr>
        <p:txBody>
          <a:bodyPr wrap="square" rtlCol="0">
            <a:spAutoFit/>
          </a:bodyPr>
          <a:lstStyle/>
          <a:p>
            <a:pPr algn="ctr"/>
            <a:r>
              <a:rPr lang="en-US" altLang="zh-CN"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rPr>
              <a:t>Thank you!</a:t>
            </a:r>
            <a:endParaRPr lang="zh-CN" altLang="en-US"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ABLE_ENDDRAG_ORIGIN_RECT" val="886*353"/>
  <p:tag name="TABLE_ENDDRAG_RECT" val="37*114*886*35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5366</Words>
  <Application>WPS 演示</Application>
  <PresentationFormat>宽屏</PresentationFormat>
  <Paragraphs>73</Paragraphs>
  <Slides>6</Slides>
  <Notes>6</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0</vt:i4>
      </vt:variant>
      <vt:variant>
        <vt:lpstr>幻灯片标题</vt:lpstr>
      </vt:variant>
      <vt:variant>
        <vt:i4>6</vt:i4>
      </vt:variant>
    </vt:vector>
  </HeadingPairs>
  <TitlesOfParts>
    <vt:vector size="15" baseType="lpstr">
      <vt:lpstr>Arial</vt:lpstr>
      <vt:lpstr>宋体</vt:lpstr>
      <vt:lpstr>Wingdings</vt:lpstr>
      <vt:lpstr>微软雅黑</vt:lpstr>
      <vt:lpstr>MS Mincho</vt:lpstr>
      <vt:lpstr>Arial Unicode MS</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CMCC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CMCC</dc:creator>
  <cp:lastModifiedBy>CMCC-hulijie</cp:lastModifiedBy>
  <cp:revision>431</cp:revision>
  <dcterms:created xsi:type="dcterms:W3CDTF">2021-03-17T03:39:00Z</dcterms:created>
  <dcterms:modified xsi:type="dcterms:W3CDTF">2023-05-31T10:08:51Z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9827239FB432488D8DABCC30CBECFF6F</vt:lpwstr>
  </property>
  <property fmtid="{D5CDD505-2E9C-101B-9397-08002B2CF9AE}" pid="3" name="KSOProductBuildVer">
    <vt:lpwstr>2052-11.8.2.10912</vt:lpwstr>
  </property>
</Properties>
</file>