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147472135" r:id="rId5"/>
    <p:sldId id="2146846768" r:id="rId6"/>
    <p:sldId id="2147472137" r:id="rId7"/>
    <p:sldId id="2147472138" r:id="rId8"/>
    <p:sldId id="2147472139" r:id="rId9"/>
    <p:sldId id="2147472140" r:id="rId10"/>
    <p:sldId id="364" r:id="rId11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E0F8"/>
    <a:srgbClr val="66CCFF"/>
    <a:srgbClr val="E6E6E6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60" autoAdjust="0"/>
    <p:restoredTop sz="96357" autoAdjust="0"/>
  </p:normalViewPr>
  <p:slideViewPr>
    <p:cSldViewPr snapToGrid="0" snapToObjects="1">
      <p:cViewPr varScale="1">
        <p:scale>
          <a:sx n="95" d="100"/>
          <a:sy n="95" d="100"/>
        </p:scale>
        <p:origin x="172" y="88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7" d="100"/>
          <a:sy n="57" d="100"/>
        </p:scale>
        <p:origin x="2405" y="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5/31/2023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5/31/2023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ED87EB-65D7-4500-873C-410831173A8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288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23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timgsa.baidu.com/timg?image&amp;quality=80&amp;size=b9999_10000&amp;sec=1551016758963&amp;di=5635e332e89e3237699d275e42ce82d4&amp;imgtype=0&amp;src=http%3A%2F%2Fwww.mfisp.com%2Fuploads%2Fallimg%2F181214%2F0913041L2_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8882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6" y="2343150"/>
            <a:ext cx="10338816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398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814838"/>
            <a:ext cx="8744680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" y="5384814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548646" y="4700389"/>
            <a:ext cx="1033881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6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2018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17" name="Picture 16" descr="IamLenovoGif.gif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08" y="4954385"/>
            <a:ext cx="1442299" cy="250656"/>
          </a:xfrm>
          <a:prstGeom prst="rect">
            <a:avLst/>
          </a:prstGeom>
        </p:spPr>
      </p:pic>
      <p:pic>
        <p:nvPicPr>
          <p:cNvPr id="1026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4" cstate="screen"/>
          <a:stretch>
            <a:fillRect/>
          </a:stretch>
        </p:blipFill>
        <p:spPr bwMode="auto">
          <a:xfrm>
            <a:off x="548640" y="5896878"/>
            <a:ext cx="328856" cy="328856"/>
          </a:xfrm>
          <a:prstGeom prst="rect">
            <a:avLst/>
          </a:prstGeom>
          <a:noFill/>
        </p:spPr>
      </p:pic>
      <p:pic>
        <p:nvPicPr>
          <p:cNvPr id="14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5" cstate="screen"/>
          <a:stretch>
            <a:fillRect/>
          </a:stretch>
        </p:blipFill>
        <p:spPr bwMode="auto">
          <a:xfrm>
            <a:off x="3114383" y="5896878"/>
            <a:ext cx="328856" cy="328856"/>
          </a:xfrm>
          <a:prstGeom prst="rect">
            <a:avLst/>
          </a:prstGeom>
          <a:noFill/>
        </p:spPr>
      </p:pic>
      <p:pic>
        <p:nvPicPr>
          <p:cNvPr id="15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6" cstate="screen"/>
          <a:stretch>
            <a:fillRect/>
          </a:stretch>
        </p:blipFill>
        <p:spPr bwMode="auto">
          <a:xfrm>
            <a:off x="1403888" y="5896878"/>
            <a:ext cx="328856" cy="328856"/>
          </a:xfrm>
          <a:prstGeom prst="rect">
            <a:avLst/>
          </a:prstGeom>
          <a:noFill/>
        </p:spPr>
      </p:pic>
      <p:pic>
        <p:nvPicPr>
          <p:cNvPr id="18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7" cstate="screen"/>
          <a:stretch>
            <a:fillRect/>
          </a:stretch>
        </p:blipFill>
        <p:spPr bwMode="auto">
          <a:xfrm>
            <a:off x="1831512" y="5896878"/>
            <a:ext cx="328856" cy="328856"/>
          </a:xfrm>
          <a:prstGeom prst="rect">
            <a:avLst/>
          </a:prstGeom>
          <a:noFill/>
        </p:spPr>
      </p:pic>
      <p:pic>
        <p:nvPicPr>
          <p:cNvPr id="19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8" cstate="screen"/>
          <a:stretch>
            <a:fillRect/>
          </a:stretch>
        </p:blipFill>
        <p:spPr bwMode="auto">
          <a:xfrm>
            <a:off x="2259136" y="5896878"/>
            <a:ext cx="328856" cy="328856"/>
          </a:xfrm>
          <a:prstGeom prst="rect">
            <a:avLst/>
          </a:prstGeom>
          <a:noFill/>
        </p:spPr>
      </p:pic>
      <p:pic>
        <p:nvPicPr>
          <p:cNvPr id="20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9" cstate="screen"/>
          <a:stretch>
            <a:fillRect/>
          </a:stretch>
        </p:blipFill>
        <p:spPr bwMode="auto">
          <a:xfrm>
            <a:off x="2686760" y="5896878"/>
            <a:ext cx="328856" cy="328856"/>
          </a:xfrm>
          <a:prstGeom prst="rect">
            <a:avLst/>
          </a:prstGeom>
          <a:noFill/>
        </p:spPr>
      </p:pic>
      <p:pic>
        <p:nvPicPr>
          <p:cNvPr id="21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6264" y="5896878"/>
            <a:ext cx="328856" cy="328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709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2" r:id="rId41"/>
    <p:sldLayoutId id="2147483763" r:id="rId42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088" y="2815751"/>
            <a:ext cx="10711823" cy="2356625"/>
          </a:xfrm>
        </p:spPr>
        <p:txBody>
          <a:bodyPr/>
          <a:lstStyle/>
          <a:p>
            <a:r>
              <a:rPr lang="en-US" altLang="zh-CN" sz="3200" b="1" dirty="0">
                <a:solidFill>
                  <a:srgbClr val="FFFF00"/>
                </a:solidFill>
              </a:rPr>
              <a:t>Study on distributed AI for NG-RAN in Rel-19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999" b="0" dirty="0">
                <a:solidFill>
                  <a:srgbClr val="FFFF00"/>
                </a:solidFill>
              </a:rPr>
              <a:t>June 15, 2023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741B30-F9FF-0AC2-51E5-649D30D9FA5A}"/>
              </a:ext>
            </a:extLst>
          </p:cNvPr>
          <p:cNvSpPr txBox="1"/>
          <p:nvPr/>
        </p:nvSpPr>
        <p:spPr>
          <a:xfrm>
            <a:off x="9939058" y="91898"/>
            <a:ext cx="20031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RWS-230390</a:t>
            </a:r>
            <a:endParaRPr lang="zh-CN" altLang="zh-CN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E9622C-D31B-3FBE-AD82-F08AF5B9DEBE}"/>
              </a:ext>
            </a:extLst>
          </p:cNvPr>
          <p:cNvSpPr txBox="1"/>
          <p:nvPr/>
        </p:nvSpPr>
        <p:spPr>
          <a:xfrm>
            <a:off x="89087" y="59641"/>
            <a:ext cx="60948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Release 19 workshop</a:t>
            </a:r>
          </a:p>
          <a:p>
            <a:r>
              <a:rPr lang="en-US" altLang="zh-CN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Taipei, June 15-16, 2023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DE7DCA-65F5-0051-4EF6-52948471FBCE}"/>
              </a:ext>
            </a:extLst>
          </p:cNvPr>
          <p:cNvSpPr txBox="1"/>
          <p:nvPr/>
        </p:nvSpPr>
        <p:spPr>
          <a:xfrm>
            <a:off x="461234" y="2568339"/>
            <a:ext cx="554960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Item:    5</a:t>
            </a:r>
          </a:p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Source:	        Lenovo</a:t>
            </a:r>
          </a:p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 for:  Discussion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99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972">
        <p:fade/>
      </p:transition>
    </mc:Choice>
    <mc:Fallback xmlns="">
      <p:transition spd="med" advTm="1197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193AE-E0D7-6F61-0FF8-38A3237D1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Motivations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66CBE4-98F7-CA83-3071-0D4274A69B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008529"/>
            <a:ext cx="10928426" cy="5381975"/>
          </a:xfrm>
        </p:spPr>
        <p:txBody>
          <a:bodyPr/>
          <a:lstStyle/>
          <a:p>
            <a:r>
              <a:rPr lang="en-US" altLang="zh-CN" dirty="0"/>
              <a:t>R18 AI for NG-RAN:</a:t>
            </a:r>
          </a:p>
          <a:p>
            <a:pPr lvl="1"/>
            <a:r>
              <a:rPr lang="en-US" altLang="zh-CN" dirty="0"/>
              <a:t>focused on three use cases, i.e., load balancing, network energy saving, and mobility optimization;</a:t>
            </a:r>
          </a:p>
          <a:p>
            <a:pPr lvl="1"/>
            <a:r>
              <a:rPr lang="en-US" altLang="zh-CN" dirty="0"/>
              <a:t>NOT support multi-vendor operability </a:t>
            </a:r>
            <a:r>
              <a:rPr lang="en-US" altLang="zh-CN" dirty="0" err="1"/>
              <a:t>w.r.t.</a:t>
            </a:r>
            <a:r>
              <a:rPr lang="en-US" altLang="zh-CN" dirty="0"/>
              <a:t> model training/transfer deployment;</a:t>
            </a:r>
          </a:p>
          <a:p>
            <a:pPr lvl="1"/>
            <a:r>
              <a:rPr lang="en-US" altLang="zh-CN" dirty="0"/>
              <a:t>NOT support AI/ML capability at gNB DU;</a:t>
            </a:r>
          </a:p>
          <a:p>
            <a:pPr lvl="1"/>
            <a:r>
              <a:rPr lang="en-US" altLang="zh-CN" dirty="0"/>
              <a:t>NOT support collaboration with CN.</a:t>
            </a:r>
          </a:p>
          <a:p>
            <a:endParaRPr lang="en-US" altLang="zh-CN" dirty="0"/>
          </a:p>
          <a:p>
            <a:r>
              <a:rPr lang="en-US" altLang="zh-CN" dirty="0"/>
              <a:t>A separate R19 SI can be helpful to address:</a:t>
            </a:r>
          </a:p>
          <a:p>
            <a:pPr lvl="1"/>
            <a:r>
              <a:rPr lang="en-US" altLang="zh-CN" dirty="0"/>
              <a:t>Multi-vendor operability w.r.t model training/transfer/deployment, especially using distributed learning method;</a:t>
            </a:r>
          </a:p>
          <a:p>
            <a:pPr lvl="1"/>
            <a:r>
              <a:rPr lang="en-US" altLang="zh-CN" dirty="0"/>
              <a:t>AI/ML capability at gNB DU;</a:t>
            </a:r>
          </a:p>
          <a:p>
            <a:pPr lvl="1"/>
            <a:r>
              <a:rPr lang="en-US" altLang="zh-CN" dirty="0"/>
              <a:t>Collaboration with CN;</a:t>
            </a:r>
          </a:p>
          <a:p>
            <a:pPr lvl="1"/>
            <a:r>
              <a:rPr lang="en-US" altLang="zh-CN" dirty="0"/>
              <a:t>Possible new use cases.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42425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193AE-E0D7-6F61-0FF8-38A3237D1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20" y="316815"/>
            <a:ext cx="11073384" cy="521208"/>
          </a:xfrm>
        </p:spPr>
        <p:txBody>
          <a:bodyPr/>
          <a:lstStyle/>
          <a:p>
            <a:r>
              <a:rPr lang="en-US" altLang="zh-CN" sz="2400" dirty="0"/>
              <a:t>Rel19 Distributed AI SI - Overview</a:t>
            </a:r>
            <a:endParaRPr lang="en-US" sz="2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8176FD-5270-AD5F-64C3-63A08703D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008529"/>
            <a:ext cx="10928426" cy="5381975"/>
          </a:xfrm>
        </p:spPr>
        <p:txBody>
          <a:bodyPr/>
          <a:lstStyle/>
          <a:p>
            <a:r>
              <a:rPr lang="en-US" altLang="zh-CN" sz="1600" dirty="0"/>
              <a:t>Some studies can be carried out in R19 for Distributed AI for NG-RAN:</a:t>
            </a:r>
            <a:endParaRPr lang="en-US" altLang="zh-CN" sz="1400" dirty="0"/>
          </a:p>
          <a:p>
            <a:pPr lvl="1"/>
            <a:r>
              <a:rPr lang="en-US" altLang="zh-CN" sz="1400" b="1" dirty="0"/>
              <a:t>Objective 1: </a:t>
            </a:r>
            <a:r>
              <a:rPr lang="en-US" altLang="zh-CN" sz="1400" dirty="0"/>
              <a:t>Study network functionality and interface procedures in NG-RAN split architecture to support </a:t>
            </a:r>
          </a:p>
          <a:p>
            <a:pPr lvl="2"/>
            <a:r>
              <a:rPr lang="en-US" altLang="zh-CN" sz="1400" dirty="0"/>
              <a:t>AI/ML</a:t>
            </a:r>
            <a:r>
              <a:rPr lang="zh-CN" altLang="en-US" sz="1400" dirty="0"/>
              <a:t> </a:t>
            </a:r>
            <a:r>
              <a:rPr lang="en-US" altLang="zh-CN" sz="1400" dirty="0"/>
              <a:t>training/inference</a:t>
            </a:r>
            <a:r>
              <a:rPr lang="zh-CN" altLang="en-US" sz="1400" dirty="0"/>
              <a:t> </a:t>
            </a:r>
            <a:r>
              <a:rPr lang="en-US" altLang="zh-CN" sz="1400" dirty="0"/>
              <a:t>at</a:t>
            </a:r>
            <a:r>
              <a:rPr lang="zh-CN" altLang="en-US" sz="1400" dirty="0"/>
              <a:t> </a:t>
            </a:r>
            <a:r>
              <a:rPr lang="en-US" altLang="zh-CN" sz="1400" dirty="0"/>
              <a:t>gNB-DU;</a:t>
            </a:r>
            <a:endParaRPr lang="en-US" altLang="zh-CN" sz="1400" dirty="0">
              <a:solidFill>
                <a:schemeClr val="accent2"/>
              </a:solidFill>
            </a:endParaRPr>
          </a:p>
          <a:p>
            <a:pPr lvl="2"/>
            <a:r>
              <a:rPr lang="en-US" altLang="zh-CN" sz="1400" dirty="0"/>
              <a:t>gNB-CU and gNB-DU collaboration for AI/ML training/inference: </a:t>
            </a:r>
          </a:p>
          <a:p>
            <a:pPr lvl="3"/>
            <a:r>
              <a:rPr lang="en-US" altLang="zh-CN" sz="1400" dirty="0"/>
              <a:t>AI/ML training at gNB-CU and inference at gNB-DU;</a:t>
            </a:r>
          </a:p>
          <a:p>
            <a:pPr lvl="3"/>
            <a:r>
              <a:rPr lang="en-US" altLang="zh-CN" sz="1400" dirty="0"/>
              <a:t>Distributed/Federated training among gNB-CU and gNB-DU.</a:t>
            </a:r>
          </a:p>
          <a:p>
            <a:pPr lvl="3"/>
            <a:endParaRPr lang="en-US" altLang="zh-CN" sz="1400" dirty="0"/>
          </a:p>
          <a:p>
            <a:pPr lvl="1"/>
            <a:r>
              <a:rPr lang="en-US" altLang="zh-CN" sz="1400" b="1" dirty="0"/>
              <a:t>Objective 2: </a:t>
            </a:r>
            <a:r>
              <a:rPr lang="en-US" altLang="zh-CN" sz="1400" dirty="0"/>
              <a:t>Study network functionality and interface procedures between different NGRAN nodes to support</a:t>
            </a:r>
          </a:p>
          <a:p>
            <a:pPr lvl="2"/>
            <a:r>
              <a:rPr lang="en-US" altLang="zh-CN" sz="1400" dirty="0"/>
              <a:t>Distributed/Federated training among NG-RAN nodes.</a:t>
            </a:r>
          </a:p>
          <a:p>
            <a:pPr lvl="2"/>
            <a:endParaRPr lang="en-US" altLang="zh-CN" sz="1400" dirty="0"/>
          </a:p>
          <a:p>
            <a:pPr lvl="1"/>
            <a:r>
              <a:rPr lang="en-US" altLang="zh-CN" sz="1400" b="1" dirty="0"/>
              <a:t>Objective 3: </a:t>
            </a:r>
            <a:r>
              <a:rPr lang="en-US" altLang="zh-CN" sz="1400" dirty="0"/>
              <a:t>Study integration and collaboration with 5GC to reach global optimization: </a:t>
            </a:r>
          </a:p>
          <a:p>
            <a:pPr lvl="2"/>
            <a:r>
              <a:rPr lang="en-US" altLang="zh-CN" sz="1400" dirty="0"/>
              <a:t>Input/feedback from 5GC for model training/inference;</a:t>
            </a:r>
            <a:endParaRPr lang="en-US" altLang="zh-CN" sz="1400" dirty="0">
              <a:solidFill>
                <a:schemeClr val="accent2"/>
              </a:solidFill>
            </a:endParaRPr>
          </a:p>
          <a:p>
            <a:pPr lvl="2"/>
            <a:r>
              <a:rPr lang="en-US" altLang="zh-CN" sz="1400" dirty="0"/>
              <a:t>Distributed/Federated training among NWDAF and NGRAN. </a:t>
            </a:r>
            <a:endParaRPr lang="en-US" altLang="zh-CN" sz="1400" dirty="0">
              <a:solidFill>
                <a:schemeClr val="accent2"/>
              </a:solidFill>
            </a:endParaRPr>
          </a:p>
          <a:p>
            <a:pPr lvl="1"/>
            <a:endParaRPr lang="en-US" altLang="zh-CN" sz="1400" dirty="0">
              <a:solidFill>
                <a:schemeClr val="accent2"/>
              </a:solidFill>
            </a:endParaRPr>
          </a:p>
          <a:p>
            <a:pPr marL="380819" lvl="1" indent="0">
              <a:buNone/>
            </a:pPr>
            <a:r>
              <a:rPr lang="en-US" altLang="zh-CN" sz="1400" dirty="0"/>
              <a:t>      Note: The following aspects can be studied when applicable in Objective 1, 2, 3:</a:t>
            </a:r>
          </a:p>
          <a:p>
            <a:pPr lvl="2"/>
            <a:r>
              <a:rPr lang="en-US" altLang="zh-CN" sz="1400" dirty="0"/>
              <a:t>AI/ML model transfer</a:t>
            </a:r>
          </a:p>
          <a:p>
            <a:pPr lvl="2"/>
            <a:r>
              <a:rPr lang="en-US" altLang="zh-CN" sz="1400" dirty="0"/>
              <a:t>Large size training data set transfer</a:t>
            </a:r>
            <a:endParaRPr lang="en-US" altLang="zh-CN" sz="1600" dirty="0"/>
          </a:p>
          <a:p>
            <a:pPr lvl="2"/>
            <a:endParaRPr lang="en-US" altLang="zh-CN" sz="1600" dirty="0"/>
          </a:p>
          <a:p>
            <a:pPr lvl="1"/>
            <a:r>
              <a:rPr lang="en-US" altLang="zh-CN" sz="1400" b="1" dirty="0"/>
              <a:t>Objective 4: </a:t>
            </a:r>
            <a:r>
              <a:rPr lang="en-US" altLang="zh-CN" sz="1400" dirty="0"/>
              <a:t>Study new use cases for NG-RAN (e.g., AI/ML for slicing, AI/ML for </a:t>
            </a:r>
            <a:r>
              <a:rPr lang="en-US" altLang="zh-CN" sz="1400" dirty="0" err="1"/>
              <a:t>QoE</a:t>
            </a:r>
            <a:r>
              <a:rPr lang="en-US" altLang="zh-CN" sz="1400" dirty="0"/>
              <a:t>, and other potential use cases) taking the outcome of R18 WI as baseline. [</a:t>
            </a:r>
            <a:r>
              <a:rPr lang="en-US" altLang="zh-CN" sz="1400" i="1" dirty="0"/>
              <a:t>Note: Could also be Included in a separate AI for NG-RAN WI </a:t>
            </a:r>
            <a:r>
              <a:rPr lang="en-US" altLang="zh-CN" sz="14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79192467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193AE-E0D7-6F61-0FF8-38A3237D1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20" y="316815"/>
            <a:ext cx="11073384" cy="521208"/>
          </a:xfrm>
        </p:spPr>
        <p:txBody>
          <a:bodyPr/>
          <a:lstStyle/>
          <a:p>
            <a:r>
              <a:rPr lang="en-US" altLang="zh-CN" sz="2400" dirty="0"/>
              <a:t>Rel19 Distributed AI SI (1)</a:t>
            </a:r>
            <a:endParaRPr lang="en-US" sz="2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8176FD-5270-AD5F-64C3-63A08703D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156447"/>
            <a:ext cx="10928426" cy="5234057"/>
          </a:xfrm>
        </p:spPr>
        <p:txBody>
          <a:bodyPr/>
          <a:lstStyle/>
          <a:p>
            <a:r>
              <a:rPr lang="en-US" altLang="zh-CN" sz="1800" b="1" dirty="0"/>
              <a:t>Objective 1: </a:t>
            </a:r>
            <a:r>
              <a:rPr lang="en-US" altLang="zh-CN" sz="1800" dirty="0"/>
              <a:t>Study network functionality and interface procedures in NG-RAN split architecture to support: </a:t>
            </a:r>
          </a:p>
          <a:p>
            <a:pPr lvl="1"/>
            <a:r>
              <a:rPr lang="en-US" altLang="zh-CN" sz="1600" dirty="0"/>
              <a:t>AI/ML</a:t>
            </a:r>
            <a:r>
              <a:rPr lang="zh-CN" altLang="en-US" sz="1600" dirty="0"/>
              <a:t> </a:t>
            </a:r>
            <a:r>
              <a:rPr lang="en-US" altLang="zh-CN" sz="1600" dirty="0"/>
              <a:t>training/inference</a:t>
            </a:r>
            <a:r>
              <a:rPr lang="zh-CN" altLang="en-US" sz="1600" dirty="0"/>
              <a:t> </a:t>
            </a:r>
            <a:r>
              <a:rPr lang="en-US" altLang="zh-CN" sz="1600" dirty="0"/>
              <a:t>at</a:t>
            </a:r>
            <a:r>
              <a:rPr lang="zh-CN" altLang="en-US" sz="1600" dirty="0"/>
              <a:t> </a:t>
            </a:r>
            <a:r>
              <a:rPr lang="en-US" altLang="zh-CN" sz="1600" dirty="0"/>
              <a:t>gNB-DU;</a:t>
            </a:r>
            <a:endParaRPr lang="en-US" altLang="zh-CN" sz="1600" dirty="0">
              <a:solidFill>
                <a:schemeClr val="accent2"/>
              </a:solidFill>
            </a:endParaRPr>
          </a:p>
          <a:p>
            <a:pPr lvl="1"/>
            <a:r>
              <a:rPr lang="en-US" altLang="zh-CN" sz="1600" dirty="0"/>
              <a:t>gNB-CU and gNB-DU collaboration for AI/ML training/inference:</a:t>
            </a:r>
          </a:p>
          <a:p>
            <a:pPr lvl="3"/>
            <a:r>
              <a:rPr lang="en-US" altLang="zh-CN" sz="1600" dirty="0"/>
              <a:t>AI/ML training at gNB-CU and inference at gNB-DU;</a:t>
            </a:r>
          </a:p>
          <a:p>
            <a:pPr lvl="3"/>
            <a:r>
              <a:rPr lang="en-US" altLang="zh-CN" sz="1600" dirty="0"/>
              <a:t>Distributed/Federated training among gNB-CU and gNB-DU.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05D9FF8-C5BE-8F98-0B2C-D199B0E1D4C3}"/>
              </a:ext>
            </a:extLst>
          </p:cNvPr>
          <p:cNvGrpSpPr/>
          <p:nvPr/>
        </p:nvGrpSpPr>
        <p:grpSpPr>
          <a:xfrm>
            <a:off x="4010966" y="2748401"/>
            <a:ext cx="3606793" cy="2990707"/>
            <a:chOff x="4010966" y="3143826"/>
            <a:chExt cx="3606793" cy="2990707"/>
          </a:xfrm>
        </p:grpSpPr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6FB498E1-B89E-B4F8-7840-4CE7221245FA}"/>
                </a:ext>
              </a:extLst>
            </p:cNvPr>
            <p:cNvSpPr/>
            <p:nvPr/>
          </p:nvSpPr>
          <p:spPr>
            <a:xfrm>
              <a:off x="5211608" y="3143826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6A0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6A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CU</a:t>
              </a:r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05ED2B71-4C9D-7CC0-3173-C21BE702B4B5}"/>
                </a:ext>
              </a:extLst>
            </p:cNvPr>
            <p:cNvSpPr/>
            <p:nvPr/>
          </p:nvSpPr>
          <p:spPr>
            <a:xfrm>
              <a:off x="4010966" y="4777296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DU</a:t>
              </a:r>
            </a:p>
          </p:txBody>
        </p:sp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id="{AEC2A256-2362-3ACF-CFA2-58F2BF7D5964}"/>
                </a:ext>
              </a:extLst>
            </p:cNvPr>
            <p:cNvSpPr/>
            <p:nvPr/>
          </p:nvSpPr>
          <p:spPr>
            <a:xfrm>
              <a:off x="6284088" y="4777296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DU</a:t>
              </a:r>
            </a:p>
          </p:txBody>
        </p:sp>
        <p:cxnSp>
          <p:nvCxnSpPr>
            <p:cNvPr id="19" name="Straight Arrow Connector 11">
              <a:extLst>
                <a:ext uri="{FF2B5EF4-FFF2-40B4-BE49-F238E27FC236}">
                  <a16:creationId xmlns:a16="http://schemas.microsoft.com/office/drawing/2014/main" id="{2D4209C7-47A1-D54E-0F49-1D80E1A875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46971" y="3646102"/>
              <a:ext cx="1116170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20" name="Straight Arrow Connector 12">
              <a:extLst>
                <a:ext uri="{FF2B5EF4-FFF2-40B4-BE49-F238E27FC236}">
                  <a16:creationId xmlns:a16="http://schemas.microsoft.com/office/drawing/2014/main" id="{98B375A5-608E-3AEE-5B12-23E6C2D3F4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69906" y="3646102"/>
              <a:ext cx="1116170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21" name="Straight Arrow Connector 13">
              <a:extLst>
                <a:ext uri="{FF2B5EF4-FFF2-40B4-BE49-F238E27FC236}">
                  <a16:creationId xmlns:a16="http://schemas.microsoft.com/office/drawing/2014/main" id="{ECEBA7B6-50D9-8F9A-D973-7A6B24B902D7}"/>
                </a:ext>
              </a:extLst>
            </p:cNvPr>
            <p:cNvCxnSpPr>
              <a:cxnSpLocks/>
              <a:endCxn id="18" idx="0"/>
            </p:cNvCxnSpPr>
            <p:nvPr/>
          </p:nvCxnSpPr>
          <p:spPr>
            <a:xfrm>
              <a:off x="5951385" y="3646102"/>
              <a:ext cx="966988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22" name="Straight Arrow Connector 14">
              <a:extLst>
                <a:ext uri="{FF2B5EF4-FFF2-40B4-BE49-F238E27FC236}">
                  <a16:creationId xmlns:a16="http://schemas.microsoft.com/office/drawing/2014/main" id="{3EBB15D0-A872-ED49-5F3A-C2F69BFE3AA0}"/>
                </a:ext>
              </a:extLst>
            </p:cNvPr>
            <p:cNvCxnSpPr>
              <a:cxnSpLocks/>
            </p:cNvCxnSpPr>
            <p:nvPr/>
          </p:nvCxnSpPr>
          <p:spPr>
            <a:xfrm>
              <a:off x="6066447" y="3646102"/>
              <a:ext cx="981518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97DD9B08-B74E-AE03-0311-1083709002D6}"/>
                </a:ext>
              </a:extLst>
            </p:cNvPr>
            <p:cNvSpPr txBox="1"/>
            <p:nvPr/>
          </p:nvSpPr>
          <p:spPr>
            <a:xfrm rot="18857802">
              <a:off x="4043119" y="3981302"/>
              <a:ext cx="16956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itchFamily="34" charset="0"/>
                </a:rPr>
                <a:t>Training/Inference Input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DA99AA35-6642-9B11-8285-5BC4139AF337}"/>
                </a:ext>
              </a:extLst>
            </p:cNvPr>
            <p:cNvSpPr txBox="1"/>
            <p:nvPr/>
          </p:nvSpPr>
          <p:spPr>
            <a:xfrm>
              <a:off x="4010966" y="5611313"/>
              <a:ext cx="3606793" cy="523220"/>
            </a:xfrm>
            <a:prstGeom prst="rect">
              <a:avLst/>
            </a:prstGeom>
            <a:noFill/>
            <a:ln w="12700">
              <a:solidFill>
                <a:srgbClr val="3E8DDD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E8DDD"/>
                  </a:solidFill>
                  <a:effectLst/>
                  <a:uLnTx/>
                  <a:uFillTx/>
                  <a:cs typeface="Arial" pitchFamily="34" charset="0"/>
                </a:rPr>
                <a:t>gNB-CU/gNB-DU collaboration considering gNB-DU AI/ML capability</a:t>
              </a:r>
            </a:p>
          </p:txBody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3BB6C86F-4BEC-4536-8A74-DE42B972B2FB}"/>
                </a:ext>
              </a:extLst>
            </p:cNvPr>
            <p:cNvSpPr txBox="1"/>
            <p:nvPr/>
          </p:nvSpPr>
          <p:spPr>
            <a:xfrm rot="18857802">
              <a:off x="4536973" y="3981302"/>
              <a:ext cx="16956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itchFamily="34" charset="0"/>
                </a:rPr>
                <a:t>Inference output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272346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193AE-E0D7-6F61-0FF8-38A3237D1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20" y="316815"/>
            <a:ext cx="11073384" cy="521208"/>
          </a:xfrm>
        </p:spPr>
        <p:txBody>
          <a:bodyPr/>
          <a:lstStyle/>
          <a:p>
            <a:r>
              <a:rPr lang="en-US" altLang="zh-CN" sz="2400" dirty="0"/>
              <a:t>Rel19 Distributed AI SI (2)</a:t>
            </a:r>
            <a:endParaRPr lang="en-US" sz="2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8176FD-5270-AD5F-64C3-63A08703D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156447"/>
            <a:ext cx="10928426" cy="5234057"/>
          </a:xfrm>
        </p:spPr>
        <p:txBody>
          <a:bodyPr/>
          <a:lstStyle/>
          <a:p>
            <a:r>
              <a:rPr lang="en-US" altLang="zh-CN" sz="1800" b="1" dirty="0"/>
              <a:t>Objective 2: </a:t>
            </a:r>
            <a:r>
              <a:rPr lang="en-US" altLang="zh-CN" sz="1800" dirty="0"/>
              <a:t>Study network functionality and interface procedures between different NGRAN nodes to support:</a:t>
            </a:r>
          </a:p>
          <a:p>
            <a:pPr lvl="1"/>
            <a:r>
              <a:rPr lang="en-US" altLang="zh-CN" sz="1600" dirty="0"/>
              <a:t>Distributed/Federated training among NGRAN nodes.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87F1333-BAB3-8B0F-6405-BC0FD793420D}"/>
              </a:ext>
            </a:extLst>
          </p:cNvPr>
          <p:cNvGrpSpPr/>
          <p:nvPr/>
        </p:nvGrpSpPr>
        <p:grpSpPr>
          <a:xfrm>
            <a:off x="3235916" y="2574490"/>
            <a:ext cx="5125323" cy="2897036"/>
            <a:chOff x="3040647" y="2933776"/>
            <a:chExt cx="5125323" cy="2897036"/>
          </a:xfrm>
        </p:grpSpPr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EDF8E066-BE1D-4673-8DCC-4490AD1F4B8A}"/>
                </a:ext>
              </a:extLst>
            </p:cNvPr>
            <p:cNvSpPr/>
            <p:nvPr/>
          </p:nvSpPr>
          <p:spPr>
            <a:xfrm>
              <a:off x="3040647" y="2933776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6A0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6A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gNB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A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41" name="Straight Arrow Connector 11">
              <a:extLst>
                <a:ext uri="{FF2B5EF4-FFF2-40B4-BE49-F238E27FC236}">
                  <a16:creationId xmlns:a16="http://schemas.microsoft.com/office/drawing/2014/main" id="{E72A9592-566D-44E0-ADE9-5F434AD1E1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09217" y="3148975"/>
              <a:ext cx="257320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42" name="Straight Arrow Connector 12">
              <a:extLst>
                <a:ext uri="{FF2B5EF4-FFF2-40B4-BE49-F238E27FC236}">
                  <a16:creationId xmlns:a16="http://schemas.microsoft.com/office/drawing/2014/main" id="{52E30C7D-CD0B-4E35-A23C-7ED19C1BDF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841" y="3227905"/>
              <a:ext cx="2565576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43" name="Straight Arrow Connector 13">
              <a:extLst>
                <a:ext uri="{FF2B5EF4-FFF2-40B4-BE49-F238E27FC236}">
                  <a16:creationId xmlns:a16="http://schemas.microsoft.com/office/drawing/2014/main" id="{09B9D7D9-3B75-49D5-AC33-EFE5C8E14C97}"/>
                </a:ext>
              </a:extLst>
            </p:cNvPr>
            <p:cNvCxnSpPr>
              <a:cxnSpLocks/>
              <a:endCxn id="48" idx="1"/>
            </p:cNvCxnSpPr>
            <p:nvPr/>
          </p:nvCxnSpPr>
          <p:spPr>
            <a:xfrm>
              <a:off x="3864896" y="3436052"/>
              <a:ext cx="1211780" cy="1289112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44" name="Straight Arrow Connector 14">
              <a:extLst>
                <a:ext uri="{FF2B5EF4-FFF2-40B4-BE49-F238E27FC236}">
                  <a16:creationId xmlns:a16="http://schemas.microsoft.com/office/drawing/2014/main" id="{3BBDEC43-4372-4663-80C9-4B455E9ED157}"/>
                </a:ext>
              </a:extLst>
            </p:cNvPr>
            <p:cNvCxnSpPr>
              <a:cxnSpLocks/>
            </p:cNvCxnSpPr>
            <p:nvPr/>
          </p:nvCxnSpPr>
          <p:spPr>
            <a:xfrm>
              <a:off x="3979958" y="3436052"/>
              <a:ext cx="1090645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sp>
          <p:nvSpPr>
            <p:cNvPr id="45" name="TextBox 27">
              <a:extLst>
                <a:ext uri="{FF2B5EF4-FFF2-40B4-BE49-F238E27FC236}">
                  <a16:creationId xmlns:a16="http://schemas.microsoft.com/office/drawing/2014/main" id="{A53C2E93-6E97-402E-A1C9-70D195CD55D3}"/>
                </a:ext>
              </a:extLst>
            </p:cNvPr>
            <p:cNvSpPr txBox="1"/>
            <p:nvPr/>
          </p:nvSpPr>
          <p:spPr>
            <a:xfrm>
              <a:off x="4695251" y="3440980"/>
              <a:ext cx="1861280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黑体" panose="02010609060101010101" pitchFamily="49" charset="-122"/>
                  <a:cs typeface="Arial" pitchFamily="34" charset="0"/>
                </a:rPr>
                <a:t>Model Training/Update Collaboration w/o Training Data exchange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6" name="TextBox 30">
              <a:extLst>
                <a:ext uri="{FF2B5EF4-FFF2-40B4-BE49-F238E27FC236}">
                  <a16:creationId xmlns:a16="http://schemas.microsoft.com/office/drawing/2014/main" id="{8BBDBA1A-22FE-4011-BBA6-C091BA93EF86}"/>
                </a:ext>
              </a:extLst>
            </p:cNvPr>
            <p:cNvSpPr txBox="1"/>
            <p:nvPr/>
          </p:nvSpPr>
          <p:spPr>
            <a:xfrm>
              <a:off x="4395706" y="5307592"/>
              <a:ext cx="2798330" cy="523220"/>
            </a:xfrm>
            <a:prstGeom prst="rect">
              <a:avLst/>
            </a:prstGeom>
            <a:noFill/>
            <a:ln w="12700">
              <a:solidFill>
                <a:srgbClr val="3E8DDD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E8DDD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Distributed/Federated training among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E8DDD"/>
                  </a:solidFill>
                  <a:effectLst/>
                  <a:uLnTx/>
                  <a:uFillTx/>
                  <a:latin typeface="Arial" pitchFamily="34" charset="0"/>
                  <a:ea typeface="黑体" panose="02010609060101010101" pitchFamily="49" charset="-122"/>
                  <a:cs typeface="Arial" pitchFamily="34" charset="0"/>
                </a:rPr>
                <a:t>NG RAN nodes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8DDD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47" name="Rectangle 24">
              <a:extLst>
                <a:ext uri="{FF2B5EF4-FFF2-40B4-BE49-F238E27FC236}">
                  <a16:creationId xmlns:a16="http://schemas.microsoft.com/office/drawing/2014/main" id="{97C3EB00-4EF7-4E22-B14A-E5B228707EF8}"/>
                </a:ext>
              </a:extLst>
            </p:cNvPr>
            <p:cNvSpPr/>
            <p:nvPr/>
          </p:nvSpPr>
          <p:spPr>
            <a:xfrm>
              <a:off x="6897400" y="2933776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6A0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6A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gNB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A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Rectangle 31">
              <a:extLst>
                <a:ext uri="{FF2B5EF4-FFF2-40B4-BE49-F238E27FC236}">
                  <a16:creationId xmlns:a16="http://schemas.microsoft.com/office/drawing/2014/main" id="{692B4B81-27A3-452F-BAE4-8CED2E4CB501}"/>
                </a:ext>
              </a:extLst>
            </p:cNvPr>
            <p:cNvSpPr/>
            <p:nvPr/>
          </p:nvSpPr>
          <p:spPr>
            <a:xfrm>
              <a:off x="5076676" y="4474026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6A0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6A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gNB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A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49" name="Straight Arrow Connector 33">
              <a:extLst>
                <a:ext uri="{FF2B5EF4-FFF2-40B4-BE49-F238E27FC236}">
                  <a16:creationId xmlns:a16="http://schemas.microsoft.com/office/drawing/2014/main" id="{6CCF92D7-907A-4268-9619-FFD69C427B59}"/>
                </a:ext>
              </a:extLst>
            </p:cNvPr>
            <p:cNvCxnSpPr>
              <a:cxnSpLocks/>
              <a:endCxn id="48" idx="3"/>
            </p:cNvCxnSpPr>
            <p:nvPr/>
          </p:nvCxnSpPr>
          <p:spPr>
            <a:xfrm flipH="1">
              <a:off x="6345246" y="3447023"/>
              <a:ext cx="1177344" cy="1278141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50" name="Straight Arrow Connector 35">
              <a:extLst>
                <a:ext uri="{FF2B5EF4-FFF2-40B4-BE49-F238E27FC236}">
                  <a16:creationId xmlns:a16="http://schemas.microsoft.com/office/drawing/2014/main" id="{0014CF37-ABB1-4071-A744-54300B511B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45246" y="3447023"/>
              <a:ext cx="1313540" cy="1419987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1052157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193AE-E0D7-6F61-0FF8-38A3237D1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20" y="316815"/>
            <a:ext cx="11073384" cy="521208"/>
          </a:xfrm>
        </p:spPr>
        <p:txBody>
          <a:bodyPr/>
          <a:lstStyle/>
          <a:p>
            <a:r>
              <a:rPr lang="en-US" altLang="zh-CN" sz="2400" dirty="0"/>
              <a:t>Rel19 Distributed AI SI (3)</a:t>
            </a:r>
            <a:endParaRPr lang="en-US" sz="2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8176FD-5270-AD5F-64C3-63A08703D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156447"/>
            <a:ext cx="10928426" cy="5234057"/>
          </a:xfrm>
        </p:spPr>
        <p:txBody>
          <a:bodyPr/>
          <a:lstStyle/>
          <a:p>
            <a:r>
              <a:rPr lang="en-US" altLang="zh-CN" sz="1800" b="1" dirty="0"/>
              <a:t>Objective 3: </a:t>
            </a:r>
            <a:r>
              <a:rPr lang="en-US" altLang="zh-CN" sz="1800" dirty="0"/>
              <a:t>Study integration and collaboration with 5GC to reach global optimization:</a:t>
            </a:r>
          </a:p>
          <a:p>
            <a:pPr lvl="1"/>
            <a:r>
              <a:rPr lang="en-US" altLang="zh-CN" sz="1600" dirty="0"/>
              <a:t>Input/feedback from 5GC for model training/inference;</a:t>
            </a:r>
            <a:endParaRPr lang="en-US" altLang="zh-CN" sz="1600" dirty="0">
              <a:solidFill>
                <a:schemeClr val="accent2"/>
              </a:solidFill>
            </a:endParaRPr>
          </a:p>
          <a:p>
            <a:pPr lvl="1"/>
            <a:r>
              <a:rPr lang="en-US" altLang="zh-CN" sz="1600" dirty="0"/>
              <a:t>Distributed/Federated training among NWDAF and NGRAN.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CF19860-79DE-94E9-8D46-918F9E47C2E7}"/>
              </a:ext>
            </a:extLst>
          </p:cNvPr>
          <p:cNvGrpSpPr/>
          <p:nvPr/>
        </p:nvGrpSpPr>
        <p:grpSpPr>
          <a:xfrm>
            <a:off x="2117562" y="2450450"/>
            <a:ext cx="7906607" cy="3035659"/>
            <a:chOff x="1752597" y="2783620"/>
            <a:chExt cx="7906607" cy="3035659"/>
          </a:xfrm>
        </p:grpSpPr>
        <p:sp>
          <p:nvSpPr>
            <p:cNvPr id="74" name="Rectangle 4">
              <a:extLst>
                <a:ext uri="{FF2B5EF4-FFF2-40B4-BE49-F238E27FC236}">
                  <a16:creationId xmlns:a16="http://schemas.microsoft.com/office/drawing/2014/main" id="{EDF8E066-BE1D-4673-8DCC-4490AD1F4B8A}"/>
                </a:ext>
              </a:extLst>
            </p:cNvPr>
            <p:cNvSpPr/>
            <p:nvPr/>
          </p:nvSpPr>
          <p:spPr>
            <a:xfrm>
              <a:off x="7233682" y="2788514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6A0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6A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NWDAF</a:t>
              </a:r>
            </a:p>
          </p:txBody>
        </p:sp>
        <p:sp>
          <p:nvSpPr>
            <p:cNvPr id="75" name="Rectangle 8">
              <a:extLst>
                <a:ext uri="{FF2B5EF4-FFF2-40B4-BE49-F238E27FC236}">
                  <a16:creationId xmlns:a16="http://schemas.microsoft.com/office/drawing/2014/main" id="{E3EE484E-019F-4E54-A451-2E7103BE8095}"/>
                </a:ext>
              </a:extLst>
            </p:cNvPr>
            <p:cNvSpPr/>
            <p:nvPr/>
          </p:nvSpPr>
          <p:spPr>
            <a:xfrm>
              <a:off x="6117512" y="4421984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gNB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" name="Rectangle 9">
              <a:extLst>
                <a:ext uri="{FF2B5EF4-FFF2-40B4-BE49-F238E27FC236}">
                  <a16:creationId xmlns:a16="http://schemas.microsoft.com/office/drawing/2014/main" id="{A14D51D9-EA06-44A6-98C0-F3869D270569}"/>
                </a:ext>
              </a:extLst>
            </p:cNvPr>
            <p:cNvSpPr/>
            <p:nvPr/>
          </p:nvSpPr>
          <p:spPr>
            <a:xfrm>
              <a:off x="8390634" y="4421984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gNB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77" name="Straight Arrow Connector 11">
              <a:extLst>
                <a:ext uri="{FF2B5EF4-FFF2-40B4-BE49-F238E27FC236}">
                  <a16:creationId xmlns:a16="http://schemas.microsoft.com/office/drawing/2014/main" id="{E72A9592-566D-44E0-ADE9-5F434AD1E1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53517" y="3290790"/>
              <a:ext cx="1116170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78" name="Straight Arrow Connector 12">
              <a:extLst>
                <a:ext uri="{FF2B5EF4-FFF2-40B4-BE49-F238E27FC236}">
                  <a16:creationId xmlns:a16="http://schemas.microsoft.com/office/drawing/2014/main" id="{52E30C7D-CD0B-4E35-A23C-7ED19C1BDFD8}"/>
                </a:ext>
              </a:extLst>
            </p:cNvPr>
            <p:cNvCxnSpPr/>
            <p:nvPr/>
          </p:nvCxnSpPr>
          <p:spPr>
            <a:xfrm flipH="1">
              <a:off x="6676452" y="3290790"/>
              <a:ext cx="1116170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79" name="Straight Arrow Connector 13">
              <a:extLst>
                <a:ext uri="{FF2B5EF4-FFF2-40B4-BE49-F238E27FC236}">
                  <a16:creationId xmlns:a16="http://schemas.microsoft.com/office/drawing/2014/main" id="{09B9D7D9-3B75-49D5-AC33-EFE5C8E14C97}"/>
                </a:ext>
              </a:extLst>
            </p:cNvPr>
            <p:cNvCxnSpPr>
              <a:cxnSpLocks/>
              <a:endCxn id="76" idx="0"/>
            </p:cNvCxnSpPr>
            <p:nvPr/>
          </p:nvCxnSpPr>
          <p:spPr>
            <a:xfrm>
              <a:off x="8057931" y="3290790"/>
              <a:ext cx="966988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80" name="Straight Arrow Connector 14">
              <a:extLst>
                <a:ext uri="{FF2B5EF4-FFF2-40B4-BE49-F238E27FC236}">
                  <a16:creationId xmlns:a16="http://schemas.microsoft.com/office/drawing/2014/main" id="{3BBDEC43-4372-4663-80C9-4B455E9ED157}"/>
                </a:ext>
              </a:extLst>
            </p:cNvPr>
            <p:cNvCxnSpPr>
              <a:cxnSpLocks/>
            </p:cNvCxnSpPr>
            <p:nvPr/>
          </p:nvCxnSpPr>
          <p:spPr>
            <a:xfrm>
              <a:off x="8172993" y="3290790"/>
              <a:ext cx="981518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sp>
          <p:nvSpPr>
            <p:cNvPr id="81" name="Rectangle 18">
              <a:extLst>
                <a:ext uri="{FF2B5EF4-FFF2-40B4-BE49-F238E27FC236}">
                  <a16:creationId xmlns:a16="http://schemas.microsoft.com/office/drawing/2014/main" id="{39206DE8-B0D7-4BA6-9978-D7F98C92C02C}"/>
                </a:ext>
              </a:extLst>
            </p:cNvPr>
            <p:cNvSpPr/>
            <p:nvPr/>
          </p:nvSpPr>
          <p:spPr>
            <a:xfrm>
              <a:off x="2868767" y="2783620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F6A0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6A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CN</a:t>
              </a:r>
            </a:p>
          </p:txBody>
        </p:sp>
        <p:sp>
          <p:nvSpPr>
            <p:cNvPr id="82" name="Rectangle 19">
              <a:extLst>
                <a:ext uri="{FF2B5EF4-FFF2-40B4-BE49-F238E27FC236}">
                  <a16:creationId xmlns:a16="http://schemas.microsoft.com/office/drawing/2014/main" id="{2BB29E93-2EC9-4912-AA1C-4357F6A42BAC}"/>
                </a:ext>
              </a:extLst>
            </p:cNvPr>
            <p:cNvSpPr/>
            <p:nvPr/>
          </p:nvSpPr>
          <p:spPr>
            <a:xfrm>
              <a:off x="1752597" y="4417090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gNB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Rectangle 20">
              <a:extLst>
                <a:ext uri="{FF2B5EF4-FFF2-40B4-BE49-F238E27FC236}">
                  <a16:creationId xmlns:a16="http://schemas.microsoft.com/office/drawing/2014/main" id="{9619C2FC-5D36-4844-96EE-CA4514FB69F7}"/>
                </a:ext>
              </a:extLst>
            </p:cNvPr>
            <p:cNvSpPr/>
            <p:nvPr/>
          </p:nvSpPr>
          <p:spPr>
            <a:xfrm>
              <a:off x="4025719" y="4417090"/>
              <a:ext cx="1268570" cy="50227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lIns="182880" tIns="182880" rIns="182880" bIns="182880"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gNB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84" name="Straight Arrow Connector 21">
              <a:extLst>
                <a:ext uri="{FF2B5EF4-FFF2-40B4-BE49-F238E27FC236}">
                  <a16:creationId xmlns:a16="http://schemas.microsoft.com/office/drawing/2014/main" id="{D0E1A09F-6714-4E5B-87BE-44CF38ED56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88602" y="3285896"/>
              <a:ext cx="1116170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cxnSp>
          <p:nvCxnSpPr>
            <p:cNvPr id="85" name="Straight Arrow Connector 23">
              <a:extLst>
                <a:ext uri="{FF2B5EF4-FFF2-40B4-BE49-F238E27FC236}">
                  <a16:creationId xmlns:a16="http://schemas.microsoft.com/office/drawing/2014/main" id="{89D80E5E-1BEC-434F-A9F1-624A54635F03}"/>
                </a:ext>
              </a:extLst>
            </p:cNvPr>
            <p:cNvCxnSpPr>
              <a:cxnSpLocks/>
              <a:endCxn id="83" idx="0"/>
            </p:cNvCxnSpPr>
            <p:nvPr/>
          </p:nvCxnSpPr>
          <p:spPr>
            <a:xfrm>
              <a:off x="3693016" y="3285896"/>
              <a:ext cx="966988" cy="113119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tailEnd type="triangle"/>
            </a:ln>
            <a:effectLst/>
          </p:spPr>
        </p:cxnSp>
        <p:sp>
          <p:nvSpPr>
            <p:cNvPr id="86" name="TextBox 25">
              <a:extLst>
                <a:ext uri="{FF2B5EF4-FFF2-40B4-BE49-F238E27FC236}">
                  <a16:creationId xmlns:a16="http://schemas.microsoft.com/office/drawing/2014/main" id="{277E6FD5-82BB-4CAB-8AA6-92DEC61FFAC4}"/>
                </a:ext>
              </a:extLst>
            </p:cNvPr>
            <p:cNvSpPr txBox="1"/>
            <p:nvPr/>
          </p:nvSpPr>
          <p:spPr>
            <a:xfrm rot="18871543">
              <a:off x="1922409" y="3605794"/>
              <a:ext cx="156594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System performance</a:t>
              </a:r>
            </a:p>
          </p:txBody>
        </p:sp>
        <p:sp>
          <p:nvSpPr>
            <p:cNvPr id="87" name="TextBox 26">
              <a:extLst>
                <a:ext uri="{FF2B5EF4-FFF2-40B4-BE49-F238E27FC236}">
                  <a16:creationId xmlns:a16="http://schemas.microsoft.com/office/drawing/2014/main" id="{5AD6C7CD-C99D-4D1A-A9B2-11A901DA1A4D}"/>
                </a:ext>
              </a:extLst>
            </p:cNvPr>
            <p:cNvSpPr txBox="1"/>
            <p:nvPr/>
          </p:nvSpPr>
          <p:spPr>
            <a:xfrm rot="2964957">
              <a:off x="3674630" y="3742873"/>
              <a:ext cx="142216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System performance</a:t>
              </a:r>
            </a:p>
          </p:txBody>
        </p:sp>
        <p:sp>
          <p:nvSpPr>
            <p:cNvPr id="88" name="TextBox 27">
              <a:extLst>
                <a:ext uri="{FF2B5EF4-FFF2-40B4-BE49-F238E27FC236}">
                  <a16:creationId xmlns:a16="http://schemas.microsoft.com/office/drawing/2014/main" id="{A53C2E93-6E97-402E-A1C9-70D195CD55D3}"/>
                </a:ext>
              </a:extLst>
            </p:cNvPr>
            <p:cNvSpPr txBox="1"/>
            <p:nvPr/>
          </p:nvSpPr>
          <p:spPr>
            <a:xfrm rot="18871543">
              <a:off x="6119731" y="3635284"/>
              <a:ext cx="16956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Model Training/Update</a:t>
              </a:r>
            </a:p>
          </p:txBody>
        </p:sp>
        <p:sp>
          <p:nvSpPr>
            <p:cNvPr id="89" name="TextBox 28">
              <a:extLst>
                <a:ext uri="{FF2B5EF4-FFF2-40B4-BE49-F238E27FC236}">
                  <a16:creationId xmlns:a16="http://schemas.microsoft.com/office/drawing/2014/main" id="{27982F76-0B83-472D-B0F6-B7A0C5529C5F}"/>
                </a:ext>
              </a:extLst>
            </p:cNvPr>
            <p:cNvSpPr txBox="1"/>
            <p:nvPr/>
          </p:nvSpPr>
          <p:spPr>
            <a:xfrm rot="18871543">
              <a:off x="6744028" y="3517718"/>
              <a:ext cx="182256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Model Performance Feedback</a:t>
              </a:r>
            </a:p>
          </p:txBody>
        </p:sp>
        <p:sp>
          <p:nvSpPr>
            <p:cNvPr id="90" name="TextBox 29">
              <a:extLst>
                <a:ext uri="{FF2B5EF4-FFF2-40B4-BE49-F238E27FC236}">
                  <a16:creationId xmlns:a16="http://schemas.microsoft.com/office/drawing/2014/main" id="{05A3514C-B7CF-48BB-9315-C107065A4674}"/>
                </a:ext>
              </a:extLst>
            </p:cNvPr>
            <p:cNvSpPr txBox="1"/>
            <p:nvPr/>
          </p:nvSpPr>
          <p:spPr>
            <a:xfrm>
              <a:off x="1976582" y="5330390"/>
              <a:ext cx="3228465" cy="307777"/>
            </a:xfrm>
            <a:prstGeom prst="rect">
              <a:avLst/>
            </a:prstGeom>
            <a:noFill/>
            <a:ln w="12700">
              <a:solidFill>
                <a:srgbClr val="3E8DDD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E8DDD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Feedback from CN to NG RAN</a:t>
              </a:r>
            </a:p>
          </p:txBody>
        </p:sp>
        <p:sp>
          <p:nvSpPr>
            <p:cNvPr id="91" name="TextBox 30">
              <a:extLst>
                <a:ext uri="{FF2B5EF4-FFF2-40B4-BE49-F238E27FC236}">
                  <a16:creationId xmlns:a16="http://schemas.microsoft.com/office/drawing/2014/main" id="{8BBDBA1A-22FE-4011-BBA6-C091BA93EF86}"/>
                </a:ext>
              </a:extLst>
            </p:cNvPr>
            <p:cNvSpPr txBox="1"/>
            <p:nvPr/>
          </p:nvSpPr>
          <p:spPr>
            <a:xfrm>
              <a:off x="6253849" y="5296059"/>
              <a:ext cx="3298391" cy="523220"/>
            </a:xfrm>
            <a:prstGeom prst="rect">
              <a:avLst/>
            </a:prstGeom>
            <a:noFill/>
            <a:ln w="12700">
              <a:solidFill>
                <a:srgbClr val="3E8DDD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E8DDD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Distributed/Federated training among NWDAF and NG RAN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543716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6716BE5F-AFCC-4B8E-9376-B430E299A453}"/>
              </a:ext>
            </a:extLst>
          </p:cNvPr>
          <p:cNvSpPr txBox="1">
            <a:spLocks/>
          </p:cNvSpPr>
          <p:nvPr/>
        </p:nvSpPr>
        <p:spPr>
          <a:xfrm>
            <a:off x="11258145" y="6861790"/>
            <a:ext cx="930680" cy="232185"/>
          </a:xfrm>
          <a:prstGeom prst="rect">
            <a:avLst/>
          </a:prstGeom>
        </p:spPr>
        <p:txBody>
          <a:bodyPr/>
          <a:lstStyle>
            <a:lvl1pPr algn="ctr" defTabSz="1218987" rtl="0" eaLnBrk="1" latinLnBrk="0" hangingPunct="1">
              <a:spcBef>
                <a:spcPct val="0"/>
              </a:spcBef>
              <a:buNone/>
              <a:defRPr sz="4300" kern="1200" cap="all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800">
                <a:solidFill>
                  <a:srgbClr val="E6E6E6"/>
                </a:solidFill>
              </a:rPr>
              <a:t>thanks</a:t>
            </a:r>
            <a:endParaRPr lang="en-US" sz="800" dirty="0">
              <a:solidFill>
                <a:srgbClr val="E6E6E6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00FE24-9C8A-4657-BADB-19F9B0392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531600" y="6861175"/>
            <a:ext cx="657225" cy="233363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27351197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959F9E5651AB4CB609EC8D5F8B3CA3" ma:contentTypeVersion="8" ma:contentTypeDescription="Create a new document." ma:contentTypeScope="" ma:versionID="832604410c8afffc9c2b7770e2dd7e5b">
  <xsd:schema xmlns:xsd="http://www.w3.org/2001/XMLSchema" xmlns:xs="http://www.w3.org/2001/XMLSchema" xmlns:p="http://schemas.microsoft.com/office/2006/metadata/properties" xmlns:ns2="ed0532e3-46a0-477f-bb9a-f7f256a896d2" xmlns:ns3="b3b73ac7-1e12-4b09-9289-1753112c225a" targetNamespace="http://schemas.microsoft.com/office/2006/metadata/properties" ma:root="true" ma:fieldsID="b6cb60383168cec56ee2892cbbe7a7d8" ns2:_="" ns3:_="">
    <xsd:import namespace="ed0532e3-46a0-477f-bb9a-f7f256a896d2"/>
    <xsd:import namespace="b3b73ac7-1e12-4b09-9289-1753112c2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532e3-46a0-477f-bb9a-f7f256a89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0b2ab70-381d-4de1-873d-678182fc59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b73ac7-1e12-4b09-9289-1753112c225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03b2c6c-4439-4ae8-b8dc-cd27eed24605}" ma:internalName="TaxCatchAll" ma:showField="CatchAllData" ma:web="b3b73ac7-1e12-4b09-9289-1753112c2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b73ac7-1e12-4b09-9289-1753112c225a" xsi:nil="true"/>
    <lcf76f155ced4ddcb4097134ff3c332f xmlns="ed0532e3-46a0-477f-bb9a-f7f256a896d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770E98-DEC1-4F18-B069-4E10C0ABCF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0532e3-46a0-477f-bb9a-f7f256a896d2"/>
    <ds:schemaRef ds:uri="b3b73ac7-1e12-4b09-9289-1753112c22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C6CFE95-771C-4802-B140-C778003BEB93}">
  <ds:schemaRefs>
    <ds:schemaRef ds:uri="http://schemas.openxmlformats.org/package/2006/metadata/core-properties"/>
    <ds:schemaRef ds:uri="b888f069-4316-4301-b40e-a42e2759f60d"/>
    <ds:schemaRef ds:uri="http://purl.org/dc/elements/1.1/"/>
    <ds:schemaRef ds:uri="http://schemas.microsoft.com/office/2006/metadata/properties"/>
    <ds:schemaRef ds:uri="http://purl.org/dc/dcmitype/"/>
    <ds:schemaRef ds:uri="fbc213cb-2322-46ee-a57c-56e573321373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sharepoint/v3"/>
    <ds:schemaRef ds:uri="http://www.w3.org/XML/1998/namespace"/>
    <ds:schemaRef ds:uri="b3b73ac7-1e12-4b09-9289-1753112c225a"/>
    <ds:schemaRef ds:uri="ed0532e3-46a0-477f-bb9a-f7f256a896d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3294</TotalTime>
  <Words>576</Words>
  <Application>Microsoft Office PowerPoint</Application>
  <PresentationFormat>自定义</PresentationFormat>
  <Paragraphs>80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Arial</vt:lpstr>
      <vt:lpstr>Calibri</vt:lpstr>
      <vt:lpstr>Lenovo Master</vt:lpstr>
      <vt:lpstr>Study on distributed AI for NG-RAN in Rel-19</vt:lpstr>
      <vt:lpstr>Motivations</vt:lpstr>
      <vt:lpstr>Rel19 Distributed AI SI - Overview</vt:lpstr>
      <vt:lpstr>Rel19 Distributed AI SI (1)</vt:lpstr>
      <vt:lpstr>Rel19 Distributed AI SI (2)</vt:lpstr>
      <vt:lpstr>Rel19 Distributed AI SI (3)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Lenovo-Mingzeng2</cp:lastModifiedBy>
  <cp:revision>129</cp:revision>
  <dcterms:created xsi:type="dcterms:W3CDTF">2023-05-16T23:48:03Z</dcterms:created>
  <dcterms:modified xsi:type="dcterms:W3CDTF">2023-05-31T07:55:08Z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0x010100CE959F9E5651AB4CB609EC8D5F8B3CA3</vt:lpwstr>
  </property>
</Properties>
</file>