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5146" r:id="rId4"/>
    <p:sldMasterId id="2147485164" r:id="rId5"/>
  </p:sldMasterIdLst>
  <p:notesMasterIdLst>
    <p:notesMasterId r:id="rId15"/>
  </p:notesMasterIdLst>
  <p:handoutMasterIdLst>
    <p:handoutMasterId r:id="rId16"/>
  </p:handoutMasterIdLst>
  <p:sldIdLst>
    <p:sldId id="341" r:id="rId6"/>
    <p:sldId id="377" r:id="rId7"/>
    <p:sldId id="378" r:id="rId8"/>
    <p:sldId id="379" r:id="rId9"/>
    <p:sldId id="369" r:id="rId10"/>
    <p:sldId id="381" r:id="rId11"/>
    <p:sldId id="376" r:id="rId12"/>
    <p:sldId id="380" r:id="rId13"/>
    <p:sldId id="2142533903" r:id="rId14"/>
  </p:sldIdLst>
  <p:sldSz cx="12192000" cy="6858000"/>
  <p:notesSz cx="6921500" cy="10083800"/>
  <p:embeddedFontLst>
    <p:embeddedFont>
      <p:font typeface="Calibri" panose="020F0502020204030204" pitchFamily="34" charset="0"/>
      <p:regular r:id="rId17"/>
      <p:bold r:id="rId18"/>
      <p:italic r:id="rId19"/>
      <p:boldItalic r:id="rId20"/>
    </p:embeddedFont>
    <p:embeddedFont>
      <p:font typeface="Calibri Light" panose="020F0302020204030204" pitchFamily="34" charset="0"/>
      <p:regular r:id="rId21"/>
      <p:italic r:id="rId22"/>
    </p:embeddedFont>
    <p:embeddedFont>
      <p:font typeface="Poppins" panose="00000500000000000000" pitchFamily="2" charset="0"/>
      <p:regular r:id="rId23"/>
      <p:bold r:id="rId24"/>
      <p:italic r:id="rId25"/>
      <p:boldItalic r:id="rId26"/>
    </p:embeddedFont>
    <p:embeddedFont>
      <p:font typeface="Poppins ExtraLight" panose="00000300000000000000" pitchFamily="2" charset="0"/>
      <p:regular r:id="rId27"/>
      <p:italic r:id="rId28"/>
    </p:embeddedFont>
    <p:embeddedFont>
      <p:font typeface="Poppins SemiBold" panose="00000700000000000000" pitchFamily="2" charset="0"/>
      <p:bold r:id="rId29"/>
      <p:boldItalic r:id="rId30"/>
    </p:embeddedFont>
    <p:embeddedFont>
      <p:font typeface="Trebuchet MS" panose="020B0603020202020204" pitchFamily="34" charset="0"/>
      <p:regular r:id="rId31"/>
      <p:bold r:id="rId32"/>
      <p:italic r:id="rId33"/>
      <p:boldItalic r:id="rId34"/>
    </p:embeddedFont>
    <p:embeddedFont>
      <p:font typeface="Wingdings 2" panose="05020102010507070707" pitchFamily="18" charset="2"/>
      <p:regular r:id="rId35"/>
    </p:embeddedFont>
  </p:embeddedFontLst>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p:scale>
          <a:sx n="100" d="100"/>
          <a:sy n="100" d="100"/>
        </p:scale>
        <p:origin x="2424" y="131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84" y="9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font" Target="fonts/font2.fntdata"/><Relationship Id="rId26" Type="http://schemas.openxmlformats.org/officeDocument/2006/relationships/font" Target="fonts/font10.fntdata"/><Relationship Id="rId39" Type="http://schemas.openxmlformats.org/officeDocument/2006/relationships/tableStyles" Target="tableStyles.xml"/><Relationship Id="rId21" Type="http://schemas.openxmlformats.org/officeDocument/2006/relationships/font" Target="fonts/font5.fntdata"/><Relationship Id="rId34" Type="http://schemas.openxmlformats.org/officeDocument/2006/relationships/font" Target="fonts/font18.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font" Target="fonts/font1.fntdata"/><Relationship Id="rId25" Type="http://schemas.openxmlformats.org/officeDocument/2006/relationships/font" Target="fonts/font9.fntdata"/><Relationship Id="rId33" Type="http://schemas.openxmlformats.org/officeDocument/2006/relationships/font" Target="fonts/font17.fntdata"/><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font" Target="fonts/font4.fntdata"/><Relationship Id="rId29"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8.fntdata"/><Relationship Id="rId32" Type="http://schemas.openxmlformats.org/officeDocument/2006/relationships/font" Target="fonts/font16.fntdata"/><Relationship Id="rId37"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notesMaster" Target="notesMasters/notesMaster1.xml"/><Relationship Id="rId23" Type="http://schemas.openxmlformats.org/officeDocument/2006/relationships/font" Target="fonts/font7.fntdata"/><Relationship Id="rId28" Type="http://schemas.openxmlformats.org/officeDocument/2006/relationships/font" Target="fonts/font12.fntdata"/><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font" Target="fonts/font3.fntdata"/><Relationship Id="rId31" Type="http://schemas.openxmlformats.org/officeDocument/2006/relationships/font" Target="fonts/font15.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font" Target="fonts/font14.fntdata"/><Relationship Id="rId35" Type="http://schemas.openxmlformats.org/officeDocument/2006/relationships/font" Target="fonts/font19.fntdata"/><Relationship Id="rId8" Type="http://schemas.openxmlformats.org/officeDocument/2006/relationships/slide" Target="slides/slide3.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cs typeface="poppins" panose="00000500000000000000" pitchFamily="2" charset="0"/>
              </a:rPr>
              <a:pPr>
                <a:defRPr/>
              </a:pPr>
              <a:t>‹#›</a:t>
            </a:fld>
            <a:endParaRPr lang="en-GB" altLang="en-US" dirty="0">
              <a:cs typeface="poppins" panose="00000500000000000000" pitchFamily="2"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cs typeface="poppins" panose="00000500000000000000" pitchFamily="2" charset="0"/>
              </a:defRPr>
            </a:lvl1pPr>
          </a:lstStyle>
          <a:p>
            <a:pPr>
              <a:defRPr/>
            </a:pPr>
            <a:fld id="{ECB452CC-48C9-4997-9257-C682E2A70ECE}" type="slidenum">
              <a:rPr lang="en-GB" altLang="en-US" smtClean="0"/>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22346418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1410631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22317478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8" Type="http://schemas.openxmlformats.org/officeDocument/2006/relationships/hyperlink" Target="mailto:gimenez@5g-mag.com" TargetMode="External"/><Relationship Id="rId13" Type="http://schemas.openxmlformats.org/officeDocument/2006/relationships/hyperlink" Target="https://www.youtube.com/@5gmag" TargetMode="External"/><Relationship Id="rId18" Type="http://schemas.openxmlformats.org/officeDocument/2006/relationships/image" Target="../media/image9.png"/><Relationship Id="rId3" Type="http://schemas.openxmlformats.org/officeDocument/2006/relationships/hyperlink" Target="https://hub.5g-mag.com/" TargetMode="External"/><Relationship Id="rId21" Type="http://schemas.openxmlformats.org/officeDocument/2006/relationships/image" Target="../media/image3.png"/><Relationship Id="rId7" Type="http://schemas.openxmlformats.org/officeDocument/2006/relationships/hyperlink" Target="mailto:markvoort@5g-mag.com" TargetMode="External"/><Relationship Id="rId12" Type="http://schemas.openxmlformats.org/officeDocument/2006/relationships/image" Target="../media/image6.png"/><Relationship Id="rId17" Type="http://schemas.openxmlformats.org/officeDocument/2006/relationships/hyperlink" Target="https://groups.google.com/g/5g-mag-reference-tools" TargetMode="External"/><Relationship Id="rId2" Type="http://schemas.openxmlformats.org/officeDocument/2006/relationships/hyperlink" Target="http://www.5g-mag.com/" TargetMode="External"/><Relationship Id="rId16" Type="http://schemas.openxmlformats.org/officeDocument/2006/relationships/image" Target="../media/image8.png"/><Relationship Id="rId20"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hyperlink" Target="https://academy.5g-mag.com/" TargetMode="External"/><Relationship Id="rId11" Type="http://schemas.openxmlformats.org/officeDocument/2006/relationships/hyperlink" Target="https://twitter.com/5gmagnews" TargetMode="External"/><Relationship Id="rId5" Type="http://schemas.openxmlformats.org/officeDocument/2006/relationships/hyperlink" Target="https://pub.5g-mag.com/" TargetMode="External"/><Relationship Id="rId15" Type="http://schemas.openxmlformats.org/officeDocument/2006/relationships/hyperlink" Target="https://github.com/5G-MAG/" TargetMode="External"/><Relationship Id="rId10" Type="http://schemas.openxmlformats.org/officeDocument/2006/relationships/image" Target="../media/image5.png"/><Relationship Id="rId19" Type="http://schemas.openxmlformats.org/officeDocument/2006/relationships/hyperlink" Target="https://5g-mag.slack.com/" TargetMode="External"/><Relationship Id="rId4" Type="http://schemas.openxmlformats.org/officeDocument/2006/relationships/hyperlink" Target="https://developer.5g-mag.com/" TargetMode="External"/><Relationship Id="rId9" Type="http://schemas.openxmlformats.org/officeDocument/2006/relationships/hyperlink" Target="https://www.linkedin.com/company/5g-mag/" TargetMode="External"/><Relationship Id="rId14" Type="http://schemas.openxmlformats.org/officeDocument/2006/relationships/image" Target="../media/image7.png"/><Relationship Id="rId22"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21D4CAA0-2216-ABCC-C7FD-3D7D863F53B7}"/>
              </a:ext>
            </a:extLst>
          </p:cNvPr>
          <p:cNvSpPr>
            <a:spLocks noGrp="1"/>
          </p:cNvSpPr>
          <p:nvPr>
            <p:ph type="sldNum" sz="quarter" idx="4"/>
          </p:nvPr>
        </p:nvSpPr>
        <p:spPr>
          <a:xfrm>
            <a:off x="10621419" y="6356350"/>
            <a:ext cx="1530927" cy="365125"/>
          </a:xfrm>
          <a:prstGeom prst="rect">
            <a:avLst/>
          </a:prstGeom>
        </p:spPr>
        <p:txBody>
          <a:bodyPr vert="horz" lIns="91440" tIns="45720" rIns="91440" bIns="45720" rtlCol="0" anchor="ctr"/>
          <a:lstStyle>
            <a:lvl1pPr>
              <a:defRPr lang="fr-CH" smtClean="0"/>
            </a:lvl1pPr>
          </a:lstStyle>
          <a:p>
            <a:fld id="{4FAB73BC-B049-4115-A692-8D63A059BFB8}" type="slidenum">
              <a:rPr lang="fr-CH" smtClean="0"/>
              <a:pPr/>
              <a:t>‹#›</a:t>
            </a:fld>
            <a:endParaRPr lang="fr-CH" dirty="0"/>
          </a:p>
        </p:txBody>
      </p:sp>
      <p:sp>
        <p:nvSpPr>
          <p:cNvPr id="8" name="Date Placeholder 3">
            <a:extLst>
              <a:ext uri="{FF2B5EF4-FFF2-40B4-BE49-F238E27FC236}">
                <a16:creationId xmlns:a16="http://schemas.microsoft.com/office/drawing/2014/main" id="{12146E83-0D97-0B3C-6870-3C16EA56B4AB}"/>
              </a:ext>
            </a:extLst>
          </p:cNvPr>
          <p:cNvSpPr>
            <a:spLocks noGrp="1"/>
          </p:cNvSpPr>
          <p:nvPr>
            <p:ph type="dt" sz="half" idx="2"/>
          </p:nvPr>
        </p:nvSpPr>
        <p:spPr>
          <a:xfrm>
            <a:off x="541305" y="6288088"/>
            <a:ext cx="2629591" cy="483643"/>
          </a:xfrm>
          <a:prstGeom prst="rect">
            <a:avLst/>
          </a:prstGeom>
        </p:spPr>
        <p:txBody>
          <a:bodyPr lIns="0" tIns="0" rIns="0" bIns="0" anchor="b"/>
          <a:lstStyle>
            <a:lvl1pPr>
              <a:defRPr lang="en-US" smtClean="0"/>
            </a:lvl1pPr>
          </a:lstStyle>
          <a:p>
            <a:r>
              <a:rPr lang="en-US" dirty="0"/>
              <a:t>5G MEDIA ACTION GROUP © 2023</a:t>
            </a:r>
          </a:p>
        </p:txBody>
      </p:sp>
    </p:spTree>
    <p:extLst>
      <p:ext uri="{BB962C8B-B14F-4D97-AF65-F5344CB8AC3E}">
        <p14:creationId xmlns:p14="http://schemas.microsoft.com/office/powerpoint/2010/main" val="24926023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4_Diapositiva de título">
    <p:spTree>
      <p:nvGrpSpPr>
        <p:cNvPr id="1" name=""/>
        <p:cNvGrpSpPr/>
        <p:nvPr/>
      </p:nvGrpSpPr>
      <p:grpSpPr>
        <a:xfrm>
          <a:off x="0" y="0"/>
          <a:ext cx="0" cy="0"/>
          <a:chOff x="0" y="0"/>
          <a:chExt cx="0" cy="0"/>
        </a:xfrm>
      </p:grpSpPr>
      <p:pic>
        <p:nvPicPr>
          <p:cNvPr id="13" name="Picture 12" descr="Logo&#10;&#10;Description automatically generated">
            <a:extLst>
              <a:ext uri="{FF2B5EF4-FFF2-40B4-BE49-F238E27FC236}">
                <a16:creationId xmlns:a16="http://schemas.microsoft.com/office/drawing/2014/main" id="{CD83C330-65F4-46AF-A29E-E26CFDEB89FA}"/>
              </a:ext>
            </a:extLst>
          </p:cNvPr>
          <p:cNvPicPr>
            <a:picLocks noChangeAspect="1"/>
          </p:cNvPicPr>
          <p:nvPr userDrawn="1"/>
        </p:nvPicPr>
        <p:blipFill>
          <a:blip r:embed="rId2"/>
          <a:stretch>
            <a:fillRect/>
          </a:stretch>
        </p:blipFill>
        <p:spPr>
          <a:xfrm>
            <a:off x="9035061" y="1416720"/>
            <a:ext cx="3100105" cy="3100105"/>
          </a:xfrm>
          <a:prstGeom prst="rect">
            <a:avLst/>
          </a:prstGeom>
        </p:spPr>
      </p:pic>
      <p:sp>
        <p:nvSpPr>
          <p:cNvPr id="15" name="Title 1">
            <a:extLst>
              <a:ext uri="{FF2B5EF4-FFF2-40B4-BE49-F238E27FC236}">
                <a16:creationId xmlns:a16="http://schemas.microsoft.com/office/drawing/2014/main" id="{AAAA35E2-1B92-4BF0-B325-C2D1C4013A1A}"/>
              </a:ext>
            </a:extLst>
          </p:cNvPr>
          <p:cNvSpPr>
            <a:spLocks noGrp="1"/>
          </p:cNvSpPr>
          <p:nvPr>
            <p:ph type="ctrTitle" hasCustomPrompt="1"/>
          </p:nvPr>
        </p:nvSpPr>
        <p:spPr>
          <a:xfrm>
            <a:off x="1072974" y="1504951"/>
            <a:ext cx="7722460" cy="1924051"/>
          </a:xfrm>
          <a:prstGeom prst="rect">
            <a:avLst/>
          </a:prstGeom>
        </p:spPr>
        <p:txBody>
          <a:bodyPr anchor="b">
            <a:normAutofit/>
          </a:bodyPr>
          <a:lstStyle>
            <a:lvl1pPr algn="l">
              <a:defRPr sz="4800" spc="-100" baseline="0">
                <a:solidFill>
                  <a:srgbClr val="324158"/>
                </a:solidFill>
                <a:latin typeface="Poppins SemiBold" panose="02000000000000000000" pitchFamily="2" charset="0"/>
                <a:cs typeface="Poppins SemiBold" panose="02000000000000000000" pitchFamily="2" charset="0"/>
              </a:defRPr>
            </a:lvl1pPr>
          </a:lstStyle>
          <a:p>
            <a:r>
              <a:rPr lang="en-US" dirty="0"/>
              <a:t>Test Title that occupies maximum two lines</a:t>
            </a:r>
          </a:p>
        </p:txBody>
      </p:sp>
      <p:sp>
        <p:nvSpPr>
          <p:cNvPr id="16" name="Subtitle 2">
            <a:extLst>
              <a:ext uri="{FF2B5EF4-FFF2-40B4-BE49-F238E27FC236}">
                <a16:creationId xmlns:a16="http://schemas.microsoft.com/office/drawing/2014/main" id="{DEF463B7-3146-4747-A098-9AB64A25DF89}"/>
              </a:ext>
            </a:extLst>
          </p:cNvPr>
          <p:cNvSpPr>
            <a:spLocks noGrp="1"/>
          </p:cNvSpPr>
          <p:nvPr>
            <p:ph type="subTitle" idx="1" hasCustomPrompt="1"/>
          </p:nvPr>
        </p:nvSpPr>
        <p:spPr>
          <a:xfrm>
            <a:off x="262465" y="5727524"/>
            <a:ext cx="11667071" cy="758283"/>
          </a:xfrm>
          <a:prstGeom prst="rect">
            <a:avLst/>
          </a:prstGeom>
        </p:spPr>
        <p:txBody>
          <a:bodyPr anchor="t">
            <a:noAutofit/>
          </a:bodyPr>
          <a:lstStyle>
            <a:lvl1pPr marL="0" indent="0" algn="r">
              <a:buNone/>
              <a:defRPr sz="1867" b="0" cap="none" spc="0" baseline="0">
                <a:solidFill>
                  <a:srgbClr val="324158"/>
                </a:solidFill>
                <a:latin typeface="Poppins ExtraLight" panose="00000300000000000000" pitchFamily="2" charset="0"/>
                <a:cs typeface="Poppins ExtraLight" panose="00000300000000000000" pitchFamily="2" charset="0"/>
              </a:defRPr>
            </a:lvl1pPr>
            <a:lvl2pPr marL="457189" indent="0" algn="ctr">
              <a:buNone/>
              <a:defRPr sz="2200"/>
            </a:lvl2pPr>
            <a:lvl3pPr marL="914377" indent="0" algn="ctr">
              <a:buNone/>
              <a:defRPr sz="2200"/>
            </a:lvl3pPr>
            <a:lvl4pPr marL="1371566" indent="0" algn="ctr">
              <a:buNone/>
              <a:defRPr sz="2000"/>
            </a:lvl4pPr>
            <a:lvl5pPr marL="1828754" indent="0" algn="ctr">
              <a:buNone/>
              <a:defRPr sz="2000"/>
            </a:lvl5pPr>
            <a:lvl6pPr marL="2285943" indent="0" algn="ctr">
              <a:buNone/>
              <a:defRPr sz="2000"/>
            </a:lvl6pPr>
            <a:lvl7pPr marL="2743131" indent="0" algn="ctr">
              <a:buNone/>
              <a:defRPr sz="2000"/>
            </a:lvl7pPr>
            <a:lvl8pPr marL="3200320" indent="0" algn="ctr">
              <a:buNone/>
              <a:defRPr sz="2000"/>
            </a:lvl8pPr>
            <a:lvl9pPr marL="3657509" indent="0" algn="ctr">
              <a:buNone/>
              <a:defRPr sz="2000"/>
            </a:lvl9pPr>
          </a:lstStyle>
          <a:p>
            <a:r>
              <a:rPr lang="es-ES" dirty="0"/>
              <a:t>00.00.00</a:t>
            </a:r>
          </a:p>
          <a:p>
            <a:r>
              <a:rPr lang="es-ES" dirty="0" err="1"/>
              <a:t>Name</a:t>
            </a:r>
            <a:r>
              <a:rPr lang="es-ES" dirty="0"/>
              <a:t> of the </a:t>
            </a:r>
            <a:r>
              <a:rPr lang="es-ES" dirty="0" err="1"/>
              <a:t>Event</a:t>
            </a:r>
            <a:endParaRPr lang="es-ES" dirty="0"/>
          </a:p>
        </p:txBody>
      </p:sp>
      <p:sp>
        <p:nvSpPr>
          <p:cNvPr id="19" name="Text Placeholder 2">
            <a:extLst>
              <a:ext uri="{FF2B5EF4-FFF2-40B4-BE49-F238E27FC236}">
                <a16:creationId xmlns:a16="http://schemas.microsoft.com/office/drawing/2014/main" id="{46ADD08E-91C1-479E-9393-3B8F57030356}"/>
              </a:ext>
            </a:extLst>
          </p:cNvPr>
          <p:cNvSpPr>
            <a:spLocks noGrp="1"/>
          </p:cNvSpPr>
          <p:nvPr>
            <p:ph type="body" sz="quarter" idx="11" hasCustomPrompt="1"/>
          </p:nvPr>
        </p:nvSpPr>
        <p:spPr>
          <a:xfrm>
            <a:off x="1072974" y="3626721"/>
            <a:ext cx="7722460" cy="507673"/>
          </a:xfrm>
          <a:prstGeom prst="rect">
            <a:avLst/>
          </a:prstGeom>
        </p:spPr>
        <p:txBody>
          <a:bodyPr/>
          <a:lstStyle>
            <a:lvl1pPr marL="0" indent="0" algn="l" defTabSz="914377" rtl="0" eaLnBrk="1" latinLnBrk="0" hangingPunct="1">
              <a:lnSpc>
                <a:spcPct val="90000"/>
              </a:lnSpc>
              <a:spcBef>
                <a:spcPts val="1200"/>
              </a:spcBef>
              <a:buClr>
                <a:srgbClr val="1E4395"/>
              </a:buClr>
              <a:buFont typeface="Wingdings 2" pitchFamily="18" charset="2"/>
              <a:buNone/>
              <a:defRPr lang="en-US" sz="3200" b="0" kern="1200" cap="none" spc="0" baseline="0" dirty="0" smtClean="0">
                <a:solidFill>
                  <a:srgbClr val="324158"/>
                </a:solidFill>
                <a:latin typeface="Poppins ExtraLight" panose="00000300000000000000" pitchFamily="2" charset="0"/>
                <a:ea typeface="+mn-ea"/>
                <a:cs typeface="Poppins ExtraLight" panose="00000300000000000000" pitchFamily="2" charset="0"/>
              </a:defRPr>
            </a:lvl1pPr>
            <a:lvl2pPr marL="502907" indent="0">
              <a:buNone/>
              <a:defRPr/>
            </a:lvl2pPr>
            <a:lvl5pPr marL="1874473" indent="0">
              <a:buNone/>
              <a:defRPr/>
            </a:lvl5pPr>
          </a:lstStyle>
          <a:p>
            <a:r>
              <a:rPr lang="es-ES" dirty="0" err="1"/>
              <a:t>Author</a:t>
            </a:r>
            <a:endParaRPr lang="es-ES" dirty="0"/>
          </a:p>
        </p:txBody>
      </p:sp>
      <p:sp>
        <p:nvSpPr>
          <p:cNvPr id="9" name="Text Placeholder 2">
            <a:extLst>
              <a:ext uri="{FF2B5EF4-FFF2-40B4-BE49-F238E27FC236}">
                <a16:creationId xmlns:a16="http://schemas.microsoft.com/office/drawing/2014/main" id="{0ED3113B-4878-4994-ADF6-5866D0986ABB}"/>
              </a:ext>
            </a:extLst>
          </p:cNvPr>
          <p:cNvSpPr>
            <a:spLocks noGrp="1"/>
          </p:cNvSpPr>
          <p:nvPr>
            <p:ph type="body" sz="quarter" idx="12" hasCustomPrompt="1"/>
          </p:nvPr>
        </p:nvSpPr>
        <p:spPr>
          <a:xfrm>
            <a:off x="1072974" y="4187285"/>
            <a:ext cx="7722460" cy="507673"/>
          </a:xfrm>
          <a:prstGeom prst="rect">
            <a:avLst/>
          </a:prstGeom>
        </p:spPr>
        <p:txBody>
          <a:bodyPr/>
          <a:lstStyle>
            <a:lvl1pPr marL="0" indent="0" algn="l" defTabSz="914377" rtl="0" eaLnBrk="1" latinLnBrk="0" hangingPunct="1">
              <a:lnSpc>
                <a:spcPct val="90000"/>
              </a:lnSpc>
              <a:spcBef>
                <a:spcPts val="1200"/>
              </a:spcBef>
              <a:buClr>
                <a:srgbClr val="1E4395"/>
              </a:buClr>
              <a:buFont typeface="Wingdings 2" pitchFamily="18" charset="2"/>
              <a:buNone/>
              <a:defRPr lang="en-US" sz="2400" b="0" kern="1200" cap="none" spc="0" baseline="0" dirty="0" smtClean="0">
                <a:solidFill>
                  <a:srgbClr val="324158"/>
                </a:solidFill>
                <a:latin typeface="Poppins ExtraLight" panose="00000300000000000000" pitchFamily="2" charset="0"/>
                <a:ea typeface="+mn-ea"/>
                <a:cs typeface="Poppins ExtraLight" panose="00000300000000000000" pitchFamily="2" charset="0"/>
              </a:defRPr>
            </a:lvl1pPr>
            <a:lvl2pPr marL="502907" indent="0">
              <a:buNone/>
              <a:defRPr/>
            </a:lvl2pPr>
            <a:lvl5pPr marL="1874473" indent="0">
              <a:buNone/>
              <a:defRPr/>
            </a:lvl5pPr>
          </a:lstStyle>
          <a:p>
            <a:r>
              <a:rPr lang="es-ES" dirty="0" err="1"/>
              <a:t>Afiliation</a:t>
            </a:r>
            <a:endParaRPr lang="es-ES" dirty="0"/>
          </a:p>
        </p:txBody>
      </p:sp>
      <p:sp>
        <p:nvSpPr>
          <p:cNvPr id="17" name="Date Placeholder 3">
            <a:extLst>
              <a:ext uri="{FF2B5EF4-FFF2-40B4-BE49-F238E27FC236}">
                <a16:creationId xmlns:a16="http://schemas.microsoft.com/office/drawing/2014/main" id="{AA3CA836-FA54-4075-8645-693476553E59}"/>
              </a:ext>
            </a:extLst>
          </p:cNvPr>
          <p:cNvSpPr>
            <a:spLocks noGrp="1"/>
          </p:cNvSpPr>
          <p:nvPr>
            <p:ph type="dt" sz="half" idx="2"/>
          </p:nvPr>
        </p:nvSpPr>
        <p:spPr>
          <a:xfrm>
            <a:off x="541305" y="6288088"/>
            <a:ext cx="2629591" cy="483643"/>
          </a:xfrm>
          <a:prstGeom prst="rect">
            <a:avLst/>
          </a:prstGeom>
        </p:spPr>
        <p:txBody>
          <a:bodyPr lIns="0" tIns="0" rIns="0" bIns="0" anchor="b"/>
          <a:lstStyle>
            <a:lvl1pPr>
              <a:defRPr lang="en-US" smtClean="0"/>
            </a:lvl1pPr>
          </a:lstStyle>
          <a:p>
            <a:r>
              <a:rPr lang="en-US" dirty="0"/>
              <a:t>5G MEDIA ACTION GROUP © 2023</a:t>
            </a:r>
          </a:p>
        </p:txBody>
      </p:sp>
    </p:spTree>
    <p:extLst>
      <p:ext uri="{BB962C8B-B14F-4D97-AF65-F5344CB8AC3E}">
        <p14:creationId xmlns:p14="http://schemas.microsoft.com/office/powerpoint/2010/main" val="6743071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8E540791-1094-491E-B994-D4D6B719CF0F}"/>
              </a:ext>
            </a:extLst>
          </p:cNvPr>
          <p:cNvSpPr>
            <a:spLocks noGrp="1"/>
          </p:cNvSpPr>
          <p:nvPr>
            <p:ph idx="1"/>
          </p:nvPr>
        </p:nvSpPr>
        <p:spPr>
          <a:xfrm>
            <a:off x="262466" y="1073889"/>
            <a:ext cx="11773799" cy="5130063"/>
          </a:xfrm>
          <a:prstGeom prst="rect">
            <a:avLst/>
          </a:prstGeom>
        </p:spPr>
        <p:txBody>
          <a:bodyPr>
            <a:normAutofit/>
          </a:bodyPr>
          <a:lstStyle>
            <a:lvl1pPr marL="342891" indent="-342891">
              <a:buClr>
                <a:srgbClr val="00A0D2"/>
              </a:buClr>
              <a:buFont typeface="Wingdings" panose="05000000000000000000" pitchFamily="2" charset="2"/>
              <a:buChar char="§"/>
              <a:defRPr sz="2667">
                <a:latin typeface="Poppins ExtraLight" panose="00000300000000000000" pitchFamily="2" charset="0"/>
                <a:cs typeface="Poppins ExtraLight" panose="00000300000000000000" pitchFamily="2" charset="0"/>
              </a:defRPr>
            </a:lvl1pPr>
            <a:lvl2pPr marL="685783" indent="-182875">
              <a:buClr>
                <a:srgbClr val="00A0D2"/>
              </a:buClr>
              <a:buFont typeface="Wingdings" panose="05000000000000000000" pitchFamily="2" charset="2"/>
              <a:buChar char="§"/>
              <a:defRPr sz="2667">
                <a:latin typeface="Poppins ExtraLight" panose="00000300000000000000" pitchFamily="2" charset="0"/>
                <a:cs typeface="Poppins ExtraLight" panose="00000300000000000000" pitchFamily="2" charset="0"/>
              </a:defRPr>
            </a:lvl2pPr>
            <a:lvl3pPr marL="1142971" indent="-182875">
              <a:buClr>
                <a:srgbClr val="00A0D2"/>
              </a:buClr>
              <a:buFont typeface="Wingdings" panose="05000000000000000000" pitchFamily="2" charset="2"/>
              <a:buChar char="§"/>
              <a:defRPr sz="2133">
                <a:latin typeface="Poppins ExtraLight" panose="00000300000000000000" pitchFamily="2" charset="0"/>
                <a:cs typeface="Poppins ExtraLight" panose="00000300000000000000" pitchFamily="2" charset="0"/>
              </a:defRPr>
            </a:lvl3pPr>
            <a:lvl4pPr marL="1600160" indent="-182875">
              <a:buClr>
                <a:srgbClr val="00A0D2"/>
              </a:buClr>
              <a:buFont typeface="Wingdings" panose="05000000000000000000" pitchFamily="2" charset="2"/>
              <a:buChar char="§"/>
              <a:defRPr sz="1867">
                <a:latin typeface="Poppins ExtraLight" panose="00000300000000000000" pitchFamily="2" charset="0"/>
                <a:cs typeface="Poppins ExtraLight" panose="00000300000000000000" pitchFamily="2" charset="0"/>
              </a:defRPr>
            </a:lvl4pPr>
            <a:lvl5pPr marL="2057349" indent="-182875">
              <a:buClr>
                <a:srgbClr val="00A0D2"/>
              </a:buClr>
              <a:buFont typeface="Wingdings" panose="05000000000000000000" pitchFamily="2" charset="2"/>
              <a:buChar char="§"/>
              <a:defRPr sz="1867">
                <a:latin typeface="Poppins ExtraLight" panose="00000300000000000000" pitchFamily="2" charset="0"/>
                <a:cs typeface="Poppins ExtraLight" panose="00000300000000000000" pitchFamily="2"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6" name="Rectángulo 20">
            <a:extLst>
              <a:ext uri="{FF2B5EF4-FFF2-40B4-BE49-F238E27FC236}">
                <a16:creationId xmlns:a16="http://schemas.microsoft.com/office/drawing/2014/main" id="{F72431F0-D87A-41CB-B47A-8071671A5AEB}"/>
              </a:ext>
            </a:extLst>
          </p:cNvPr>
          <p:cNvSpPr/>
          <p:nvPr userDrawn="1"/>
        </p:nvSpPr>
        <p:spPr>
          <a:xfrm>
            <a:off x="-104502" y="-66675"/>
            <a:ext cx="12357463" cy="863597"/>
          </a:xfrm>
          <a:prstGeom prst="rect">
            <a:avLst/>
          </a:prstGeom>
          <a:solidFill>
            <a:srgbClr val="3241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GB" sz="1600" dirty="0">
              <a:solidFill>
                <a:schemeClr val="bg1"/>
              </a:solidFill>
              <a:latin typeface="Poppins SemiBold" panose="02000000000000000000" pitchFamily="2" charset="0"/>
              <a:cs typeface="Poppins SemiBold" panose="02000000000000000000" pitchFamily="2" charset="0"/>
            </a:endParaRPr>
          </a:p>
        </p:txBody>
      </p:sp>
      <p:sp>
        <p:nvSpPr>
          <p:cNvPr id="7" name="Título 6">
            <a:extLst>
              <a:ext uri="{FF2B5EF4-FFF2-40B4-BE49-F238E27FC236}">
                <a16:creationId xmlns:a16="http://schemas.microsoft.com/office/drawing/2014/main" id="{BCBB4516-8298-41C2-999F-B6E0453EBB2D}"/>
              </a:ext>
            </a:extLst>
          </p:cNvPr>
          <p:cNvSpPr>
            <a:spLocks noGrp="1"/>
          </p:cNvSpPr>
          <p:nvPr>
            <p:ph type="title" hasCustomPrompt="1"/>
          </p:nvPr>
        </p:nvSpPr>
        <p:spPr>
          <a:xfrm>
            <a:off x="1" y="89695"/>
            <a:ext cx="12152345" cy="630228"/>
          </a:xfrm>
          <a:prstGeom prst="rect">
            <a:avLst/>
          </a:prstGeom>
        </p:spPr>
        <p:txBody>
          <a:bodyPr tIns="72000" bIns="0" anchor="ctr"/>
          <a:lstStyle>
            <a:lvl1pPr>
              <a:lnSpc>
                <a:spcPct val="100000"/>
              </a:lnSpc>
              <a:defRPr sz="3733">
                <a:solidFill>
                  <a:schemeClr val="bg1"/>
                </a:solidFill>
                <a:latin typeface="Poppins SemiBold" panose="02000000000000000000" pitchFamily="2" charset="0"/>
                <a:cs typeface="Poppins SemiBold" panose="02000000000000000000" pitchFamily="2" charset="0"/>
              </a:defRPr>
            </a:lvl1pPr>
          </a:lstStyle>
          <a:p>
            <a:r>
              <a:rPr lang="es-ES" dirty="0" err="1"/>
              <a:t>Title</a:t>
            </a:r>
            <a:endParaRPr lang="en-GB" dirty="0"/>
          </a:p>
        </p:txBody>
      </p:sp>
      <p:sp>
        <p:nvSpPr>
          <p:cNvPr id="8" name="Slide Number Placeholder 5">
            <a:extLst>
              <a:ext uri="{FF2B5EF4-FFF2-40B4-BE49-F238E27FC236}">
                <a16:creationId xmlns:a16="http://schemas.microsoft.com/office/drawing/2014/main" id="{9ABC6D82-39CD-4ABE-A96C-A8287D29B90F}"/>
              </a:ext>
            </a:extLst>
          </p:cNvPr>
          <p:cNvSpPr>
            <a:spLocks noGrp="1"/>
          </p:cNvSpPr>
          <p:nvPr>
            <p:ph type="sldNum" sz="quarter" idx="4"/>
          </p:nvPr>
        </p:nvSpPr>
        <p:spPr>
          <a:xfrm>
            <a:off x="10621419" y="6356350"/>
            <a:ext cx="1530927" cy="365125"/>
          </a:xfrm>
          <a:prstGeom prst="rect">
            <a:avLst/>
          </a:prstGeom>
        </p:spPr>
        <p:txBody>
          <a:bodyPr vert="horz" lIns="91440" tIns="45720" rIns="91440" bIns="45720" rtlCol="0" anchor="ctr"/>
          <a:lstStyle>
            <a:lvl1pPr>
              <a:defRPr lang="fr-CH" smtClean="0"/>
            </a:lvl1pPr>
          </a:lstStyle>
          <a:p>
            <a:fld id="{4FAB73BC-B049-4115-A692-8D63A059BFB8}" type="slidenum">
              <a:rPr lang="fr-CH" smtClean="0"/>
              <a:pPr/>
              <a:t>‹#›</a:t>
            </a:fld>
            <a:endParaRPr lang="fr-CH" dirty="0"/>
          </a:p>
        </p:txBody>
      </p:sp>
      <p:sp>
        <p:nvSpPr>
          <p:cNvPr id="13" name="Date Placeholder 3">
            <a:extLst>
              <a:ext uri="{FF2B5EF4-FFF2-40B4-BE49-F238E27FC236}">
                <a16:creationId xmlns:a16="http://schemas.microsoft.com/office/drawing/2014/main" id="{9621FF13-64DA-4B2F-860F-E18B685B650D}"/>
              </a:ext>
            </a:extLst>
          </p:cNvPr>
          <p:cNvSpPr>
            <a:spLocks noGrp="1"/>
          </p:cNvSpPr>
          <p:nvPr>
            <p:ph type="dt" sz="half" idx="2"/>
          </p:nvPr>
        </p:nvSpPr>
        <p:spPr>
          <a:xfrm>
            <a:off x="541305" y="6288088"/>
            <a:ext cx="2629591" cy="483643"/>
          </a:xfrm>
          <a:prstGeom prst="rect">
            <a:avLst/>
          </a:prstGeom>
        </p:spPr>
        <p:txBody>
          <a:bodyPr lIns="0" tIns="0" rIns="0" bIns="0" anchor="b"/>
          <a:lstStyle>
            <a:lvl1pPr>
              <a:defRPr lang="en-US" smtClean="0"/>
            </a:lvl1pPr>
          </a:lstStyle>
          <a:p>
            <a:r>
              <a:rPr lang="en-US" dirty="0"/>
              <a:t>5G MEDIA ACTION GROUP © 2023</a:t>
            </a:r>
          </a:p>
        </p:txBody>
      </p:sp>
    </p:spTree>
    <p:extLst>
      <p:ext uri="{BB962C8B-B14F-4D97-AF65-F5344CB8AC3E}">
        <p14:creationId xmlns:p14="http://schemas.microsoft.com/office/powerpoint/2010/main" val="34174331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ítulo y objet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C61C853-A25C-491A-9193-0F980ADD34FC}"/>
              </a:ext>
            </a:extLst>
          </p:cNvPr>
          <p:cNvSpPr/>
          <p:nvPr userDrawn="1"/>
        </p:nvSpPr>
        <p:spPr>
          <a:xfrm>
            <a:off x="-104502" y="796922"/>
            <a:ext cx="12357463" cy="5436767"/>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9" name="Content Placeholder 2">
            <a:extLst>
              <a:ext uri="{FF2B5EF4-FFF2-40B4-BE49-F238E27FC236}">
                <a16:creationId xmlns:a16="http://schemas.microsoft.com/office/drawing/2014/main" id="{8E540791-1094-491E-B994-D4D6B719CF0F}"/>
              </a:ext>
            </a:extLst>
          </p:cNvPr>
          <p:cNvSpPr>
            <a:spLocks noGrp="1"/>
          </p:cNvSpPr>
          <p:nvPr>
            <p:ph idx="1" hasCustomPrompt="1"/>
          </p:nvPr>
        </p:nvSpPr>
        <p:spPr>
          <a:xfrm>
            <a:off x="262466" y="1073889"/>
            <a:ext cx="11773799" cy="5130063"/>
          </a:xfrm>
          <a:prstGeom prst="rect">
            <a:avLst/>
          </a:prstGeom>
        </p:spPr>
        <p:txBody>
          <a:bodyPr>
            <a:normAutofit/>
          </a:bodyPr>
          <a:lstStyle>
            <a:lvl1pPr>
              <a:defRPr lang="es-ES" sz="2667" dirty="0" smtClean="0">
                <a:latin typeface="Poppins ExtraLight" panose="00000300000000000000" pitchFamily="2" charset="0"/>
                <a:cs typeface="Poppins ExtraLight" panose="00000300000000000000" pitchFamily="2" charset="0"/>
              </a:defRPr>
            </a:lvl1pPr>
            <a:lvl2pPr>
              <a:defRPr lang="es-ES" sz="2667" dirty="0" smtClean="0">
                <a:latin typeface="Poppins ExtraLight" panose="00000300000000000000" pitchFamily="2" charset="0"/>
                <a:cs typeface="Poppins ExtraLight" panose="00000300000000000000" pitchFamily="2" charset="0"/>
              </a:defRPr>
            </a:lvl2pPr>
            <a:lvl3pPr>
              <a:defRPr lang="es-ES" sz="2133" dirty="0" smtClean="0">
                <a:latin typeface="Poppins ExtraLight" panose="00000300000000000000" pitchFamily="2" charset="0"/>
                <a:cs typeface="Poppins ExtraLight" panose="00000300000000000000" pitchFamily="2" charset="0"/>
              </a:defRPr>
            </a:lvl3pPr>
            <a:lvl4pPr>
              <a:defRPr lang="es-ES" sz="1867" dirty="0" smtClean="0">
                <a:latin typeface="Poppins ExtraLight" panose="00000300000000000000" pitchFamily="2" charset="0"/>
                <a:cs typeface="Poppins ExtraLight" panose="00000300000000000000" pitchFamily="2" charset="0"/>
              </a:defRPr>
            </a:lvl4pPr>
            <a:lvl5pPr>
              <a:defRPr lang="en-US" sz="1867" dirty="0">
                <a:latin typeface="Poppins ExtraLight" panose="00000300000000000000" pitchFamily="2" charset="0"/>
                <a:cs typeface="Poppins ExtraLight" panose="00000300000000000000" pitchFamily="2" charset="0"/>
              </a:defRPr>
            </a:lvl5pPr>
          </a:lstStyle>
          <a:p>
            <a:pPr marL="342891" lvl="0" indent="-342891">
              <a:buClr>
                <a:srgbClr val="00A0D2"/>
              </a:buClr>
              <a:buFont typeface="Wingdings" panose="05000000000000000000" pitchFamily="2" charset="2"/>
              <a:buChar char="§"/>
            </a:pPr>
            <a:r>
              <a:rPr lang="es-ES" dirty="0"/>
              <a:t>Haga clic para modificar los estilos de texto del patrón</a:t>
            </a:r>
          </a:p>
          <a:p>
            <a:pPr lvl="1">
              <a:buClr>
                <a:srgbClr val="00A0D2"/>
              </a:buClr>
              <a:buFont typeface="Wingdings" panose="05000000000000000000" pitchFamily="2" charset="2"/>
              <a:buChar char="§"/>
            </a:pPr>
            <a:r>
              <a:rPr lang="es-ES" dirty="0"/>
              <a:t>Segundo nivel</a:t>
            </a:r>
          </a:p>
          <a:p>
            <a:pPr lvl="2">
              <a:buClr>
                <a:srgbClr val="00A0D2"/>
              </a:buClr>
              <a:buFont typeface="Wingdings" panose="05000000000000000000" pitchFamily="2" charset="2"/>
              <a:buChar char="§"/>
            </a:pPr>
            <a:r>
              <a:rPr lang="es-ES" dirty="0"/>
              <a:t>Tercer nivel</a:t>
            </a:r>
          </a:p>
          <a:p>
            <a:pPr lvl="3">
              <a:buClr>
                <a:srgbClr val="00A0D2"/>
              </a:buClr>
              <a:buFont typeface="Wingdings" panose="05000000000000000000" pitchFamily="2" charset="2"/>
              <a:buChar char="§"/>
            </a:pPr>
            <a:r>
              <a:rPr lang="es-ES" dirty="0"/>
              <a:t>Cuarto nivel</a:t>
            </a:r>
          </a:p>
          <a:p>
            <a:pPr lvl="4">
              <a:buClr>
                <a:srgbClr val="00A0D2"/>
              </a:buClr>
              <a:buFont typeface="Wingdings" panose="05000000000000000000" pitchFamily="2" charset="2"/>
              <a:buChar char="§"/>
            </a:pPr>
            <a:r>
              <a:rPr lang="es-ES" dirty="0"/>
              <a:t>Quinto nivel</a:t>
            </a:r>
            <a:endParaRPr lang="en-US" dirty="0"/>
          </a:p>
        </p:txBody>
      </p:sp>
      <p:sp>
        <p:nvSpPr>
          <p:cNvPr id="8" name="Slide Number Placeholder 5">
            <a:extLst>
              <a:ext uri="{FF2B5EF4-FFF2-40B4-BE49-F238E27FC236}">
                <a16:creationId xmlns:a16="http://schemas.microsoft.com/office/drawing/2014/main" id="{9ABC6D82-39CD-4ABE-A96C-A8287D29B90F}"/>
              </a:ext>
            </a:extLst>
          </p:cNvPr>
          <p:cNvSpPr>
            <a:spLocks noGrp="1"/>
          </p:cNvSpPr>
          <p:nvPr>
            <p:ph type="sldNum" sz="quarter" idx="4"/>
          </p:nvPr>
        </p:nvSpPr>
        <p:spPr>
          <a:xfrm>
            <a:off x="10621419" y="6356350"/>
            <a:ext cx="1530927" cy="365125"/>
          </a:xfrm>
          <a:prstGeom prst="rect">
            <a:avLst/>
          </a:prstGeom>
        </p:spPr>
        <p:txBody>
          <a:bodyPr vert="horz" lIns="91440" tIns="45720" rIns="91440" bIns="45720" rtlCol="0" anchor="ctr"/>
          <a:lstStyle>
            <a:lvl1pPr>
              <a:defRPr lang="fr-CH" smtClean="0"/>
            </a:lvl1pPr>
          </a:lstStyle>
          <a:p>
            <a:fld id="{4FAB73BC-B049-4115-A692-8D63A059BFB8}" type="slidenum">
              <a:rPr lang="fr-CH" smtClean="0"/>
              <a:pPr/>
              <a:t>‹#›</a:t>
            </a:fld>
            <a:endParaRPr lang="fr-CH" dirty="0"/>
          </a:p>
        </p:txBody>
      </p:sp>
      <p:sp>
        <p:nvSpPr>
          <p:cNvPr id="14" name="Rectángulo 20">
            <a:extLst>
              <a:ext uri="{FF2B5EF4-FFF2-40B4-BE49-F238E27FC236}">
                <a16:creationId xmlns:a16="http://schemas.microsoft.com/office/drawing/2014/main" id="{7DE627B6-CAFD-425D-94A3-77D980515DBE}"/>
              </a:ext>
            </a:extLst>
          </p:cNvPr>
          <p:cNvSpPr/>
          <p:nvPr userDrawn="1"/>
        </p:nvSpPr>
        <p:spPr>
          <a:xfrm>
            <a:off x="-104502" y="-66675"/>
            <a:ext cx="12357463" cy="863597"/>
          </a:xfrm>
          <a:prstGeom prst="rect">
            <a:avLst/>
          </a:prstGeom>
          <a:solidFill>
            <a:srgbClr val="3241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GB" sz="1600" dirty="0">
              <a:solidFill>
                <a:schemeClr val="bg1"/>
              </a:solidFill>
              <a:latin typeface="Poppins SemiBold" panose="02000000000000000000" pitchFamily="2" charset="0"/>
              <a:cs typeface="Poppins SemiBold" panose="02000000000000000000" pitchFamily="2" charset="0"/>
            </a:endParaRPr>
          </a:p>
        </p:txBody>
      </p:sp>
      <p:sp>
        <p:nvSpPr>
          <p:cNvPr id="15" name="Título 6">
            <a:extLst>
              <a:ext uri="{FF2B5EF4-FFF2-40B4-BE49-F238E27FC236}">
                <a16:creationId xmlns:a16="http://schemas.microsoft.com/office/drawing/2014/main" id="{3C6F7BFC-3266-4D83-8A34-24DB5703F085}"/>
              </a:ext>
            </a:extLst>
          </p:cNvPr>
          <p:cNvSpPr>
            <a:spLocks noGrp="1"/>
          </p:cNvSpPr>
          <p:nvPr>
            <p:ph type="title" hasCustomPrompt="1"/>
          </p:nvPr>
        </p:nvSpPr>
        <p:spPr>
          <a:xfrm>
            <a:off x="1" y="89695"/>
            <a:ext cx="12152345" cy="630228"/>
          </a:xfrm>
          <a:prstGeom prst="rect">
            <a:avLst/>
          </a:prstGeom>
        </p:spPr>
        <p:txBody>
          <a:bodyPr tIns="72000" bIns="0" anchor="ctr"/>
          <a:lstStyle>
            <a:lvl1pPr>
              <a:lnSpc>
                <a:spcPct val="100000"/>
              </a:lnSpc>
              <a:defRPr sz="3733">
                <a:solidFill>
                  <a:schemeClr val="bg1"/>
                </a:solidFill>
                <a:latin typeface="Poppins SemiBold" panose="02000000000000000000" pitchFamily="2" charset="0"/>
                <a:cs typeface="Poppins SemiBold" panose="02000000000000000000" pitchFamily="2" charset="0"/>
              </a:defRPr>
            </a:lvl1pPr>
          </a:lstStyle>
          <a:p>
            <a:r>
              <a:rPr lang="es-ES" dirty="0" err="1"/>
              <a:t>Title</a:t>
            </a:r>
            <a:endParaRPr lang="en-GB" dirty="0"/>
          </a:p>
        </p:txBody>
      </p:sp>
      <p:sp>
        <p:nvSpPr>
          <p:cNvPr id="16" name="Date Placeholder 3">
            <a:extLst>
              <a:ext uri="{FF2B5EF4-FFF2-40B4-BE49-F238E27FC236}">
                <a16:creationId xmlns:a16="http://schemas.microsoft.com/office/drawing/2014/main" id="{02BEB3E2-F170-4491-9F99-ECC0CAE51C1B}"/>
              </a:ext>
            </a:extLst>
          </p:cNvPr>
          <p:cNvSpPr>
            <a:spLocks noGrp="1"/>
          </p:cNvSpPr>
          <p:nvPr>
            <p:ph type="dt" sz="half" idx="2"/>
          </p:nvPr>
        </p:nvSpPr>
        <p:spPr>
          <a:xfrm>
            <a:off x="541305" y="6288088"/>
            <a:ext cx="2629591" cy="483643"/>
          </a:xfrm>
          <a:prstGeom prst="rect">
            <a:avLst/>
          </a:prstGeom>
        </p:spPr>
        <p:txBody>
          <a:bodyPr lIns="0" tIns="0" rIns="0" bIns="0" anchor="b"/>
          <a:lstStyle>
            <a:lvl1pPr>
              <a:defRPr lang="en-US" smtClean="0"/>
            </a:lvl1pPr>
          </a:lstStyle>
          <a:p>
            <a:r>
              <a:rPr lang="en-US" dirty="0"/>
              <a:t>5G MEDIA ACTION GROUP © 2023</a:t>
            </a:r>
          </a:p>
        </p:txBody>
      </p:sp>
    </p:spTree>
    <p:extLst>
      <p:ext uri="{BB962C8B-B14F-4D97-AF65-F5344CB8AC3E}">
        <p14:creationId xmlns:p14="http://schemas.microsoft.com/office/powerpoint/2010/main" val="3864558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ítulo y objet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DFE949-6B04-42A4-9D7C-D3BAD719BB63}"/>
              </a:ext>
            </a:extLst>
          </p:cNvPr>
          <p:cNvSpPr/>
          <p:nvPr userDrawn="1"/>
        </p:nvSpPr>
        <p:spPr>
          <a:xfrm>
            <a:off x="11249025" y="-1957"/>
            <a:ext cx="916039" cy="10145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5" name="Slide Number Placeholder 5">
            <a:extLst>
              <a:ext uri="{FF2B5EF4-FFF2-40B4-BE49-F238E27FC236}">
                <a16:creationId xmlns:a16="http://schemas.microsoft.com/office/drawing/2014/main" id="{0486AA13-5AF6-4674-9951-1F84C8040378}"/>
              </a:ext>
            </a:extLst>
          </p:cNvPr>
          <p:cNvSpPr>
            <a:spLocks noGrp="1"/>
          </p:cNvSpPr>
          <p:nvPr>
            <p:ph type="sldNum" sz="quarter" idx="4"/>
          </p:nvPr>
        </p:nvSpPr>
        <p:spPr>
          <a:xfrm>
            <a:off x="10634137" y="6356351"/>
            <a:ext cx="1530927" cy="365125"/>
          </a:xfrm>
          <a:prstGeom prst="rect">
            <a:avLst/>
          </a:prstGeom>
        </p:spPr>
        <p:txBody>
          <a:bodyPr vert="horz" lIns="91440" tIns="45720" rIns="91440" bIns="45720" rtlCol="0" anchor="ctr"/>
          <a:lstStyle>
            <a:lvl1pPr>
              <a:defRPr lang="en-US" smtClean="0"/>
            </a:lvl1pPr>
          </a:lstStyle>
          <a:p>
            <a:fld id="{4FAB73BC-B049-4115-A692-8D63A059BFB8}" type="slidenum">
              <a:rPr lang="fr-CH" smtClean="0"/>
              <a:pPr/>
              <a:t>‹#›</a:t>
            </a:fld>
            <a:endParaRPr lang="fr-CH" dirty="0"/>
          </a:p>
        </p:txBody>
      </p:sp>
    </p:spTree>
    <p:extLst>
      <p:ext uri="{BB962C8B-B14F-4D97-AF65-F5344CB8AC3E}">
        <p14:creationId xmlns:p14="http://schemas.microsoft.com/office/powerpoint/2010/main" val="9050094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ítulo y objetos">
    <p:spTree>
      <p:nvGrpSpPr>
        <p:cNvPr id="1" name=""/>
        <p:cNvGrpSpPr/>
        <p:nvPr/>
      </p:nvGrpSpPr>
      <p:grpSpPr>
        <a:xfrm>
          <a:off x="0" y="0"/>
          <a:ext cx="0" cy="0"/>
          <a:chOff x="0" y="0"/>
          <a:chExt cx="0" cy="0"/>
        </a:xfrm>
      </p:grpSpPr>
      <p:sp>
        <p:nvSpPr>
          <p:cNvPr id="3" name="Rectangle 18">
            <a:extLst>
              <a:ext uri="{FF2B5EF4-FFF2-40B4-BE49-F238E27FC236}">
                <a16:creationId xmlns:a16="http://schemas.microsoft.com/office/drawing/2014/main" id="{1340023E-5374-821E-47BF-749A2AB92341}"/>
              </a:ext>
            </a:extLst>
          </p:cNvPr>
          <p:cNvSpPr/>
          <p:nvPr userDrawn="1"/>
        </p:nvSpPr>
        <p:spPr>
          <a:xfrm>
            <a:off x="0" y="5968780"/>
            <a:ext cx="1187395" cy="8892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4" name="Título 6">
            <a:extLst>
              <a:ext uri="{FF2B5EF4-FFF2-40B4-BE49-F238E27FC236}">
                <a16:creationId xmlns:a16="http://schemas.microsoft.com/office/drawing/2014/main" id="{ED3A6A9F-2C77-54CC-E30F-6D5843AD6424}"/>
              </a:ext>
            </a:extLst>
          </p:cNvPr>
          <p:cNvSpPr txBox="1">
            <a:spLocks noChangeAspect="1"/>
          </p:cNvSpPr>
          <p:nvPr userDrawn="1"/>
        </p:nvSpPr>
        <p:spPr>
          <a:xfrm>
            <a:off x="6098585" y="127000"/>
            <a:ext cx="5961715" cy="6858000"/>
          </a:xfrm>
          <a:prstGeom prst="rect">
            <a:avLst/>
          </a:prstGeom>
        </p:spPr>
        <p:txBody>
          <a:bodyPr wrap="none" anchor="ctr"/>
          <a:lstStyle>
            <a:lvl1pPr algn="ctr" defTabSz="685800" rtl="0" eaLnBrk="1" latinLnBrk="0" hangingPunct="1">
              <a:lnSpc>
                <a:spcPct val="90000"/>
              </a:lnSpc>
              <a:spcBef>
                <a:spcPct val="0"/>
              </a:spcBef>
              <a:buNone/>
              <a:defRPr sz="2800" b="1" kern="1200" spc="-45" baseline="0">
                <a:solidFill>
                  <a:schemeClr val="bg1"/>
                </a:solidFill>
                <a:latin typeface="+mj-lt"/>
                <a:ea typeface="+mj-ea"/>
                <a:cs typeface="+mj-cs"/>
              </a:defRPr>
            </a:lvl1pPr>
          </a:lstStyle>
          <a:p>
            <a:pPr>
              <a:lnSpc>
                <a:spcPct val="100000"/>
              </a:lnSpc>
              <a:spcBef>
                <a:spcPts val="0"/>
              </a:spcBef>
              <a:spcAft>
                <a:spcPts val="0"/>
              </a:spcAft>
            </a:pPr>
            <a:r>
              <a:rPr lang="es-ES" sz="2133" b="0" cap="none" baseline="0" dirty="0" err="1">
                <a:solidFill>
                  <a:srgbClr val="324158"/>
                </a:solidFill>
                <a:latin typeface="Poppins SemiBold" panose="02000000000000000000" pitchFamily="2" charset="0"/>
                <a:cs typeface="Poppins SemiBold" panose="02000000000000000000" pitchFamily="2" charset="0"/>
              </a:rPr>
              <a:t>Find</a:t>
            </a:r>
            <a:r>
              <a:rPr lang="es-ES" sz="2133" b="0" cap="none" baseline="0" dirty="0">
                <a:solidFill>
                  <a:srgbClr val="324158"/>
                </a:solidFill>
                <a:latin typeface="Poppins SemiBold" panose="02000000000000000000" pitchFamily="2" charset="0"/>
                <a:cs typeface="Poppins SemiBold" panose="02000000000000000000" pitchFamily="2" charset="0"/>
              </a:rPr>
              <a:t> </a:t>
            </a:r>
            <a:r>
              <a:rPr lang="es-ES" sz="2133" b="0" cap="none" baseline="0" dirty="0" err="1">
                <a:solidFill>
                  <a:srgbClr val="324158"/>
                </a:solidFill>
                <a:latin typeface="Poppins SemiBold" panose="02000000000000000000" pitchFamily="2" charset="0"/>
                <a:cs typeface="Poppins SemiBold" panose="02000000000000000000" pitchFamily="2" charset="0"/>
              </a:rPr>
              <a:t>us</a:t>
            </a:r>
            <a:r>
              <a:rPr lang="es-ES" sz="2133" b="0" cap="none" baseline="0" dirty="0">
                <a:solidFill>
                  <a:srgbClr val="324158"/>
                </a:solidFill>
                <a:latin typeface="Poppins SemiBold" panose="02000000000000000000" pitchFamily="2" charset="0"/>
                <a:cs typeface="Poppins SemiBold" panose="02000000000000000000" pitchFamily="2" charset="0"/>
              </a:rPr>
              <a:t> at</a:t>
            </a:r>
            <a:r>
              <a:rPr lang="es-ES" sz="2133" b="0" u="none" cap="none" baseline="0" dirty="0">
                <a:solidFill>
                  <a:srgbClr val="324158"/>
                </a:solidFill>
                <a:latin typeface="Poppins SemiBold" panose="02000000000000000000" pitchFamily="2" charset="0"/>
                <a:cs typeface="Poppins SemiBold" panose="02000000000000000000" pitchFamily="2" charset="0"/>
              </a:rPr>
              <a:t> </a:t>
            </a:r>
            <a:r>
              <a:rPr lang="es-ES" sz="2133" b="0" u="none" cap="none" baseline="0" dirty="0">
                <a:solidFill>
                  <a:srgbClr val="00A0D2"/>
                </a:solidFill>
                <a:latin typeface="Poppins SemiBold" panose="02000000000000000000" pitchFamily="2" charset="0"/>
                <a:cs typeface="Poppins SemiBold" panose="02000000000000000000" pitchFamily="2" charset="0"/>
                <a:hlinkClick r:id="rId2"/>
              </a:rPr>
              <a:t>www.5G-MAG.com</a:t>
            </a:r>
            <a:endParaRPr lang="es-ES" sz="2133" b="0" u="none" cap="none" baseline="0" dirty="0">
              <a:solidFill>
                <a:srgbClr val="00A0D2"/>
              </a:solidFill>
              <a:latin typeface="Poppins SemiBold" panose="02000000000000000000" pitchFamily="2" charset="0"/>
              <a:cs typeface="Poppins SemiBold" panose="02000000000000000000" pitchFamily="2" charset="0"/>
            </a:endParaRPr>
          </a:p>
          <a:p>
            <a:pPr>
              <a:lnSpc>
                <a:spcPct val="100000"/>
              </a:lnSpc>
              <a:spcBef>
                <a:spcPts val="0"/>
              </a:spcBef>
              <a:spcAft>
                <a:spcPts val="0"/>
              </a:spcAft>
            </a:pPr>
            <a:endParaRPr lang="es-ES" sz="2400" u="none" cap="none" baseline="0" dirty="0">
              <a:solidFill>
                <a:srgbClr val="00A0D2"/>
              </a:solidFill>
              <a:latin typeface="Poppins SemiBold" panose="02000000000000000000" pitchFamily="2" charset="0"/>
              <a:cs typeface="Poppins SemiBold" panose="02000000000000000000" pitchFamily="2" charset="0"/>
            </a:endParaRPr>
          </a:p>
          <a:p>
            <a:pPr marL="0" marR="0" lvl="1" indent="0" algn="ctr" defTabSz="609585" rtl="0" eaLnBrk="1" fontAlgn="auto" latinLnBrk="0" hangingPunct="1">
              <a:lnSpc>
                <a:spcPct val="100000"/>
              </a:lnSpc>
              <a:spcBef>
                <a:spcPts val="0"/>
              </a:spcBef>
              <a:spcAft>
                <a:spcPts val="0"/>
              </a:spcAft>
              <a:buClr>
                <a:srgbClr val="00A0D2"/>
              </a:buClr>
              <a:buSzTx/>
              <a:buFont typeface="Wingdings" panose="05000000000000000000" pitchFamily="2" charset="2"/>
              <a:buNone/>
              <a:tabLst/>
              <a:defRPr/>
            </a:pPr>
            <a:endParaRPr lang="fr-CH" sz="2400" b="1" dirty="0">
              <a:solidFill>
                <a:srgbClr val="00A0D2"/>
              </a:solidFill>
              <a:latin typeface="Poppins SemiBold" panose="02000000000000000000" pitchFamily="2" charset="0"/>
              <a:cs typeface="Poppins SemiBold" panose="02000000000000000000" pitchFamily="2" charset="0"/>
            </a:endParaRPr>
          </a:p>
          <a:p>
            <a:pPr marL="0" marR="0" lvl="1" indent="0" algn="ctr" defTabSz="609585" rtl="0" eaLnBrk="1" fontAlgn="auto" latinLnBrk="0" hangingPunct="1">
              <a:lnSpc>
                <a:spcPct val="100000"/>
              </a:lnSpc>
              <a:spcBef>
                <a:spcPts val="0"/>
              </a:spcBef>
              <a:spcAft>
                <a:spcPts val="0"/>
              </a:spcAft>
              <a:buClr>
                <a:srgbClr val="00A0D2"/>
              </a:buClr>
              <a:buSzTx/>
              <a:buFont typeface="Wingdings" panose="05000000000000000000" pitchFamily="2" charset="2"/>
              <a:buNone/>
              <a:tabLst/>
              <a:defRPr/>
            </a:pPr>
            <a:r>
              <a:rPr lang="fr-CH" sz="2400" b="1" kern="1200" dirty="0">
                <a:solidFill>
                  <a:srgbClr val="00A0D2"/>
                </a:solidFill>
                <a:latin typeface="Poppins ExtraLight" panose="00000300000000000000" pitchFamily="2" charset="0"/>
                <a:ea typeface="+mn-ea"/>
                <a:cs typeface="Poppins ExtraLight" panose="00000300000000000000" pitchFamily="2" charset="0"/>
              </a:rPr>
              <a:t>Activity Hub</a:t>
            </a:r>
          </a:p>
          <a:p>
            <a:pPr marL="0" marR="0" lvl="1" indent="0" algn="ctr" defTabSz="609585" rtl="0" eaLnBrk="1" fontAlgn="auto" latinLnBrk="0" hangingPunct="1">
              <a:lnSpc>
                <a:spcPct val="100000"/>
              </a:lnSpc>
              <a:spcBef>
                <a:spcPts val="0"/>
              </a:spcBef>
              <a:spcAft>
                <a:spcPts val="0"/>
              </a:spcAft>
              <a:buClr>
                <a:srgbClr val="00A0D2"/>
              </a:buClr>
              <a:buSzTx/>
              <a:buFont typeface="Wingdings" panose="05000000000000000000" pitchFamily="2" charset="2"/>
              <a:buNone/>
              <a:tabLst/>
              <a:defRPr/>
            </a:pPr>
            <a:r>
              <a:rPr lang="fr-CH" sz="1600" kern="1200" dirty="0">
                <a:solidFill>
                  <a:srgbClr val="324158"/>
                </a:solidFill>
                <a:latin typeface="Poppins SemiBold" panose="02000000000000000000" pitchFamily="2" charset="0"/>
                <a:ea typeface="+mn-ea"/>
                <a:cs typeface="Poppins SemiBold" panose="02000000000000000000" pitchFamily="2" charset="0"/>
                <a:hlinkClick r:id="rId3">
                  <a:extLst>
                    <a:ext uri="{A12FA001-AC4F-418D-AE19-62706E023703}">
                      <ahyp:hlinkClr xmlns:ahyp="http://schemas.microsoft.com/office/drawing/2018/hyperlinkcolor" val="tx"/>
                    </a:ext>
                  </a:extLst>
                </a:hlinkClick>
              </a:rPr>
              <a:t>https://hub.5g-mag.com</a:t>
            </a:r>
            <a:endParaRPr lang="fr-CH" sz="1600" kern="1200" dirty="0">
              <a:solidFill>
                <a:srgbClr val="324158"/>
              </a:solidFill>
              <a:latin typeface="Poppins SemiBold" panose="02000000000000000000" pitchFamily="2" charset="0"/>
              <a:ea typeface="+mn-ea"/>
              <a:cs typeface="Poppins SemiBold" panose="02000000000000000000" pitchFamily="2" charset="0"/>
            </a:endParaRPr>
          </a:p>
          <a:p>
            <a:pPr marL="0" marR="0" lvl="1" indent="0" algn="ctr" defTabSz="609585" rtl="0" eaLnBrk="1" fontAlgn="auto" latinLnBrk="0" hangingPunct="1">
              <a:lnSpc>
                <a:spcPct val="100000"/>
              </a:lnSpc>
              <a:spcBef>
                <a:spcPts val="0"/>
              </a:spcBef>
              <a:spcAft>
                <a:spcPts val="0"/>
              </a:spcAft>
              <a:buClr>
                <a:srgbClr val="00A0D2"/>
              </a:buClr>
              <a:buSzTx/>
              <a:buFont typeface="Wingdings" panose="05000000000000000000" pitchFamily="2" charset="2"/>
              <a:buNone/>
              <a:tabLst/>
              <a:defRPr/>
            </a:pPr>
            <a:endParaRPr lang="fr-CH" sz="1600" kern="1200" dirty="0">
              <a:solidFill>
                <a:srgbClr val="324158"/>
              </a:solidFill>
              <a:latin typeface="Poppins SemiBold" panose="02000000000000000000" pitchFamily="2" charset="0"/>
              <a:ea typeface="+mn-ea"/>
              <a:cs typeface="Poppins SemiBold" panose="02000000000000000000" pitchFamily="2" charset="0"/>
            </a:endParaRPr>
          </a:p>
          <a:p>
            <a:pPr marL="0" marR="0" lvl="1" indent="0" algn="ctr" defTabSz="609585" rtl="0" eaLnBrk="1" fontAlgn="auto" latinLnBrk="0" hangingPunct="1">
              <a:lnSpc>
                <a:spcPct val="100000"/>
              </a:lnSpc>
              <a:spcBef>
                <a:spcPts val="0"/>
              </a:spcBef>
              <a:spcAft>
                <a:spcPts val="0"/>
              </a:spcAft>
              <a:buClr>
                <a:srgbClr val="00A0D2"/>
              </a:buClr>
              <a:buSzTx/>
              <a:buFont typeface="Wingdings" panose="05000000000000000000" pitchFamily="2" charset="2"/>
              <a:buNone/>
              <a:tabLst/>
              <a:defRPr/>
            </a:pPr>
            <a:r>
              <a:rPr lang="fr-CH" sz="2400" b="1" kern="1200" dirty="0" err="1">
                <a:solidFill>
                  <a:srgbClr val="00A0D2"/>
                </a:solidFill>
                <a:latin typeface="Poppins ExtraLight" panose="00000300000000000000" pitchFamily="2" charset="0"/>
                <a:ea typeface="+mn-ea"/>
                <a:cs typeface="Poppins ExtraLight" panose="00000300000000000000" pitchFamily="2" charset="0"/>
              </a:rPr>
              <a:t>Developer</a:t>
            </a:r>
            <a:r>
              <a:rPr lang="fr-CH" sz="2400" b="1" kern="1200" dirty="0">
                <a:solidFill>
                  <a:srgbClr val="00A0D2"/>
                </a:solidFill>
                <a:latin typeface="Poppins ExtraLight" panose="00000300000000000000" pitchFamily="2" charset="0"/>
                <a:ea typeface="+mn-ea"/>
                <a:cs typeface="Poppins ExtraLight" panose="00000300000000000000" pitchFamily="2" charset="0"/>
              </a:rPr>
              <a:t> Space</a:t>
            </a:r>
          </a:p>
          <a:p>
            <a:pPr marL="0" marR="0" lvl="1" indent="0" algn="ctr" defTabSz="609585" rtl="0" eaLnBrk="1" fontAlgn="auto" latinLnBrk="0" hangingPunct="1">
              <a:lnSpc>
                <a:spcPct val="100000"/>
              </a:lnSpc>
              <a:spcBef>
                <a:spcPts val="0"/>
              </a:spcBef>
              <a:spcAft>
                <a:spcPts val="0"/>
              </a:spcAft>
              <a:buClr>
                <a:srgbClr val="00A0D2"/>
              </a:buClr>
              <a:buSzTx/>
              <a:buFont typeface="Wingdings" panose="05000000000000000000" pitchFamily="2" charset="2"/>
              <a:buNone/>
              <a:tabLst/>
              <a:defRPr/>
            </a:pPr>
            <a:r>
              <a:rPr lang="fr-CH" sz="1600" kern="1200" dirty="0">
                <a:solidFill>
                  <a:srgbClr val="324158"/>
                </a:solidFill>
                <a:latin typeface="Poppins SemiBold" panose="02000000000000000000" pitchFamily="2" charset="0"/>
                <a:ea typeface="+mn-ea"/>
                <a:cs typeface="Poppins SemiBold" panose="02000000000000000000" pitchFamily="2" charset="0"/>
                <a:hlinkClick r:id="rId4">
                  <a:extLst>
                    <a:ext uri="{A12FA001-AC4F-418D-AE19-62706E023703}">
                      <ahyp:hlinkClr xmlns:ahyp="http://schemas.microsoft.com/office/drawing/2018/hyperlinkcolor" val="tx"/>
                    </a:ext>
                  </a:extLst>
                </a:hlinkClick>
              </a:rPr>
              <a:t>https://developer.5g-mag.com</a:t>
            </a:r>
            <a:endParaRPr lang="fr-CH" sz="1600" kern="1200" dirty="0">
              <a:solidFill>
                <a:srgbClr val="324158"/>
              </a:solidFill>
              <a:latin typeface="Poppins SemiBold" panose="02000000000000000000" pitchFamily="2" charset="0"/>
              <a:ea typeface="+mn-ea"/>
              <a:cs typeface="Poppins SemiBold" panose="02000000000000000000" pitchFamily="2" charset="0"/>
            </a:endParaRPr>
          </a:p>
          <a:p>
            <a:pPr marL="0" marR="0" lvl="1" indent="0" algn="ctr" defTabSz="609585" rtl="0" eaLnBrk="1" fontAlgn="auto" latinLnBrk="0" hangingPunct="1">
              <a:lnSpc>
                <a:spcPct val="100000"/>
              </a:lnSpc>
              <a:spcBef>
                <a:spcPts val="0"/>
              </a:spcBef>
              <a:spcAft>
                <a:spcPts val="0"/>
              </a:spcAft>
              <a:buClr>
                <a:srgbClr val="00A0D2"/>
              </a:buClr>
              <a:buSzTx/>
              <a:buFont typeface="Wingdings" panose="05000000000000000000" pitchFamily="2" charset="2"/>
              <a:buNone/>
              <a:tabLst/>
              <a:defRPr/>
            </a:pPr>
            <a:endParaRPr lang="fr-CH" sz="1600" kern="1200" dirty="0">
              <a:solidFill>
                <a:srgbClr val="324158"/>
              </a:solidFill>
              <a:latin typeface="Poppins SemiBold" panose="02000000000000000000" pitchFamily="2" charset="0"/>
              <a:ea typeface="+mn-ea"/>
              <a:cs typeface="Poppins SemiBold" panose="02000000000000000000" pitchFamily="2" charset="0"/>
            </a:endParaRPr>
          </a:p>
          <a:p>
            <a:pPr marL="0" marR="0" lvl="1" indent="0" algn="ctr" defTabSz="609585" rtl="0" eaLnBrk="1" fontAlgn="auto" latinLnBrk="0" hangingPunct="1">
              <a:lnSpc>
                <a:spcPct val="100000"/>
              </a:lnSpc>
              <a:spcBef>
                <a:spcPts val="0"/>
              </a:spcBef>
              <a:spcAft>
                <a:spcPts val="0"/>
              </a:spcAft>
              <a:buClr>
                <a:srgbClr val="00A0D2"/>
              </a:buClr>
              <a:buSzTx/>
              <a:buFont typeface="Wingdings" panose="05000000000000000000" pitchFamily="2" charset="2"/>
              <a:buNone/>
              <a:tabLst/>
              <a:defRPr/>
            </a:pPr>
            <a:r>
              <a:rPr lang="en-GB" sz="2400" b="1" kern="1200" dirty="0">
                <a:solidFill>
                  <a:srgbClr val="00A0D2"/>
                </a:solidFill>
                <a:latin typeface="Poppins ExtraLight" panose="00000300000000000000" pitchFamily="2" charset="0"/>
                <a:ea typeface="+mn-ea"/>
                <a:cs typeface="Poppins ExtraLight" panose="00000300000000000000" pitchFamily="2" charset="0"/>
              </a:rPr>
              <a:t>Publications</a:t>
            </a:r>
          </a:p>
          <a:p>
            <a:pPr marL="0" marR="0" lvl="1" indent="0" algn="ctr" defTabSz="609585" rtl="0" eaLnBrk="1" fontAlgn="auto" latinLnBrk="0" hangingPunct="1">
              <a:lnSpc>
                <a:spcPct val="100000"/>
              </a:lnSpc>
              <a:spcBef>
                <a:spcPts val="0"/>
              </a:spcBef>
              <a:spcAft>
                <a:spcPts val="0"/>
              </a:spcAft>
              <a:buClr>
                <a:srgbClr val="00A0D2"/>
              </a:buClr>
              <a:buSzTx/>
              <a:buFont typeface="Wingdings" panose="05000000000000000000" pitchFamily="2" charset="2"/>
              <a:buNone/>
              <a:tabLst/>
              <a:defRPr/>
            </a:pPr>
            <a:r>
              <a:rPr lang="fr-CH" sz="1600" kern="1200" dirty="0">
                <a:solidFill>
                  <a:srgbClr val="324158"/>
                </a:solidFill>
                <a:latin typeface="Poppins SemiBold" panose="02000000000000000000" pitchFamily="2" charset="0"/>
                <a:ea typeface="+mn-ea"/>
                <a:cs typeface="Poppins SemiBold" panose="02000000000000000000" pitchFamily="2" charset="0"/>
                <a:hlinkClick r:id="rId5">
                  <a:extLst>
                    <a:ext uri="{A12FA001-AC4F-418D-AE19-62706E023703}">
                      <ahyp:hlinkClr xmlns:ahyp="http://schemas.microsoft.com/office/drawing/2018/hyperlinkcolor" val="tx"/>
                    </a:ext>
                  </a:extLst>
                </a:hlinkClick>
              </a:rPr>
              <a:t>https://pub.5g-mag.com</a:t>
            </a:r>
            <a:endParaRPr lang="fr-CH" sz="1600" kern="1200" dirty="0">
              <a:solidFill>
                <a:srgbClr val="324158"/>
              </a:solidFill>
              <a:latin typeface="Poppins SemiBold" panose="02000000000000000000" pitchFamily="2" charset="0"/>
              <a:ea typeface="+mn-ea"/>
              <a:cs typeface="Poppins SemiBold" panose="02000000000000000000" pitchFamily="2" charset="0"/>
            </a:endParaRPr>
          </a:p>
          <a:p>
            <a:pPr marL="0" marR="0" lvl="1" indent="0" algn="ctr" defTabSz="609585" rtl="0" eaLnBrk="1" fontAlgn="auto" latinLnBrk="0" hangingPunct="1">
              <a:lnSpc>
                <a:spcPct val="100000"/>
              </a:lnSpc>
              <a:spcBef>
                <a:spcPts val="0"/>
              </a:spcBef>
              <a:spcAft>
                <a:spcPts val="0"/>
              </a:spcAft>
              <a:buClr>
                <a:srgbClr val="00A0D2"/>
              </a:buClr>
              <a:buSzTx/>
              <a:buFont typeface="Wingdings" panose="05000000000000000000" pitchFamily="2" charset="2"/>
              <a:buNone/>
              <a:tabLst/>
              <a:defRPr/>
            </a:pPr>
            <a:endParaRPr lang="en-GB" sz="1600" kern="1200" dirty="0">
              <a:solidFill>
                <a:srgbClr val="324158"/>
              </a:solidFill>
              <a:latin typeface="Poppins SemiBold" panose="02000000000000000000" pitchFamily="2" charset="0"/>
              <a:ea typeface="+mn-ea"/>
              <a:cs typeface="Poppins SemiBold" panose="02000000000000000000" pitchFamily="2" charset="0"/>
            </a:endParaRPr>
          </a:p>
          <a:p>
            <a:pPr marL="0" marR="0" lvl="1" indent="0" algn="ctr" defTabSz="609585" rtl="0" eaLnBrk="1" fontAlgn="auto" latinLnBrk="0" hangingPunct="1">
              <a:lnSpc>
                <a:spcPct val="100000"/>
              </a:lnSpc>
              <a:spcBef>
                <a:spcPts val="0"/>
              </a:spcBef>
              <a:spcAft>
                <a:spcPts val="0"/>
              </a:spcAft>
              <a:buClr>
                <a:srgbClr val="00A0D2"/>
              </a:buClr>
              <a:buSzTx/>
              <a:buFont typeface="Wingdings" panose="05000000000000000000" pitchFamily="2" charset="2"/>
              <a:buNone/>
              <a:tabLst/>
              <a:defRPr/>
            </a:pPr>
            <a:r>
              <a:rPr lang="en-GB" sz="2400" b="1" kern="1200" dirty="0">
                <a:solidFill>
                  <a:srgbClr val="00A0D2"/>
                </a:solidFill>
                <a:latin typeface="Poppins ExtraLight" panose="00000300000000000000" pitchFamily="2" charset="0"/>
                <a:ea typeface="+mn-ea"/>
                <a:cs typeface="Poppins ExtraLight" panose="00000300000000000000" pitchFamily="2" charset="0"/>
              </a:rPr>
              <a:t>Academy</a:t>
            </a:r>
          </a:p>
          <a:p>
            <a:pPr marL="0" marR="0" lvl="1" indent="0" algn="ctr" defTabSz="609585" rtl="0" eaLnBrk="1" fontAlgn="auto" latinLnBrk="0" hangingPunct="1">
              <a:lnSpc>
                <a:spcPct val="100000"/>
              </a:lnSpc>
              <a:spcBef>
                <a:spcPts val="0"/>
              </a:spcBef>
              <a:spcAft>
                <a:spcPts val="0"/>
              </a:spcAft>
              <a:buClr>
                <a:srgbClr val="00A0D2"/>
              </a:buClr>
              <a:buSzTx/>
              <a:buFont typeface="Wingdings" panose="05000000000000000000" pitchFamily="2" charset="2"/>
              <a:buNone/>
              <a:tabLst/>
              <a:defRPr/>
            </a:pPr>
            <a:r>
              <a:rPr lang="fr-CH" sz="1600" kern="1200" dirty="0">
                <a:solidFill>
                  <a:srgbClr val="324158"/>
                </a:solidFill>
                <a:latin typeface="Poppins SemiBold" panose="02000000000000000000" pitchFamily="2" charset="0"/>
                <a:ea typeface="+mn-ea"/>
                <a:cs typeface="Poppins SemiBold" panose="02000000000000000000" pitchFamily="2" charset="0"/>
                <a:hlinkClick r:id="rId6">
                  <a:extLst>
                    <a:ext uri="{A12FA001-AC4F-418D-AE19-62706E023703}">
                      <ahyp:hlinkClr xmlns:ahyp="http://schemas.microsoft.com/office/drawing/2018/hyperlinkcolor" val="tx"/>
                    </a:ext>
                  </a:extLst>
                </a:hlinkClick>
              </a:rPr>
              <a:t>https://academy.5g-mag.com</a:t>
            </a:r>
            <a:endParaRPr lang="fr-CH" sz="1600" kern="1200" dirty="0">
              <a:solidFill>
                <a:srgbClr val="324158"/>
              </a:solidFill>
              <a:latin typeface="Poppins SemiBold" panose="02000000000000000000" pitchFamily="2" charset="0"/>
              <a:ea typeface="+mn-ea"/>
              <a:cs typeface="Poppins SemiBold" panose="02000000000000000000" pitchFamily="2" charset="0"/>
            </a:endParaRPr>
          </a:p>
          <a:p>
            <a:pPr>
              <a:lnSpc>
                <a:spcPct val="100000"/>
              </a:lnSpc>
              <a:spcBef>
                <a:spcPts val="0"/>
              </a:spcBef>
              <a:spcAft>
                <a:spcPts val="0"/>
              </a:spcAft>
            </a:pPr>
            <a:endParaRPr lang="es-ES" sz="1867" kern="1200" dirty="0">
              <a:solidFill>
                <a:srgbClr val="324158"/>
              </a:solidFill>
              <a:latin typeface="Poppins SemiBold" panose="02000000000000000000" pitchFamily="2" charset="0"/>
              <a:ea typeface="+mn-ea"/>
              <a:cs typeface="Poppins SemiBold" panose="02000000000000000000" pitchFamily="2" charset="0"/>
            </a:endParaRPr>
          </a:p>
          <a:p>
            <a:pPr>
              <a:lnSpc>
                <a:spcPct val="100000"/>
              </a:lnSpc>
              <a:spcBef>
                <a:spcPts val="0"/>
              </a:spcBef>
              <a:spcAft>
                <a:spcPts val="0"/>
              </a:spcAft>
            </a:pPr>
            <a:r>
              <a:rPr lang="es-ES" sz="1867" cap="none" baseline="0" dirty="0">
                <a:solidFill>
                  <a:srgbClr val="324158"/>
                </a:solidFill>
                <a:latin typeface="Poppins ExtraLight" panose="00000300000000000000" pitchFamily="2" charset="0"/>
                <a:cs typeface="Poppins ExtraLight" panose="00000300000000000000" pitchFamily="2" charset="0"/>
              </a:rPr>
              <a:t>Eva Markvoort - </a:t>
            </a:r>
            <a:r>
              <a:rPr lang="es-ES" sz="1867" cap="none" baseline="0" dirty="0" err="1">
                <a:solidFill>
                  <a:srgbClr val="324158"/>
                </a:solidFill>
                <a:latin typeface="Poppins ExtraLight" panose="00000300000000000000" pitchFamily="2" charset="0"/>
                <a:cs typeface="Poppins ExtraLight" panose="00000300000000000000" pitchFamily="2" charset="0"/>
              </a:rPr>
              <a:t>Membership</a:t>
            </a:r>
            <a:endParaRPr lang="es-ES" sz="1867" cap="none" baseline="0" dirty="0">
              <a:solidFill>
                <a:srgbClr val="324158"/>
              </a:solidFill>
              <a:latin typeface="Poppins ExtraLight" panose="00000300000000000000" pitchFamily="2" charset="0"/>
              <a:cs typeface="Poppins ExtraLight" panose="00000300000000000000" pitchFamily="2" charset="0"/>
            </a:endParaRPr>
          </a:p>
          <a:p>
            <a:pPr>
              <a:lnSpc>
                <a:spcPct val="100000"/>
              </a:lnSpc>
              <a:spcBef>
                <a:spcPts val="0"/>
              </a:spcBef>
              <a:spcAft>
                <a:spcPts val="0"/>
              </a:spcAft>
            </a:pPr>
            <a:r>
              <a:rPr lang="es-ES" sz="1600" u="none" cap="none" baseline="0" dirty="0">
                <a:solidFill>
                  <a:srgbClr val="00A0D2"/>
                </a:solidFill>
                <a:latin typeface="Poppins ExtraLight" panose="00000300000000000000" pitchFamily="2" charset="0"/>
                <a:cs typeface="Poppins ExtraLight" panose="00000300000000000000" pitchFamily="2" charset="0"/>
                <a:hlinkClick r:id="rId7"/>
              </a:rPr>
              <a:t>markvoort@5g-mag.com</a:t>
            </a:r>
            <a:endParaRPr lang="es-ES" sz="1600" u="none" cap="none" baseline="0" dirty="0">
              <a:solidFill>
                <a:srgbClr val="00A0D2"/>
              </a:solidFill>
              <a:latin typeface="Poppins ExtraLight" panose="00000300000000000000" pitchFamily="2" charset="0"/>
              <a:cs typeface="Poppins ExtraLight" panose="00000300000000000000" pitchFamily="2" charset="0"/>
            </a:endParaRPr>
          </a:p>
          <a:p>
            <a:pPr>
              <a:lnSpc>
                <a:spcPct val="100000"/>
              </a:lnSpc>
              <a:spcBef>
                <a:spcPts val="0"/>
              </a:spcBef>
              <a:spcAft>
                <a:spcPts val="0"/>
              </a:spcAft>
            </a:pPr>
            <a:endParaRPr lang="es-ES" sz="1400" cap="small" baseline="0" dirty="0">
              <a:latin typeface="Poppins ExtraLight" panose="00000300000000000000" pitchFamily="2" charset="0"/>
              <a:cs typeface="Poppins ExtraLight" panose="00000300000000000000" pitchFamily="2" charset="0"/>
            </a:endParaRPr>
          </a:p>
          <a:p>
            <a:pPr>
              <a:lnSpc>
                <a:spcPct val="100000"/>
              </a:lnSpc>
              <a:spcBef>
                <a:spcPts val="0"/>
              </a:spcBef>
              <a:spcAft>
                <a:spcPts val="0"/>
              </a:spcAft>
            </a:pPr>
            <a:r>
              <a:rPr lang="es-ES" sz="1867" cap="none" baseline="0" dirty="0">
                <a:solidFill>
                  <a:srgbClr val="324158"/>
                </a:solidFill>
                <a:latin typeface="Poppins ExtraLight" panose="00000300000000000000" pitchFamily="2" charset="0"/>
                <a:cs typeface="Poppins ExtraLight" panose="00000300000000000000" pitchFamily="2" charset="0"/>
              </a:rPr>
              <a:t>Jordi J. Gimenez - Technology</a:t>
            </a:r>
          </a:p>
          <a:p>
            <a:pPr marL="0" algn="ctr" defTabSz="914377" rtl="0" eaLnBrk="1" latinLnBrk="0" hangingPunct="1">
              <a:lnSpc>
                <a:spcPct val="100000"/>
              </a:lnSpc>
              <a:spcBef>
                <a:spcPts val="0"/>
              </a:spcBef>
              <a:spcAft>
                <a:spcPts val="0"/>
              </a:spcAft>
              <a:buNone/>
            </a:pPr>
            <a:r>
              <a:rPr lang="es-ES" sz="1600" b="1" u="none" kern="1200" cap="none" spc="-60" baseline="0" dirty="0">
                <a:solidFill>
                  <a:srgbClr val="00A0D2"/>
                </a:solidFill>
                <a:latin typeface="Poppins ExtraLight" panose="00000300000000000000" pitchFamily="2" charset="0"/>
                <a:ea typeface="+mj-ea"/>
                <a:cs typeface="Poppins ExtraLight" panose="00000300000000000000" pitchFamily="2" charset="0"/>
                <a:hlinkClick r:id="rId8"/>
              </a:rPr>
              <a:t>gimenez@5g-mag.com</a:t>
            </a:r>
            <a:endParaRPr lang="es-ES" sz="1600" b="1" u="none" kern="1200" cap="none" spc="-60" baseline="0" dirty="0">
              <a:solidFill>
                <a:srgbClr val="00A0D2"/>
              </a:solidFill>
              <a:latin typeface="Poppins ExtraLight" panose="00000300000000000000" pitchFamily="2" charset="0"/>
              <a:ea typeface="+mj-ea"/>
              <a:cs typeface="Poppins ExtraLight" panose="00000300000000000000" pitchFamily="2" charset="0"/>
            </a:endParaRPr>
          </a:p>
        </p:txBody>
      </p:sp>
      <p:grpSp>
        <p:nvGrpSpPr>
          <p:cNvPr id="5" name="Group 31">
            <a:extLst>
              <a:ext uri="{FF2B5EF4-FFF2-40B4-BE49-F238E27FC236}">
                <a16:creationId xmlns:a16="http://schemas.microsoft.com/office/drawing/2014/main" id="{E059B719-A060-3ADC-558D-D9C3F868767E}"/>
              </a:ext>
            </a:extLst>
          </p:cNvPr>
          <p:cNvGrpSpPr/>
          <p:nvPr userDrawn="1"/>
        </p:nvGrpSpPr>
        <p:grpSpPr>
          <a:xfrm>
            <a:off x="7127993" y="1001670"/>
            <a:ext cx="3902899" cy="481940"/>
            <a:chOff x="5244237" y="596002"/>
            <a:chExt cx="2927174" cy="361455"/>
          </a:xfrm>
        </p:grpSpPr>
        <p:pic>
          <p:nvPicPr>
            <p:cNvPr id="6" name="Picture 21">
              <a:hlinkClick r:id="rId9"/>
              <a:extLst>
                <a:ext uri="{FF2B5EF4-FFF2-40B4-BE49-F238E27FC236}">
                  <a16:creationId xmlns:a16="http://schemas.microsoft.com/office/drawing/2014/main" id="{CF1A554B-685D-2DCD-D83F-6EC5DAD8E08C}"/>
                </a:ext>
              </a:extLst>
            </p:cNvPr>
            <p:cNvPicPr>
              <a:picLocks noChangeAspect="1"/>
            </p:cNvPicPr>
            <p:nvPr userDrawn="1"/>
          </p:nvPicPr>
          <p:blipFill rotWithShape="1">
            <a:blip r:embed="rId10" cstate="hqprint">
              <a:extLst>
                <a:ext uri="{28A0092B-C50C-407E-A947-70E740481C1C}">
                  <a14:useLocalDpi xmlns:a14="http://schemas.microsoft.com/office/drawing/2010/main"/>
                </a:ext>
              </a:extLst>
            </a:blip>
            <a:srcRect/>
            <a:stretch/>
          </p:blipFill>
          <p:spPr>
            <a:xfrm>
              <a:off x="5244237" y="596004"/>
              <a:ext cx="362304" cy="361453"/>
            </a:xfrm>
            <a:prstGeom prst="rect">
              <a:avLst/>
            </a:prstGeom>
          </p:spPr>
        </p:pic>
        <p:pic>
          <p:nvPicPr>
            <p:cNvPr id="7" name="Picture 22">
              <a:hlinkClick r:id="rId11"/>
              <a:extLst>
                <a:ext uri="{FF2B5EF4-FFF2-40B4-BE49-F238E27FC236}">
                  <a16:creationId xmlns:a16="http://schemas.microsoft.com/office/drawing/2014/main" id="{9B7FDDFC-D7D1-9350-787A-EA8D1C6A87D8}"/>
                </a:ext>
              </a:extLst>
            </p:cNvPr>
            <p:cNvPicPr>
              <a:picLocks noChangeAspect="1"/>
            </p:cNvPicPr>
            <p:nvPr userDrawn="1"/>
          </p:nvPicPr>
          <p:blipFill rotWithShape="1">
            <a:blip r:embed="rId12" cstate="hqprint">
              <a:extLst>
                <a:ext uri="{28A0092B-C50C-407E-A947-70E740481C1C}">
                  <a14:useLocalDpi xmlns:a14="http://schemas.microsoft.com/office/drawing/2010/main"/>
                </a:ext>
              </a:extLst>
            </a:blip>
            <a:srcRect/>
            <a:stretch/>
          </p:blipFill>
          <p:spPr>
            <a:xfrm>
              <a:off x="5733356" y="596004"/>
              <a:ext cx="409026" cy="361453"/>
            </a:xfrm>
            <a:prstGeom prst="rect">
              <a:avLst/>
            </a:prstGeom>
          </p:spPr>
        </p:pic>
        <p:pic>
          <p:nvPicPr>
            <p:cNvPr id="8" name="Picture 23">
              <a:hlinkClick r:id="rId13"/>
              <a:extLst>
                <a:ext uri="{FF2B5EF4-FFF2-40B4-BE49-F238E27FC236}">
                  <a16:creationId xmlns:a16="http://schemas.microsoft.com/office/drawing/2014/main" id="{6BADCF03-7A97-353A-860F-7BD914C8AAD3}"/>
                </a:ext>
              </a:extLst>
            </p:cNvPr>
            <p:cNvPicPr>
              <a:picLocks noChangeAspect="1"/>
            </p:cNvPicPr>
            <p:nvPr userDrawn="1"/>
          </p:nvPicPr>
          <p:blipFill rotWithShape="1">
            <a:blip r:embed="rId14" cstate="hqprint">
              <a:extLst>
                <a:ext uri="{28A0092B-C50C-407E-A947-70E740481C1C}">
                  <a14:useLocalDpi xmlns:a14="http://schemas.microsoft.com/office/drawing/2010/main"/>
                </a:ext>
              </a:extLst>
            </a:blip>
            <a:srcRect/>
            <a:stretch/>
          </p:blipFill>
          <p:spPr>
            <a:xfrm>
              <a:off x="6269197" y="596003"/>
              <a:ext cx="362304" cy="361453"/>
            </a:xfrm>
            <a:prstGeom prst="rect">
              <a:avLst/>
            </a:prstGeom>
          </p:spPr>
        </p:pic>
        <p:pic>
          <p:nvPicPr>
            <p:cNvPr id="9" name="Picture 24">
              <a:hlinkClick r:id="rId15"/>
              <a:extLst>
                <a:ext uri="{FF2B5EF4-FFF2-40B4-BE49-F238E27FC236}">
                  <a16:creationId xmlns:a16="http://schemas.microsoft.com/office/drawing/2014/main" id="{991753C3-42E6-646E-ED6E-D1C0D6B330C9}"/>
                </a:ext>
              </a:extLst>
            </p:cNvPr>
            <p:cNvPicPr>
              <a:picLocks noChangeAspect="1"/>
            </p:cNvPicPr>
            <p:nvPr userDrawn="1"/>
          </p:nvPicPr>
          <p:blipFill rotWithShape="1">
            <a:blip r:embed="rId16" cstate="hqprint">
              <a:extLst>
                <a:ext uri="{28A0092B-C50C-407E-A947-70E740481C1C}">
                  <a14:useLocalDpi xmlns:a14="http://schemas.microsoft.com/office/drawing/2010/main"/>
                </a:ext>
              </a:extLst>
            </a:blip>
            <a:srcRect/>
            <a:stretch/>
          </p:blipFill>
          <p:spPr>
            <a:xfrm>
              <a:off x="6758316" y="596003"/>
              <a:ext cx="453437" cy="361453"/>
            </a:xfrm>
            <a:prstGeom prst="rect">
              <a:avLst/>
            </a:prstGeom>
          </p:spPr>
        </p:pic>
        <p:pic>
          <p:nvPicPr>
            <p:cNvPr id="10" name="Picture 25">
              <a:hlinkClick r:id="rId17"/>
              <a:extLst>
                <a:ext uri="{FF2B5EF4-FFF2-40B4-BE49-F238E27FC236}">
                  <a16:creationId xmlns:a16="http://schemas.microsoft.com/office/drawing/2014/main" id="{3EB9B9E6-A63F-A547-00D3-BFCD24D27149}"/>
                </a:ext>
              </a:extLst>
            </p:cNvPr>
            <p:cNvPicPr>
              <a:picLocks noChangeAspect="1"/>
            </p:cNvPicPr>
            <p:nvPr userDrawn="1"/>
          </p:nvPicPr>
          <p:blipFill rotWithShape="1">
            <a:blip r:embed="rId18" cstate="hqprint">
              <a:extLst>
                <a:ext uri="{28A0092B-C50C-407E-A947-70E740481C1C}">
                  <a14:useLocalDpi xmlns:a14="http://schemas.microsoft.com/office/drawing/2010/main"/>
                </a:ext>
              </a:extLst>
            </a:blip>
            <a:srcRect/>
            <a:stretch/>
          </p:blipFill>
          <p:spPr>
            <a:xfrm>
              <a:off x="7294157" y="596002"/>
              <a:ext cx="409027" cy="361453"/>
            </a:xfrm>
            <a:prstGeom prst="rect">
              <a:avLst/>
            </a:prstGeom>
          </p:spPr>
        </p:pic>
        <p:pic>
          <p:nvPicPr>
            <p:cNvPr id="11" name="Picture 26">
              <a:hlinkClick r:id="rId19"/>
              <a:extLst>
                <a:ext uri="{FF2B5EF4-FFF2-40B4-BE49-F238E27FC236}">
                  <a16:creationId xmlns:a16="http://schemas.microsoft.com/office/drawing/2014/main" id="{5E858AE6-A958-F96A-540B-48AB5553C406}"/>
                </a:ext>
              </a:extLst>
            </p:cNvPr>
            <p:cNvPicPr>
              <a:picLocks noChangeAspect="1"/>
            </p:cNvPicPr>
            <p:nvPr userDrawn="1"/>
          </p:nvPicPr>
          <p:blipFill rotWithShape="1">
            <a:blip r:embed="rId20" cstate="hqprint">
              <a:extLst>
                <a:ext uri="{28A0092B-C50C-407E-A947-70E740481C1C}">
                  <a14:useLocalDpi xmlns:a14="http://schemas.microsoft.com/office/drawing/2010/main"/>
                </a:ext>
              </a:extLst>
            </a:blip>
            <a:srcRect/>
            <a:stretch/>
          </p:blipFill>
          <p:spPr>
            <a:xfrm>
              <a:off x="7783276" y="596002"/>
              <a:ext cx="388135" cy="361453"/>
            </a:xfrm>
            <a:prstGeom prst="rect">
              <a:avLst/>
            </a:prstGeom>
          </p:spPr>
        </p:pic>
      </p:grpSp>
      <p:pic>
        <p:nvPicPr>
          <p:cNvPr id="12" name="Picture 28" descr="Logo&#10;&#10;Description automatically generated">
            <a:extLst>
              <a:ext uri="{FF2B5EF4-FFF2-40B4-BE49-F238E27FC236}">
                <a16:creationId xmlns:a16="http://schemas.microsoft.com/office/drawing/2014/main" id="{F74AF5E7-D6B0-FAD1-4950-1708CA6AB2BD}"/>
              </a:ext>
            </a:extLst>
          </p:cNvPr>
          <p:cNvPicPr>
            <a:picLocks noChangeAspect="1"/>
          </p:cNvPicPr>
          <p:nvPr userDrawn="1"/>
        </p:nvPicPr>
        <p:blipFill>
          <a:blip r:embed="rId21" cstate="print">
            <a:extLst>
              <a:ext uri="{28A0092B-C50C-407E-A947-70E740481C1C}">
                <a14:useLocalDpi xmlns:a14="http://schemas.microsoft.com/office/drawing/2010/main"/>
              </a:ext>
            </a:extLst>
          </a:blip>
          <a:stretch>
            <a:fillRect/>
          </a:stretch>
        </p:blipFill>
        <p:spPr>
          <a:xfrm>
            <a:off x="39656" y="6288089"/>
            <a:ext cx="501649" cy="501649"/>
          </a:xfrm>
          <a:prstGeom prst="rect">
            <a:avLst/>
          </a:prstGeom>
        </p:spPr>
      </p:pic>
      <p:pic>
        <p:nvPicPr>
          <p:cNvPr id="14" name="Picture 13">
            <a:extLst>
              <a:ext uri="{FF2B5EF4-FFF2-40B4-BE49-F238E27FC236}">
                <a16:creationId xmlns:a16="http://schemas.microsoft.com/office/drawing/2014/main" id="{FAF789F5-87AD-ACBD-4E94-1624B61F8A1A}"/>
              </a:ext>
            </a:extLst>
          </p:cNvPr>
          <p:cNvPicPr>
            <a:picLocks noChangeAspect="1"/>
          </p:cNvPicPr>
          <p:nvPr userDrawn="1"/>
        </p:nvPicPr>
        <p:blipFill rotWithShape="1">
          <a:blip r:embed="rId22"/>
          <a:srcRect l="64014" t="5587" r="14648" b="2770"/>
          <a:stretch/>
        </p:blipFill>
        <p:spPr>
          <a:xfrm>
            <a:off x="82581" y="68263"/>
            <a:ext cx="5558363" cy="6714064"/>
          </a:xfrm>
          <a:prstGeom prst="rect">
            <a:avLst/>
          </a:prstGeom>
        </p:spPr>
      </p:pic>
      <p:sp>
        <p:nvSpPr>
          <p:cNvPr id="15" name="Rectangle 14">
            <a:extLst>
              <a:ext uri="{FF2B5EF4-FFF2-40B4-BE49-F238E27FC236}">
                <a16:creationId xmlns:a16="http://schemas.microsoft.com/office/drawing/2014/main" id="{F3FF8EF2-A7DD-AF33-8B68-F33D8ABA4870}"/>
              </a:ext>
            </a:extLst>
          </p:cNvPr>
          <p:cNvSpPr/>
          <p:nvPr userDrawn="1"/>
        </p:nvSpPr>
        <p:spPr>
          <a:xfrm>
            <a:off x="5902932" y="-67205"/>
            <a:ext cx="48000" cy="6985000"/>
          </a:xfrm>
          <a:prstGeom prst="rect">
            <a:avLst/>
          </a:prstGeom>
          <a:solidFill>
            <a:srgbClr val="00A0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Tree>
    <p:extLst>
      <p:ext uri="{BB962C8B-B14F-4D97-AF65-F5344CB8AC3E}">
        <p14:creationId xmlns:p14="http://schemas.microsoft.com/office/powerpoint/2010/main" val="38301715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5_Diapositiva de título">
    <p:spTree>
      <p:nvGrpSpPr>
        <p:cNvPr id="1" name=""/>
        <p:cNvGrpSpPr/>
        <p:nvPr/>
      </p:nvGrpSpPr>
      <p:grpSpPr>
        <a:xfrm>
          <a:off x="0" y="0"/>
          <a:ext cx="0" cy="0"/>
          <a:chOff x="0" y="0"/>
          <a:chExt cx="0" cy="0"/>
        </a:xfrm>
      </p:grpSpPr>
      <p:pic>
        <p:nvPicPr>
          <p:cNvPr id="13" name="Picture 12" descr="Logo&#10;&#10;Description automatically generated">
            <a:extLst>
              <a:ext uri="{FF2B5EF4-FFF2-40B4-BE49-F238E27FC236}">
                <a16:creationId xmlns:a16="http://schemas.microsoft.com/office/drawing/2014/main" id="{CD83C330-65F4-46AF-A29E-E26CFDEB89FA}"/>
              </a:ext>
            </a:extLst>
          </p:cNvPr>
          <p:cNvPicPr>
            <a:picLocks noChangeAspect="1"/>
          </p:cNvPicPr>
          <p:nvPr userDrawn="1"/>
        </p:nvPicPr>
        <p:blipFill>
          <a:blip r:embed="rId2"/>
          <a:stretch>
            <a:fillRect/>
          </a:stretch>
        </p:blipFill>
        <p:spPr>
          <a:xfrm>
            <a:off x="9035061" y="1416720"/>
            <a:ext cx="3100105" cy="3100105"/>
          </a:xfrm>
          <a:prstGeom prst="rect">
            <a:avLst/>
          </a:prstGeom>
        </p:spPr>
      </p:pic>
      <p:sp>
        <p:nvSpPr>
          <p:cNvPr id="15" name="Title 1">
            <a:extLst>
              <a:ext uri="{FF2B5EF4-FFF2-40B4-BE49-F238E27FC236}">
                <a16:creationId xmlns:a16="http://schemas.microsoft.com/office/drawing/2014/main" id="{AAAA35E2-1B92-4BF0-B325-C2D1C4013A1A}"/>
              </a:ext>
            </a:extLst>
          </p:cNvPr>
          <p:cNvSpPr>
            <a:spLocks noGrp="1"/>
          </p:cNvSpPr>
          <p:nvPr>
            <p:ph type="ctrTitle" hasCustomPrompt="1"/>
          </p:nvPr>
        </p:nvSpPr>
        <p:spPr>
          <a:xfrm>
            <a:off x="1072974" y="1504951"/>
            <a:ext cx="7722460" cy="1924051"/>
          </a:xfrm>
          <a:prstGeom prst="rect">
            <a:avLst/>
          </a:prstGeom>
        </p:spPr>
        <p:txBody>
          <a:bodyPr anchor="b">
            <a:normAutofit/>
          </a:bodyPr>
          <a:lstStyle>
            <a:lvl1pPr algn="l">
              <a:defRPr sz="4800" spc="-100" baseline="0">
                <a:solidFill>
                  <a:srgbClr val="324158"/>
                </a:solidFill>
                <a:latin typeface="Poppins SemiBold" panose="02000000000000000000" pitchFamily="2" charset="0"/>
                <a:cs typeface="Poppins SemiBold" panose="02000000000000000000" pitchFamily="2" charset="0"/>
              </a:defRPr>
            </a:lvl1pPr>
          </a:lstStyle>
          <a:p>
            <a:r>
              <a:rPr lang="en-US" dirty="0"/>
              <a:t>Thank you!</a:t>
            </a:r>
          </a:p>
        </p:txBody>
      </p:sp>
      <p:sp>
        <p:nvSpPr>
          <p:cNvPr id="16" name="Subtitle 2">
            <a:extLst>
              <a:ext uri="{FF2B5EF4-FFF2-40B4-BE49-F238E27FC236}">
                <a16:creationId xmlns:a16="http://schemas.microsoft.com/office/drawing/2014/main" id="{DEF463B7-3146-4747-A098-9AB64A25DF89}"/>
              </a:ext>
            </a:extLst>
          </p:cNvPr>
          <p:cNvSpPr>
            <a:spLocks noGrp="1"/>
          </p:cNvSpPr>
          <p:nvPr>
            <p:ph type="subTitle" idx="1" hasCustomPrompt="1"/>
          </p:nvPr>
        </p:nvSpPr>
        <p:spPr>
          <a:xfrm>
            <a:off x="262465" y="5727524"/>
            <a:ext cx="11667071" cy="758283"/>
          </a:xfrm>
          <a:prstGeom prst="rect">
            <a:avLst/>
          </a:prstGeom>
        </p:spPr>
        <p:txBody>
          <a:bodyPr anchor="t">
            <a:noAutofit/>
          </a:bodyPr>
          <a:lstStyle>
            <a:lvl1pPr marL="0" indent="0" algn="r">
              <a:buNone/>
              <a:defRPr sz="1867" b="0" cap="none" spc="0" baseline="0">
                <a:solidFill>
                  <a:srgbClr val="324158"/>
                </a:solidFill>
                <a:latin typeface="Poppins ExtraLight" panose="00000300000000000000" pitchFamily="2" charset="0"/>
                <a:cs typeface="Poppins ExtraLight" panose="00000300000000000000" pitchFamily="2" charset="0"/>
              </a:defRPr>
            </a:lvl1pPr>
            <a:lvl2pPr marL="457189" indent="0" algn="ctr">
              <a:buNone/>
              <a:defRPr sz="2200"/>
            </a:lvl2pPr>
            <a:lvl3pPr marL="914377" indent="0" algn="ctr">
              <a:buNone/>
              <a:defRPr sz="2200"/>
            </a:lvl3pPr>
            <a:lvl4pPr marL="1371566" indent="0" algn="ctr">
              <a:buNone/>
              <a:defRPr sz="2000"/>
            </a:lvl4pPr>
            <a:lvl5pPr marL="1828754" indent="0" algn="ctr">
              <a:buNone/>
              <a:defRPr sz="2000"/>
            </a:lvl5pPr>
            <a:lvl6pPr marL="2285943" indent="0" algn="ctr">
              <a:buNone/>
              <a:defRPr sz="2000"/>
            </a:lvl6pPr>
            <a:lvl7pPr marL="2743131" indent="0" algn="ctr">
              <a:buNone/>
              <a:defRPr sz="2000"/>
            </a:lvl7pPr>
            <a:lvl8pPr marL="3200320" indent="0" algn="ctr">
              <a:buNone/>
              <a:defRPr sz="2000"/>
            </a:lvl8pPr>
            <a:lvl9pPr marL="3657509" indent="0" algn="ctr">
              <a:buNone/>
              <a:defRPr sz="2000"/>
            </a:lvl9pPr>
          </a:lstStyle>
          <a:p>
            <a:r>
              <a:rPr lang="es-ES" dirty="0"/>
              <a:t>00.00.00</a:t>
            </a:r>
          </a:p>
          <a:p>
            <a:r>
              <a:rPr lang="es-ES" dirty="0" err="1"/>
              <a:t>Name</a:t>
            </a:r>
            <a:r>
              <a:rPr lang="es-ES" dirty="0"/>
              <a:t> of the </a:t>
            </a:r>
            <a:r>
              <a:rPr lang="es-ES" dirty="0" err="1"/>
              <a:t>Event</a:t>
            </a:r>
            <a:endParaRPr lang="es-ES" dirty="0"/>
          </a:p>
        </p:txBody>
      </p:sp>
      <p:sp>
        <p:nvSpPr>
          <p:cNvPr id="19" name="Text Placeholder 2">
            <a:extLst>
              <a:ext uri="{FF2B5EF4-FFF2-40B4-BE49-F238E27FC236}">
                <a16:creationId xmlns:a16="http://schemas.microsoft.com/office/drawing/2014/main" id="{46ADD08E-91C1-479E-9393-3B8F57030356}"/>
              </a:ext>
            </a:extLst>
          </p:cNvPr>
          <p:cNvSpPr>
            <a:spLocks noGrp="1"/>
          </p:cNvSpPr>
          <p:nvPr>
            <p:ph type="body" sz="quarter" idx="11" hasCustomPrompt="1"/>
          </p:nvPr>
        </p:nvSpPr>
        <p:spPr>
          <a:xfrm>
            <a:off x="1072974" y="3626721"/>
            <a:ext cx="7722460" cy="507673"/>
          </a:xfrm>
          <a:prstGeom prst="rect">
            <a:avLst/>
          </a:prstGeom>
        </p:spPr>
        <p:txBody>
          <a:bodyPr/>
          <a:lstStyle>
            <a:lvl1pPr marL="0" indent="0" algn="l" defTabSz="914377" rtl="0" eaLnBrk="1" latinLnBrk="0" hangingPunct="1">
              <a:lnSpc>
                <a:spcPct val="90000"/>
              </a:lnSpc>
              <a:spcBef>
                <a:spcPts val="1200"/>
              </a:spcBef>
              <a:buClr>
                <a:srgbClr val="1E4395"/>
              </a:buClr>
              <a:buFont typeface="Wingdings 2" pitchFamily="18" charset="2"/>
              <a:buNone/>
              <a:defRPr lang="en-US" sz="3200" b="0" kern="1200" cap="none" spc="0" baseline="0" dirty="0" smtClean="0">
                <a:solidFill>
                  <a:srgbClr val="324158"/>
                </a:solidFill>
                <a:latin typeface="Poppins ExtraLight" panose="00000300000000000000" pitchFamily="2" charset="0"/>
                <a:ea typeface="+mn-ea"/>
                <a:cs typeface="Poppins ExtraLight" panose="00000300000000000000" pitchFamily="2" charset="0"/>
              </a:defRPr>
            </a:lvl1pPr>
            <a:lvl2pPr marL="502907" indent="0">
              <a:buNone/>
              <a:defRPr/>
            </a:lvl2pPr>
            <a:lvl5pPr marL="1874473" indent="0">
              <a:buNone/>
              <a:defRPr/>
            </a:lvl5pPr>
          </a:lstStyle>
          <a:p>
            <a:r>
              <a:rPr lang="es-ES" dirty="0" err="1"/>
              <a:t>Author</a:t>
            </a:r>
            <a:endParaRPr lang="es-ES" dirty="0"/>
          </a:p>
        </p:txBody>
      </p:sp>
      <p:sp>
        <p:nvSpPr>
          <p:cNvPr id="9" name="Text Placeholder 2">
            <a:extLst>
              <a:ext uri="{FF2B5EF4-FFF2-40B4-BE49-F238E27FC236}">
                <a16:creationId xmlns:a16="http://schemas.microsoft.com/office/drawing/2014/main" id="{0ED3113B-4878-4994-ADF6-5866D0986ABB}"/>
              </a:ext>
            </a:extLst>
          </p:cNvPr>
          <p:cNvSpPr>
            <a:spLocks noGrp="1"/>
          </p:cNvSpPr>
          <p:nvPr>
            <p:ph type="body" sz="quarter" idx="12" hasCustomPrompt="1"/>
          </p:nvPr>
        </p:nvSpPr>
        <p:spPr>
          <a:xfrm>
            <a:off x="1072974" y="4187285"/>
            <a:ext cx="7722460" cy="507673"/>
          </a:xfrm>
          <a:prstGeom prst="rect">
            <a:avLst/>
          </a:prstGeom>
        </p:spPr>
        <p:txBody>
          <a:bodyPr/>
          <a:lstStyle>
            <a:lvl1pPr marL="0" indent="0" algn="l" defTabSz="914377" rtl="0" eaLnBrk="1" latinLnBrk="0" hangingPunct="1">
              <a:lnSpc>
                <a:spcPct val="90000"/>
              </a:lnSpc>
              <a:spcBef>
                <a:spcPts val="1200"/>
              </a:spcBef>
              <a:buClr>
                <a:srgbClr val="1E4395"/>
              </a:buClr>
              <a:buFont typeface="Wingdings 2" pitchFamily="18" charset="2"/>
              <a:buNone/>
              <a:defRPr lang="en-US" sz="2400" b="0" kern="1200" cap="none" spc="0" baseline="0" dirty="0" smtClean="0">
                <a:solidFill>
                  <a:srgbClr val="324158"/>
                </a:solidFill>
                <a:latin typeface="Poppins ExtraLight" panose="00000300000000000000" pitchFamily="2" charset="0"/>
                <a:ea typeface="+mn-ea"/>
                <a:cs typeface="Poppins ExtraLight" panose="00000300000000000000" pitchFamily="2" charset="0"/>
              </a:defRPr>
            </a:lvl1pPr>
            <a:lvl2pPr marL="502907" indent="0">
              <a:buNone/>
              <a:defRPr/>
            </a:lvl2pPr>
            <a:lvl5pPr marL="1874473" indent="0">
              <a:buNone/>
              <a:defRPr/>
            </a:lvl5pPr>
          </a:lstStyle>
          <a:p>
            <a:r>
              <a:rPr lang="es-ES" dirty="0" err="1"/>
              <a:t>Afiliation</a:t>
            </a:r>
            <a:endParaRPr lang="es-ES" dirty="0"/>
          </a:p>
        </p:txBody>
      </p:sp>
      <p:sp>
        <p:nvSpPr>
          <p:cNvPr id="17" name="Date Placeholder 3">
            <a:extLst>
              <a:ext uri="{FF2B5EF4-FFF2-40B4-BE49-F238E27FC236}">
                <a16:creationId xmlns:a16="http://schemas.microsoft.com/office/drawing/2014/main" id="{AA3CA836-FA54-4075-8645-693476553E59}"/>
              </a:ext>
            </a:extLst>
          </p:cNvPr>
          <p:cNvSpPr>
            <a:spLocks noGrp="1"/>
          </p:cNvSpPr>
          <p:nvPr>
            <p:ph type="dt" sz="half" idx="2"/>
          </p:nvPr>
        </p:nvSpPr>
        <p:spPr>
          <a:xfrm>
            <a:off x="541305" y="6288088"/>
            <a:ext cx="2629591" cy="483643"/>
          </a:xfrm>
          <a:prstGeom prst="rect">
            <a:avLst/>
          </a:prstGeom>
        </p:spPr>
        <p:txBody>
          <a:bodyPr lIns="0" tIns="0" rIns="0" bIns="0" anchor="b"/>
          <a:lstStyle>
            <a:lvl1pPr>
              <a:defRPr lang="en-US" smtClean="0"/>
            </a:lvl1pPr>
          </a:lstStyle>
          <a:p>
            <a:r>
              <a:rPr lang="en-US" dirty="0"/>
              <a:t>5G MEDIA ACTION GROUP © 2023</a:t>
            </a:r>
          </a:p>
        </p:txBody>
      </p:sp>
    </p:spTree>
    <p:extLst>
      <p:ext uri="{BB962C8B-B14F-4D97-AF65-F5344CB8AC3E}">
        <p14:creationId xmlns:p14="http://schemas.microsoft.com/office/powerpoint/2010/main" val="4224530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6.xml"/><Relationship Id="rId7" Type="http://schemas.openxmlformats.org/officeDocument/2006/relationships/slideLayout" Target="../slideLayouts/slideLayout10.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cs typeface="poppins" panose="00000500000000000000" pitchFamily="2"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cs typeface="poppins" panose="00000500000000000000" pitchFamily="2" charset="0"/>
              </a:rPr>
              <a:pPr>
                <a:defRPr/>
              </a:pPr>
              <a:t>‹#›</a:t>
            </a:fld>
            <a:endParaRPr lang="en-GB" altLang="en-US" sz="1400" dirty="0">
              <a:latin typeface="Calibri" panose="020F0502020204030204" pitchFamily="34" charset="0"/>
              <a:cs typeface="poppins" panose="00000500000000000000" pitchFamily="2"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cs typeface="poppins" panose="00000500000000000000" pitchFamily="2" charset="0"/>
              </a:rPr>
              <a:t>TSG RAN Rel-19 Workshop	</a:t>
            </a:r>
          </a:p>
          <a:p>
            <a:pPr eaLnBrk="1" hangingPunct="1">
              <a:defRPr/>
            </a:pPr>
            <a:r>
              <a:rPr lang="fi-FI" altLang="en-US" sz="1400" b="1" dirty="0">
                <a:latin typeface="Arial "/>
                <a:cs typeface="poppins" panose="00000500000000000000" pitchFamily="2" charset="0"/>
              </a:rPr>
              <a:t>Taipei, June 15 – 16, 2023</a:t>
            </a:r>
            <a:endParaRPr lang="sv-SE" altLang="en-US" sz="1400" b="1" dirty="0">
              <a:latin typeface="Arial "/>
              <a:cs typeface="poppins" panose="00000500000000000000" pitchFamily="2"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cs typeface="poppins" panose="00000500000000000000" pitchFamily="2" charset="0"/>
              </a:rPr>
              <a:t>RWS-230367</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795416C2-DABC-417B-8971-9EF37F61FAA0}"/>
              </a:ext>
            </a:extLst>
          </p:cNvPr>
          <p:cNvSpPr>
            <a:spLocks noGrp="1"/>
          </p:cNvSpPr>
          <p:nvPr>
            <p:ph type="sldNum" sz="quarter" idx="4"/>
          </p:nvPr>
        </p:nvSpPr>
        <p:spPr>
          <a:xfrm>
            <a:off x="10621419" y="6356350"/>
            <a:ext cx="1530927" cy="365125"/>
          </a:xfrm>
          <a:prstGeom prst="rect">
            <a:avLst/>
          </a:prstGeom>
        </p:spPr>
        <p:txBody>
          <a:bodyPr vert="horz" lIns="91440" tIns="45720" rIns="91440" bIns="45720" rtlCol="0" anchor="ctr"/>
          <a:lstStyle>
            <a:lvl1pPr algn="r">
              <a:defRPr sz="1200" b="0">
                <a:solidFill>
                  <a:srgbClr val="324158"/>
                </a:solidFill>
                <a:latin typeface="Poppins ExtraLight" panose="00000300000000000000" pitchFamily="2" charset="0"/>
                <a:cs typeface="Poppins ExtraLight" panose="00000300000000000000" pitchFamily="2" charset="0"/>
              </a:defRPr>
            </a:lvl1pPr>
          </a:lstStyle>
          <a:p>
            <a:fld id="{4FAB73BC-B049-4115-A692-8D63A059BFB8}" type="slidenum">
              <a:rPr lang="en-US" smtClean="0"/>
              <a:pPr/>
              <a:t>‹#›</a:t>
            </a:fld>
            <a:endParaRPr lang="en-US" dirty="0"/>
          </a:p>
        </p:txBody>
      </p:sp>
      <p:pic>
        <p:nvPicPr>
          <p:cNvPr id="7" name="Picture 6" descr="Logo&#10;&#10;Description automatically generated">
            <a:extLst>
              <a:ext uri="{FF2B5EF4-FFF2-40B4-BE49-F238E27FC236}">
                <a16:creationId xmlns:a16="http://schemas.microsoft.com/office/drawing/2014/main" id="{68DF86B3-2660-4215-816A-47F8CEC79FA3}"/>
              </a:ext>
            </a:extLst>
          </p:cNvPr>
          <p:cNvPicPr>
            <a:picLocks noChangeAspect="1"/>
          </p:cNvPicPr>
          <p:nvPr userDrawn="1"/>
        </p:nvPicPr>
        <p:blipFill>
          <a:blip r:embed="rId9" cstate="print">
            <a:extLst>
              <a:ext uri="{28A0092B-C50C-407E-A947-70E740481C1C}">
                <a14:useLocalDpi xmlns:a14="http://schemas.microsoft.com/office/drawing/2010/main"/>
              </a:ext>
            </a:extLst>
          </a:blip>
          <a:stretch>
            <a:fillRect/>
          </a:stretch>
        </p:blipFill>
        <p:spPr>
          <a:xfrm>
            <a:off x="39656" y="6288089"/>
            <a:ext cx="501649" cy="501649"/>
          </a:xfrm>
          <a:prstGeom prst="rect">
            <a:avLst/>
          </a:prstGeom>
        </p:spPr>
      </p:pic>
      <p:sp>
        <p:nvSpPr>
          <p:cNvPr id="6" name="Date Placeholder 3">
            <a:extLst>
              <a:ext uri="{FF2B5EF4-FFF2-40B4-BE49-F238E27FC236}">
                <a16:creationId xmlns:a16="http://schemas.microsoft.com/office/drawing/2014/main" id="{C70EBC27-27E0-40AB-9615-313DB6149BA4}"/>
              </a:ext>
            </a:extLst>
          </p:cNvPr>
          <p:cNvSpPr>
            <a:spLocks noGrp="1"/>
          </p:cNvSpPr>
          <p:nvPr>
            <p:ph type="dt" sz="half" idx="2"/>
          </p:nvPr>
        </p:nvSpPr>
        <p:spPr>
          <a:xfrm>
            <a:off x="541305" y="6288088"/>
            <a:ext cx="2629591" cy="483643"/>
          </a:xfrm>
          <a:prstGeom prst="rect">
            <a:avLst/>
          </a:prstGeom>
        </p:spPr>
        <p:txBody>
          <a:bodyPr lIns="0" tIns="0" rIns="0" bIns="0" anchor="b"/>
          <a:lstStyle>
            <a:lvl1pPr>
              <a:defRPr lang="en-US" sz="1100" smtClean="0">
                <a:solidFill>
                  <a:srgbClr val="324158"/>
                </a:solidFill>
                <a:latin typeface="Poppins ExtraLight" panose="00000300000000000000" pitchFamily="2" charset="0"/>
                <a:cs typeface="Poppins ExtraLight" panose="00000300000000000000" pitchFamily="2" charset="0"/>
              </a:defRPr>
            </a:lvl1pPr>
          </a:lstStyle>
          <a:p>
            <a:r>
              <a:rPr lang="en-US" dirty="0"/>
              <a:t>5G MEDIA ACTION GROUP © 2023</a:t>
            </a:r>
          </a:p>
        </p:txBody>
      </p:sp>
    </p:spTree>
    <p:extLst>
      <p:ext uri="{BB962C8B-B14F-4D97-AF65-F5344CB8AC3E}">
        <p14:creationId xmlns:p14="http://schemas.microsoft.com/office/powerpoint/2010/main" val="4144328672"/>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Lst>
  <p:hf hdr="0"/>
  <p:txStyles>
    <p:titleStyle>
      <a:lvl1pPr algn="l" defTabSz="914377" rtl="0" eaLnBrk="1" latinLnBrk="0" hangingPunct="1">
        <a:lnSpc>
          <a:spcPct val="90000"/>
        </a:lnSpc>
        <a:spcBef>
          <a:spcPct val="0"/>
        </a:spcBef>
        <a:buNone/>
        <a:defRPr sz="3600" b="1" kern="1200" spc="-60" baseline="0">
          <a:solidFill>
            <a:srgbClr val="15C0F2"/>
          </a:solidFill>
          <a:latin typeface="+mj-lt"/>
          <a:ea typeface="+mj-ea"/>
          <a:cs typeface="+mj-cs"/>
        </a:defRPr>
      </a:lvl1pPr>
    </p:titleStyle>
    <p:bodyStyle>
      <a:lvl1pPr marL="182875" indent="-182875" algn="l" defTabSz="914377" rtl="0" eaLnBrk="1" latinLnBrk="0" hangingPunct="1">
        <a:lnSpc>
          <a:spcPct val="90000"/>
        </a:lnSpc>
        <a:spcBef>
          <a:spcPts val="1200"/>
        </a:spcBef>
        <a:buClr>
          <a:srgbClr val="1E4395"/>
        </a:buClr>
        <a:buFont typeface="Wingdings 2" pitchFamily="18" charset="2"/>
        <a:buChar char=""/>
        <a:defRPr sz="2400" kern="1200">
          <a:solidFill>
            <a:schemeClr val="tx1">
              <a:lumMod val="65000"/>
              <a:lumOff val="35000"/>
            </a:schemeClr>
          </a:solidFill>
          <a:latin typeface="+mn-lt"/>
          <a:ea typeface="+mn-ea"/>
          <a:cs typeface="+mn-cs"/>
        </a:defRPr>
      </a:lvl1pPr>
      <a:lvl2pPr marL="685783" indent="-182875" algn="l" defTabSz="914377" rtl="0" eaLnBrk="1" latinLnBrk="0" hangingPunct="1">
        <a:lnSpc>
          <a:spcPct val="90000"/>
        </a:lnSpc>
        <a:spcBef>
          <a:spcPts val="251"/>
        </a:spcBef>
        <a:spcAft>
          <a:spcPts val="251"/>
        </a:spcAft>
        <a:buClr>
          <a:srgbClr val="1E4395"/>
        </a:buClr>
        <a:buFont typeface="Wingdings 2" pitchFamily="18" charset="2"/>
        <a:buChar char=""/>
        <a:defRPr sz="2000" kern="1200">
          <a:solidFill>
            <a:schemeClr val="tx1">
              <a:lumMod val="65000"/>
              <a:lumOff val="35000"/>
            </a:schemeClr>
          </a:solidFill>
          <a:latin typeface="+mn-lt"/>
          <a:ea typeface="+mn-ea"/>
          <a:cs typeface="+mn-cs"/>
        </a:defRPr>
      </a:lvl2pPr>
      <a:lvl3pPr marL="1142971" indent="-182875" algn="l" defTabSz="914377" rtl="0" eaLnBrk="1" latinLnBrk="0" hangingPunct="1">
        <a:lnSpc>
          <a:spcPct val="90000"/>
        </a:lnSpc>
        <a:spcBef>
          <a:spcPts val="251"/>
        </a:spcBef>
        <a:spcAft>
          <a:spcPts val="251"/>
        </a:spcAft>
        <a:buClr>
          <a:srgbClr val="1E4395"/>
        </a:buClr>
        <a:buFont typeface="Wingdings 2" pitchFamily="18" charset="2"/>
        <a:buChar char=""/>
        <a:defRPr sz="1800" kern="1200">
          <a:solidFill>
            <a:schemeClr val="tx1">
              <a:lumMod val="65000"/>
              <a:lumOff val="35000"/>
            </a:schemeClr>
          </a:solidFill>
          <a:latin typeface="+mn-lt"/>
          <a:ea typeface="+mn-ea"/>
          <a:cs typeface="+mn-cs"/>
        </a:defRPr>
      </a:lvl3pPr>
      <a:lvl4pPr marL="1600160" indent="-182875" algn="l" defTabSz="914377" rtl="0" eaLnBrk="1" latinLnBrk="0" hangingPunct="1">
        <a:lnSpc>
          <a:spcPct val="90000"/>
        </a:lnSpc>
        <a:spcBef>
          <a:spcPts val="251"/>
        </a:spcBef>
        <a:spcAft>
          <a:spcPts val="251"/>
        </a:spcAft>
        <a:buClr>
          <a:srgbClr val="1E4395"/>
        </a:buClr>
        <a:buFont typeface="Wingdings 2" pitchFamily="18" charset="2"/>
        <a:buChar char=""/>
        <a:defRPr sz="1600" kern="1200">
          <a:solidFill>
            <a:schemeClr val="tx1">
              <a:lumMod val="65000"/>
              <a:lumOff val="35000"/>
            </a:schemeClr>
          </a:solidFill>
          <a:latin typeface="+mn-lt"/>
          <a:ea typeface="+mn-ea"/>
          <a:cs typeface="+mn-cs"/>
        </a:defRPr>
      </a:lvl4pPr>
      <a:lvl5pPr marL="2057349" indent="-182875" algn="l" defTabSz="914377" rtl="0" eaLnBrk="1" latinLnBrk="0" hangingPunct="1">
        <a:lnSpc>
          <a:spcPct val="90000"/>
        </a:lnSpc>
        <a:spcBef>
          <a:spcPts val="251"/>
        </a:spcBef>
        <a:spcAft>
          <a:spcPts val="251"/>
        </a:spcAft>
        <a:buClr>
          <a:srgbClr val="1E4395"/>
        </a:buClr>
        <a:buFont typeface="Wingdings 2" pitchFamily="18" charset="2"/>
        <a:buChar char=""/>
        <a:defRPr sz="1600" kern="1200">
          <a:solidFill>
            <a:schemeClr val="tx1">
              <a:lumMod val="65000"/>
              <a:lumOff val="35000"/>
            </a:schemeClr>
          </a:solidFill>
          <a:latin typeface="+mn-lt"/>
          <a:ea typeface="+mn-ea"/>
          <a:cs typeface="+mn-cs"/>
        </a:defRPr>
      </a:lvl5pPr>
      <a:lvl6pPr marL="2514537"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726"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8914"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103"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www.5g-mag.com/"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hyperlink" Target="https://developer.5g-mag.com/" TargetMode="External"/><Relationship Id="rId3" Type="http://schemas.openxmlformats.org/officeDocument/2006/relationships/hyperlink" Target="https://www.5g-mag.com/work" TargetMode="External"/><Relationship Id="rId7" Type="http://schemas.openxmlformats.org/officeDocument/2006/relationships/hyperlink" Target="https://www.5g-mag.com/standards" TargetMode="External"/><Relationship Id="rId2" Type="http://schemas.openxmlformats.org/officeDocument/2006/relationships/hyperlink" Target="https://drive.google.com/file/d/16ix6ArlmkJlvN1V9K_cAhguSzSQgLIEt/view?usp=sharing" TargetMode="External"/><Relationship Id="rId1" Type="http://schemas.openxmlformats.org/officeDocument/2006/relationships/slideLayout" Target="../slideLayouts/slideLayout2.xml"/><Relationship Id="rId6" Type="http://schemas.openxmlformats.org/officeDocument/2006/relationships/hyperlink" Target="https://www.5g-mag.com/target2023" TargetMode="External"/><Relationship Id="rId11" Type="http://schemas.openxmlformats.org/officeDocument/2006/relationships/image" Target="../media/image12.png"/><Relationship Id="rId5" Type="http://schemas.openxmlformats.org/officeDocument/2006/relationships/hyperlink" Target="https://www.5g-mag.com/tech-xchanges" TargetMode="External"/><Relationship Id="rId10" Type="http://schemas.openxmlformats.org/officeDocument/2006/relationships/hyperlink" Target="https://www.5g-mag.com/tutorials" TargetMode="External"/><Relationship Id="rId4" Type="http://schemas.openxmlformats.org/officeDocument/2006/relationships/hyperlink" Target="http://www.5g-mag.com/publications" TargetMode="External"/><Relationship Id="rId9" Type="http://schemas.openxmlformats.org/officeDocument/2006/relationships/hyperlink" Target="https://github.com/5G-MAG/Standards/projects/2"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hyperlink" Target="http://www.5g-mag.com/target2023" TargetMode="External"/><Relationship Id="rId7" Type="http://schemas.openxmlformats.org/officeDocument/2006/relationships/image" Target="../media/image13.png"/><Relationship Id="rId2" Type="http://schemas.openxmlformats.org/officeDocument/2006/relationships/hyperlink" Target="https://developer.5g-mag.com/" TargetMode="Externa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hyperlink" Target="http://www.5g-mag.com/community" TargetMode="External"/><Relationship Id="rId4" Type="http://schemas.openxmlformats.org/officeDocument/2006/relationships/hyperlink" Target="http://www.5g-mag.com/membership"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s://twitter.com/5gmagnews" TargetMode="External"/><Relationship Id="rId13" Type="http://schemas.openxmlformats.org/officeDocument/2006/relationships/image" Target="../media/image17.png"/><Relationship Id="rId1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hyperlink" Target="https://academy.5g-mag.com/" TargetMode="External"/><Relationship Id="rId12" Type="http://schemas.openxmlformats.org/officeDocument/2006/relationships/hyperlink" Target="https://groups.google.com/g/5g-mag-reference-tools" TargetMode="External"/><Relationship Id="rId17" Type="http://schemas.openxmlformats.org/officeDocument/2006/relationships/image" Target="../media/image19.png"/><Relationship Id="rId2" Type="http://schemas.openxmlformats.org/officeDocument/2006/relationships/hyperlink" Target="http://www.5g-mag.com/" TargetMode="External"/><Relationship Id="rId16" Type="http://schemas.openxmlformats.org/officeDocument/2006/relationships/hyperlink" Target="https://www.linkedin.com/company/5g-mag/" TargetMode="External"/><Relationship Id="rId20" Type="http://schemas.openxmlformats.org/officeDocument/2006/relationships/image" Target="../media/image21.png"/><Relationship Id="rId1" Type="http://schemas.openxmlformats.org/officeDocument/2006/relationships/slideLayout" Target="../slideLayouts/slideLayout9.xml"/><Relationship Id="rId6" Type="http://schemas.openxmlformats.org/officeDocument/2006/relationships/hyperlink" Target="https://pub.5g-mag.com/" TargetMode="External"/><Relationship Id="rId11" Type="http://schemas.openxmlformats.org/officeDocument/2006/relationships/image" Target="../media/image16.png"/><Relationship Id="rId5" Type="http://schemas.openxmlformats.org/officeDocument/2006/relationships/hyperlink" Target="https://developer.5g-mag.com/" TargetMode="External"/><Relationship Id="rId15" Type="http://schemas.openxmlformats.org/officeDocument/2006/relationships/image" Target="../media/image18.png"/><Relationship Id="rId10" Type="http://schemas.openxmlformats.org/officeDocument/2006/relationships/hyperlink" Target="https://github.com/5G-MAG/" TargetMode="External"/><Relationship Id="rId19" Type="http://schemas.openxmlformats.org/officeDocument/2006/relationships/hyperlink" Target="https://www.youtube.com/@5gmag" TargetMode="External"/><Relationship Id="rId4" Type="http://schemas.openxmlformats.org/officeDocument/2006/relationships/hyperlink" Target="http://hub.5g-mag.com/" TargetMode="External"/><Relationship Id="rId9" Type="http://schemas.openxmlformats.org/officeDocument/2006/relationships/image" Target="../media/image6.png"/><Relationship Id="rId14" Type="http://schemas.openxmlformats.org/officeDocument/2006/relationships/hyperlink" Target="https://5g-mag.slack.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9324642" cy="2852737"/>
          </a:xfrm>
        </p:spPr>
        <p:txBody>
          <a:bodyPr/>
          <a:lstStyle/>
          <a:p>
            <a:pPr eaLnBrk="1" hangingPunct="1"/>
            <a:r>
              <a:rPr lang="en-GB" altLang="en-US" dirty="0"/>
              <a:t>5G-MAG views on Media related topics for Rel-19</a:t>
            </a:r>
            <a:br>
              <a:rPr lang="en-GB" altLang="en-US" dirty="0"/>
            </a:br>
            <a:r>
              <a:rPr lang="fr-CH" sz="6000" b="1" dirty="0"/>
              <a:t>Radio Access Network (RAN)</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5G MEDIA ACTION GROUP (5G-MAG)</a:t>
            </a:r>
          </a:p>
          <a:p>
            <a:pPr marL="0" indent="0" eaLnBrk="1" hangingPunct="1">
              <a:buFontTx/>
              <a:buNone/>
            </a:pPr>
            <a:r>
              <a:rPr lang="en-GB" altLang="en-US" dirty="0">
                <a:hlinkClick r:id="rId2"/>
              </a:rPr>
              <a:t>www.5g-mag.com</a:t>
            </a:r>
            <a:endParaRPr lang="en-GB" altLang="en-US" dirty="0"/>
          </a:p>
          <a:p>
            <a:pPr marL="0" indent="0" eaLnBrk="1" hangingPunct="1">
              <a:buFontTx/>
              <a:buNone/>
            </a:pPr>
            <a:endParaRPr lang="en-GB" altLang="en-US" dirty="0"/>
          </a:p>
        </p:txBody>
      </p:sp>
      <p:pic>
        <p:nvPicPr>
          <p:cNvPr id="2" name="Picture 1" descr="A blue and white logo&#10;&#10;Description automatically generated with low confidence">
            <a:extLst>
              <a:ext uri="{FF2B5EF4-FFF2-40B4-BE49-F238E27FC236}">
                <a16:creationId xmlns:a16="http://schemas.microsoft.com/office/drawing/2014/main" id="{41F4E11B-02F9-DEAB-59EB-B0E10F4726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0627" y="93805"/>
            <a:ext cx="1280026" cy="1264026"/>
          </a:xfrm>
          <a:prstGeom prst="rect">
            <a:avLst/>
          </a:prstGeom>
        </p:spPr>
      </p:pic>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MEDIA + ICT + COLLABORATION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pPr>
              <a:lnSpc>
                <a:spcPct val="100000"/>
              </a:lnSpc>
              <a:spcBef>
                <a:spcPts val="1200"/>
              </a:spcBef>
            </a:pPr>
            <a:r>
              <a:rPr lang="en-US" altLang="en-US" sz="2400" dirty="0"/>
              <a:t>5G-MAG fosters collaboration and consensus towards the adoption of global </a:t>
            </a:r>
            <a:r>
              <a:rPr lang="en-US" altLang="en-US" sz="2400" b="1" dirty="0"/>
              <a:t>Internet</a:t>
            </a:r>
            <a:r>
              <a:rPr lang="en-US" altLang="en-US" sz="2400" dirty="0"/>
              <a:t> and </a:t>
            </a:r>
            <a:r>
              <a:rPr lang="en-US" altLang="en-US" sz="2400" b="1" dirty="0"/>
              <a:t>5G-based access </a:t>
            </a:r>
            <a:r>
              <a:rPr lang="en-US" altLang="en-US" sz="2400" dirty="0"/>
              <a:t>technologies for </a:t>
            </a:r>
            <a:r>
              <a:rPr lang="en-US" altLang="en-US" sz="2400" b="1" dirty="0"/>
              <a:t>Media</a:t>
            </a:r>
            <a:r>
              <a:rPr lang="en-US" altLang="en-US" sz="2400" dirty="0"/>
              <a:t>.</a:t>
            </a:r>
          </a:p>
          <a:p>
            <a:pPr>
              <a:lnSpc>
                <a:spcPct val="100000"/>
              </a:lnSpc>
              <a:spcBef>
                <a:spcPts val="1200"/>
              </a:spcBef>
            </a:pPr>
            <a:r>
              <a:rPr lang="en-US" altLang="en-US" sz="2400" dirty="0"/>
              <a:t>These are our most recent </a:t>
            </a:r>
            <a:r>
              <a:rPr lang="en-US" altLang="en-US" sz="2400" b="1" dirty="0">
                <a:solidFill>
                  <a:srgbClr val="0070C0"/>
                </a:solidFill>
                <a:hlinkClick r:id="rId2">
                  <a:extLst>
                    <a:ext uri="{A12FA001-AC4F-418D-AE19-62706E023703}">
                      <ahyp:hlinkClr xmlns:ahyp="http://schemas.microsoft.com/office/drawing/2018/hyperlinkcolor" val="tx"/>
                    </a:ext>
                  </a:extLst>
                </a:hlinkClick>
              </a:rPr>
              <a:t>ACTIVITIES</a:t>
            </a:r>
            <a:r>
              <a:rPr lang="en-US" altLang="en-US" sz="2400" dirty="0"/>
              <a:t> and current </a:t>
            </a:r>
            <a:r>
              <a:rPr lang="en-US" altLang="en-US" sz="2400" b="1" dirty="0">
                <a:hlinkClick r:id="rId3"/>
              </a:rPr>
              <a:t>AREAS OF WORK</a:t>
            </a:r>
            <a:endParaRPr lang="en-US" altLang="en-US" sz="2400" dirty="0"/>
          </a:p>
          <a:p>
            <a:pPr>
              <a:lnSpc>
                <a:spcPct val="100000"/>
              </a:lnSpc>
              <a:spcBef>
                <a:spcPts val="1200"/>
              </a:spcBef>
            </a:pPr>
            <a:r>
              <a:rPr lang="en-US" altLang="en-US" sz="2400" dirty="0"/>
              <a:t>As 3GPP Market Representation Partner, we:</a:t>
            </a:r>
            <a:endParaRPr lang="fr-CH" sz="2400" b="0" i="0" u="none" strike="noStrike" baseline="0" dirty="0">
              <a:solidFill>
                <a:srgbClr val="000000"/>
              </a:solidFill>
            </a:endParaRPr>
          </a:p>
          <a:p>
            <a:pPr lvl="1">
              <a:spcBef>
                <a:spcPts val="600"/>
              </a:spcBef>
            </a:pPr>
            <a:r>
              <a:rPr lang="en-US" b="1" i="0" dirty="0">
                <a:solidFill>
                  <a:srgbClr val="1F2328"/>
                </a:solidFill>
                <a:effectLst/>
                <a:hlinkClick r:id="rId4"/>
              </a:rPr>
              <a:t>Inform</a:t>
            </a:r>
            <a:r>
              <a:rPr lang="en-US" b="0" i="0" dirty="0">
                <a:solidFill>
                  <a:srgbClr val="1F2328"/>
                </a:solidFill>
                <a:effectLst/>
              </a:rPr>
              <a:t> the industry on technologies and features relevant for media</a:t>
            </a:r>
          </a:p>
          <a:p>
            <a:pPr lvl="1">
              <a:spcBef>
                <a:spcPts val="600"/>
              </a:spcBef>
            </a:pPr>
            <a:r>
              <a:rPr lang="en-US" b="0" i="0" dirty="0">
                <a:solidFill>
                  <a:srgbClr val="1F2328"/>
                </a:solidFill>
                <a:effectLst/>
              </a:rPr>
              <a:t>Provide </a:t>
            </a:r>
            <a:r>
              <a:rPr lang="en-US" b="1" i="0" dirty="0">
                <a:solidFill>
                  <a:srgbClr val="1F2328"/>
                </a:solidFill>
                <a:effectLst/>
                <a:hlinkClick r:id="rId5"/>
              </a:rPr>
              <a:t>insight into specs</a:t>
            </a:r>
            <a:r>
              <a:rPr lang="en-US" b="0" i="0" dirty="0">
                <a:solidFill>
                  <a:srgbClr val="1F2328"/>
                </a:solidFill>
                <a:effectLst/>
              </a:rPr>
              <a:t> towards development/implementation</a:t>
            </a:r>
          </a:p>
          <a:p>
            <a:pPr lvl="1">
              <a:spcBef>
                <a:spcPts val="600"/>
              </a:spcBef>
            </a:pPr>
            <a:r>
              <a:rPr lang="en-US" b="0" i="0" dirty="0">
                <a:solidFill>
                  <a:srgbClr val="1F2328"/>
                </a:solidFill>
                <a:effectLst/>
              </a:rPr>
              <a:t>Foster </a:t>
            </a:r>
            <a:r>
              <a:rPr lang="en-US" b="1" i="0" dirty="0">
                <a:solidFill>
                  <a:srgbClr val="1F2328"/>
                </a:solidFill>
                <a:effectLst/>
                <a:hlinkClick r:id="rId6"/>
              </a:rPr>
              <a:t>industry engagement</a:t>
            </a:r>
            <a:r>
              <a:rPr lang="en-US" b="0" i="0" dirty="0">
                <a:solidFill>
                  <a:srgbClr val="1F2328"/>
                </a:solidFill>
                <a:effectLst/>
              </a:rPr>
              <a:t> into applications and services</a:t>
            </a:r>
          </a:p>
          <a:p>
            <a:pPr lvl="1">
              <a:spcBef>
                <a:spcPts val="600"/>
              </a:spcBef>
            </a:pPr>
            <a:r>
              <a:rPr lang="en-US" dirty="0">
                <a:solidFill>
                  <a:srgbClr val="1F2328"/>
                </a:solidFill>
              </a:rPr>
              <a:t>Profile relevant </a:t>
            </a:r>
            <a:r>
              <a:rPr lang="en-US" b="1" dirty="0">
                <a:solidFill>
                  <a:srgbClr val="1F2328"/>
                </a:solidFill>
                <a:hlinkClick r:id="rId7"/>
              </a:rPr>
              <a:t>standards</a:t>
            </a:r>
            <a:r>
              <a:rPr lang="en-US" b="0" i="0" dirty="0">
                <a:solidFill>
                  <a:srgbClr val="1F2328"/>
                </a:solidFill>
                <a:effectLst/>
              </a:rPr>
              <a:t> to lower the entry barrier to complex technologies</a:t>
            </a:r>
          </a:p>
          <a:p>
            <a:pPr lvl="1">
              <a:spcBef>
                <a:spcPts val="600"/>
              </a:spcBef>
            </a:pPr>
            <a:r>
              <a:rPr lang="en-US" b="0" i="0" dirty="0">
                <a:solidFill>
                  <a:srgbClr val="1F2328"/>
                </a:solidFill>
                <a:effectLst/>
              </a:rPr>
              <a:t>Support the </a:t>
            </a:r>
            <a:r>
              <a:rPr lang="en-US" b="1" i="0" dirty="0">
                <a:solidFill>
                  <a:srgbClr val="1F2328"/>
                </a:solidFill>
                <a:effectLst/>
                <a:hlinkClick r:id="rId8"/>
              </a:rPr>
              <a:t>5G-MAG Reference Tools </a:t>
            </a:r>
            <a:r>
              <a:rPr lang="en-US" dirty="0">
                <a:solidFill>
                  <a:srgbClr val="1F2328"/>
                </a:solidFill>
              </a:rPr>
              <a:t>Development </a:t>
            </a:r>
            <a:r>
              <a:rPr lang="en-US" dirty="0" err="1">
                <a:solidFill>
                  <a:srgbClr val="1F2328"/>
                </a:solidFill>
              </a:rPr>
              <a:t>Programme</a:t>
            </a:r>
            <a:endParaRPr lang="en-US" dirty="0">
              <a:solidFill>
                <a:srgbClr val="1F2328"/>
              </a:solidFill>
            </a:endParaRPr>
          </a:p>
          <a:p>
            <a:pPr lvl="1">
              <a:spcBef>
                <a:spcPts val="600"/>
              </a:spcBef>
            </a:pPr>
            <a:r>
              <a:rPr lang="en-US" b="0" i="0" dirty="0">
                <a:solidFill>
                  <a:srgbClr val="1F2328"/>
                </a:solidFill>
                <a:effectLst/>
              </a:rPr>
              <a:t>Provide technical </a:t>
            </a:r>
            <a:r>
              <a:rPr lang="en-US" b="1" i="0" dirty="0">
                <a:solidFill>
                  <a:srgbClr val="1F2328"/>
                </a:solidFill>
                <a:effectLst/>
                <a:hlinkClick r:id="rId9"/>
              </a:rPr>
              <a:t>feedback</a:t>
            </a:r>
            <a:r>
              <a:rPr lang="en-US" b="0" i="0" dirty="0">
                <a:solidFill>
                  <a:srgbClr val="1F2328"/>
                </a:solidFill>
                <a:effectLst/>
                <a:hlinkClick r:id="rId9"/>
              </a:rPr>
              <a:t> </a:t>
            </a:r>
            <a:r>
              <a:rPr lang="en-US" b="0" i="0" dirty="0">
                <a:solidFill>
                  <a:srgbClr val="1F2328"/>
                </a:solidFill>
                <a:effectLst/>
              </a:rPr>
              <a:t>to 3GPP and bring </a:t>
            </a:r>
            <a:r>
              <a:rPr lang="en-US" b="1" i="0" dirty="0">
                <a:solidFill>
                  <a:srgbClr val="1F2328"/>
                </a:solidFill>
                <a:effectLst/>
                <a:hlinkClick r:id="rId10"/>
              </a:rPr>
              <a:t>specifications to life</a:t>
            </a:r>
            <a:endParaRPr lang="en-US" altLang="en-US" dirty="0"/>
          </a:p>
        </p:txBody>
      </p:sp>
      <p:pic>
        <p:nvPicPr>
          <p:cNvPr id="2" name="Picture 1" descr="A blue and white logo&#10;&#10;Description automatically generated with low confidence">
            <a:extLst>
              <a:ext uri="{FF2B5EF4-FFF2-40B4-BE49-F238E27FC236}">
                <a16:creationId xmlns:a16="http://schemas.microsoft.com/office/drawing/2014/main" id="{524979D4-54DA-9E4D-6F9F-A2E1FA0ED18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120627" y="93805"/>
            <a:ext cx="1280026" cy="1264026"/>
          </a:xfrm>
          <a:prstGeom prst="rect">
            <a:avLst/>
          </a:prstGeom>
        </p:spPr>
      </p:pic>
    </p:spTree>
    <p:extLst>
      <p:ext uri="{BB962C8B-B14F-4D97-AF65-F5344CB8AC3E}">
        <p14:creationId xmlns:p14="http://schemas.microsoft.com/office/powerpoint/2010/main" val="173536079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5G-MAG Reference Tools</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38199" y="1825625"/>
            <a:ext cx="10687051" cy="4351338"/>
          </a:xfrm>
        </p:spPr>
        <p:txBody>
          <a:bodyPr/>
          <a:lstStyle/>
          <a:p>
            <a:r>
              <a:rPr lang="en-US" sz="2400" dirty="0"/>
              <a:t>5G-MAG is running the 5G-MAG Reference Tools Development Program</a:t>
            </a:r>
          </a:p>
          <a:p>
            <a:endParaRPr lang="en-US" sz="2000" dirty="0"/>
          </a:p>
          <a:p>
            <a:endParaRPr lang="en-US" sz="2000" dirty="0"/>
          </a:p>
          <a:p>
            <a:endParaRPr lang="en-US" sz="2000" dirty="0"/>
          </a:p>
          <a:p>
            <a:endParaRPr lang="en-US" sz="2000" dirty="0"/>
          </a:p>
          <a:p>
            <a:r>
              <a:rPr lang="en-US" sz="2400" dirty="0"/>
              <a:t>An </a:t>
            </a:r>
            <a:r>
              <a:rPr lang="en-US" altLang="en-US" sz="2400" b="1" dirty="0">
                <a:hlinkClick r:id="rId2"/>
              </a:rPr>
              <a:t>OPEN PLATFORM</a:t>
            </a:r>
            <a:r>
              <a:rPr lang="en-US" altLang="en-US" sz="2400" dirty="0"/>
              <a:t> </a:t>
            </a:r>
            <a:r>
              <a:rPr lang="en-US" sz="2400" dirty="0"/>
              <a:t>to support the development of 3GPP media technologies</a:t>
            </a:r>
          </a:p>
          <a:p>
            <a:pPr lvl="1">
              <a:lnSpc>
                <a:spcPct val="100000"/>
              </a:lnSpc>
              <a:spcBef>
                <a:spcPts val="1200"/>
              </a:spcBef>
            </a:pPr>
            <a:r>
              <a:rPr lang="en-US" altLang="en-US" sz="2000" dirty="0"/>
              <a:t>Beyond the contributions announced under the </a:t>
            </a:r>
            <a:r>
              <a:rPr lang="en-US" altLang="en-US" sz="2000" b="1" dirty="0">
                <a:hlinkClick r:id="rId3"/>
              </a:rPr>
              <a:t>Target 2023 </a:t>
            </a:r>
            <a:r>
              <a:rPr lang="en-US" altLang="en-US" sz="2000" dirty="0"/>
              <a:t>roadmap, the successful progress allows us to announce the kick-off of an open-source </a:t>
            </a:r>
            <a:r>
              <a:rPr lang="en-US" altLang="en-US" sz="2000" b="1" dirty="0"/>
              <a:t>XR Platform</a:t>
            </a:r>
            <a:r>
              <a:rPr lang="en-US" altLang="en-US" sz="2000" dirty="0"/>
              <a:t> in the next few months.</a:t>
            </a:r>
          </a:p>
          <a:p>
            <a:endParaRPr lang="en-US" altLang="en-US" sz="2000" dirty="0"/>
          </a:p>
          <a:p>
            <a:r>
              <a:rPr lang="en-US" altLang="en-US" sz="2400" dirty="0"/>
              <a:t>We invite 3GPP members to </a:t>
            </a:r>
            <a:r>
              <a:rPr lang="en-US" altLang="en-US" sz="2400" b="1" dirty="0">
                <a:hlinkClick r:id="rId4"/>
              </a:rPr>
              <a:t>join 5G-MAG</a:t>
            </a:r>
            <a:r>
              <a:rPr lang="en-US" altLang="en-US" sz="2400" b="1" dirty="0"/>
              <a:t> </a:t>
            </a:r>
            <a:r>
              <a:rPr lang="en-US" altLang="en-US" sz="2400" dirty="0"/>
              <a:t>and the </a:t>
            </a:r>
            <a:r>
              <a:rPr lang="en-US" altLang="en-US" sz="2400" b="1" dirty="0">
                <a:hlinkClick r:id="rId5"/>
              </a:rPr>
              <a:t>5G-MAG Reference Tools </a:t>
            </a:r>
            <a:r>
              <a:rPr lang="en-US" altLang="en-US" sz="2400" dirty="0"/>
              <a:t>to add additional features and foster the 5G Media ecosystem</a:t>
            </a:r>
          </a:p>
        </p:txBody>
      </p:sp>
      <p:pic>
        <p:nvPicPr>
          <p:cNvPr id="2" name="Picture 1" descr="A blue and white logo&#10;&#10;Description automatically generated with low confidence">
            <a:extLst>
              <a:ext uri="{FF2B5EF4-FFF2-40B4-BE49-F238E27FC236}">
                <a16:creationId xmlns:a16="http://schemas.microsoft.com/office/drawing/2014/main" id="{A1978915-91FC-1E39-D4CD-22646AEC52B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20627" y="93805"/>
            <a:ext cx="1280026" cy="1264026"/>
          </a:xfrm>
          <a:prstGeom prst="rect">
            <a:avLst/>
          </a:prstGeom>
        </p:spPr>
      </p:pic>
      <p:pic>
        <p:nvPicPr>
          <p:cNvPr id="7" name="Picture 6">
            <a:extLst>
              <a:ext uri="{FF2B5EF4-FFF2-40B4-BE49-F238E27FC236}">
                <a16:creationId xmlns:a16="http://schemas.microsoft.com/office/drawing/2014/main" id="{909800EE-F720-2DBB-EA3F-9BA45DD39F9C}"/>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a:off x="952032" y="2512134"/>
            <a:ext cx="2629368" cy="823294"/>
          </a:xfrm>
          <a:prstGeom prst="rect">
            <a:avLst/>
          </a:prstGeom>
        </p:spPr>
      </p:pic>
      <p:pic>
        <p:nvPicPr>
          <p:cNvPr id="8" name="Picture 7">
            <a:extLst>
              <a:ext uri="{FF2B5EF4-FFF2-40B4-BE49-F238E27FC236}">
                <a16:creationId xmlns:a16="http://schemas.microsoft.com/office/drawing/2014/main" id="{9A9CD81A-28B0-E920-A84E-9FB53BD98AEA}"/>
              </a:ext>
            </a:extLst>
          </p:cNvPr>
          <p:cNvPicPr>
            <a:picLocks noChangeAspect="1"/>
          </p:cNvPicPr>
          <p:nvPr/>
        </p:nvPicPr>
        <p:blipFill rotWithShape="1">
          <a:blip r:embed="rId8"/>
          <a:srcRect b="36386"/>
          <a:stretch/>
        </p:blipFill>
        <p:spPr>
          <a:xfrm>
            <a:off x="3968149" y="2446585"/>
            <a:ext cx="7409034" cy="1168752"/>
          </a:xfrm>
          <a:prstGeom prst="rect">
            <a:avLst/>
          </a:prstGeom>
        </p:spPr>
      </p:pic>
      <p:sp>
        <p:nvSpPr>
          <p:cNvPr id="10" name="TextBox 9">
            <a:extLst>
              <a:ext uri="{FF2B5EF4-FFF2-40B4-BE49-F238E27FC236}">
                <a16:creationId xmlns:a16="http://schemas.microsoft.com/office/drawing/2014/main" id="{65F4D8D5-F5A8-8507-9C8B-584E01304A64}"/>
              </a:ext>
            </a:extLst>
          </p:cNvPr>
          <p:cNvSpPr txBox="1"/>
          <p:nvPr/>
        </p:nvSpPr>
        <p:spPr>
          <a:xfrm>
            <a:off x="838199" y="3136892"/>
            <a:ext cx="2828926" cy="438582"/>
          </a:xfrm>
          <a:prstGeom prst="rect">
            <a:avLst/>
          </a:prstGeom>
          <a:noFill/>
        </p:spPr>
        <p:txBody>
          <a:bodyPr wrap="square">
            <a:spAutoFit/>
          </a:bodyPr>
          <a:lstStyle/>
          <a:p>
            <a:pPr marL="0" marR="0" lvl="1" indent="0" algn="ctr" defTabSz="457200" rtl="0" eaLnBrk="1" fontAlgn="auto" latinLnBrk="0" hangingPunct="1">
              <a:lnSpc>
                <a:spcPct val="100000"/>
              </a:lnSpc>
              <a:spcBef>
                <a:spcPts val="0"/>
              </a:spcBef>
              <a:spcAft>
                <a:spcPts val="0"/>
              </a:spcAft>
              <a:buClr>
                <a:srgbClr val="00A0D2"/>
              </a:buClr>
              <a:buSzTx/>
              <a:buFont typeface="Wingdings" panose="05000000000000000000" pitchFamily="2" charset="2"/>
              <a:buNone/>
              <a:tabLst/>
              <a:defRPr/>
            </a:pPr>
            <a:endParaRPr lang="fr-CH" sz="1050" b="1" dirty="0">
              <a:solidFill>
                <a:srgbClr val="00A0D2"/>
              </a:solidFill>
              <a:latin typeface="Poppins ExtraLight" panose="00000300000000000000" pitchFamily="2" charset="0"/>
              <a:cs typeface="Poppins ExtraLight" panose="00000300000000000000" pitchFamily="2" charset="0"/>
            </a:endParaRPr>
          </a:p>
          <a:p>
            <a:pPr marL="0" marR="0" lvl="1" indent="0" algn="ctr" defTabSz="457200" rtl="0" eaLnBrk="1" fontAlgn="auto" latinLnBrk="0" hangingPunct="1">
              <a:lnSpc>
                <a:spcPct val="100000"/>
              </a:lnSpc>
              <a:spcBef>
                <a:spcPts val="0"/>
              </a:spcBef>
              <a:spcAft>
                <a:spcPts val="0"/>
              </a:spcAft>
              <a:buClr>
                <a:srgbClr val="00A0D2"/>
              </a:buClr>
              <a:buSzTx/>
              <a:buFont typeface="Wingdings" panose="05000000000000000000" pitchFamily="2" charset="2"/>
              <a:buNone/>
              <a:tabLst/>
              <a:defRPr/>
            </a:pPr>
            <a:r>
              <a:rPr lang="fr-CH" sz="1200" dirty="0">
                <a:solidFill>
                  <a:srgbClr val="324158"/>
                </a:solidFill>
                <a:latin typeface="Poppins SemiBold" panose="02000000000000000000" pitchFamily="2" charset="0"/>
                <a:cs typeface="Poppins SemiBold" panose="02000000000000000000" pitchFamily="2" charset="0"/>
                <a:hlinkClick r:id="rId2">
                  <a:extLst>
                    <a:ext uri="{A12FA001-AC4F-418D-AE19-62706E023703}">
                      <ahyp:hlinkClr xmlns:ahyp="http://schemas.microsoft.com/office/drawing/2018/hyperlinkcolor" val="tx"/>
                    </a:ext>
                  </a:extLst>
                </a:hlinkClick>
              </a:rPr>
              <a:t>https://developer.5g-mag.com</a:t>
            </a:r>
            <a:endParaRPr lang="fr-CH" sz="1200" dirty="0">
              <a:solidFill>
                <a:srgbClr val="324158"/>
              </a:solidFill>
              <a:latin typeface="Poppins SemiBold" panose="02000000000000000000" pitchFamily="2" charset="0"/>
              <a:cs typeface="Poppins SemiBold" panose="02000000000000000000" pitchFamily="2" charset="0"/>
            </a:endParaRPr>
          </a:p>
        </p:txBody>
      </p:sp>
    </p:spTree>
    <p:extLst>
      <p:ext uri="{BB962C8B-B14F-4D97-AF65-F5344CB8AC3E}">
        <p14:creationId xmlns:p14="http://schemas.microsoft.com/office/powerpoint/2010/main" val="303277859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b="1" dirty="0"/>
              <a:t>The views towards 3GPP Release-19 work led by RAN are described in slides 5-7 covering 4 key topics (</a:t>
            </a:r>
            <a:r>
              <a:rPr lang="en-US" altLang="en-US" b="1" u="sng" dirty="0"/>
              <a:t>in no specific priority order</a:t>
            </a:r>
            <a:r>
              <a:rPr lang="en-US" altLang="en-US" b="1" dirty="0"/>
              <a:t>) on:</a:t>
            </a:r>
          </a:p>
          <a:p>
            <a:pPr lvl="1" defTabSz="914400" latinLnBrk="0"/>
            <a:r>
              <a:rPr lang="en-US" dirty="0"/>
              <a:t>LTE-based 5G Broadcast &amp; DTT coexistence</a:t>
            </a:r>
          </a:p>
          <a:p>
            <a:pPr lvl="1"/>
            <a:r>
              <a:rPr lang="en-US" dirty="0"/>
              <a:t>LTE-based 5G Broadcast &amp; Unicast coexistence</a:t>
            </a:r>
          </a:p>
          <a:p>
            <a:pPr lvl="1"/>
            <a:r>
              <a:rPr lang="en-US" dirty="0"/>
              <a:t>XR &amp; Metaverse enhancements</a:t>
            </a:r>
          </a:p>
          <a:p>
            <a:pPr lvl="1" latinLnBrk="0"/>
            <a:r>
              <a:rPr lang="en-US" dirty="0"/>
              <a:t>MBS capacity enhancements</a:t>
            </a:r>
            <a:endParaRPr lang="fr-CH" dirty="0"/>
          </a:p>
          <a:p>
            <a:pPr lvl="1" latinLnBrk="0"/>
            <a:r>
              <a:rPr lang="en-US" dirty="0"/>
              <a:t>MBS via NTN</a:t>
            </a:r>
            <a:endParaRPr lang="fr-CH" dirty="0"/>
          </a:p>
        </p:txBody>
      </p:sp>
      <p:pic>
        <p:nvPicPr>
          <p:cNvPr id="2" name="Picture 1" descr="A blue and white logo&#10;&#10;Description automatically generated with low confidence">
            <a:extLst>
              <a:ext uri="{FF2B5EF4-FFF2-40B4-BE49-F238E27FC236}">
                <a16:creationId xmlns:a16="http://schemas.microsoft.com/office/drawing/2014/main" id="{A1978915-91FC-1E39-D4CD-22646AEC52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0627" y="93805"/>
            <a:ext cx="1280026" cy="1264026"/>
          </a:xfrm>
          <a:prstGeom prst="rect">
            <a:avLst/>
          </a:prstGeom>
        </p:spPr>
      </p:pic>
    </p:spTree>
    <p:extLst>
      <p:ext uri="{BB962C8B-B14F-4D97-AF65-F5344CB8AC3E}">
        <p14:creationId xmlns:p14="http://schemas.microsoft.com/office/powerpoint/2010/main" val="394565177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3264493129"/>
              </p:ext>
            </p:extLst>
          </p:nvPr>
        </p:nvGraphicFramePr>
        <p:xfrm>
          <a:off x="60856" y="1796733"/>
          <a:ext cx="12132000" cy="3931920"/>
        </p:xfrm>
        <a:graphic>
          <a:graphicData uri="http://schemas.openxmlformats.org/drawingml/2006/table">
            <a:tbl>
              <a:tblPr firstRow="1" bandRow="1">
                <a:tableStyleId>{5C22544A-7EE6-4342-B048-85BDC9FD1C3A}</a:tableStyleId>
              </a:tblPr>
              <a:tblGrid>
                <a:gridCol w="648000">
                  <a:extLst>
                    <a:ext uri="{9D8B030D-6E8A-4147-A177-3AD203B41FA5}">
                      <a16:colId xmlns:a16="http://schemas.microsoft.com/office/drawing/2014/main" val="2236238882"/>
                    </a:ext>
                  </a:extLst>
                </a:gridCol>
                <a:gridCol w="1152000">
                  <a:extLst>
                    <a:ext uri="{9D8B030D-6E8A-4147-A177-3AD203B41FA5}">
                      <a16:colId xmlns:a16="http://schemas.microsoft.com/office/drawing/2014/main" val="562605877"/>
                    </a:ext>
                  </a:extLst>
                </a:gridCol>
                <a:gridCol w="6588000">
                  <a:extLst>
                    <a:ext uri="{9D8B030D-6E8A-4147-A177-3AD203B41FA5}">
                      <a16:colId xmlns:a16="http://schemas.microsoft.com/office/drawing/2014/main" val="824553124"/>
                    </a:ext>
                  </a:extLst>
                </a:gridCol>
                <a:gridCol w="1188000">
                  <a:extLst>
                    <a:ext uri="{9D8B030D-6E8A-4147-A177-3AD203B41FA5}">
                      <a16:colId xmlns:a16="http://schemas.microsoft.com/office/drawing/2014/main" val="4265244648"/>
                    </a:ext>
                  </a:extLst>
                </a:gridCol>
                <a:gridCol w="612000">
                  <a:extLst>
                    <a:ext uri="{9D8B030D-6E8A-4147-A177-3AD203B41FA5}">
                      <a16:colId xmlns:a16="http://schemas.microsoft.com/office/drawing/2014/main" val="714072198"/>
                    </a:ext>
                  </a:extLst>
                </a:gridCol>
                <a:gridCol w="936000">
                  <a:extLst>
                    <a:ext uri="{9D8B030D-6E8A-4147-A177-3AD203B41FA5}">
                      <a16:colId xmlns:a16="http://schemas.microsoft.com/office/drawing/2014/main" val="1390949308"/>
                    </a:ext>
                  </a:extLst>
                </a:gridCol>
                <a:gridCol w="1008000">
                  <a:extLst>
                    <a:ext uri="{9D8B030D-6E8A-4147-A177-3AD203B41FA5}">
                      <a16:colId xmlns:a16="http://schemas.microsoft.com/office/drawing/2014/main" val="129207063"/>
                    </a:ext>
                  </a:extLst>
                </a:gridCol>
              </a:tblGrid>
              <a:tr h="370840">
                <a:tc>
                  <a:txBody>
                    <a:bodyPr/>
                    <a:lstStyle/>
                    <a:p>
                      <a:pPr algn="ctr"/>
                      <a:r>
                        <a:rPr lang="en-US" sz="1200" dirty="0"/>
                        <a:t>S.NO.</a:t>
                      </a:r>
                    </a:p>
                  </a:txBody>
                  <a:tcPr/>
                </a:tc>
                <a:tc>
                  <a:txBody>
                    <a:bodyPr/>
                    <a:lstStyle/>
                    <a:p>
                      <a:pPr algn="ctr"/>
                      <a:r>
                        <a:rPr lang="en-US" sz="1200" dirty="0"/>
                        <a:t>Title </a:t>
                      </a:r>
                    </a:p>
                  </a:txBody>
                  <a:tcPr/>
                </a:tc>
                <a:tc>
                  <a:txBody>
                    <a:bodyPr/>
                    <a:lstStyle/>
                    <a:p>
                      <a:pPr algn="ctr"/>
                      <a:r>
                        <a:rPr lang="en-US" sz="1200" dirty="0"/>
                        <a:t>Brief Description and Key Objectives</a:t>
                      </a:r>
                    </a:p>
                    <a:p>
                      <a:pPr algn="ct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t>Related Stage-1 Study/Work Item</a:t>
                      </a:r>
                    </a:p>
                  </a:txBody>
                  <a:tcPr/>
                </a:tc>
                <a:tc>
                  <a:txBody>
                    <a:bodyPr/>
                    <a:lstStyle/>
                    <a:p>
                      <a:pPr algn="ctr"/>
                      <a:r>
                        <a:rPr lang="en-US" sz="1000" dirty="0"/>
                        <a:t>Lead WG </a:t>
                      </a:r>
                    </a:p>
                  </a:txBody>
                  <a:tcPr/>
                </a:tc>
                <a:tc>
                  <a:txBody>
                    <a:bodyPr/>
                    <a:lstStyle/>
                    <a:p>
                      <a:pPr algn="ctr"/>
                      <a:r>
                        <a:rPr lang="en-US" sz="1000" dirty="0"/>
                        <a:t>SA dependencies</a:t>
                      </a:r>
                    </a:p>
                  </a:txBody>
                  <a:tcPr/>
                </a:tc>
                <a:tc>
                  <a:txBody>
                    <a:bodyPr/>
                    <a:lstStyle/>
                    <a:p>
                      <a:pPr algn="ctr"/>
                      <a:r>
                        <a:rPr lang="en-US" sz="1000" dirty="0"/>
                        <a:t>WG dependencies</a:t>
                      </a:r>
                    </a:p>
                  </a:txBody>
                  <a:tcPr/>
                </a:tc>
                <a:extLst>
                  <a:ext uri="{0D108BD9-81ED-4DB2-BD59-A6C34878D82A}">
                    <a16:rowId xmlns:a16="http://schemas.microsoft.com/office/drawing/2014/main" val="4108668729"/>
                  </a:ext>
                </a:extLst>
              </a:tr>
              <a:tr h="370840">
                <a:tc>
                  <a:txBody>
                    <a:bodyPr/>
                    <a:lstStyle/>
                    <a:p>
                      <a:r>
                        <a:rPr lang="en-US" sz="1200" dirty="0"/>
                        <a:t>1</a:t>
                      </a:r>
                    </a:p>
                  </a:txBody>
                  <a:tcPr/>
                </a:tc>
                <a:tc>
                  <a:txBody>
                    <a:bodyPr/>
                    <a:lstStyle/>
                    <a:p>
                      <a:pPr marL="0" algn="l" defTabSz="914400" rtl="0" eaLnBrk="1" latinLnBrk="0" hangingPunct="1"/>
                      <a:r>
                        <a:rPr lang="en-US" sz="1200" b="1" kern="1200" dirty="0">
                          <a:solidFill>
                            <a:schemeClr val="dk1"/>
                          </a:solidFill>
                          <a:latin typeface="+mn-lt"/>
                          <a:ea typeface="+mn-ea"/>
                          <a:cs typeface="+mn-cs"/>
                        </a:rPr>
                        <a:t>LTE-based 5G Broadcast &amp; DTT coexistence</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t>Due to regulatory constraints and lack of spectrum, there is at least interest in the US to deploy both Digital Terrestrial TV (DTT) ATSC 3.0 and 5G Broadcast in the same carrier. However, the frame structures of these two technologies are not compatible.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kern="1200" dirty="0">
                        <a:solidFill>
                          <a:schemeClr val="dk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kern="1200" dirty="0">
                          <a:solidFill>
                            <a:schemeClr val="dk1"/>
                          </a:solidFill>
                          <a:effectLst/>
                          <a:latin typeface="+mn-lt"/>
                          <a:ea typeface="+mn-ea"/>
                          <a:cs typeface="+mn-cs"/>
                        </a:rPr>
                        <a:t>Key objectives include</a:t>
                      </a:r>
                      <a:r>
                        <a:rPr lang="en-US" sz="1200" b="0" kern="1200" dirty="0">
                          <a:solidFill>
                            <a:schemeClr val="dk1"/>
                          </a:solidFill>
                          <a:effectLst/>
                          <a:latin typeface="+mn-lt"/>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dk1"/>
                          </a:solidFill>
                          <a:effectLst/>
                          <a:latin typeface="+mn-lt"/>
                          <a:ea typeface="+mn-ea"/>
                          <a:cs typeface="+mn-cs"/>
                        </a:rPr>
                        <a:t>Definition of additional periodicity patterns for cell acquisition subframes to allow TDM operation between 5G broadcast and non-3GPP DTT (e.g., ATSC 3.0 and DVB-T2) frame structures.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kern="1200" dirty="0">
                        <a:solidFill>
                          <a:schemeClr val="dk1"/>
                        </a:solidFill>
                        <a:effectLst/>
                        <a:latin typeface="+mn-lt"/>
                        <a:ea typeface="+mn-ea"/>
                        <a:cs typeface="+mn-cs"/>
                      </a:endParaRPr>
                    </a:p>
                  </a:txBody>
                  <a:tcPr/>
                </a:tc>
                <a:tc>
                  <a:txBody>
                    <a:bodyPr/>
                    <a:lstStyle/>
                    <a:p>
                      <a:endParaRPr lang="en-US" sz="1200" dirty="0"/>
                    </a:p>
                  </a:txBody>
                  <a:tcPr/>
                </a:tc>
                <a:tc>
                  <a:txBody>
                    <a:bodyPr/>
                    <a:lstStyle/>
                    <a:p>
                      <a:r>
                        <a:rPr lang="en-US" sz="1200" dirty="0"/>
                        <a:t>RAN1</a:t>
                      </a:r>
                    </a:p>
                  </a:txBody>
                  <a:tcPr/>
                </a:tc>
                <a:tc>
                  <a:txBody>
                    <a:bodyPr/>
                    <a:lstStyle/>
                    <a:p>
                      <a:r>
                        <a:rPr lang="en-US" sz="1200" dirty="0"/>
                        <a:t>None</a:t>
                      </a:r>
                    </a:p>
                  </a:txBody>
                  <a:tcPr/>
                </a:tc>
                <a:tc>
                  <a:txBody>
                    <a:bodyPr/>
                    <a:lstStyle/>
                    <a:p>
                      <a:r>
                        <a:rPr lang="en-US" sz="1200" dirty="0"/>
                        <a:t>None </a:t>
                      </a:r>
                    </a:p>
                  </a:txBody>
                  <a:tcPr/>
                </a:tc>
                <a:extLst>
                  <a:ext uri="{0D108BD9-81ED-4DB2-BD59-A6C34878D82A}">
                    <a16:rowId xmlns:a16="http://schemas.microsoft.com/office/drawing/2014/main" val="1809773567"/>
                  </a:ext>
                </a:extLst>
              </a:tr>
              <a:tr h="370840">
                <a:tc>
                  <a:txBody>
                    <a:bodyPr/>
                    <a:lstStyle/>
                    <a:p>
                      <a:r>
                        <a:rPr lang="en-GB" sz="1100">
                          <a:solidFill>
                            <a:srgbClr val="000000"/>
                          </a:solidFill>
                          <a:effectLst/>
                          <a:latin typeface="Calibri" panose="020F0502020204030204" pitchFamily="34" charset="0"/>
                          <a:ea typeface="Calibri" panose="020F0502020204030204" pitchFamily="34" charset="0"/>
                        </a:rPr>
                        <a:t>2</a:t>
                      </a:r>
                      <a:endParaRPr lang="en-GB" sz="1100">
                        <a:effectLst/>
                        <a:latin typeface="Calibri" panose="020F0502020204030204" pitchFamily="34" charset="0"/>
                        <a:ea typeface="Calibri" panose="020F0502020204030204" pitchFamily="34" charset="0"/>
                      </a:endParaRPr>
                    </a:p>
                  </a:txBody>
                  <a:tcPr/>
                </a:tc>
                <a:tc>
                  <a:txBody>
                    <a:bodyPr/>
                    <a:lstStyle/>
                    <a:p>
                      <a:r>
                        <a:rPr lang="en-US" sz="1200" b="1" dirty="0">
                          <a:solidFill>
                            <a:srgbClr val="000000"/>
                          </a:solidFill>
                          <a:effectLst/>
                          <a:latin typeface="Calibri" panose="020F0502020204030204" pitchFamily="34" charset="0"/>
                          <a:ea typeface="Calibri" panose="020F0502020204030204" pitchFamily="34" charset="0"/>
                        </a:rPr>
                        <a:t>LTE-based 5G Broadcast &amp; </a:t>
                      </a:r>
                      <a:r>
                        <a:rPr lang="en-US" sz="1200" b="1" dirty="0">
                          <a:solidFill>
                            <a:schemeClr val="tx1"/>
                          </a:solidFill>
                          <a:effectLst/>
                          <a:latin typeface="Calibri" panose="020F0502020204030204" pitchFamily="34" charset="0"/>
                          <a:ea typeface="Calibri" panose="020F0502020204030204" pitchFamily="34" charset="0"/>
                        </a:rPr>
                        <a:t>Unicast</a:t>
                      </a:r>
                      <a:r>
                        <a:rPr lang="en-US" sz="1200" b="1" dirty="0">
                          <a:solidFill>
                            <a:srgbClr val="FF0000"/>
                          </a:solidFill>
                          <a:effectLst/>
                          <a:latin typeface="Calibri" panose="020F0502020204030204" pitchFamily="34" charset="0"/>
                          <a:ea typeface="Calibri" panose="020F0502020204030204" pitchFamily="34" charset="0"/>
                        </a:rPr>
                        <a:t> </a:t>
                      </a:r>
                      <a:r>
                        <a:rPr lang="en-US" sz="1200" b="1" dirty="0">
                          <a:solidFill>
                            <a:srgbClr val="000000"/>
                          </a:solidFill>
                          <a:effectLst/>
                          <a:latin typeface="Calibri" panose="020F0502020204030204" pitchFamily="34" charset="0"/>
                          <a:ea typeface="Calibri" panose="020F0502020204030204" pitchFamily="34" charset="0"/>
                        </a:rPr>
                        <a:t>coexistence</a:t>
                      </a:r>
                      <a:endParaRPr lang="en-GB" sz="1200" dirty="0">
                        <a:effectLst/>
                        <a:latin typeface="Calibri" panose="020F0502020204030204" pitchFamily="34" charset="0"/>
                        <a:ea typeface="Calibri" panose="020F0502020204030204" pitchFamily="34" charset="0"/>
                      </a:endParaRPr>
                    </a:p>
                  </a:txBody>
                  <a:tcPr/>
                </a:tc>
                <a:tc>
                  <a:txBody>
                    <a:bodyPr/>
                    <a:lstStyle/>
                    <a:p>
                      <a:r>
                        <a:rPr lang="en-US" sz="1200" dirty="0">
                          <a:solidFill>
                            <a:srgbClr val="000000"/>
                          </a:solidFill>
                          <a:effectLst/>
                          <a:latin typeface="Calibri" panose="020F0502020204030204" pitchFamily="34" charset="0"/>
                          <a:ea typeface="Calibri" panose="020F0502020204030204" pitchFamily="34" charset="0"/>
                        </a:rPr>
                        <a:t>Rel-18 RAN4 WI on “New bands and bandwidth allocation for 5G terrestrial broadcast - part 2” specifies bands and requirements for MBMS-dedicated cells. </a:t>
                      </a:r>
                      <a:endParaRPr lang="en-GB" sz="1200" dirty="0">
                        <a:effectLst/>
                        <a:latin typeface="Calibri" panose="020F0502020204030204" pitchFamily="34" charset="0"/>
                        <a:ea typeface="Calibri" panose="020F0502020204030204" pitchFamily="34" charset="0"/>
                      </a:endParaRPr>
                    </a:p>
                    <a:p>
                      <a:r>
                        <a:rPr lang="en-US" sz="1200" dirty="0">
                          <a:effectLst/>
                          <a:latin typeface="Calibri" panose="020F0502020204030204" pitchFamily="34" charset="0"/>
                          <a:ea typeface="Calibri" panose="020F0502020204030204" pitchFamily="34" charset="0"/>
                        </a:rPr>
                        <a:t> </a:t>
                      </a:r>
                      <a:endParaRPr lang="en-GB" sz="1200" dirty="0">
                        <a:effectLst/>
                        <a:latin typeface="Calibri" panose="020F0502020204030204" pitchFamily="34" charset="0"/>
                        <a:ea typeface="Calibri" panose="020F0502020204030204" pitchFamily="34" charset="0"/>
                      </a:endParaRPr>
                    </a:p>
                    <a:p>
                      <a:r>
                        <a:rPr lang="en-US" sz="1200" dirty="0">
                          <a:solidFill>
                            <a:srgbClr val="000000"/>
                          </a:solidFill>
                          <a:effectLst/>
                          <a:latin typeface="Calibri" panose="020F0502020204030204" pitchFamily="34" charset="0"/>
                          <a:ea typeface="Calibri" panose="020F0502020204030204" pitchFamily="34" charset="0"/>
                        </a:rPr>
                        <a:t>However, this WI does not address coexistence aspects for the reception of LTE-based 5G Broadcast and unicast in the same UE, which is a key requirement for the deployment of LTE-based 5G Broadcast services.</a:t>
                      </a:r>
                      <a:endParaRPr lang="en-GB" sz="1200" dirty="0">
                        <a:effectLst/>
                        <a:latin typeface="Calibri" panose="020F0502020204030204" pitchFamily="34" charset="0"/>
                        <a:ea typeface="Calibri" panose="020F0502020204030204" pitchFamily="34" charset="0"/>
                      </a:endParaRPr>
                    </a:p>
                    <a:p>
                      <a:r>
                        <a:rPr lang="en-GB" sz="1200" dirty="0">
                          <a:effectLst/>
                          <a:latin typeface="Calibri" panose="020F0502020204030204" pitchFamily="34" charset="0"/>
                          <a:ea typeface="Calibri" panose="020F0502020204030204" pitchFamily="34" charset="0"/>
                        </a:rPr>
                        <a:t> </a:t>
                      </a:r>
                    </a:p>
                    <a:p>
                      <a:r>
                        <a:rPr lang="en-US" sz="1200" b="1" dirty="0">
                          <a:solidFill>
                            <a:srgbClr val="000000"/>
                          </a:solidFill>
                          <a:effectLst/>
                          <a:latin typeface="Calibri" panose="020F0502020204030204" pitchFamily="34" charset="0"/>
                          <a:ea typeface="Calibri" panose="020F0502020204030204" pitchFamily="34" charset="0"/>
                        </a:rPr>
                        <a:t>Key objectives include</a:t>
                      </a:r>
                      <a:r>
                        <a:rPr lang="en-US" sz="1200" dirty="0">
                          <a:solidFill>
                            <a:srgbClr val="000000"/>
                          </a:solidFill>
                          <a:effectLst/>
                          <a:latin typeface="Calibri" panose="020F0502020204030204" pitchFamily="34" charset="0"/>
                          <a:ea typeface="Calibri" panose="020F0502020204030204" pitchFamily="34" charset="0"/>
                        </a:rPr>
                        <a:t>:</a:t>
                      </a:r>
                      <a:endParaRPr lang="en-GB" sz="1200" dirty="0">
                        <a:effectLst/>
                        <a:latin typeface="Calibri" panose="020F0502020204030204" pitchFamily="34" charset="0"/>
                        <a:ea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dk1"/>
                          </a:solidFill>
                          <a:effectLst/>
                          <a:latin typeface="+mn-lt"/>
                          <a:ea typeface="+mn-ea"/>
                          <a:cs typeface="+mn-cs"/>
                        </a:rPr>
                        <a:t>Base Station and/or UE requirements to allow the reception of LTE-based 5G Broadcast and unicast in the same UE.</a:t>
                      </a:r>
                      <a:endParaRPr lang="en-GB" sz="1200" b="0" kern="1200" dirty="0">
                        <a:solidFill>
                          <a:schemeClr val="dk1"/>
                        </a:solidFill>
                        <a:effectLst/>
                        <a:latin typeface="+mn-lt"/>
                        <a:ea typeface="+mn-ea"/>
                        <a:cs typeface="+mn-cs"/>
                      </a:endParaRPr>
                    </a:p>
                  </a:txBody>
                  <a:tcPr/>
                </a:tc>
                <a:tc>
                  <a:txBody>
                    <a:bodyPr/>
                    <a:lstStyle/>
                    <a:p>
                      <a:endParaRPr lang="en-GB" sz="1000">
                        <a:effectLst/>
                        <a:latin typeface="Times New Roman" panose="02020603050405020304" pitchFamily="18" charset="0"/>
                      </a:endParaRPr>
                    </a:p>
                  </a:txBody>
                  <a:tcPr/>
                </a:tc>
                <a:tc>
                  <a:txBody>
                    <a:bodyPr/>
                    <a:lstStyle/>
                    <a:p>
                      <a:r>
                        <a:rPr lang="en-US" sz="1100">
                          <a:solidFill>
                            <a:srgbClr val="000000"/>
                          </a:solidFill>
                          <a:effectLst/>
                          <a:latin typeface="Calibri" panose="020F0502020204030204" pitchFamily="34" charset="0"/>
                          <a:ea typeface="Calibri" panose="020F0502020204030204" pitchFamily="34" charset="0"/>
                        </a:rPr>
                        <a:t>RAN4</a:t>
                      </a:r>
                      <a:endParaRPr lang="en-GB" sz="1100">
                        <a:effectLst/>
                        <a:latin typeface="Calibri" panose="020F0502020204030204" pitchFamily="34" charset="0"/>
                        <a:ea typeface="Calibri" panose="020F0502020204030204" pitchFamily="34" charset="0"/>
                      </a:endParaRPr>
                    </a:p>
                  </a:txBody>
                  <a:tcPr/>
                </a:tc>
                <a:tc>
                  <a:txBody>
                    <a:bodyPr/>
                    <a:lstStyle/>
                    <a:p>
                      <a:r>
                        <a:rPr lang="en-US" sz="1100">
                          <a:solidFill>
                            <a:srgbClr val="000000"/>
                          </a:solidFill>
                          <a:effectLst/>
                          <a:latin typeface="Calibri" panose="020F0502020204030204" pitchFamily="34" charset="0"/>
                          <a:ea typeface="Calibri" panose="020F0502020204030204" pitchFamily="34" charset="0"/>
                        </a:rPr>
                        <a:t>None</a:t>
                      </a:r>
                      <a:endParaRPr lang="en-GB" sz="1100">
                        <a:effectLst/>
                        <a:latin typeface="Calibri" panose="020F0502020204030204" pitchFamily="34" charset="0"/>
                        <a:ea typeface="Calibri" panose="020F0502020204030204" pitchFamily="34" charset="0"/>
                      </a:endParaRPr>
                    </a:p>
                  </a:txBody>
                  <a:tcPr/>
                </a:tc>
                <a:tc>
                  <a:txBody>
                    <a:bodyPr/>
                    <a:lstStyle/>
                    <a:p>
                      <a:r>
                        <a:rPr lang="en-US" sz="1100" dirty="0">
                          <a:solidFill>
                            <a:srgbClr val="000000"/>
                          </a:solidFill>
                          <a:effectLst/>
                          <a:latin typeface="Calibri" panose="020F0502020204030204" pitchFamily="34" charset="0"/>
                          <a:ea typeface="Calibri" panose="020F0502020204030204" pitchFamily="34" charset="0"/>
                        </a:rPr>
                        <a:t>None </a:t>
                      </a:r>
                      <a:endParaRPr lang="en-GB" sz="1100" dirty="0">
                        <a:effectLst/>
                        <a:latin typeface="Calibri" panose="020F0502020204030204" pitchFamily="34" charset="0"/>
                        <a:ea typeface="Calibri" panose="020F0502020204030204" pitchFamily="34" charset="0"/>
                      </a:endParaRPr>
                    </a:p>
                  </a:txBody>
                  <a:tcPr/>
                </a:tc>
                <a:extLst>
                  <a:ext uri="{0D108BD9-81ED-4DB2-BD59-A6C34878D82A}">
                    <a16:rowId xmlns:a16="http://schemas.microsoft.com/office/drawing/2014/main" val="136015713"/>
                  </a:ext>
                </a:extLst>
              </a:tr>
            </a:tbl>
          </a:graphicData>
        </a:graphic>
      </p:graphicFrame>
      <p:pic>
        <p:nvPicPr>
          <p:cNvPr id="3" name="Picture 2" descr="A blue and white logo&#10;&#10;Description automatically generated with low confidence">
            <a:extLst>
              <a:ext uri="{FF2B5EF4-FFF2-40B4-BE49-F238E27FC236}">
                <a16:creationId xmlns:a16="http://schemas.microsoft.com/office/drawing/2014/main" id="{83BCBB26-6F13-8647-423F-11893394E4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0627" y="93805"/>
            <a:ext cx="1280026" cy="1264026"/>
          </a:xfrm>
          <a:prstGeom prst="rect">
            <a:avLst/>
          </a:prstGeom>
        </p:spPr>
      </p:pic>
    </p:spTree>
    <p:extLst>
      <p:ext uri="{BB962C8B-B14F-4D97-AF65-F5344CB8AC3E}">
        <p14:creationId xmlns:p14="http://schemas.microsoft.com/office/powerpoint/2010/main" val="385063439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2094182052"/>
              </p:ext>
            </p:extLst>
          </p:nvPr>
        </p:nvGraphicFramePr>
        <p:xfrm>
          <a:off x="60856" y="1796733"/>
          <a:ext cx="12132000" cy="3291840"/>
        </p:xfrm>
        <a:graphic>
          <a:graphicData uri="http://schemas.openxmlformats.org/drawingml/2006/table">
            <a:tbl>
              <a:tblPr firstRow="1" bandRow="1">
                <a:tableStyleId>{5C22544A-7EE6-4342-B048-85BDC9FD1C3A}</a:tableStyleId>
              </a:tblPr>
              <a:tblGrid>
                <a:gridCol w="648000">
                  <a:extLst>
                    <a:ext uri="{9D8B030D-6E8A-4147-A177-3AD203B41FA5}">
                      <a16:colId xmlns:a16="http://schemas.microsoft.com/office/drawing/2014/main" val="2236238882"/>
                    </a:ext>
                  </a:extLst>
                </a:gridCol>
                <a:gridCol w="1152000">
                  <a:extLst>
                    <a:ext uri="{9D8B030D-6E8A-4147-A177-3AD203B41FA5}">
                      <a16:colId xmlns:a16="http://schemas.microsoft.com/office/drawing/2014/main" val="562605877"/>
                    </a:ext>
                  </a:extLst>
                </a:gridCol>
                <a:gridCol w="6588000">
                  <a:extLst>
                    <a:ext uri="{9D8B030D-6E8A-4147-A177-3AD203B41FA5}">
                      <a16:colId xmlns:a16="http://schemas.microsoft.com/office/drawing/2014/main" val="824553124"/>
                    </a:ext>
                  </a:extLst>
                </a:gridCol>
                <a:gridCol w="1188000">
                  <a:extLst>
                    <a:ext uri="{9D8B030D-6E8A-4147-A177-3AD203B41FA5}">
                      <a16:colId xmlns:a16="http://schemas.microsoft.com/office/drawing/2014/main" val="4265244648"/>
                    </a:ext>
                  </a:extLst>
                </a:gridCol>
                <a:gridCol w="612000">
                  <a:extLst>
                    <a:ext uri="{9D8B030D-6E8A-4147-A177-3AD203B41FA5}">
                      <a16:colId xmlns:a16="http://schemas.microsoft.com/office/drawing/2014/main" val="714072198"/>
                    </a:ext>
                  </a:extLst>
                </a:gridCol>
                <a:gridCol w="936000">
                  <a:extLst>
                    <a:ext uri="{9D8B030D-6E8A-4147-A177-3AD203B41FA5}">
                      <a16:colId xmlns:a16="http://schemas.microsoft.com/office/drawing/2014/main" val="1390949308"/>
                    </a:ext>
                  </a:extLst>
                </a:gridCol>
                <a:gridCol w="1008000">
                  <a:extLst>
                    <a:ext uri="{9D8B030D-6E8A-4147-A177-3AD203B41FA5}">
                      <a16:colId xmlns:a16="http://schemas.microsoft.com/office/drawing/2014/main" val="129207063"/>
                    </a:ext>
                  </a:extLst>
                </a:gridCol>
              </a:tblGrid>
              <a:tr h="370840">
                <a:tc>
                  <a:txBody>
                    <a:bodyPr/>
                    <a:lstStyle/>
                    <a:p>
                      <a:pPr algn="ctr"/>
                      <a:r>
                        <a:rPr lang="en-US" sz="1200" dirty="0"/>
                        <a:t>S.NO.</a:t>
                      </a:r>
                    </a:p>
                  </a:txBody>
                  <a:tcPr/>
                </a:tc>
                <a:tc>
                  <a:txBody>
                    <a:bodyPr/>
                    <a:lstStyle/>
                    <a:p>
                      <a:pPr algn="ctr"/>
                      <a:r>
                        <a:rPr lang="en-US" sz="1200" dirty="0"/>
                        <a:t>Title </a:t>
                      </a:r>
                    </a:p>
                  </a:txBody>
                  <a:tcPr/>
                </a:tc>
                <a:tc>
                  <a:txBody>
                    <a:bodyPr/>
                    <a:lstStyle/>
                    <a:p>
                      <a:pPr algn="ctr"/>
                      <a:r>
                        <a:rPr lang="en-US" sz="1200" dirty="0"/>
                        <a:t>Brief Description and Key Objectives</a:t>
                      </a:r>
                    </a:p>
                    <a:p>
                      <a:pPr algn="ct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t>Related Stage-1 Study/Work Item</a:t>
                      </a:r>
                    </a:p>
                  </a:txBody>
                  <a:tcPr/>
                </a:tc>
                <a:tc>
                  <a:txBody>
                    <a:bodyPr/>
                    <a:lstStyle/>
                    <a:p>
                      <a:pPr algn="ctr"/>
                      <a:r>
                        <a:rPr lang="en-US" sz="1000" dirty="0"/>
                        <a:t>Lead WG </a:t>
                      </a:r>
                    </a:p>
                  </a:txBody>
                  <a:tcPr/>
                </a:tc>
                <a:tc>
                  <a:txBody>
                    <a:bodyPr/>
                    <a:lstStyle/>
                    <a:p>
                      <a:pPr algn="ctr"/>
                      <a:r>
                        <a:rPr lang="en-US" sz="1000" dirty="0"/>
                        <a:t>SA dependencies</a:t>
                      </a:r>
                    </a:p>
                  </a:txBody>
                  <a:tcPr/>
                </a:tc>
                <a:tc>
                  <a:txBody>
                    <a:bodyPr/>
                    <a:lstStyle/>
                    <a:p>
                      <a:pPr algn="ctr"/>
                      <a:r>
                        <a:rPr lang="en-US" sz="1000" dirty="0"/>
                        <a:t>WG dependencies</a:t>
                      </a:r>
                    </a:p>
                  </a:txBody>
                  <a:tcPr/>
                </a:tc>
                <a:extLst>
                  <a:ext uri="{0D108BD9-81ED-4DB2-BD59-A6C34878D82A}">
                    <a16:rowId xmlns:a16="http://schemas.microsoft.com/office/drawing/2014/main" val="4108668729"/>
                  </a:ext>
                </a:extLst>
              </a:tr>
              <a:tr h="370840">
                <a:tc>
                  <a:txBody>
                    <a:bodyPr/>
                    <a:lstStyle/>
                    <a:p>
                      <a:r>
                        <a:rPr lang="en-US" sz="1200" dirty="0"/>
                        <a:t>3</a:t>
                      </a:r>
                    </a:p>
                  </a:txBody>
                  <a:tcPr/>
                </a:tc>
                <a:tc>
                  <a:txBody>
                    <a:bodyPr/>
                    <a:lstStyle/>
                    <a:p>
                      <a:pPr marL="0" algn="l" defTabSz="914400" rtl="0" eaLnBrk="1" latinLnBrk="0" hangingPunct="1"/>
                      <a:r>
                        <a:rPr lang="en-US" sz="1200" b="1" kern="1200" dirty="0">
                          <a:solidFill>
                            <a:schemeClr val="dk1"/>
                          </a:solidFill>
                          <a:latin typeface="+mn-lt"/>
                          <a:ea typeface="+mn-ea"/>
                          <a:cs typeface="+mn-cs"/>
                        </a:rPr>
                        <a:t>XR &amp; Metaverse enhancements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kern="1200" dirty="0">
                          <a:solidFill>
                            <a:schemeClr val="dk1"/>
                          </a:solidFill>
                          <a:effectLst/>
                          <a:latin typeface="+mn-lt"/>
                          <a:ea typeface="+mn-ea"/>
                          <a:cs typeface="+mn-cs"/>
                        </a:rPr>
                        <a:t>Enhancements to </a:t>
                      </a:r>
                      <a:r>
                        <a:rPr lang="en-US" sz="1200" b="0" kern="1200" dirty="0" err="1">
                          <a:solidFill>
                            <a:schemeClr val="dk1"/>
                          </a:solidFill>
                          <a:effectLst/>
                          <a:latin typeface="+mn-lt"/>
                          <a:ea typeface="+mn-ea"/>
                          <a:cs typeface="+mn-cs"/>
                        </a:rPr>
                        <a:t>optimise</a:t>
                      </a:r>
                      <a:r>
                        <a:rPr lang="en-US" sz="1200" b="0" kern="1200" dirty="0">
                          <a:solidFill>
                            <a:schemeClr val="dk1"/>
                          </a:solidFill>
                          <a:effectLst/>
                          <a:latin typeface="+mn-lt"/>
                          <a:ea typeface="+mn-ea"/>
                          <a:cs typeface="+mn-cs"/>
                        </a:rPr>
                        <a:t> XR awareness, capacity, power saving and latency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kern="1200" dirty="0">
                        <a:solidFill>
                          <a:schemeClr val="dk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kern="1200" dirty="0">
                          <a:solidFill>
                            <a:schemeClr val="dk1"/>
                          </a:solidFill>
                          <a:effectLst/>
                          <a:latin typeface="+mn-lt"/>
                          <a:ea typeface="+mn-ea"/>
                          <a:cs typeface="+mn-cs"/>
                        </a:rPr>
                        <a:t>Key objectives include: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u="sng" kern="1200" dirty="0">
                          <a:solidFill>
                            <a:schemeClr val="dk1"/>
                          </a:solidFill>
                          <a:effectLst/>
                          <a:latin typeface="+mn-lt"/>
                          <a:ea typeface="+mn-ea"/>
                          <a:cs typeface="+mn-cs"/>
                        </a:rPr>
                        <a:t>Capacity enhancements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dk1"/>
                          </a:solidFill>
                          <a:effectLst/>
                          <a:latin typeface="+mn-lt"/>
                          <a:ea typeface="+mn-ea"/>
                          <a:cs typeface="+mn-cs"/>
                        </a:rPr>
                        <a:t>RRM measurements and scheduling restrictions (measurement quality vs. latency)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dk1"/>
                          </a:solidFill>
                          <a:effectLst/>
                          <a:latin typeface="+mn-lt"/>
                          <a:ea typeface="+mn-ea"/>
                          <a:cs typeface="+mn-cs"/>
                        </a:rPr>
                        <a:t>Carrier aggregation (capacity vs. power)</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dk1"/>
                          </a:solidFill>
                          <a:effectLst/>
                          <a:latin typeface="+mn-lt"/>
                          <a:ea typeface="+mn-ea"/>
                          <a:cs typeface="+mn-cs"/>
                        </a:rPr>
                        <a:t>High speed packetization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dk1"/>
                          </a:solidFill>
                          <a:effectLst/>
                          <a:latin typeface="+mn-lt"/>
                          <a:ea typeface="+mn-ea"/>
                          <a:cs typeface="+mn-cs"/>
                        </a:rPr>
                        <a:t>CSI enhancements including CBG-based transmission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u="sng" kern="1200" dirty="0">
                          <a:solidFill>
                            <a:schemeClr val="dk1"/>
                          </a:solidFill>
                          <a:effectLst/>
                          <a:latin typeface="+mn-lt"/>
                          <a:ea typeface="+mn-ea"/>
                          <a:cs typeface="+mn-cs"/>
                        </a:rPr>
                        <a:t>Power saving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dk1"/>
                          </a:solidFill>
                          <a:effectLst/>
                          <a:latin typeface="+mn-lt"/>
                          <a:ea typeface="+mn-ea"/>
                          <a:cs typeface="+mn-cs"/>
                        </a:rPr>
                        <a:t>Further DRX and PDCCH enhancements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u="sng" kern="1200" dirty="0">
                          <a:solidFill>
                            <a:schemeClr val="dk1"/>
                          </a:solidFill>
                          <a:effectLst/>
                          <a:latin typeface="+mn-lt"/>
                          <a:ea typeface="+mn-ea"/>
                          <a:cs typeface="+mn-cs"/>
                        </a:rPr>
                        <a:t>XR awareness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dk1"/>
                          </a:solidFill>
                          <a:effectLst/>
                          <a:latin typeface="+mn-lt"/>
                          <a:ea typeface="+mn-ea"/>
                          <a:cs typeface="+mn-cs"/>
                        </a:rPr>
                        <a:t>Uplink application awareness</a:t>
                      </a:r>
                      <a:r>
                        <a:rPr lang="en-US" sz="1200" dirty="0"/>
                        <a:t> to support for very high UE data rates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u="sng" kern="1200" dirty="0">
                          <a:solidFill>
                            <a:schemeClr val="dk1"/>
                          </a:solidFill>
                          <a:effectLst/>
                          <a:latin typeface="+mn-lt"/>
                          <a:ea typeface="+mn-ea"/>
                          <a:cs typeface="+mn-cs"/>
                        </a:rPr>
                        <a:t>Latency</a:t>
                      </a:r>
                      <a:r>
                        <a:rPr lang="en-US" sz="1200" b="0" kern="1200" dirty="0">
                          <a:solidFill>
                            <a:schemeClr val="dk1"/>
                          </a:solidFill>
                          <a:effectLst/>
                          <a:latin typeface="+mn-lt"/>
                          <a:ea typeface="+mn-ea"/>
                          <a:cs typeface="+mn-cs"/>
                        </a:rPr>
                        <a: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Congestion-aware RAN (</a:t>
                      </a:r>
                      <a:r>
                        <a:rPr lang="en-US" sz="1200" b="0" kern="1200" dirty="0">
                          <a:solidFill>
                            <a:schemeClr val="dk1"/>
                          </a:solidFill>
                          <a:effectLst/>
                          <a:latin typeface="+mn-lt"/>
                          <a:ea typeface="+mn-ea"/>
                          <a:cs typeface="+mn-cs"/>
                        </a:rPr>
                        <a:t>L4S in RAN</a:t>
                      </a:r>
                      <a:r>
                        <a:rPr lang="en-US" sz="1200" dirty="0"/>
                        <a:t>) to help trim buffer lengths for latency-sensitive applications</a:t>
                      </a:r>
                      <a:endParaRPr lang="en-US" sz="1200" b="0" kern="1200" dirty="0">
                        <a:solidFill>
                          <a:schemeClr val="dk1"/>
                        </a:solidFill>
                        <a:effectLst/>
                        <a:latin typeface="+mn-lt"/>
                        <a:ea typeface="+mn-ea"/>
                        <a:cs typeface="+mn-cs"/>
                      </a:endParaRPr>
                    </a:p>
                  </a:txBody>
                  <a:tcPr/>
                </a:tc>
                <a:tc>
                  <a:txBody>
                    <a:bodyPr/>
                    <a:lstStyle/>
                    <a:p>
                      <a:endParaRPr lang="en-US" sz="1200" dirty="0"/>
                    </a:p>
                  </a:txBody>
                  <a:tcPr/>
                </a:tc>
                <a:tc>
                  <a:txBody>
                    <a:bodyPr/>
                    <a:lstStyle/>
                    <a:p>
                      <a:r>
                        <a:rPr lang="en-US" sz="1200" dirty="0"/>
                        <a:t>RAN2</a:t>
                      </a:r>
                    </a:p>
                  </a:txBody>
                  <a:tcPr/>
                </a:tc>
                <a:tc>
                  <a:txBody>
                    <a:bodyPr/>
                    <a:lstStyle/>
                    <a:p>
                      <a:r>
                        <a:rPr lang="en-US" sz="1200" dirty="0">
                          <a:solidFill>
                            <a:schemeClr val="tx1"/>
                          </a:solidFill>
                        </a:rPr>
                        <a:t>SA2</a:t>
                      </a:r>
                    </a:p>
                  </a:txBody>
                  <a:tcPr/>
                </a:tc>
                <a:tc>
                  <a:txBody>
                    <a:bodyPr/>
                    <a:lstStyle/>
                    <a:p>
                      <a:endParaRPr lang="en-US" sz="1200" dirty="0">
                        <a:solidFill>
                          <a:srgbClr val="FF0000"/>
                        </a:solidFill>
                      </a:endParaRPr>
                    </a:p>
                  </a:txBody>
                  <a:tcPr/>
                </a:tc>
                <a:extLst>
                  <a:ext uri="{0D108BD9-81ED-4DB2-BD59-A6C34878D82A}">
                    <a16:rowId xmlns:a16="http://schemas.microsoft.com/office/drawing/2014/main" val="136015713"/>
                  </a:ext>
                </a:extLst>
              </a:tr>
            </a:tbl>
          </a:graphicData>
        </a:graphic>
      </p:graphicFrame>
      <p:pic>
        <p:nvPicPr>
          <p:cNvPr id="3" name="Picture 2" descr="A blue and white logo&#10;&#10;Description automatically generated with low confidence">
            <a:extLst>
              <a:ext uri="{FF2B5EF4-FFF2-40B4-BE49-F238E27FC236}">
                <a16:creationId xmlns:a16="http://schemas.microsoft.com/office/drawing/2014/main" id="{83BCBB26-6F13-8647-423F-11893394E4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0627" y="93805"/>
            <a:ext cx="1280026" cy="1264026"/>
          </a:xfrm>
          <a:prstGeom prst="rect">
            <a:avLst/>
          </a:prstGeom>
        </p:spPr>
      </p:pic>
    </p:spTree>
    <p:extLst>
      <p:ext uri="{BB962C8B-B14F-4D97-AF65-F5344CB8AC3E}">
        <p14:creationId xmlns:p14="http://schemas.microsoft.com/office/powerpoint/2010/main" val="145775011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2512688494"/>
              </p:ext>
            </p:extLst>
          </p:nvPr>
        </p:nvGraphicFramePr>
        <p:xfrm>
          <a:off x="60856" y="1796733"/>
          <a:ext cx="12132000" cy="4663440"/>
        </p:xfrm>
        <a:graphic>
          <a:graphicData uri="http://schemas.openxmlformats.org/drawingml/2006/table">
            <a:tbl>
              <a:tblPr firstRow="1" bandRow="1">
                <a:tableStyleId>{5C22544A-7EE6-4342-B048-85BDC9FD1C3A}</a:tableStyleId>
              </a:tblPr>
              <a:tblGrid>
                <a:gridCol w="648000">
                  <a:extLst>
                    <a:ext uri="{9D8B030D-6E8A-4147-A177-3AD203B41FA5}">
                      <a16:colId xmlns:a16="http://schemas.microsoft.com/office/drawing/2014/main" val="2236238882"/>
                    </a:ext>
                  </a:extLst>
                </a:gridCol>
                <a:gridCol w="1152000">
                  <a:extLst>
                    <a:ext uri="{9D8B030D-6E8A-4147-A177-3AD203B41FA5}">
                      <a16:colId xmlns:a16="http://schemas.microsoft.com/office/drawing/2014/main" val="562605877"/>
                    </a:ext>
                  </a:extLst>
                </a:gridCol>
                <a:gridCol w="6588000">
                  <a:extLst>
                    <a:ext uri="{9D8B030D-6E8A-4147-A177-3AD203B41FA5}">
                      <a16:colId xmlns:a16="http://schemas.microsoft.com/office/drawing/2014/main" val="824553124"/>
                    </a:ext>
                  </a:extLst>
                </a:gridCol>
                <a:gridCol w="1188000">
                  <a:extLst>
                    <a:ext uri="{9D8B030D-6E8A-4147-A177-3AD203B41FA5}">
                      <a16:colId xmlns:a16="http://schemas.microsoft.com/office/drawing/2014/main" val="4265244648"/>
                    </a:ext>
                  </a:extLst>
                </a:gridCol>
                <a:gridCol w="612000">
                  <a:extLst>
                    <a:ext uri="{9D8B030D-6E8A-4147-A177-3AD203B41FA5}">
                      <a16:colId xmlns:a16="http://schemas.microsoft.com/office/drawing/2014/main" val="714072198"/>
                    </a:ext>
                  </a:extLst>
                </a:gridCol>
                <a:gridCol w="936000">
                  <a:extLst>
                    <a:ext uri="{9D8B030D-6E8A-4147-A177-3AD203B41FA5}">
                      <a16:colId xmlns:a16="http://schemas.microsoft.com/office/drawing/2014/main" val="1390949308"/>
                    </a:ext>
                  </a:extLst>
                </a:gridCol>
                <a:gridCol w="1008000">
                  <a:extLst>
                    <a:ext uri="{9D8B030D-6E8A-4147-A177-3AD203B41FA5}">
                      <a16:colId xmlns:a16="http://schemas.microsoft.com/office/drawing/2014/main" val="129207063"/>
                    </a:ext>
                  </a:extLst>
                </a:gridCol>
              </a:tblGrid>
              <a:tr h="370840">
                <a:tc>
                  <a:txBody>
                    <a:bodyPr/>
                    <a:lstStyle/>
                    <a:p>
                      <a:pPr algn="ctr"/>
                      <a:r>
                        <a:rPr lang="en-US" sz="1200" dirty="0"/>
                        <a:t>S.NO.</a:t>
                      </a:r>
                    </a:p>
                  </a:txBody>
                  <a:tcPr/>
                </a:tc>
                <a:tc>
                  <a:txBody>
                    <a:bodyPr/>
                    <a:lstStyle/>
                    <a:p>
                      <a:pPr algn="ctr"/>
                      <a:r>
                        <a:rPr lang="en-US" sz="1200" dirty="0"/>
                        <a:t>Title </a:t>
                      </a:r>
                    </a:p>
                  </a:txBody>
                  <a:tcPr/>
                </a:tc>
                <a:tc>
                  <a:txBody>
                    <a:bodyPr/>
                    <a:lstStyle/>
                    <a:p>
                      <a:pPr algn="ctr"/>
                      <a:r>
                        <a:rPr lang="en-US" sz="1200" dirty="0"/>
                        <a:t>Brief Description and Key Objectives</a:t>
                      </a:r>
                    </a:p>
                    <a:p>
                      <a:pPr algn="ct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t>Related Stage-1 Study/Work Item</a:t>
                      </a:r>
                    </a:p>
                  </a:txBody>
                  <a:tcPr/>
                </a:tc>
                <a:tc>
                  <a:txBody>
                    <a:bodyPr/>
                    <a:lstStyle/>
                    <a:p>
                      <a:pPr algn="ctr"/>
                      <a:r>
                        <a:rPr lang="en-US" sz="1000" dirty="0"/>
                        <a:t>Lead WG </a:t>
                      </a:r>
                    </a:p>
                  </a:txBody>
                  <a:tcPr/>
                </a:tc>
                <a:tc>
                  <a:txBody>
                    <a:bodyPr/>
                    <a:lstStyle/>
                    <a:p>
                      <a:pPr algn="ctr"/>
                      <a:r>
                        <a:rPr lang="en-US" sz="1000" dirty="0"/>
                        <a:t>SA dependencies</a:t>
                      </a:r>
                    </a:p>
                  </a:txBody>
                  <a:tcPr/>
                </a:tc>
                <a:tc>
                  <a:txBody>
                    <a:bodyPr/>
                    <a:lstStyle/>
                    <a:p>
                      <a:pPr algn="ctr"/>
                      <a:r>
                        <a:rPr lang="en-US" sz="1000" dirty="0"/>
                        <a:t>WG dependencies</a:t>
                      </a:r>
                    </a:p>
                  </a:txBody>
                  <a:tcPr/>
                </a:tc>
                <a:extLst>
                  <a:ext uri="{0D108BD9-81ED-4DB2-BD59-A6C34878D82A}">
                    <a16:rowId xmlns:a16="http://schemas.microsoft.com/office/drawing/2014/main" val="4108668729"/>
                  </a:ext>
                </a:extLst>
              </a:tr>
              <a:tr h="370840">
                <a:tc>
                  <a:txBody>
                    <a:bodyPr/>
                    <a:lstStyle/>
                    <a:p>
                      <a:r>
                        <a:rPr lang="en-US" sz="1200" dirty="0"/>
                        <a:t>4</a:t>
                      </a:r>
                    </a:p>
                  </a:txBody>
                  <a:tcPr/>
                </a:tc>
                <a:tc>
                  <a:txBody>
                    <a:bodyPr/>
                    <a:lstStyle/>
                    <a:p>
                      <a:pPr marL="0" algn="l" defTabSz="914400" rtl="0" eaLnBrk="1" latinLnBrk="0" hangingPunct="1"/>
                      <a:r>
                        <a:rPr lang="en-US" sz="1200" b="1" kern="1200" dirty="0">
                          <a:solidFill>
                            <a:schemeClr val="dk1"/>
                          </a:solidFill>
                          <a:latin typeface="+mn-lt"/>
                          <a:ea typeface="+mn-ea"/>
                          <a:cs typeface="+mn-cs"/>
                        </a:rPr>
                        <a:t>MBS capacity enhancements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kern="1200" dirty="0">
                          <a:solidFill>
                            <a:schemeClr val="dk1"/>
                          </a:solidFill>
                          <a:effectLst/>
                          <a:latin typeface="+mn-lt"/>
                          <a:ea typeface="+mn-ea"/>
                          <a:cs typeface="+mn-cs"/>
                        </a:rPr>
                        <a:t>Advanced RAN techniques to further enhance spectral efficiency of 5G MBS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kern="1200" dirty="0">
                        <a:solidFill>
                          <a:schemeClr val="dk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kern="1200" dirty="0">
                          <a:solidFill>
                            <a:schemeClr val="dk1"/>
                          </a:solidFill>
                          <a:effectLst/>
                          <a:latin typeface="+mn-lt"/>
                          <a:ea typeface="+mn-ea"/>
                          <a:cs typeface="+mn-cs"/>
                        </a:rPr>
                        <a:t>Key objectives include</a:t>
                      </a:r>
                      <a:r>
                        <a:rPr lang="en-US" sz="1200" b="0" kern="1200" dirty="0">
                          <a:solidFill>
                            <a:schemeClr val="dk1"/>
                          </a:solidFill>
                          <a:effectLst/>
                          <a:latin typeface="+mn-lt"/>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Study of non-orthogonal multiple access techniques to enhance the spectral efficiency of joint broadcast/multicast and unicast transmissions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dk1"/>
                          </a:solidFill>
                          <a:effectLst/>
                          <a:latin typeface="+mn-lt"/>
                          <a:ea typeface="+mn-ea"/>
                          <a:cs typeface="+mn-cs"/>
                        </a:rPr>
                        <a:t>Broadcast/Multicast and Unicast Superposition Transmission (BMUST) and Rate-Splitting Multiple Access (RSMA) techniques</a:t>
                      </a:r>
                    </a:p>
                  </a:txBody>
                  <a:tcPr/>
                </a:tc>
                <a:tc>
                  <a:txBody>
                    <a:bodyPr/>
                    <a:lstStyle/>
                    <a:p>
                      <a:endParaRPr lang="en-US" sz="1200" dirty="0"/>
                    </a:p>
                  </a:txBody>
                  <a:tcPr/>
                </a:tc>
                <a:tc>
                  <a:txBody>
                    <a:bodyPr/>
                    <a:lstStyle/>
                    <a:p>
                      <a:r>
                        <a:rPr lang="en-US" sz="1200" dirty="0"/>
                        <a:t>RAN1</a:t>
                      </a:r>
                    </a:p>
                  </a:txBody>
                  <a:tcPr/>
                </a:tc>
                <a:tc>
                  <a:txBody>
                    <a:bodyPr/>
                    <a:lstStyle/>
                    <a:p>
                      <a:r>
                        <a:rPr lang="en-US" sz="1200" dirty="0"/>
                        <a:t>None</a:t>
                      </a:r>
                    </a:p>
                  </a:txBody>
                  <a:tcPr/>
                </a:tc>
                <a:tc>
                  <a:txBody>
                    <a:bodyPr/>
                    <a:lstStyle/>
                    <a:p>
                      <a:r>
                        <a:rPr lang="en-US" sz="1200" dirty="0"/>
                        <a:t>None</a:t>
                      </a:r>
                    </a:p>
                  </a:txBody>
                  <a:tcPr/>
                </a:tc>
                <a:extLst>
                  <a:ext uri="{0D108BD9-81ED-4DB2-BD59-A6C34878D82A}">
                    <a16:rowId xmlns:a16="http://schemas.microsoft.com/office/drawing/2014/main" val="1809773567"/>
                  </a:ext>
                </a:extLst>
              </a:tr>
              <a:tr h="370840">
                <a:tc>
                  <a:txBody>
                    <a:bodyPr/>
                    <a:lstStyle/>
                    <a:p>
                      <a:r>
                        <a:rPr lang="en-US" sz="1200" dirty="0"/>
                        <a:t>5</a:t>
                      </a:r>
                    </a:p>
                  </a:txBody>
                  <a:tcPr/>
                </a:tc>
                <a:tc>
                  <a:txBody>
                    <a:bodyPr/>
                    <a:lstStyle/>
                    <a:p>
                      <a:r>
                        <a:rPr lang="en-US" sz="1200" b="1" kern="1200" dirty="0">
                          <a:solidFill>
                            <a:schemeClr val="dk1"/>
                          </a:solidFill>
                          <a:latin typeface="+mn-lt"/>
                          <a:ea typeface="+mn-ea"/>
                          <a:cs typeface="+mn-cs"/>
                        </a:rPr>
                        <a:t>MBS via NTN</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200" b="0" kern="1200" dirty="0">
                          <a:solidFill>
                            <a:schemeClr val="dk1"/>
                          </a:solidFill>
                          <a:effectLst/>
                          <a:latin typeface="+mn-lt"/>
                          <a:ea typeface="+mn-ea"/>
                          <a:cs typeface="+mn-cs"/>
                        </a:rPr>
                        <a:t>Support of Multicast and Broadcast Services via NTN </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200" b="1" kern="1200" dirty="0">
                        <a:solidFill>
                          <a:schemeClr val="dk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200" b="1" kern="1200" dirty="0">
                          <a:solidFill>
                            <a:schemeClr val="dk1"/>
                          </a:solidFill>
                          <a:effectLst/>
                          <a:latin typeface="+mn-lt"/>
                          <a:ea typeface="+mn-ea"/>
                          <a:cs typeface="+mn-cs"/>
                        </a:rPr>
                        <a:t>Key objectives include: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u="sng" dirty="0"/>
                        <a:t>Broadcast communication service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dk1"/>
                          </a:solidFill>
                          <a:effectLst/>
                          <a:latin typeface="+mn-lt"/>
                          <a:ea typeface="+mn-ea"/>
                          <a:cs typeface="+mn-cs"/>
                        </a:rPr>
                        <a:t>Study NTN enhancements to support NGSO mobile base stations and broadcast to a specific geographical area addressing the discrepancy with beam footprints (e.g., satellite beams spanning over larger areas than the coverage of the targeted area of the broadcast service)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u="sng" kern="1200" dirty="0">
                          <a:solidFill>
                            <a:schemeClr val="dk1"/>
                          </a:solidFill>
                          <a:effectLst/>
                          <a:latin typeface="+mn-lt"/>
                          <a:ea typeface="+mn-ea"/>
                          <a:cs typeface="+mn-cs"/>
                        </a:rPr>
                        <a:t>Multicast communication service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dk1"/>
                          </a:solidFill>
                          <a:effectLst/>
                          <a:latin typeface="+mn-lt"/>
                          <a:ea typeface="+mn-ea"/>
                          <a:cs typeface="+mn-cs"/>
                        </a:rPr>
                        <a:t>NTN enhancements to support multicast in connected mode in NGSO, addressing mobility issues including hand-over in particular</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dk1"/>
                          </a:solidFill>
                          <a:effectLst/>
                          <a:latin typeface="+mn-lt"/>
                          <a:ea typeface="+mn-ea"/>
                          <a:cs typeface="+mn-cs"/>
                        </a:rPr>
                        <a:t>NTN enhancements on the HARQ feedback/retransmission which can be applied to both PTP and PTM transmission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dk1"/>
                          </a:solidFill>
                          <a:effectLst/>
                          <a:latin typeface="+mn-lt"/>
                          <a:ea typeface="+mn-ea"/>
                          <a:cs typeface="+mn-cs"/>
                        </a:rPr>
                        <a:t>NTN enhancements to support multicast over a downlink only NTN combined with a terrestrial network cell.</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dk1"/>
                          </a:solidFill>
                          <a:effectLst/>
                          <a:latin typeface="+mn-lt"/>
                          <a:ea typeface="+mn-ea"/>
                          <a:cs typeface="+mn-cs"/>
                        </a:rPr>
                        <a:t>Study the need for architectural enhancements for 5G multicast-broadcast services via NTN</a:t>
                      </a:r>
                    </a:p>
                  </a:txBody>
                  <a:tcPr/>
                </a:tc>
                <a:tc>
                  <a:txBody>
                    <a:bodyPr/>
                    <a:lstStyle/>
                    <a:p>
                      <a:endParaRPr lang="en-US" sz="1200" dirty="0"/>
                    </a:p>
                  </a:txBody>
                  <a:tcPr/>
                </a:tc>
                <a:tc>
                  <a:txBody>
                    <a:bodyPr/>
                    <a:lstStyle/>
                    <a:p>
                      <a:r>
                        <a:rPr lang="en-US" sz="1200" dirty="0">
                          <a:solidFill>
                            <a:schemeClr val="tx1"/>
                          </a:solidFill>
                        </a:rPr>
                        <a:t>RAN2</a:t>
                      </a:r>
                    </a:p>
                  </a:txBody>
                  <a:tcPr/>
                </a:tc>
                <a:tc>
                  <a:txBody>
                    <a:bodyPr/>
                    <a:lstStyle/>
                    <a:p>
                      <a:r>
                        <a:rPr lang="en-US" sz="1200" dirty="0">
                          <a:solidFill>
                            <a:schemeClr val="tx1"/>
                          </a:solidFill>
                        </a:rPr>
                        <a:t>SA2</a:t>
                      </a:r>
                    </a:p>
                  </a:txBody>
                  <a:tcPr/>
                </a:tc>
                <a:tc>
                  <a:txBody>
                    <a:bodyPr/>
                    <a:lstStyle/>
                    <a:p>
                      <a:r>
                        <a:rPr lang="en-US" sz="1200" dirty="0">
                          <a:solidFill>
                            <a:schemeClr val="tx1"/>
                          </a:solidFill>
                        </a:rPr>
                        <a:t>RAN1</a:t>
                      </a:r>
                    </a:p>
                    <a:p>
                      <a:r>
                        <a:rPr lang="en-US" sz="1200" dirty="0">
                          <a:solidFill>
                            <a:schemeClr val="tx1"/>
                          </a:solidFill>
                        </a:rPr>
                        <a:t>RAN3</a:t>
                      </a:r>
                    </a:p>
                  </a:txBody>
                  <a:tcPr/>
                </a:tc>
                <a:extLst>
                  <a:ext uri="{0D108BD9-81ED-4DB2-BD59-A6C34878D82A}">
                    <a16:rowId xmlns:a16="http://schemas.microsoft.com/office/drawing/2014/main" val="136015713"/>
                  </a:ext>
                </a:extLst>
              </a:tr>
            </a:tbl>
          </a:graphicData>
        </a:graphic>
      </p:graphicFrame>
      <p:pic>
        <p:nvPicPr>
          <p:cNvPr id="3" name="Picture 2" descr="A blue and white logo&#10;&#10;Description automatically generated with low confidence">
            <a:extLst>
              <a:ext uri="{FF2B5EF4-FFF2-40B4-BE49-F238E27FC236}">
                <a16:creationId xmlns:a16="http://schemas.microsoft.com/office/drawing/2014/main" id="{83BCBB26-6F13-8647-423F-11893394E4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0627" y="93805"/>
            <a:ext cx="1280026" cy="1264026"/>
          </a:xfrm>
          <a:prstGeom prst="rect">
            <a:avLst/>
          </a:prstGeom>
        </p:spPr>
      </p:pic>
    </p:spTree>
    <p:extLst>
      <p:ext uri="{BB962C8B-B14F-4D97-AF65-F5344CB8AC3E}">
        <p14:creationId xmlns:p14="http://schemas.microsoft.com/office/powerpoint/2010/main" val="206665346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Summary</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In general, 5G-MAG supports work aimed at enhancing:</a:t>
            </a:r>
            <a:endParaRPr lang="fr-CH" sz="2800" b="0" i="0" u="none" strike="noStrike" baseline="0" dirty="0">
              <a:solidFill>
                <a:srgbClr val="000000"/>
              </a:solidFill>
              <a:latin typeface="poppins" panose="00000500000000000000" pitchFamily="2" charset="0"/>
            </a:endParaRPr>
          </a:p>
          <a:p>
            <a:pPr lvl="1"/>
            <a:r>
              <a:rPr lang="en-US" b="1" i="0" u="none" strike="noStrike" baseline="0" dirty="0">
                <a:solidFill>
                  <a:srgbClr val="000000"/>
                </a:solidFill>
              </a:rPr>
              <a:t>Coverage</a:t>
            </a:r>
            <a:r>
              <a:rPr lang="en-US" b="0" i="0" u="none" strike="noStrike" baseline="0" dirty="0">
                <a:solidFill>
                  <a:srgbClr val="000000"/>
                </a:solidFill>
              </a:rPr>
              <a:t> (of services from all MNOs)</a:t>
            </a:r>
          </a:p>
          <a:p>
            <a:pPr lvl="1"/>
            <a:r>
              <a:rPr lang="en-US" b="1" i="0" u="none" strike="noStrike" baseline="0" dirty="0">
                <a:solidFill>
                  <a:srgbClr val="000000"/>
                </a:solidFill>
              </a:rPr>
              <a:t>Capacity </a:t>
            </a:r>
            <a:r>
              <a:rPr lang="en-US" b="0" i="0" u="none" strike="noStrike" baseline="0" dirty="0">
                <a:solidFill>
                  <a:srgbClr val="000000"/>
                </a:solidFill>
              </a:rPr>
              <a:t>(sufficient capacity both in High Density Demand areas and rural areas)</a:t>
            </a:r>
          </a:p>
          <a:p>
            <a:pPr lvl="1"/>
            <a:r>
              <a:rPr lang="en-US" b="1" i="0" u="none" strike="noStrike" baseline="0" dirty="0">
                <a:solidFill>
                  <a:srgbClr val="000000"/>
                </a:solidFill>
              </a:rPr>
              <a:t>Adoption </a:t>
            </a:r>
            <a:r>
              <a:rPr lang="en-US" b="0" i="0" u="none" strike="noStrike" baseline="0" dirty="0">
                <a:solidFill>
                  <a:srgbClr val="000000"/>
                </a:solidFill>
              </a:rPr>
              <a:t>(reducing barriers to uptake for consumers and MNOs -through widespread feature support, features that can be used across multiple services/verticals, cost reduction and a complete and supportive standards-based ecosystem, backwards compatibility)</a:t>
            </a:r>
          </a:p>
          <a:p>
            <a:pPr lvl="1"/>
            <a:r>
              <a:rPr lang="en-US" b="1" i="0" u="none" strike="noStrike" baseline="0" dirty="0">
                <a:solidFill>
                  <a:srgbClr val="000000"/>
                </a:solidFill>
              </a:rPr>
              <a:t>Environmental sustainability </a:t>
            </a:r>
            <a:r>
              <a:rPr lang="en-US" b="0" i="0" u="none" strike="noStrike" baseline="0" dirty="0">
                <a:solidFill>
                  <a:srgbClr val="000000"/>
                </a:solidFill>
              </a:rPr>
              <a:t>(through design, measurement and reducing impact)</a:t>
            </a:r>
          </a:p>
          <a:p>
            <a:endParaRPr lang="en-US" altLang="en-US" dirty="0"/>
          </a:p>
        </p:txBody>
      </p:sp>
      <p:pic>
        <p:nvPicPr>
          <p:cNvPr id="2" name="Picture 1" descr="A blue and white logo&#10;&#10;Description automatically generated with low confidence">
            <a:extLst>
              <a:ext uri="{FF2B5EF4-FFF2-40B4-BE49-F238E27FC236}">
                <a16:creationId xmlns:a16="http://schemas.microsoft.com/office/drawing/2014/main" id="{524979D4-54DA-9E4D-6F9F-A2E1FA0ED1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0627" y="93805"/>
            <a:ext cx="1280026" cy="1264026"/>
          </a:xfrm>
          <a:prstGeom prst="rect">
            <a:avLst/>
          </a:prstGeom>
        </p:spPr>
      </p:pic>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F4F74-E3BF-689C-EE4D-28C4DC3C3C6B}"/>
              </a:ext>
            </a:extLst>
          </p:cNvPr>
          <p:cNvSpPr>
            <a:spLocks noGrp="1"/>
          </p:cNvSpPr>
          <p:nvPr>
            <p:ph type="ctrTitle"/>
          </p:nvPr>
        </p:nvSpPr>
        <p:spPr/>
        <p:txBody>
          <a:bodyPr/>
          <a:lstStyle/>
          <a:p>
            <a:r>
              <a:rPr lang="fr-CH" dirty="0" err="1"/>
              <a:t>Thank</a:t>
            </a:r>
            <a:r>
              <a:rPr lang="fr-CH" dirty="0"/>
              <a:t> </a:t>
            </a:r>
            <a:r>
              <a:rPr lang="fr-CH" dirty="0" err="1"/>
              <a:t>you</a:t>
            </a:r>
            <a:r>
              <a:rPr lang="fr-CH" dirty="0"/>
              <a:t>!</a:t>
            </a:r>
          </a:p>
        </p:txBody>
      </p:sp>
      <p:sp>
        <p:nvSpPr>
          <p:cNvPr id="4" name="Text Placeholder 3">
            <a:extLst>
              <a:ext uri="{FF2B5EF4-FFF2-40B4-BE49-F238E27FC236}">
                <a16:creationId xmlns:a16="http://schemas.microsoft.com/office/drawing/2014/main" id="{3D371919-318E-B6BE-0124-6E8F21AE2F02}"/>
              </a:ext>
            </a:extLst>
          </p:cNvPr>
          <p:cNvSpPr>
            <a:spLocks noGrp="1"/>
          </p:cNvSpPr>
          <p:nvPr>
            <p:ph type="body" sz="quarter" idx="11"/>
          </p:nvPr>
        </p:nvSpPr>
        <p:spPr/>
        <p:txBody>
          <a:bodyPr/>
          <a:lstStyle/>
          <a:p>
            <a:r>
              <a:rPr lang="fr-CH" dirty="0"/>
              <a:t>5G Media Action Group (5G-MAG)</a:t>
            </a:r>
          </a:p>
        </p:txBody>
      </p:sp>
      <p:sp>
        <p:nvSpPr>
          <p:cNvPr id="5" name="Text Placeholder 4">
            <a:extLst>
              <a:ext uri="{FF2B5EF4-FFF2-40B4-BE49-F238E27FC236}">
                <a16:creationId xmlns:a16="http://schemas.microsoft.com/office/drawing/2014/main" id="{89A7D7CA-61C2-6E07-51DA-5FF853D2074B}"/>
              </a:ext>
            </a:extLst>
          </p:cNvPr>
          <p:cNvSpPr>
            <a:spLocks noGrp="1"/>
          </p:cNvSpPr>
          <p:nvPr>
            <p:ph type="body" sz="quarter" idx="12"/>
          </p:nvPr>
        </p:nvSpPr>
        <p:spPr/>
        <p:txBody>
          <a:bodyPr/>
          <a:lstStyle/>
          <a:p>
            <a:r>
              <a:rPr lang="fr-CH" dirty="0">
                <a:hlinkClick r:id="rId2"/>
              </a:rPr>
              <a:t>www.5g-mag.com</a:t>
            </a:r>
            <a:endParaRPr lang="fr-CH" dirty="0"/>
          </a:p>
        </p:txBody>
      </p:sp>
      <p:pic>
        <p:nvPicPr>
          <p:cNvPr id="7" name="Picture 6">
            <a:extLst>
              <a:ext uri="{FF2B5EF4-FFF2-40B4-BE49-F238E27FC236}">
                <a16:creationId xmlns:a16="http://schemas.microsoft.com/office/drawing/2014/main" id="{B25166E7-952D-4F62-2A69-C363CAD7EE55}"/>
              </a:ext>
            </a:extLst>
          </p:cNvPr>
          <p:cNvPicPr>
            <a:picLocks noChangeAspect="1"/>
          </p:cNvPicPr>
          <p:nvPr/>
        </p:nvPicPr>
        <p:blipFill>
          <a:blip r:embed="rId3"/>
          <a:stretch>
            <a:fillRect/>
          </a:stretch>
        </p:blipFill>
        <p:spPr>
          <a:xfrm>
            <a:off x="1296431" y="8664021"/>
            <a:ext cx="1433203" cy="489056"/>
          </a:xfrm>
          <a:prstGeom prst="rect">
            <a:avLst/>
          </a:prstGeom>
        </p:spPr>
      </p:pic>
      <p:sp>
        <p:nvSpPr>
          <p:cNvPr id="11" name="TextBox 10">
            <a:extLst>
              <a:ext uri="{FF2B5EF4-FFF2-40B4-BE49-F238E27FC236}">
                <a16:creationId xmlns:a16="http://schemas.microsoft.com/office/drawing/2014/main" id="{7664205A-D5FB-AF54-237C-FF87C32518FE}"/>
              </a:ext>
            </a:extLst>
          </p:cNvPr>
          <p:cNvSpPr txBox="1"/>
          <p:nvPr/>
        </p:nvSpPr>
        <p:spPr>
          <a:xfrm>
            <a:off x="289852" y="5496899"/>
            <a:ext cx="2694209" cy="595099"/>
          </a:xfrm>
          <a:prstGeom prst="rect">
            <a:avLst/>
          </a:prstGeom>
          <a:noFill/>
        </p:spPr>
        <p:txBody>
          <a:bodyPr wrap="square">
            <a:spAutoFit/>
          </a:bodyPr>
          <a:lstStyle/>
          <a:p>
            <a:pPr marL="0" marR="0" lvl="1" indent="0" algn="ctr" defTabSz="609585" rtl="0" eaLnBrk="1" fontAlgn="auto" latinLnBrk="0" hangingPunct="1">
              <a:lnSpc>
                <a:spcPct val="100000"/>
              </a:lnSpc>
              <a:spcBef>
                <a:spcPts val="0"/>
              </a:spcBef>
              <a:spcAft>
                <a:spcPts val="0"/>
              </a:spcAft>
              <a:buClr>
                <a:srgbClr val="00A0D2"/>
              </a:buClr>
              <a:buSzTx/>
              <a:buFontTx/>
              <a:buNone/>
              <a:tabLst/>
              <a:defRPr/>
            </a:pPr>
            <a:r>
              <a:rPr kumimoji="0" lang="fr-CH" sz="1867" b="0" i="0" u="none" strike="noStrike" kern="1200" cap="none" spc="0" normalizeH="0" baseline="0" noProof="0" dirty="0">
                <a:ln>
                  <a:noFill/>
                </a:ln>
                <a:solidFill>
                  <a:srgbClr val="00A0D2"/>
                </a:solidFill>
                <a:effectLst/>
                <a:uLnTx/>
                <a:uFillTx/>
                <a:latin typeface="Poppins ExtraLight" panose="00000300000000000000" pitchFamily="2" charset="0"/>
                <a:ea typeface="+mn-ea"/>
                <a:cs typeface="Poppins ExtraLight" panose="00000300000000000000" pitchFamily="2" charset="0"/>
              </a:rPr>
              <a:t>Activity Hub</a:t>
            </a:r>
          </a:p>
          <a:p>
            <a:pPr marL="0" marR="0" lvl="1" indent="0" algn="ctr" defTabSz="609585" rtl="0" eaLnBrk="1" fontAlgn="auto" latinLnBrk="0" hangingPunct="1">
              <a:lnSpc>
                <a:spcPct val="100000"/>
              </a:lnSpc>
              <a:spcBef>
                <a:spcPts val="0"/>
              </a:spcBef>
              <a:spcAft>
                <a:spcPts val="0"/>
              </a:spcAft>
              <a:buClr>
                <a:srgbClr val="00A0D2"/>
              </a:buClr>
              <a:buSzTx/>
              <a:buFontTx/>
              <a:buNone/>
              <a:tabLst/>
              <a:defRPr/>
            </a:pPr>
            <a:r>
              <a:rPr kumimoji="0" lang="fr-CH" sz="1400" b="0" i="0" u="none" strike="noStrike" kern="1200" cap="none" spc="0" normalizeH="0" baseline="0" noProof="0" dirty="0">
                <a:ln>
                  <a:noFill/>
                </a:ln>
                <a:solidFill>
                  <a:srgbClr val="324158"/>
                </a:solidFill>
                <a:effectLst/>
                <a:uLnTx/>
                <a:uFillTx/>
                <a:latin typeface="poppins" panose="00000500000000000000" pitchFamily="2" charset="0"/>
                <a:ea typeface="+mn-ea"/>
                <a:cs typeface="poppins" panose="00000500000000000000" pitchFamily="2" charset="0"/>
                <a:hlinkClick r:id="rId4">
                  <a:extLst>
                    <a:ext uri="{A12FA001-AC4F-418D-AE19-62706E023703}">
                      <ahyp:hlinkClr xmlns:ahyp="http://schemas.microsoft.com/office/drawing/2018/hyperlinkcolor" val="tx"/>
                    </a:ext>
                  </a:extLst>
                </a:hlinkClick>
              </a:rPr>
              <a:t>https://hub.5g-mag.com</a:t>
            </a:r>
            <a:endParaRPr kumimoji="0" lang="fr-CH" sz="1400" b="0" i="0" u="none" strike="noStrike" kern="1200" cap="none" spc="0" normalizeH="0" baseline="0" noProof="0" dirty="0">
              <a:ln>
                <a:noFill/>
              </a:ln>
              <a:solidFill>
                <a:srgbClr val="324158"/>
              </a:solidFill>
              <a:effectLst/>
              <a:uLnTx/>
              <a:uFillTx/>
              <a:latin typeface="poppins" panose="00000500000000000000" pitchFamily="2" charset="0"/>
              <a:ea typeface="+mn-ea"/>
              <a:cs typeface="poppins" panose="00000500000000000000" pitchFamily="2" charset="0"/>
            </a:endParaRPr>
          </a:p>
        </p:txBody>
      </p:sp>
      <p:sp>
        <p:nvSpPr>
          <p:cNvPr id="12" name="TextBox 11">
            <a:extLst>
              <a:ext uri="{FF2B5EF4-FFF2-40B4-BE49-F238E27FC236}">
                <a16:creationId xmlns:a16="http://schemas.microsoft.com/office/drawing/2014/main" id="{C2C42F90-0F38-D76D-ECE2-094E80346FDC}"/>
              </a:ext>
            </a:extLst>
          </p:cNvPr>
          <p:cNvSpPr txBox="1"/>
          <p:nvPr/>
        </p:nvSpPr>
        <p:spPr>
          <a:xfrm>
            <a:off x="2883720" y="5495737"/>
            <a:ext cx="3339501" cy="595099"/>
          </a:xfrm>
          <a:prstGeom prst="rect">
            <a:avLst/>
          </a:prstGeom>
          <a:noFill/>
        </p:spPr>
        <p:txBody>
          <a:bodyPr wrap="square">
            <a:spAutoFit/>
          </a:bodyPr>
          <a:lstStyle/>
          <a:p>
            <a:pPr marL="0" marR="0" lvl="1" indent="0" algn="ctr" defTabSz="609585" rtl="0" eaLnBrk="1" fontAlgn="auto" latinLnBrk="0" hangingPunct="1">
              <a:lnSpc>
                <a:spcPct val="100000"/>
              </a:lnSpc>
              <a:spcBef>
                <a:spcPts val="0"/>
              </a:spcBef>
              <a:spcAft>
                <a:spcPts val="0"/>
              </a:spcAft>
              <a:buClr>
                <a:srgbClr val="00A0D2"/>
              </a:buClr>
              <a:buSzTx/>
              <a:buFontTx/>
              <a:buNone/>
              <a:tabLst/>
              <a:defRPr/>
            </a:pPr>
            <a:r>
              <a:rPr kumimoji="0" lang="fr-CH" sz="1867" b="0" i="0" u="none" strike="noStrike" kern="1200" cap="none" spc="0" normalizeH="0" baseline="0" noProof="0" dirty="0" err="1">
                <a:ln>
                  <a:noFill/>
                </a:ln>
                <a:solidFill>
                  <a:srgbClr val="00A0D2"/>
                </a:solidFill>
                <a:effectLst/>
                <a:uLnTx/>
                <a:uFillTx/>
                <a:latin typeface="Poppins ExtraLight" panose="00000300000000000000" pitchFamily="2" charset="0"/>
                <a:ea typeface="+mn-ea"/>
                <a:cs typeface="Poppins ExtraLight" panose="00000300000000000000" pitchFamily="2" charset="0"/>
              </a:rPr>
              <a:t>Developer</a:t>
            </a:r>
            <a:r>
              <a:rPr kumimoji="0" lang="fr-CH" sz="1867" b="0" i="0" u="none" strike="noStrike" kern="1200" cap="none" spc="0" normalizeH="0" baseline="0" noProof="0" dirty="0">
                <a:ln>
                  <a:noFill/>
                </a:ln>
                <a:solidFill>
                  <a:srgbClr val="00A0D2"/>
                </a:solidFill>
                <a:effectLst/>
                <a:uLnTx/>
                <a:uFillTx/>
                <a:latin typeface="Poppins ExtraLight" panose="00000300000000000000" pitchFamily="2" charset="0"/>
                <a:ea typeface="+mn-ea"/>
                <a:cs typeface="Poppins ExtraLight" panose="00000300000000000000" pitchFamily="2" charset="0"/>
              </a:rPr>
              <a:t> Space</a:t>
            </a:r>
          </a:p>
          <a:p>
            <a:pPr marL="0" marR="0" lvl="1" indent="0" algn="ctr" defTabSz="609585" rtl="0" eaLnBrk="1" fontAlgn="auto" latinLnBrk="0" hangingPunct="1">
              <a:lnSpc>
                <a:spcPct val="100000"/>
              </a:lnSpc>
              <a:spcBef>
                <a:spcPts val="0"/>
              </a:spcBef>
              <a:spcAft>
                <a:spcPts val="0"/>
              </a:spcAft>
              <a:buClr>
                <a:srgbClr val="00A0D2"/>
              </a:buClr>
              <a:buSzTx/>
              <a:buFontTx/>
              <a:buNone/>
              <a:tabLst/>
              <a:defRPr/>
            </a:pPr>
            <a:r>
              <a:rPr kumimoji="0" lang="fr-CH" sz="1400" b="0" i="0" u="none" strike="noStrike" kern="1200" cap="none" spc="0" normalizeH="0" baseline="0" noProof="0" dirty="0">
                <a:ln>
                  <a:noFill/>
                </a:ln>
                <a:solidFill>
                  <a:srgbClr val="324158"/>
                </a:solidFill>
                <a:effectLst/>
                <a:uLnTx/>
                <a:uFillTx/>
                <a:latin typeface="poppins" panose="00000500000000000000" pitchFamily="2" charset="0"/>
                <a:ea typeface="+mn-ea"/>
                <a:cs typeface="poppins" panose="00000500000000000000" pitchFamily="2" charset="0"/>
                <a:hlinkClick r:id="rId5">
                  <a:extLst>
                    <a:ext uri="{A12FA001-AC4F-418D-AE19-62706E023703}">
                      <ahyp:hlinkClr xmlns:ahyp="http://schemas.microsoft.com/office/drawing/2018/hyperlinkcolor" val="tx"/>
                    </a:ext>
                  </a:extLst>
                </a:hlinkClick>
              </a:rPr>
              <a:t>https://developer.5g-mag.com</a:t>
            </a:r>
            <a:endParaRPr kumimoji="0" lang="fr-CH" sz="1400" b="0" i="0" u="none" strike="noStrike" kern="1200" cap="none" spc="0" normalizeH="0" baseline="0" noProof="0" dirty="0">
              <a:ln>
                <a:noFill/>
              </a:ln>
              <a:solidFill>
                <a:srgbClr val="324158"/>
              </a:solidFill>
              <a:effectLst/>
              <a:uLnTx/>
              <a:uFillTx/>
              <a:latin typeface="poppins" panose="00000500000000000000" pitchFamily="2" charset="0"/>
              <a:ea typeface="+mn-ea"/>
              <a:cs typeface="poppins" panose="00000500000000000000" pitchFamily="2" charset="0"/>
            </a:endParaRPr>
          </a:p>
        </p:txBody>
      </p:sp>
      <p:sp>
        <p:nvSpPr>
          <p:cNvPr id="14" name="TextBox 13">
            <a:extLst>
              <a:ext uri="{FF2B5EF4-FFF2-40B4-BE49-F238E27FC236}">
                <a16:creationId xmlns:a16="http://schemas.microsoft.com/office/drawing/2014/main" id="{CB69DFB0-431F-EE28-0F93-72601F442A97}"/>
              </a:ext>
            </a:extLst>
          </p:cNvPr>
          <p:cNvSpPr txBox="1"/>
          <p:nvPr/>
        </p:nvSpPr>
        <p:spPr>
          <a:xfrm>
            <a:off x="6028562" y="5495898"/>
            <a:ext cx="2903615" cy="595099"/>
          </a:xfrm>
          <a:prstGeom prst="rect">
            <a:avLst/>
          </a:prstGeom>
          <a:noFill/>
        </p:spPr>
        <p:txBody>
          <a:bodyPr wrap="square">
            <a:spAutoFit/>
          </a:bodyPr>
          <a:lstStyle/>
          <a:p>
            <a:pPr marL="0" marR="0" lvl="1" indent="0" algn="ctr" defTabSz="609585" rtl="0" eaLnBrk="1" fontAlgn="auto" latinLnBrk="0" hangingPunct="1">
              <a:lnSpc>
                <a:spcPct val="100000"/>
              </a:lnSpc>
              <a:spcBef>
                <a:spcPts val="0"/>
              </a:spcBef>
              <a:spcAft>
                <a:spcPts val="0"/>
              </a:spcAft>
              <a:buClr>
                <a:srgbClr val="00A0D2"/>
              </a:buClr>
              <a:buSzTx/>
              <a:buFontTx/>
              <a:buNone/>
              <a:tabLst/>
              <a:defRPr/>
            </a:pPr>
            <a:r>
              <a:rPr kumimoji="0" lang="en-GB" sz="1867" b="0" i="0" u="none" strike="noStrike" kern="1200" cap="none" spc="0" normalizeH="0" baseline="0" noProof="0" dirty="0">
                <a:ln>
                  <a:noFill/>
                </a:ln>
                <a:solidFill>
                  <a:srgbClr val="00A0D2"/>
                </a:solidFill>
                <a:effectLst/>
                <a:uLnTx/>
                <a:uFillTx/>
                <a:latin typeface="Poppins ExtraLight" panose="00000300000000000000" pitchFamily="2" charset="0"/>
                <a:ea typeface="+mn-ea"/>
                <a:cs typeface="Poppins ExtraLight" panose="00000300000000000000" pitchFamily="2" charset="0"/>
              </a:rPr>
              <a:t>Publications</a:t>
            </a:r>
          </a:p>
          <a:p>
            <a:pPr marL="0" marR="0" lvl="1" indent="0" algn="ctr" defTabSz="609585" rtl="0" eaLnBrk="1" fontAlgn="auto" latinLnBrk="0" hangingPunct="1">
              <a:lnSpc>
                <a:spcPct val="100000"/>
              </a:lnSpc>
              <a:spcBef>
                <a:spcPts val="0"/>
              </a:spcBef>
              <a:spcAft>
                <a:spcPts val="0"/>
              </a:spcAft>
              <a:buClr>
                <a:srgbClr val="00A0D2"/>
              </a:buClr>
              <a:buSzTx/>
              <a:buFontTx/>
              <a:buNone/>
              <a:tabLst/>
              <a:defRPr/>
            </a:pPr>
            <a:r>
              <a:rPr kumimoji="0" lang="fr-CH" sz="1400" b="0" i="0" u="none" strike="noStrike" kern="1200" cap="none" spc="0" normalizeH="0" baseline="0" noProof="0" dirty="0">
                <a:ln>
                  <a:noFill/>
                </a:ln>
                <a:solidFill>
                  <a:srgbClr val="324158"/>
                </a:solidFill>
                <a:effectLst/>
                <a:uLnTx/>
                <a:uFillTx/>
                <a:latin typeface="poppins" panose="00000500000000000000" pitchFamily="2" charset="0"/>
                <a:ea typeface="+mn-ea"/>
                <a:cs typeface="poppins" panose="00000500000000000000" pitchFamily="2" charset="0"/>
                <a:hlinkClick r:id="rId6">
                  <a:extLst>
                    <a:ext uri="{A12FA001-AC4F-418D-AE19-62706E023703}">
                      <ahyp:hlinkClr xmlns:ahyp="http://schemas.microsoft.com/office/drawing/2018/hyperlinkcolor" val="tx"/>
                    </a:ext>
                  </a:extLst>
                </a:hlinkClick>
              </a:rPr>
              <a:t>https://pub.5g-mag.com</a:t>
            </a:r>
            <a:endParaRPr kumimoji="0" lang="fr-CH" sz="1400" b="0" i="0" u="none" strike="noStrike" kern="1200" cap="none" spc="0" normalizeH="0" baseline="0" noProof="0" dirty="0">
              <a:ln>
                <a:noFill/>
              </a:ln>
              <a:solidFill>
                <a:srgbClr val="324158"/>
              </a:solidFill>
              <a:effectLst/>
              <a:uLnTx/>
              <a:uFillTx/>
              <a:latin typeface="poppins" panose="00000500000000000000" pitchFamily="2" charset="0"/>
              <a:ea typeface="+mn-ea"/>
              <a:cs typeface="poppins" panose="00000500000000000000" pitchFamily="2" charset="0"/>
            </a:endParaRPr>
          </a:p>
        </p:txBody>
      </p:sp>
      <p:sp>
        <p:nvSpPr>
          <p:cNvPr id="15" name="TextBox 14">
            <a:extLst>
              <a:ext uri="{FF2B5EF4-FFF2-40B4-BE49-F238E27FC236}">
                <a16:creationId xmlns:a16="http://schemas.microsoft.com/office/drawing/2014/main" id="{D56C6012-46F7-89C6-CF32-D4D5E03D58B8}"/>
              </a:ext>
            </a:extLst>
          </p:cNvPr>
          <p:cNvSpPr txBox="1"/>
          <p:nvPr/>
        </p:nvSpPr>
        <p:spPr>
          <a:xfrm>
            <a:off x="8568549" y="5495901"/>
            <a:ext cx="3527363" cy="595099"/>
          </a:xfrm>
          <a:prstGeom prst="rect">
            <a:avLst/>
          </a:prstGeom>
          <a:noFill/>
        </p:spPr>
        <p:txBody>
          <a:bodyPr wrap="square">
            <a:spAutoFit/>
          </a:bodyPr>
          <a:lstStyle/>
          <a:p>
            <a:pPr marL="0" marR="0" lvl="1" indent="0" algn="ctr" defTabSz="609585" rtl="0" eaLnBrk="1" fontAlgn="auto" latinLnBrk="0" hangingPunct="1">
              <a:lnSpc>
                <a:spcPct val="100000"/>
              </a:lnSpc>
              <a:spcBef>
                <a:spcPts val="0"/>
              </a:spcBef>
              <a:spcAft>
                <a:spcPts val="0"/>
              </a:spcAft>
              <a:buClr>
                <a:srgbClr val="00A0D2"/>
              </a:buClr>
              <a:buSzTx/>
              <a:buFontTx/>
              <a:buNone/>
              <a:tabLst/>
              <a:defRPr/>
            </a:pPr>
            <a:r>
              <a:rPr kumimoji="0" lang="en-GB" sz="1867" b="0" i="0" u="none" strike="noStrike" kern="1200" cap="none" spc="0" normalizeH="0" baseline="0" noProof="0" dirty="0">
                <a:ln>
                  <a:noFill/>
                </a:ln>
                <a:solidFill>
                  <a:srgbClr val="00A0D2"/>
                </a:solidFill>
                <a:effectLst/>
                <a:uLnTx/>
                <a:uFillTx/>
                <a:latin typeface="Poppins ExtraLight" panose="00000300000000000000" pitchFamily="2" charset="0"/>
                <a:ea typeface="+mn-ea"/>
                <a:cs typeface="Poppins ExtraLight" panose="00000300000000000000" pitchFamily="2" charset="0"/>
              </a:rPr>
              <a:t>Academy</a:t>
            </a:r>
          </a:p>
          <a:p>
            <a:pPr marL="0" marR="0" lvl="1" indent="0" algn="ctr" defTabSz="609585" rtl="0" eaLnBrk="1" fontAlgn="auto" latinLnBrk="0" hangingPunct="1">
              <a:lnSpc>
                <a:spcPct val="100000"/>
              </a:lnSpc>
              <a:spcBef>
                <a:spcPts val="0"/>
              </a:spcBef>
              <a:spcAft>
                <a:spcPts val="0"/>
              </a:spcAft>
              <a:buClr>
                <a:srgbClr val="00A0D2"/>
              </a:buClr>
              <a:buSzTx/>
              <a:buFontTx/>
              <a:buNone/>
              <a:tabLst/>
              <a:defRPr/>
            </a:pPr>
            <a:r>
              <a:rPr kumimoji="0" lang="fr-CH" sz="1400" b="0" i="0" u="none" strike="noStrike" kern="1200" cap="none" spc="0" normalizeH="0" baseline="0" noProof="0" dirty="0">
                <a:ln>
                  <a:noFill/>
                </a:ln>
                <a:solidFill>
                  <a:srgbClr val="324158"/>
                </a:solidFill>
                <a:effectLst/>
                <a:uLnTx/>
                <a:uFillTx/>
                <a:latin typeface="poppins" panose="00000500000000000000" pitchFamily="2" charset="0"/>
                <a:ea typeface="+mn-ea"/>
                <a:cs typeface="poppins" panose="00000500000000000000" pitchFamily="2" charset="0"/>
                <a:hlinkClick r:id="rId7">
                  <a:extLst>
                    <a:ext uri="{A12FA001-AC4F-418D-AE19-62706E023703}">
                      <ahyp:hlinkClr xmlns:ahyp="http://schemas.microsoft.com/office/drawing/2018/hyperlinkcolor" val="tx"/>
                    </a:ext>
                  </a:extLst>
                </a:hlinkClick>
              </a:rPr>
              <a:t>https://academy.5g-mag.com</a:t>
            </a:r>
            <a:endParaRPr kumimoji="0" lang="fr-CH" sz="1067" b="0" i="0" u="none" strike="noStrike" kern="1200" cap="none" spc="0" normalizeH="0" baseline="0" noProof="0" dirty="0">
              <a:ln>
                <a:noFill/>
              </a:ln>
              <a:solidFill>
                <a:srgbClr val="324158"/>
              </a:solidFill>
              <a:effectLst/>
              <a:uLnTx/>
              <a:uFillTx/>
              <a:latin typeface="poppins" panose="00000500000000000000" pitchFamily="2" charset="0"/>
              <a:ea typeface="+mn-ea"/>
              <a:cs typeface="poppins" panose="00000500000000000000" pitchFamily="2" charset="0"/>
            </a:endParaRPr>
          </a:p>
        </p:txBody>
      </p:sp>
      <p:sp>
        <p:nvSpPr>
          <p:cNvPr id="16" name="TextBox 15">
            <a:extLst>
              <a:ext uri="{FF2B5EF4-FFF2-40B4-BE49-F238E27FC236}">
                <a16:creationId xmlns:a16="http://schemas.microsoft.com/office/drawing/2014/main" id="{16B5B1E1-DC73-589A-062C-4783BCB707AF}"/>
              </a:ext>
            </a:extLst>
          </p:cNvPr>
          <p:cNvSpPr txBox="1"/>
          <p:nvPr/>
        </p:nvSpPr>
        <p:spPr>
          <a:xfrm>
            <a:off x="381663" y="6271077"/>
            <a:ext cx="11663197" cy="379656"/>
          </a:xfrm>
          <a:prstGeom prst="rect">
            <a:avLst/>
          </a:prstGeom>
          <a:noFill/>
        </p:spPr>
        <p:txBody>
          <a:bodyPr wrap="square">
            <a:spAutoFit/>
          </a:bodyPr>
          <a:lstStyle/>
          <a:p>
            <a:pPr marL="0" marR="0" lvl="1" indent="0" algn="l" defTabSz="609585" rtl="0" eaLnBrk="1" fontAlgn="auto" latinLnBrk="0" hangingPunct="1">
              <a:lnSpc>
                <a:spcPct val="100000"/>
              </a:lnSpc>
              <a:spcBef>
                <a:spcPts val="0"/>
              </a:spcBef>
              <a:spcAft>
                <a:spcPts val="0"/>
              </a:spcAft>
              <a:buClr>
                <a:srgbClr val="00A0D2"/>
              </a:buClr>
              <a:buSzTx/>
              <a:buFontTx/>
              <a:buNone/>
              <a:tabLst/>
              <a:defRPr/>
            </a:pPr>
            <a:r>
              <a:rPr kumimoji="0" lang="en-GB" sz="1867" b="0" i="0" u="none" strike="noStrike" kern="1200" cap="none" spc="0" normalizeH="0" baseline="0" noProof="0" dirty="0">
                <a:ln>
                  <a:noFill/>
                </a:ln>
                <a:solidFill>
                  <a:srgbClr val="324158"/>
                </a:solidFill>
                <a:effectLst/>
                <a:uLnTx/>
                <a:uFillTx/>
                <a:latin typeface="Poppins ExtraLight" panose="00000300000000000000" pitchFamily="2" charset="0"/>
                <a:ea typeface="+mn-ea"/>
                <a:cs typeface="Poppins ExtraLight" panose="00000300000000000000" pitchFamily="2" charset="0"/>
              </a:rPr>
              <a:t>Join our open communities                                                                                 Follow us</a:t>
            </a:r>
          </a:p>
        </p:txBody>
      </p:sp>
      <p:pic>
        <p:nvPicPr>
          <p:cNvPr id="19" name="Picture 22">
            <a:hlinkClick r:id="rId8"/>
            <a:extLst>
              <a:ext uri="{FF2B5EF4-FFF2-40B4-BE49-F238E27FC236}">
                <a16:creationId xmlns:a16="http://schemas.microsoft.com/office/drawing/2014/main" id="{E7A3FF0E-AE9B-65DF-E636-188B3AB62D73}"/>
              </a:ext>
            </a:extLst>
          </p:cNvPr>
          <p:cNvPicPr>
            <a:picLocks noChangeAspect="1"/>
          </p:cNvPicPr>
          <p:nvPr userDrawn="1"/>
        </p:nvPicPr>
        <p:blipFill rotWithShape="1">
          <a:blip r:embed="rId9" cstate="hqprint">
            <a:extLst>
              <a:ext uri="{28A0092B-C50C-407E-A947-70E740481C1C}">
                <a14:useLocalDpi xmlns:a14="http://schemas.microsoft.com/office/drawing/2010/main"/>
              </a:ext>
            </a:extLst>
          </a:blip>
          <a:srcRect/>
          <a:stretch/>
        </p:blipFill>
        <p:spPr>
          <a:xfrm>
            <a:off x="10739941" y="6272344"/>
            <a:ext cx="477932" cy="384000"/>
          </a:xfrm>
          <a:prstGeom prst="rect">
            <a:avLst/>
          </a:prstGeom>
        </p:spPr>
      </p:pic>
      <p:pic>
        <p:nvPicPr>
          <p:cNvPr id="29" name="Picture 28" descr="A black and white logo&#10;&#10;Description automatically generated with low confidence">
            <a:hlinkClick r:id="rId10"/>
            <a:extLst>
              <a:ext uri="{FF2B5EF4-FFF2-40B4-BE49-F238E27FC236}">
                <a16:creationId xmlns:a16="http://schemas.microsoft.com/office/drawing/2014/main" id="{E68FAA6E-D518-39F5-E299-7D2C7B4ED32F}"/>
              </a:ext>
            </a:extLst>
          </p:cNvPr>
          <p:cNvPicPr>
            <a:picLocks noChangeAspect="1"/>
          </p:cNvPicPr>
          <p:nvPr/>
        </p:nvPicPr>
        <p:blipFill>
          <a:blip r:embed="rId11"/>
          <a:stretch>
            <a:fillRect/>
          </a:stretch>
        </p:blipFill>
        <p:spPr>
          <a:xfrm>
            <a:off x="3726606" y="6235952"/>
            <a:ext cx="453521" cy="453521"/>
          </a:xfrm>
          <a:prstGeom prst="rect">
            <a:avLst/>
          </a:prstGeom>
        </p:spPr>
      </p:pic>
      <p:pic>
        <p:nvPicPr>
          <p:cNvPr id="30" name="Picture 1" descr="Google Groups gets new logo after Material Theme redesign ...">
            <a:hlinkClick r:id="rId12"/>
            <a:extLst>
              <a:ext uri="{FF2B5EF4-FFF2-40B4-BE49-F238E27FC236}">
                <a16:creationId xmlns:a16="http://schemas.microsoft.com/office/drawing/2014/main" id="{B03BDAE4-E45F-76EF-87F5-7841A94A315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94202" y="6266062"/>
            <a:ext cx="412631" cy="412631"/>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3" descr="A picture containing colorfulness, graphics, screenshot, circle&#10;&#10;Description automatically generated">
            <a:hlinkClick r:id="rId14"/>
            <a:extLst>
              <a:ext uri="{FF2B5EF4-FFF2-40B4-BE49-F238E27FC236}">
                <a16:creationId xmlns:a16="http://schemas.microsoft.com/office/drawing/2014/main" id="{1C6542F5-89E6-2AC2-03E1-B849D0927777}"/>
              </a:ext>
            </a:extLst>
          </p:cNvPr>
          <p:cNvPicPr>
            <a:picLocks noChangeAspect="1"/>
          </p:cNvPicPr>
          <p:nvPr/>
        </p:nvPicPr>
        <p:blipFill>
          <a:blip r:embed="rId15"/>
          <a:stretch>
            <a:fillRect/>
          </a:stretch>
        </p:blipFill>
        <p:spPr>
          <a:xfrm>
            <a:off x="4873405" y="6286628"/>
            <a:ext cx="365097" cy="365097"/>
          </a:xfrm>
          <a:prstGeom prst="rect">
            <a:avLst/>
          </a:prstGeom>
        </p:spPr>
      </p:pic>
      <p:pic>
        <p:nvPicPr>
          <p:cNvPr id="35" name="Picture 2" descr="Linkedin - Free social media icons">
            <a:hlinkClick r:id="rId16"/>
            <a:extLst>
              <a:ext uri="{FF2B5EF4-FFF2-40B4-BE49-F238E27FC236}">
                <a16:creationId xmlns:a16="http://schemas.microsoft.com/office/drawing/2014/main" id="{638EB837-859D-7F98-F37A-E235FD2BEE0E}"/>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0322699" y="6304376"/>
            <a:ext cx="336000" cy="3360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0" descr="A blue bird with black background&#10;&#10;Description automatically generated with medium confidence">
            <a:hlinkClick r:id="rId8"/>
            <a:extLst>
              <a:ext uri="{FF2B5EF4-FFF2-40B4-BE49-F238E27FC236}">
                <a16:creationId xmlns:a16="http://schemas.microsoft.com/office/drawing/2014/main" id="{9273E5D7-66AE-28B4-3968-20AF312050F7}"/>
              </a:ext>
            </a:extLst>
          </p:cNvPr>
          <p:cNvPicPr>
            <a:picLocks noChangeAspect="1"/>
          </p:cNvPicPr>
          <p:nvPr/>
        </p:nvPicPr>
        <p:blipFill>
          <a:blip r:embed="rId18"/>
          <a:stretch>
            <a:fillRect/>
          </a:stretch>
        </p:blipFill>
        <p:spPr>
          <a:xfrm>
            <a:off x="10782666" y="6255461"/>
            <a:ext cx="412631" cy="412631"/>
          </a:xfrm>
          <a:prstGeom prst="rect">
            <a:avLst/>
          </a:prstGeom>
        </p:spPr>
      </p:pic>
      <p:pic>
        <p:nvPicPr>
          <p:cNvPr id="45" name="Picture 44" descr="A red and white play button&#10;&#10;Description automatically generated with low confidence">
            <a:hlinkClick r:id="rId19"/>
            <a:extLst>
              <a:ext uri="{FF2B5EF4-FFF2-40B4-BE49-F238E27FC236}">
                <a16:creationId xmlns:a16="http://schemas.microsoft.com/office/drawing/2014/main" id="{90FF411D-1FDC-11AC-4715-DCA075CF35ED}"/>
              </a:ext>
            </a:extLst>
          </p:cNvPr>
          <p:cNvPicPr>
            <a:picLocks noChangeAspect="1"/>
          </p:cNvPicPr>
          <p:nvPr/>
        </p:nvPicPr>
        <p:blipFill>
          <a:blip r:embed="rId20"/>
          <a:stretch>
            <a:fillRect/>
          </a:stretch>
        </p:blipFill>
        <p:spPr>
          <a:xfrm>
            <a:off x="11302720" y="6268445"/>
            <a:ext cx="412632" cy="412632"/>
          </a:xfrm>
          <a:prstGeom prst="rect">
            <a:avLst/>
          </a:prstGeom>
        </p:spPr>
      </p:pic>
    </p:spTree>
    <p:extLst>
      <p:ext uri="{BB962C8B-B14F-4D97-AF65-F5344CB8AC3E}">
        <p14:creationId xmlns:p14="http://schemas.microsoft.com/office/powerpoint/2010/main" val="412435121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arco">
  <a:themeElements>
    <a:clrScheme name="Custom 4">
      <a:dk1>
        <a:srgbClr val="000000"/>
      </a:dk1>
      <a:lt1>
        <a:srgbClr val="FFFFFF"/>
      </a:lt1>
      <a:dk2>
        <a:srgbClr val="545454"/>
      </a:dk2>
      <a:lt2>
        <a:srgbClr val="BFBFBF"/>
      </a:lt2>
      <a:accent1>
        <a:srgbClr val="15C0F2"/>
      </a:accent1>
      <a:accent2>
        <a:srgbClr val="FAB900"/>
      </a:accent2>
      <a:accent3>
        <a:srgbClr val="90BB23"/>
      </a:accent3>
      <a:accent4>
        <a:srgbClr val="EE7008"/>
      </a:accent4>
      <a:accent5>
        <a:srgbClr val="1AB39F"/>
      </a:accent5>
      <a:accent6>
        <a:srgbClr val="D5393D"/>
      </a:accent6>
      <a:hlink>
        <a:srgbClr val="00A0D2"/>
      </a:hlink>
      <a:folHlink>
        <a:srgbClr val="EE7008"/>
      </a:folHlink>
    </a:clrScheme>
    <a:fontScheme name="Trebuchet MS">
      <a:maj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7084</TotalTime>
  <Words>958</Words>
  <Application>Microsoft Office PowerPoint</Application>
  <PresentationFormat>Widescreen</PresentationFormat>
  <Paragraphs>141</Paragraphs>
  <Slides>9</Slides>
  <Notes>3</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9</vt:i4>
      </vt:variant>
    </vt:vector>
  </HeadingPairs>
  <TitlesOfParts>
    <vt:vector size="22" baseType="lpstr">
      <vt:lpstr>Wingdings</vt:lpstr>
      <vt:lpstr>Calibri Light</vt:lpstr>
      <vt:lpstr>Poppins</vt:lpstr>
      <vt:lpstr>Wingdings 2</vt:lpstr>
      <vt:lpstr>Arial </vt:lpstr>
      <vt:lpstr>Trebuchet MS</vt:lpstr>
      <vt:lpstr>Poppins SemiBold</vt:lpstr>
      <vt:lpstr>Arial</vt:lpstr>
      <vt:lpstr>Times New Roman</vt:lpstr>
      <vt:lpstr>Poppins ExtraLight</vt:lpstr>
      <vt:lpstr>Calibri</vt:lpstr>
      <vt:lpstr>Office Theme</vt:lpstr>
      <vt:lpstr>Marco</vt:lpstr>
      <vt:lpstr>5G-MAG views on Media related topics for Rel-19 Radio Access Network (RAN)</vt:lpstr>
      <vt:lpstr>MEDIA + ICT + COLLABORATION</vt:lpstr>
      <vt:lpstr>5G-MAG Reference Tools</vt:lpstr>
      <vt:lpstr>Outline</vt:lpstr>
      <vt:lpstr>Overall View on Rel-19 Content</vt:lpstr>
      <vt:lpstr>Overall View on Rel-19 Content</vt:lpstr>
      <vt:lpstr>Overall View on Rel-19 Content</vt:lpstr>
      <vt:lpstr>Summary</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David Vargas</cp:lastModifiedBy>
  <cp:revision>673</cp:revision>
  <dcterms:created xsi:type="dcterms:W3CDTF">2010-02-05T13:52:04Z</dcterms:created>
  <dcterms:modified xsi:type="dcterms:W3CDTF">2023-05-30T10:41:40Z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MSIP_Label_6cdc86bc-e399-441c-ac06-c514d479b5d4_Enabled">
    <vt:lpwstr>true</vt:lpwstr>
  </property>
  <property fmtid="{D5CDD505-2E9C-101B-9397-08002B2CF9AE}" pid="4" name="MSIP_Label_6cdc86bc-e399-441c-ac06-c514d479b5d4_SetDate">
    <vt:lpwstr>2023-05-19T07:56:04Z</vt:lpwstr>
  </property>
  <property fmtid="{D5CDD505-2E9C-101B-9397-08002B2CF9AE}" pid="5" name="MSIP_Label_6cdc86bc-e399-441c-ac06-c514d479b5d4_Method">
    <vt:lpwstr>Standard</vt:lpwstr>
  </property>
  <property fmtid="{D5CDD505-2E9C-101B-9397-08002B2CF9AE}" pid="6" name="MSIP_Label_6cdc86bc-e399-441c-ac06-c514d479b5d4_Name">
    <vt:lpwstr>Restricted with header</vt:lpwstr>
  </property>
  <property fmtid="{D5CDD505-2E9C-101B-9397-08002B2CF9AE}" pid="7" name="MSIP_Label_6cdc86bc-e399-441c-ac06-c514d479b5d4_SiteId">
    <vt:lpwstr>b83fb3e5-147a-4ba5-9a49-adbdbd20fab1</vt:lpwstr>
  </property>
  <property fmtid="{D5CDD505-2E9C-101B-9397-08002B2CF9AE}" pid="8" name="MSIP_Label_6cdc86bc-e399-441c-ac06-c514d479b5d4_ActionId">
    <vt:lpwstr>a2a172ac-dc7c-4573-b3cf-e57b1527de1d</vt:lpwstr>
  </property>
  <property fmtid="{D5CDD505-2E9C-101B-9397-08002B2CF9AE}" pid="9" name="MSIP_Label_6cdc86bc-e399-441c-ac06-c514d479b5d4_ContentBits">
    <vt:lpwstr>0</vt:lpwstr>
  </property>
</Properties>
</file>