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147472172" r:id="rId5"/>
    <p:sldId id="2147472170" r:id="rId6"/>
    <p:sldId id="2147472173" r:id="rId7"/>
    <p:sldId id="2147472174" r:id="rId8"/>
    <p:sldId id="2147472175" r:id="rId9"/>
    <p:sldId id="2147472176" r:id="rId10"/>
    <p:sldId id="364" r:id="rId11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686F33D1-710A-FF27-F09F-3E9705C1073A}" name="Lenovo_Lianhai" initials="Lenovo" userId="Lenovo_Lianha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DDE0F8"/>
    <a:srgbClr val="E6E6E6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6713" autoAdjust="0"/>
  </p:normalViewPr>
  <p:slideViewPr>
    <p:cSldViewPr snapToGrid="0" snapToObjects="1">
      <p:cViewPr varScale="1">
        <p:scale>
          <a:sx n="86" d="100"/>
          <a:sy n="86" d="100"/>
        </p:scale>
        <p:origin x="422" y="58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4080" y="10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5/31/2023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5/31/2023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AED87EB-65D7-4500-873C-410831173A82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288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66F013C-4673-4598-B729-A71D9DC33D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65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5B6443-4299-282C-565B-68E5F97027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296FD5-38BC-1E97-5513-17F333DF59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10E5A7-B9D3-4A2B-DE64-11D11241AC7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153D81-7548-F581-513D-B7CD48FD363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2984EA1-BF8F-D5A5-11B3-9FD6DD75D1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03FC84A-8F52-5F1D-38A9-C64EE5C6B5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51547846-5B73-A894-F0B4-466A292FE8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39F5F64D-B9AA-2AAA-21F6-2CAF46B091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E093FA7E-6243-55E3-A1D8-E9A2E7479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882876AE-214A-F90F-FAE5-C3E50982F4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75EC1C0B-EC3B-C973-9828-360528AEB9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itle 28">
            <a:extLst>
              <a:ext uri="{FF2B5EF4-FFF2-40B4-BE49-F238E27FC236}">
                <a16:creationId xmlns:a16="http://schemas.microsoft.com/office/drawing/2014/main" id="{4D06AA26-F915-4482-943C-39E44C973F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5A67503-2ED6-44DE-98E0-2006F15675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5237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AA124289-2FC5-49CB-AA11-01D5543A68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33791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17166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7">
            <a:extLst>
              <a:ext uri="{FF2B5EF4-FFF2-40B4-BE49-F238E27FC236}">
                <a16:creationId xmlns:a16="http://schemas.microsoft.com/office/drawing/2014/main" id="{F91207CA-3BE9-4C17-8CC2-5FD0216FF7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Picture Placeholder 3">
            <a:extLst>
              <a:ext uri="{FF2B5EF4-FFF2-40B4-BE49-F238E27FC236}">
                <a16:creationId xmlns:a16="http://schemas.microsoft.com/office/drawing/2014/main" id="{071DFB7E-59D3-44DE-8996-FAE5A47FF11D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765237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0" name="Title 28">
            <a:extLst>
              <a:ext uri="{FF2B5EF4-FFF2-40B4-BE49-F238E27FC236}">
                <a16:creationId xmlns:a16="http://schemas.microsoft.com/office/drawing/2014/main" id="{BBA47EC1-ECF7-4028-8512-0085B63E61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3" name="Picture Placeholder 3">
            <a:extLst>
              <a:ext uri="{FF2B5EF4-FFF2-40B4-BE49-F238E27FC236}">
                <a16:creationId xmlns:a16="http://schemas.microsoft.com/office/drawing/2014/main" id="{97942604-6A6D-4300-9F5E-F665021CDD91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765237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4" name="Picture Placeholder 3">
            <a:extLst>
              <a:ext uri="{FF2B5EF4-FFF2-40B4-BE49-F238E27FC236}">
                <a16:creationId xmlns:a16="http://schemas.microsoft.com/office/drawing/2014/main" id="{AA2E7F24-9350-4567-945B-9474BC4996F5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765237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id="{A79280A8-55A4-44A0-B321-26E1046FFB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2363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id="{B7DDBE6E-17A6-42A7-9C9B-D064BB45CEE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22363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id="{BA9A3BED-9269-49B7-B2AF-6027C5A396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22363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61197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E319A93-1EE8-4DF0-8C0F-BA2E40F23D79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3C8B807-1945-4D9E-B448-C1E97436D660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F2703DD-1A37-453B-892F-8C17D1969445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A54B372-2AE9-4F06-AB8D-563121DAED0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B52C25-74F9-41DD-8CB1-FED7D59A9D4E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9FF1D9-795C-4CBA-B6AD-0D44C487DF2B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AA6CBBA-3F36-4849-8752-93C041F6423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D85AFB8-023B-4759-BD5F-6073003FD8E0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5618C1B6-F9C7-4982-A888-0B0BB5F00D51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868CDBCA-61FA-4B54-A0E6-14E1BA521845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29C83C2-A111-43E1-8F3B-989F7BF56538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32D43CA-F312-44A4-BF7E-B6F2CA37B861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6" name="Slide Number Placeholder 7">
            <a:extLst>
              <a:ext uri="{FF2B5EF4-FFF2-40B4-BE49-F238E27FC236}">
                <a16:creationId xmlns:a16="http://schemas.microsoft.com/office/drawing/2014/main" id="{F107877D-C19A-4401-ABC7-138FE32BF944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235E94D-CADF-4E5F-B8F0-84363353F63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4E54939A-84E9-4F35-9FF6-945AACB3302A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7D7329E0-5381-4C80-AE9A-23F76C2D245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7E1EB878-546E-4D96-B99A-6B1BD9CF796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379056A-852E-461F-A9C2-F37AE0D8CEB5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09D283C-6BDB-4C50-810F-D38B1FF3EB8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CA3AF6A-064E-4CF7-8800-782A153C409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171AD49-684D-4404-A099-CE9057C88BD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177B6B83-CEBC-446E-8E83-75F5C9E54A66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682D054B-E82B-4044-8240-C7D57E9344E3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9659EEAF-FE97-4EDC-AFD1-7D7918C1EB1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3D2C173A-8552-4DAA-A229-AE750AB4A8C7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8FF8F61F-5A07-46CE-A2CD-1CA373021F6B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EDF20F4C-C6C0-4C6C-B41B-1C4A23D39EEC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D8FF5578-D6DA-416C-B327-EE7602BDA77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3439945D-FF95-43C7-8BA3-BC3D4BC84D1B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21B8EF45-066D-4642-86E2-B7A9D45254C6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C9943FDD-4199-42F0-B408-8B80A0E3EF00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69DB669D-48B5-4377-8380-97FC300434B8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271E7A89-C33E-4C14-B9CA-5E8D883DCB02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F2E0D984-07AE-448D-9C7E-50B02F8E444D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6606C868-A2D2-47ED-B76C-FE2B86DEE401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AB1CFCD3-6AA4-4835-8E33-10369F558C3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AB99BA7C-7499-4F69-8217-0E2BF8AC24B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375A1060-ACC9-4B1B-8683-8E04F12B2625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60DF18DC-F5B6-454F-A388-1611F2BC55CD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3860DDE8-748E-4E50-83C8-2C503A20F0A3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D3C215E-595B-4A6C-8498-393A7D361A9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F4E58212-6224-478E-97B7-818E7C23EBF9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BD77DC3-4CA6-49B9-B9B3-B5732A273B3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2FEE2FD7-2D0B-40A3-B9DD-1C5D61F30E00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D256505-D8BB-4851-8136-344B9E4AF66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1D9595AA-BF17-4EA3-BD5B-E20BF54BC04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E894039B-213C-495E-AD99-46FE6BD73D28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DCC0C65F-2351-4EFA-93E0-64F18648548D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0F96021F-C2DF-4E6B-8BAC-0C3FE4F86BA6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798B1C53-B143-442C-BAE6-824E98727672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DB06DB5F-E021-4586-A963-5DBAD49BE888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A1A5AC41-26B6-45AC-B5F9-1B13B4A30815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509DA5A4-8AD5-4CEF-8C41-3BF7F07426E9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593E56D6-2D45-4211-B3FA-A5DE2909AE51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CB48DE18-4799-48C3-96EA-3329CB328ACA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384DBA32-DCEF-4DDD-A1A2-038A8963C847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BECD8A20-D75E-47E1-B5EC-D30A397F10A6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CAB5F801-25FB-490D-8F63-44C3C3A92809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8" name="Title 28">
            <a:extLst>
              <a:ext uri="{FF2B5EF4-FFF2-40B4-BE49-F238E27FC236}">
                <a16:creationId xmlns:a16="http://schemas.microsoft.com/office/drawing/2014/main" id="{EBFEB7CB-FE77-4157-860F-CF3CE457116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A6E515-B04B-4EF7-B957-CEB747F091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2" name="Picture Placeholder 2">
            <a:extLst>
              <a:ext uri="{FF2B5EF4-FFF2-40B4-BE49-F238E27FC236}">
                <a16:creationId xmlns:a16="http://schemas.microsoft.com/office/drawing/2014/main" id="{5CFAA97B-C003-4537-AA54-9DA07FB667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3" name="Picture Placeholder 2">
            <a:extLst>
              <a:ext uri="{FF2B5EF4-FFF2-40B4-BE49-F238E27FC236}">
                <a16:creationId xmlns:a16="http://schemas.microsoft.com/office/drawing/2014/main" id="{208C4BD3-34B3-4995-AD61-5759A728B6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0" name="Picture Placeholder 2">
            <a:extLst>
              <a:ext uri="{FF2B5EF4-FFF2-40B4-BE49-F238E27FC236}">
                <a16:creationId xmlns:a16="http://schemas.microsoft.com/office/drawing/2014/main" id="{48A41CF6-6D0E-47F5-8C99-3D04407CE6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1" name="Picture Placeholder 2">
            <a:extLst>
              <a:ext uri="{FF2B5EF4-FFF2-40B4-BE49-F238E27FC236}">
                <a16:creationId xmlns:a16="http://schemas.microsoft.com/office/drawing/2014/main" id="{FC259C05-A190-4462-AB1E-30AB08CBF2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2" name="Picture Placeholder 2">
            <a:extLst>
              <a:ext uri="{FF2B5EF4-FFF2-40B4-BE49-F238E27FC236}">
                <a16:creationId xmlns:a16="http://schemas.microsoft.com/office/drawing/2014/main" id="{289D417C-AB60-4049-9091-4586A4907C6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0964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86DA1A-820B-4321-911F-3EF035D58D91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9C180FB-49EE-4361-92E7-46356836DA25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47E45C-E26E-466D-A464-F0E3836415F6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11965"/>
            <a:ext cx="0" cy="2228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E61731-B29F-4CAB-9A25-291C2DC6C84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9CA0B8-4AC2-4828-B0AF-ABA4BBB4386C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BA30A1F-79CE-417C-849F-D83B11D27867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3B2D7A9-466E-438C-923D-ED8E32719F7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EDE4494-0046-4E7E-87CB-0FE6B5B58F0C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78C4AD1-CFB5-4D8E-A3DF-3CBEC93AB6B0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5EBF781-3BB9-43AC-AFB6-D68D6DC8CF7D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1B29670-C82F-440A-B4AB-3FA32F581B7A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E16CDB5-DA7B-45AA-BD6D-12A4F2048F16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C78034F-25CD-4E12-89CB-86E80EAD310D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DDA23D8-4972-4E8C-B895-2AC7168C1E2F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EF72E63-DA5E-4A04-9E9F-9A7B8D9FE16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FEB4CEB-05E4-4103-9F28-F1B3E6491C5A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F1CDD3E-0271-4B1C-99A0-97FAD5A306E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5BF293D-6A5B-4B75-BA13-F8E9F19C356F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BEC553E-D930-4BD7-BF92-AF0A2E27C79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9786C00-B884-4652-A665-FD71406E3AF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4838565-3184-4D62-9FDC-6E29F4BB244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3E256E9-4D05-4AA8-9991-8CBC48EBD2B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191B776-337C-4D18-8738-9453378D1FC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C347E975-CE58-4036-B617-1D1802F5127E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1E44D1F-5002-454F-87F9-5D59E71A514A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67A19E5-187A-46FE-B1C1-ECB68A048B63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EE2EC86-ED01-47B2-A33C-6D7ABE425F9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9F1EDBD-C510-478C-A232-F2EB6ADCEA3D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1635A4D-837D-4063-A3F1-890C812DC4F8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44954049-A12D-4D35-8C96-8D7B8C0ABE5A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73B7820-CA08-4B35-A26D-DEAA5CA87DA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CADC954-C93D-43EB-AD47-332367C66EE8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9ABDEDA-97AC-4C92-B997-D77D8EA04A77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8963C6A-0152-4186-821B-C08E25FC162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AE87A4E-98A4-4F2C-A2D8-3DA8774C63F2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3040623-76B0-4BD6-B8BA-05A20AD49B5F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691306D0-0FFC-40BD-9B80-0A4B79819F80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63D4C9C5-BF0F-4995-B2E3-A1016008D8E5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3774E6E-776D-46E1-82ED-16F163A1A464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6F51B64-2C7B-46A5-B0F1-955CAC756AE7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0B107DE-03AF-472B-84E6-6C040C4121F5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C2931D7-AC66-44C7-821B-16F4F5CDD365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692B62D-6BE5-4497-92BB-CB05E70EE6D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1B1FE42-5230-4F0E-8AAE-C25C93B3DF2E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A97A1C6-FCD2-47A5-B2E4-A75192B610C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FE4486E5-B0F3-47DC-A4B2-C846DF050710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8117A59D-4669-482C-AD41-CAE347C5B85A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36BEBB0-EDF1-4570-8AAC-3BCAA87267EC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9EEA704-120E-4D3B-8D0D-F1AAA6E3AF0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502411F-A061-4731-B307-57CEF537F432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02290D0-4C24-479D-84A7-DB19FA5D4723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13721C2-1DC4-4D2B-A638-F2BEE2B541EB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669BDF3-BF72-4B9C-837B-095188AFF78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2DCC4B3-2103-46F5-A160-56B0D6F061BC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92665E73-28DF-4EB2-9056-65ABABA4A8A4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C35D98E-A60D-495D-8A57-522B84CCBB1F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4BC74844-44FB-4F3F-BF73-44E287282DBB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80" name="Picture Placeholder 2">
            <a:extLst>
              <a:ext uri="{FF2B5EF4-FFF2-40B4-BE49-F238E27FC236}">
                <a16:creationId xmlns:a16="http://schemas.microsoft.com/office/drawing/2014/main" id="{0AC55631-6690-41E6-822A-7B17BE8EA8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1" name="Picture Placeholder 2">
            <a:extLst>
              <a:ext uri="{FF2B5EF4-FFF2-40B4-BE49-F238E27FC236}">
                <a16:creationId xmlns:a16="http://schemas.microsoft.com/office/drawing/2014/main" id="{A9B056D2-4CA5-4A89-9066-85E20EB95D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2" name="Picture Placeholder 2">
            <a:extLst>
              <a:ext uri="{FF2B5EF4-FFF2-40B4-BE49-F238E27FC236}">
                <a16:creationId xmlns:a16="http://schemas.microsoft.com/office/drawing/2014/main" id="{271497F1-2F2E-4309-B2B0-136C071CAB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3" name="Picture Placeholder 2">
            <a:extLst>
              <a:ext uri="{FF2B5EF4-FFF2-40B4-BE49-F238E27FC236}">
                <a16:creationId xmlns:a16="http://schemas.microsoft.com/office/drawing/2014/main" id="{A0E2CBCF-B92B-4F7C-AD57-23DA33A6017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4" name="Picture Placeholder 2">
            <a:extLst>
              <a:ext uri="{FF2B5EF4-FFF2-40B4-BE49-F238E27FC236}">
                <a16:creationId xmlns:a16="http://schemas.microsoft.com/office/drawing/2014/main" id="{D6D71B88-BF93-425F-822D-433689CA51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5" name="Picture Placeholder 2">
            <a:extLst>
              <a:ext uri="{FF2B5EF4-FFF2-40B4-BE49-F238E27FC236}">
                <a16:creationId xmlns:a16="http://schemas.microsoft.com/office/drawing/2014/main" id="{CCB838B4-9A22-440B-B4DB-62332664785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56489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67999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190EFC-69A6-D92C-008E-75B891AE77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9DA9F1-36A0-76F9-4D49-1FFB30F8CFE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73FE22-DB46-2221-24B6-EA9CED934BF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4D8FA39-BBC5-4239-E23A-6A96E07DBC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E3E6E29-BEC4-288C-B32B-AF774446EF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E12B6CAE-326B-E34A-31F1-77AFF35385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AF684C43-A236-A698-D9CB-1D9BB8955A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22E76D79-F84B-B7B3-36C7-DDFA1F84B4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F8B250DB-C361-A6E3-4C85-D21F8209C1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147BE96E-3F4B-84BA-6775-D41FF7C532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8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7BD319-CE6A-C56C-FAF4-F7D3C4B20C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_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90B93F-C25A-476B-A1B0-5F566C0157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5767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9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F390D5-FAC3-3E07-D977-2FACDFA7E8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5F3551-81ED-C908-0D9D-64C876F81F0D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E1D901D-347E-CD3C-E49E-6240407331F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D379CA7-ADA1-DB35-B963-28B950F90E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6CCA88FD-78DE-CEC8-8BFD-721D475ECD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FF7D2711-8021-39A5-678E-CDC6C4470D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3BC8212-B451-4273-2728-F59952E7BC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FE52C8F5-D1FE-4AC8-4162-7CF0174C7F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1B573B61-8792-4F95-2044-72CB5D6018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FEFCA5AB-AA3A-875C-1ECF-F75A93964C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156568-E050-C688-ED26-0B21D0654CA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432C778-5728-8296-7A9A-58D2F0D4654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15A9787-DD7C-7130-A8DF-4C258B1FA4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C14D81DD-1F3B-B50D-F43D-3E209D454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F58D34C8-C6F8-F06E-7715-9288F76C9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6107FD63-81FF-191D-0B53-F42767D14F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54F87762-C44E-A3F8-3E3D-46E9684774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C9782FAE-D7D9-18FB-6538-0F3C12A16C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0396B2B4-C495-974A-4A3B-44C71DDB91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D52F52-4191-E70A-A15D-3F4D0CF0AA2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3188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61C74C-45BE-3DE8-0DFD-4B97D814F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06526B-689D-F225-B2C2-E0BBC08CF3D7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B227283-6F61-7A48-A890-A6560B0C46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B243C2-75F5-6AC0-1833-76F42C53A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3D61DFCD-9B7B-9CEE-09F1-B3FFBCEC4B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2E7D430F-6BD5-C242-3242-1C4393E85F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15AA8EC8-6FD0-6F7C-5280-A51D2311775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E7CAAC3B-4107-FAE2-2BB7-B0E46A4F5E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F163CF3C-7F65-26FA-53B9-F3B8000834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A837C5D-6026-3DC8-E17F-DE9A1A3337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92B045-EC23-B30D-E716-8FEBB279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2"/>
            <a:ext cx="572351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A088EC-A7D4-9C0A-C322-1161E9EFEA5E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4EA4AC3-3E83-652D-5977-C213932004B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C692C7-AF24-D9BB-14D5-5012A21698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5C4F613F-1DD6-3F3D-9BAE-708257885F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8F30CC7-8DA5-9459-5823-3D7027574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9549D5A1-8221-2608-197C-70D3E119DD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D6C29BFA-EBE0-3409-DA75-D6D86C95C5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DE56CA28-603E-6C83-560F-82347F4C92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AE3DA774-A3A9-8F32-B9A2-708F35FC0EE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E7426-E0FB-DA60-E1E0-A41FD9009F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01264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FF9FB968-F2A9-4C72-AC3C-DC44BBB699A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B9C095A-1012-467F-9C44-B19F964C00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20B0D42B-CBC4-443F-B475-39C1A11F88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2779452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Idea">
    <p:bg>
      <p:bgPr>
        <a:solidFill>
          <a:schemeClr val="accent3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EF7F64-EAB6-F941-857A-EB6862B073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0413" y="1757774"/>
            <a:ext cx="10668000" cy="3342453"/>
          </a:xfrm>
          <a:prstGeom prst="rect">
            <a:avLst/>
          </a:prstGeom>
        </p:spPr>
        <p:txBody>
          <a:bodyPr wrap="square" lIns="0" rIns="0" anchor="ctr" anchorCtr="0"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</a:lstStyle>
          <a:p>
            <a:pPr lvl="0"/>
            <a:r>
              <a:rPr lang="en-US" dirty="0"/>
              <a:t>Click to edit big idea, statement or subject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782029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A3FDCC7-BA62-4365-BA68-B2059C6747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15315-0D5A-DC09-BF8B-37391016484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37CD95-D004-2B21-4A36-C02C76A5C015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478010D-01FF-497C-41EB-76A4E063D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7C4737E-BF88-7B2F-7399-008A3E05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12096" cy="27638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1209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005ED3-DC5A-16D6-BC0D-2BC8DBC127C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B189A2-A5C7-0BFE-DC45-2B6C62F67C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584051D-228D-60EF-D68E-4B4E925E17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425E7774-98DD-0FEF-9145-91D6B46D26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F3BA1AE-9A9D-B9A4-5403-6AA4C35F1E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437AAFBE-8A17-35F2-274B-EB0FA065C2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A3380145-9EE8-3EC6-9B1C-FB9540A9C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0BF31EAF-B3E0-97CF-2E5E-B91BC8A708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0F3C66CC-04BD-A3C8-72CC-31B30C4C59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5C380F-7235-3AB0-03FD-9418F9E88CA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02BD98-6DAE-1743-EC0B-3BD86F2E6E9E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391262"/>
              </a:gs>
              <a:gs pos="26000">
                <a:srgbClr val="64131E"/>
              </a:gs>
              <a:gs pos="0">
                <a:srgbClr val="831B22"/>
              </a:gs>
              <a:gs pos="66000">
                <a:srgbClr val="4D144A"/>
              </a:gs>
            </a:gsLst>
            <a:lin ang="13500000" scaled="1"/>
          </a:gra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427A43A-50DD-D6E1-5FBF-AC4CB78705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10BB8F0C-C9B6-64D7-DD2C-3BDDA0FDE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Color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6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A4D94C-10A5-93DD-7545-E8A78E3E76DF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18A1024-2417-9AB8-1B11-FFC8E666406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F2F641-C50E-7EF9-174F-C814CE79B1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EB7F9CF2-27FB-5CFF-3AF9-F3D782AF8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A4FE0BE7-E21B-0A34-6A99-A25D9D183E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D9344221-152E-2762-91B6-95EFB33B4E1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2B8FF3A7-A802-4EFD-1B3E-BE4FD55930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8E61D3F6-A1B4-B1CF-57E5-6C0A92BC8A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CECCA6D3-F3B6-26C6-0F5D-83832B6120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A179E8-3325-1689-7216-8DD26DF9516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97E0CA-E9A9-E0E3-3CBF-4638AF7AEA37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solidFill>
            <a:schemeClr val="bg1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7EEF4626-4306-CF44-30F2-238CF5A9D2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6E76F828-F318-AE96-8117-C054CA893D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1717141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4" y="1307592"/>
            <a:ext cx="4572000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3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7B1794D-FA0C-402F-EB44-A50D8C3D4F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37DE7D4-E216-9606-EAAF-1A8B5AF40F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6A780702-9C9B-96F4-8B07-21C9D8C8A0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37E1B9D4-3009-CCED-240A-6514B89A34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F8592D55-D1DD-021F-F58A-C23393CDA1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46ECC017-F717-4757-9B44-6475FFD17C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278498B7-D9E9-F174-4F80-972AA25563B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B8B70A7C-1FE3-4C27-A360-FF4D04AB32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40BBE49-3380-52D0-1396-73ED8BD97A8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A84DA8-2577-7EF4-6122-06E4DEEB80A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3999"/>
            <a:ext cx="10668000" cy="4572001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034602-4EFB-8E5B-8FAA-B579A05D71D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630DE35-2B9A-CC16-D878-AF4BA659CB0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298FF46-F393-7505-AC93-A34D0D7FD1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B10DDEA8-C62F-FFEF-8E88-937A40610A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A5215B45-7283-2B79-53B8-8EC24F78CF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9C313BF5-1342-2D50-4CD8-F0843C8D59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499A91AC-5617-3A97-3CA7-56FF0F2C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C7400D53-2A85-B307-D1F5-7E6EB77D05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8CB004BB-6761-8374-A9BD-CD2644D661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222CEF-FCD3-E840-7AE1-E900A5D59C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2847966-6DB9-1FB6-9676-273C285CBBB9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DC449E-FDC8-E32E-E4B6-BCA292AA37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6D2A24-CAB4-F08D-2B8E-FD0BBEA396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B5AB7E31-14A7-9501-5A1B-CA9C8DF7F9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62254130-3E7F-93A9-7119-F750B966F2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F09E9735-A341-685A-2E0E-8E623D1823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7576E6CE-DA5C-AF50-7933-59F501DBD1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69BCEF5B-3A08-5E7B-9ED1-3F71D12FBA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B6FEDC4B-7FBE-AE64-86BE-07088AD5B6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94B782-D6B1-E164-080E-40821B7DAF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37F1298-487A-B4E6-4008-0A5D51F1C143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BC4C027-8FC0-71EF-963F-3B8A0447C1E8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accent1"/>
            </a:solidFill>
          </p:grpSpPr>
          <p:sp>
            <p:nvSpPr>
              <p:cNvPr id="72" name="Freeform 5">
                <a:extLst>
                  <a:ext uri="{FF2B5EF4-FFF2-40B4-BE49-F238E27FC236}">
                    <a16:creationId xmlns:a16="http://schemas.microsoft.com/office/drawing/2014/main" id="{AC114BA7-B808-0C61-F4C4-498846EB2C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03055FF5-EB33-F09D-784D-C7AD018803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EF0C28DE-3EA0-613C-F6F5-A668E5A933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AA3A9144-5E21-1340-D82E-781E8E0308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">
                <a:extLst>
                  <a:ext uri="{FF2B5EF4-FFF2-40B4-BE49-F238E27FC236}">
                    <a16:creationId xmlns:a16="http://schemas.microsoft.com/office/drawing/2014/main" id="{16E502AF-0487-43AF-00DB-14F962B92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0DE8FD0D-C28A-B61F-DFEE-6F90FAD7BFA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F351CFF9-9DD1-E9B5-EE76-334AE5F034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5CBDFCA1-F27C-774F-EB38-070587A34A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32C7C41D-9C2F-F9CB-F801-1289ECF5E5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D3D8F53A-7C54-73FF-7202-68AF9530CE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BD2B90D5-630B-CFC6-CE5B-4A3E778474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id="{44BDC175-2104-E7E3-2519-DA2F92A4A9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>
                <a:extLst>
                  <a:ext uri="{FF2B5EF4-FFF2-40B4-BE49-F238E27FC236}">
                    <a16:creationId xmlns:a16="http://schemas.microsoft.com/office/drawing/2014/main" id="{E76CB955-2FC2-83C2-AC09-AD01BCCF1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8">
                <a:extLst>
                  <a:ext uri="{FF2B5EF4-FFF2-40B4-BE49-F238E27FC236}">
                    <a16:creationId xmlns:a16="http://schemas.microsoft.com/office/drawing/2014/main" id="{BB15E459-A560-CBA7-38D2-49EC0DF179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9">
                <a:extLst>
                  <a:ext uri="{FF2B5EF4-FFF2-40B4-BE49-F238E27FC236}">
                    <a16:creationId xmlns:a16="http://schemas.microsoft.com/office/drawing/2014/main" id="{A894E637-6612-023A-5D26-292EB224BB2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0">
                <a:extLst>
                  <a:ext uri="{FF2B5EF4-FFF2-40B4-BE49-F238E27FC236}">
                    <a16:creationId xmlns:a16="http://schemas.microsoft.com/office/drawing/2014/main" id="{C612BEEF-FFCF-00C7-83E8-3D6CD89DD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1">
                <a:extLst>
                  <a:ext uri="{FF2B5EF4-FFF2-40B4-BE49-F238E27FC236}">
                    <a16:creationId xmlns:a16="http://schemas.microsoft.com/office/drawing/2014/main" id="{535443A8-F420-58B0-6940-C7217CB7D3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2">
                <a:extLst>
                  <a:ext uri="{FF2B5EF4-FFF2-40B4-BE49-F238E27FC236}">
                    <a16:creationId xmlns:a16="http://schemas.microsoft.com/office/drawing/2014/main" id="{D577C4C5-162A-509E-0F90-2D9CF5560B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3">
                <a:extLst>
                  <a:ext uri="{FF2B5EF4-FFF2-40B4-BE49-F238E27FC236}">
                    <a16:creationId xmlns:a16="http://schemas.microsoft.com/office/drawing/2014/main" id="{9CB671CE-477D-F1B3-6894-F85448189A9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4">
                <a:extLst>
                  <a:ext uri="{FF2B5EF4-FFF2-40B4-BE49-F238E27FC236}">
                    <a16:creationId xmlns:a16="http://schemas.microsoft.com/office/drawing/2014/main" id="{2D545142-881D-002A-830D-2B1960B7F7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5">
                <a:extLst>
                  <a:ext uri="{FF2B5EF4-FFF2-40B4-BE49-F238E27FC236}">
                    <a16:creationId xmlns:a16="http://schemas.microsoft.com/office/drawing/2014/main" id="{5C959273-267C-8CBA-996C-EC8514CCD7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26">
                <a:extLst>
                  <a:ext uri="{FF2B5EF4-FFF2-40B4-BE49-F238E27FC236}">
                    <a16:creationId xmlns:a16="http://schemas.microsoft.com/office/drawing/2014/main" id="{2F1B0169-414B-8F53-D204-E4FC9132C3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27">
                <a:extLst>
                  <a:ext uri="{FF2B5EF4-FFF2-40B4-BE49-F238E27FC236}">
                    <a16:creationId xmlns:a16="http://schemas.microsoft.com/office/drawing/2014/main" id="{FD3CEF0B-9316-CAAF-B811-7977EA0FDC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C44969F7-1BF0-A4FA-F4EB-8003272D98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AB97A83-AA92-5D2A-D89F-2B85130F597F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66" name="Freeform 29">
                <a:extLst>
                  <a:ext uri="{FF2B5EF4-FFF2-40B4-BE49-F238E27FC236}">
                    <a16:creationId xmlns:a16="http://schemas.microsoft.com/office/drawing/2014/main" id="{93913DCE-D7C5-993F-1CBD-D671F4E01A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0">
                <a:extLst>
                  <a:ext uri="{FF2B5EF4-FFF2-40B4-BE49-F238E27FC236}">
                    <a16:creationId xmlns:a16="http://schemas.microsoft.com/office/drawing/2014/main" id="{6D0A5711-84F8-6852-FC23-C9222B8AB0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1">
                <a:extLst>
                  <a:ext uri="{FF2B5EF4-FFF2-40B4-BE49-F238E27FC236}">
                    <a16:creationId xmlns:a16="http://schemas.microsoft.com/office/drawing/2014/main" id="{185085EF-D1B3-20ED-1267-AC7FAB164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32">
                <a:extLst>
                  <a:ext uri="{FF2B5EF4-FFF2-40B4-BE49-F238E27FC236}">
                    <a16:creationId xmlns:a16="http://schemas.microsoft.com/office/drawing/2014/main" id="{8434C32D-C325-1F32-5E19-6C9FC933AC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33">
                <a:extLst>
                  <a:ext uri="{FF2B5EF4-FFF2-40B4-BE49-F238E27FC236}">
                    <a16:creationId xmlns:a16="http://schemas.microsoft.com/office/drawing/2014/main" id="{A281B950-B57F-4814-65C4-87F843CA0E1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34">
                <a:extLst>
                  <a:ext uri="{FF2B5EF4-FFF2-40B4-BE49-F238E27FC236}">
                    <a16:creationId xmlns:a16="http://schemas.microsoft.com/office/drawing/2014/main" id="{EE465ED6-53DE-A385-42CB-0B5A7547734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0E6808-E70B-FA4B-99F6-1C02BBC16598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gradFill>
            <a:gsLst>
              <a:gs pos="0">
                <a:schemeClr val="accent1"/>
              </a:gs>
              <a:gs pos="100000">
                <a:srgbClr val="391262"/>
              </a:gs>
              <a:gs pos="64000">
                <a:srgbClr val="64131E"/>
              </a:gs>
              <a:gs pos="29000">
                <a:srgbClr val="831B22"/>
              </a:gs>
            </a:gsLst>
            <a:path path="circle">
              <a:fillToRect l="100000" t="100000"/>
            </a:path>
          </a:gra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4C297CEF-136F-B1B7-09B1-55E4D7563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622BAF6B-1742-15FD-B0EB-40B8C3DC1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788B3367-A4C9-CCD9-A688-1D2826A4B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E75C15B3-8177-7E6B-C4A7-1B9D3FB9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AA27F0F6-EBAD-77B3-0964-617F5FC5A0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0D449E32-BCCB-5FA7-37E4-30FF7569B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1">
              <a:extLst>
                <a:ext uri="{FF2B5EF4-FFF2-40B4-BE49-F238E27FC236}">
                  <a16:creationId xmlns:a16="http://schemas.microsoft.com/office/drawing/2014/main" id="{DF4FD3AA-2A1C-04CA-7759-A7926327B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182141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A0DD018-EAF2-48F3-ABFD-828A5E37FE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09380187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3841584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https://timgsa.baidu.com/timg?image&amp;quality=80&amp;size=b9999_10000&amp;sec=1551016758963&amp;di=5635e332e89e3237699d275e42ce82d4&amp;imgtype=0&amp;src=http%3A%2F%2Fwww.mfisp.com%2Fuploads%2Fallimg%2F181214%2F0913041L2_0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188826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6" y="2343150"/>
            <a:ext cx="10338816" cy="2357239"/>
          </a:xfrm>
          <a:prstGeom prst="rect">
            <a:avLst/>
          </a:prstGeom>
        </p:spPr>
        <p:txBody>
          <a:bodyPr lIns="0" tIns="60949" rIns="121899" bIns="60949" anchor="ctr" anchorCtr="0"/>
          <a:lstStyle>
            <a:lvl1pPr marL="0" algn="l" defTabSz="1218621" rtl="0" eaLnBrk="1" latinLnBrk="0" hangingPunct="1">
              <a:lnSpc>
                <a:spcPts val="5798"/>
              </a:lnSpc>
              <a:spcBef>
                <a:spcPct val="0"/>
              </a:spcBef>
              <a:buNone/>
              <a:defRPr lang="en-US" sz="5398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Welcome to 2016 Global Leadership Team Meeting </a:t>
            </a:r>
            <a:br>
              <a:rPr lang="en-US" dirty="0"/>
            </a:br>
            <a:r>
              <a:rPr lang="en-US" dirty="0"/>
              <a:t>(Title up to 3 lines)</a:t>
            </a: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814838"/>
            <a:ext cx="8744680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621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399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9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5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58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1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548640" y="5384814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Speaker’s title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548646" y="4700389"/>
            <a:ext cx="10338816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121862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cap="none">
                <a:solidFill>
                  <a:schemeClr val="bg1"/>
                </a:solidFill>
              </a:defRPr>
            </a:lvl1pPr>
          </a:lstStyle>
          <a:p>
            <a:r>
              <a:rPr lang="en-US" sz="1000">
                <a:solidFill>
                  <a:prstClr val="white"/>
                </a:solidFill>
                <a:cs typeface="Arial" pitchFamily="34" charset="0"/>
              </a:rPr>
              <a:t>2018 Lenovo Internal. All rights reserved.</a:t>
            </a:r>
            <a:endParaRPr lang="en-US" sz="1000" dirty="0">
              <a:solidFill>
                <a:prstClr val="white"/>
              </a:solidFill>
              <a:cs typeface="Arial" pitchFamily="34" charset="0"/>
            </a:endParaRPr>
          </a:p>
        </p:txBody>
      </p:sp>
      <p:pic>
        <p:nvPicPr>
          <p:cNvPr id="17" name="Picture 16" descr="IamLenovoGif.gif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4608" y="4954385"/>
            <a:ext cx="1442299" cy="250656"/>
          </a:xfrm>
          <a:prstGeom prst="rect">
            <a:avLst/>
          </a:prstGeom>
        </p:spPr>
      </p:pic>
      <p:pic>
        <p:nvPicPr>
          <p:cNvPr id="1026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4" cstate="screen"/>
          <a:stretch>
            <a:fillRect/>
          </a:stretch>
        </p:blipFill>
        <p:spPr bwMode="auto">
          <a:xfrm>
            <a:off x="548640" y="5896878"/>
            <a:ext cx="328856" cy="328856"/>
          </a:xfrm>
          <a:prstGeom prst="rect">
            <a:avLst/>
          </a:prstGeom>
          <a:noFill/>
        </p:spPr>
      </p:pic>
      <p:pic>
        <p:nvPicPr>
          <p:cNvPr id="14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5" cstate="screen"/>
          <a:stretch>
            <a:fillRect/>
          </a:stretch>
        </p:blipFill>
        <p:spPr bwMode="auto">
          <a:xfrm>
            <a:off x="3114383" y="5896878"/>
            <a:ext cx="328856" cy="328856"/>
          </a:xfrm>
          <a:prstGeom prst="rect">
            <a:avLst/>
          </a:prstGeom>
          <a:noFill/>
        </p:spPr>
      </p:pic>
      <p:pic>
        <p:nvPicPr>
          <p:cNvPr id="15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6" cstate="screen"/>
          <a:stretch>
            <a:fillRect/>
          </a:stretch>
        </p:blipFill>
        <p:spPr bwMode="auto">
          <a:xfrm>
            <a:off x="1403888" y="5896878"/>
            <a:ext cx="328856" cy="328856"/>
          </a:xfrm>
          <a:prstGeom prst="rect">
            <a:avLst/>
          </a:prstGeom>
          <a:noFill/>
        </p:spPr>
      </p:pic>
      <p:pic>
        <p:nvPicPr>
          <p:cNvPr id="18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7" cstate="screen"/>
          <a:stretch>
            <a:fillRect/>
          </a:stretch>
        </p:blipFill>
        <p:spPr bwMode="auto">
          <a:xfrm>
            <a:off x="1831512" y="5896878"/>
            <a:ext cx="328856" cy="328856"/>
          </a:xfrm>
          <a:prstGeom prst="rect">
            <a:avLst/>
          </a:prstGeom>
          <a:noFill/>
        </p:spPr>
      </p:pic>
      <p:pic>
        <p:nvPicPr>
          <p:cNvPr id="19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8" cstate="screen"/>
          <a:stretch>
            <a:fillRect/>
          </a:stretch>
        </p:blipFill>
        <p:spPr bwMode="auto">
          <a:xfrm>
            <a:off x="2259136" y="5896878"/>
            <a:ext cx="328856" cy="328856"/>
          </a:xfrm>
          <a:prstGeom prst="rect">
            <a:avLst/>
          </a:prstGeom>
          <a:noFill/>
        </p:spPr>
      </p:pic>
      <p:pic>
        <p:nvPicPr>
          <p:cNvPr id="20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9" cstate="screen"/>
          <a:stretch>
            <a:fillRect/>
          </a:stretch>
        </p:blipFill>
        <p:spPr bwMode="auto">
          <a:xfrm>
            <a:off x="2686760" y="5896878"/>
            <a:ext cx="328856" cy="328856"/>
          </a:xfrm>
          <a:prstGeom prst="rect">
            <a:avLst/>
          </a:prstGeom>
          <a:noFill/>
        </p:spPr>
      </p:pic>
      <p:pic>
        <p:nvPicPr>
          <p:cNvPr id="21" name="Picture 2" descr="C:\Users\yhwang\Dropbox\Brand Experience Team\GLT 2016\Iconography\GLT2016_SOL_icons_CulturalRefresh.png"/>
          <p:cNvPicPr>
            <a:picLocks noChangeAspect="1" noChangeArrowheads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976264" y="5896878"/>
            <a:ext cx="328856" cy="3288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2709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80741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C08B439B-E84A-4380-B725-5C2E2A3578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813522-5B75-F893-0706-7E3AB7106A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0"/>
          <a:stretch/>
        </p:blipFill>
        <p:spPr>
          <a:xfrm flipH="1">
            <a:off x="7616825" y="34"/>
            <a:ext cx="4572000" cy="68579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_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5C4C27E-C20F-40CB-85CF-27223BC9C5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4" name="Picture 3" descr="A person in a white dress&#10;&#10;Description automatically generated with low confidence">
            <a:extLst>
              <a:ext uri="{FF2B5EF4-FFF2-40B4-BE49-F238E27FC236}">
                <a16:creationId xmlns:a16="http://schemas.microsoft.com/office/drawing/2014/main" id="{1852C0BD-7572-C8B3-D29B-44B7409BB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27803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BCB70D7F-DA6D-4CCD-81E9-90248EF641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"/>
            <a:ext cx="12188825" cy="68579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E412EDD-C562-F92D-41A2-18849B2F30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6825" y="35"/>
            <a:ext cx="4572000" cy="68579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2ED0643-8C31-4A20-AE73-693EFF6654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28" name="Picture 27" descr="A picture containing tree, plant&#10;&#10;Description automatically generated">
            <a:extLst>
              <a:ext uri="{FF2B5EF4-FFF2-40B4-BE49-F238E27FC236}">
                <a16:creationId xmlns:a16="http://schemas.microsoft.com/office/drawing/2014/main" id="{9C99B980-13C4-5E34-911C-94CDEEA606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0906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A0C0A2-1C95-CF60-15E7-57B445A899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latin typeface="Arial" pitchFamily="34" charset="0"/>
                <a:cs typeface="Arial" pitchFamily="34" charset="0"/>
              </a:rPr>
              <a:t>2023 Lenovo. All rights reserved.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50" r:id="rId2"/>
    <p:sldLayoutId id="2147483723" r:id="rId3"/>
    <p:sldLayoutId id="2147483751" r:id="rId4"/>
    <p:sldLayoutId id="2147483670" r:id="rId5"/>
    <p:sldLayoutId id="2147483752" r:id="rId6"/>
    <p:sldLayoutId id="2147483740" r:id="rId7"/>
    <p:sldLayoutId id="2147483753" r:id="rId8"/>
    <p:sldLayoutId id="2147483654" r:id="rId9"/>
    <p:sldLayoutId id="2147483725" r:id="rId10"/>
    <p:sldLayoutId id="2147483738" r:id="rId11"/>
    <p:sldLayoutId id="2147483739" r:id="rId12"/>
    <p:sldLayoutId id="2147483661" r:id="rId13"/>
    <p:sldLayoutId id="2147483757" r:id="rId14"/>
    <p:sldLayoutId id="2147483758" r:id="rId15"/>
    <p:sldLayoutId id="2147483759" r:id="rId16"/>
    <p:sldLayoutId id="2147483761" r:id="rId17"/>
    <p:sldLayoutId id="2147483726" r:id="rId18"/>
    <p:sldLayoutId id="2147483673" r:id="rId19"/>
    <p:sldLayoutId id="2147483727" r:id="rId20"/>
    <p:sldLayoutId id="2147483662" r:id="rId21"/>
    <p:sldLayoutId id="2147483728" r:id="rId22"/>
    <p:sldLayoutId id="2147483736" r:id="rId23"/>
    <p:sldLayoutId id="2147483737" r:id="rId24"/>
    <p:sldLayoutId id="2147483691" r:id="rId25"/>
    <p:sldLayoutId id="2147483729" r:id="rId26"/>
    <p:sldLayoutId id="2147483755" r:id="rId27"/>
    <p:sldLayoutId id="2147483749" r:id="rId28"/>
    <p:sldLayoutId id="2147483756" r:id="rId29"/>
    <p:sldLayoutId id="2147483711" r:id="rId30"/>
    <p:sldLayoutId id="2147483731" r:id="rId31"/>
    <p:sldLayoutId id="2147483746" r:id="rId32"/>
    <p:sldLayoutId id="2147483722" r:id="rId33"/>
    <p:sldLayoutId id="2147483732" r:id="rId34"/>
    <p:sldLayoutId id="2147483657" r:id="rId35"/>
    <p:sldLayoutId id="2147483733" r:id="rId36"/>
    <p:sldLayoutId id="2147483659" r:id="rId37"/>
    <p:sldLayoutId id="2147483734" r:id="rId38"/>
    <p:sldLayoutId id="2147483748" r:id="rId39"/>
    <p:sldLayoutId id="2147483747" r:id="rId40"/>
    <p:sldLayoutId id="2147483762" r:id="rId41"/>
    <p:sldLayoutId id="2147483763" r:id="rId42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532" y="3808351"/>
            <a:ext cx="10365157" cy="1109491"/>
          </a:xfrm>
        </p:spPr>
        <p:txBody>
          <a:bodyPr/>
          <a:lstStyle/>
          <a:p>
            <a:r>
              <a:rPr lang="en-US" altLang="zh-CN" sz="4399" b="1" dirty="0">
                <a:solidFill>
                  <a:srgbClr val="FFFF00"/>
                </a:solidFill>
              </a:rPr>
              <a:t>Multi-carrier enhancements in Rel-19 </a:t>
            </a:r>
            <a:endParaRPr lang="en-US" sz="4399" dirty="0">
              <a:solidFill>
                <a:srgbClr val="FFFF00"/>
              </a:solidFill>
            </a:endParaRP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A027F29B-7579-4F77-86E5-D6CB86C83108}"/>
              </a:ext>
            </a:extLst>
          </p:cNvPr>
          <p:cNvSpPr txBox="1">
            <a:spLocks/>
          </p:cNvSpPr>
          <p:nvPr/>
        </p:nvSpPr>
        <p:spPr>
          <a:xfrm>
            <a:off x="607303" y="142410"/>
            <a:ext cx="4795725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98" b="0" spc="-150" dirty="0"/>
              <a:t>3GPP TSG RAN Release 19 workshop</a:t>
            </a:r>
          </a:p>
          <a:p>
            <a:r>
              <a:rPr lang="en-US" sz="1998" b="0" spc="-150" dirty="0"/>
              <a:t>Taipei, June 15-16, 2023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492ECE18-B90F-1562-D137-D531E1DF2BC2}"/>
              </a:ext>
            </a:extLst>
          </p:cNvPr>
          <p:cNvSpPr txBox="1">
            <a:spLocks/>
          </p:cNvSpPr>
          <p:nvPr/>
        </p:nvSpPr>
        <p:spPr>
          <a:xfrm>
            <a:off x="10500179" y="142410"/>
            <a:ext cx="1584911" cy="664291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8987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990427" indent="-380933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523733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2133227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742720" indent="-304747" algn="l" defTabSz="1218987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335221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07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200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693" indent="-304747" algn="l" defTabSz="121898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998" b="0" spc="-150" dirty="0"/>
              <a:t>RWS-230366</a:t>
            </a: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079E1AE1-E7BB-F302-DDF8-3D594A77E12C}"/>
              </a:ext>
            </a:extLst>
          </p:cNvPr>
          <p:cNvSpPr txBox="1">
            <a:spLocks/>
          </p:cNvSpPr>
          <p:nvPr/>
        </p:nvSpPr>
        <p:spPr bwMode="gray">
          <a:xfrm>
            <a:off x="607304" y="2829807"/>
            <a:ext cx="9542012" cy="914375"/>
          </a:xfrm>
          <a:prstGeom prst="rect">
            <a:avLst/>
          </a:prstGeom>
        </p:spPr>
        <p:txBody>
          <a:bodyPr wrap="square" lIns="0" tIns="0" rIns="121835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8" b="0" dirty="0">
                <a:solidFill>
                  <a:schemeClr val="bg1"/>
                </a:solidFill>
              </a:rPr>
              <a:t>Agenda Item:  5</a:t>
            </a:r>
            <a:endParaRPr lang="en-US" sz="1998" b="0" dirty="0">
              <a:solidFill>
                <a:srgbClr val="FFFF00"/>
              </a:solidFill>
            </a:endParaRPr>
          </a:p>
          <a:p>
            <a:pPr>
              <a:lnSpc>
                <a:spcPct val="100000"/>
              </a:lnSpc>
            </a:pPr>
            <a:r>
              <a:rPr lang="en-US" sz="1998" b="0" dirty="0">
                <a:solidFill>
                  <a:schemeClr val="bg1"/>
                </a:solidFill>
              </a:rPr>
              <a:t>Source:	    Lenovo</a:t>
            </a:r>
          </a:p>
          <a:p>
            <a:pPr>
              <a:lnSpc>
                <a:spcPct val="100000"/>
              </a:lnSpc>
            </a:pPr>
            <a:r>
              <a:rPr lang="en-US" sz="1998" b="0" dirty="0">
                <a:solidFill>
                  <a:schemeClr val="bg1"/>
                </a:solidFill>
              </a:rPr>
              <a:t>Document  for: Discussion</a:t>
            </a:r>
          </a:p>
        </p:txBody>
      </p:sp>
    </p:spTree>
    <p:extLst>
      <p:ext uri="{BB962C8B-B14F-4D97-AF65-F5344CB8AC3E}">
        <p14:creationId xmlns:p14="http://schemas.microsoft.com/office/powerpoint/2010/main" val="19873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1972">
        <p:fade/>
      </p:transition>
    </mc:Choice>
    <mc:Fallback xmlns="">
      <p:transition spd="med" advTm="11972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CAC4E-CDD3-A273-F1D0-2687D88D9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 evolution in 3GPP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BFA8B9C-8348-CCAC-2692-8B650FA6C315}"/>
              </a:ext>
            </a:extLst>
          </p:cNvPr>
          <p:cNvCxnSpPr>
            <a:cxnSpLocks/>
          </p:cNvCxnSpPr>
          <p:nvPr/>
        </p:nvCxnSpPr>
        <p:spPr>
          <a:xfrm>
            <a:off x="2971800" y="1619250"/>
            <a:ext cx="0" cy="4533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846301F-7B90-1ECC-D785-5CE9B81850FB}"/>
              </a:ext>
            </a:extLst>
          </p:cNvPr>
          <p:cNvCxnSpPr>
            <a:cxnSpLocks/>
          </p:cNvCxnSpPr>
          <p:nvPr/>
        </p:nvCxnSpPr>
        <p:spPr>
          <a:xfrm>
            <a:off x="5356225" y="1619250"/>
            <a:ext cx="0" cy="4533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D21183D-DB14-B55B-95F0-AA75FF828B61}"/>
              </a:ext>
            </a:extLst>
          </p:cNvPr>
          <p:cNvCxnSpPr>
            <a:cxnSpLocks/>
          </p:cNvCxnSpPr>
          <p:nvPr/>
        </p:nvCxnSpPr>
        <p:spPr>
          <a:xfrm>
            <a:off x="8144592" y="1619250"/>
            <a:ext cx="0" cy="4533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F74654D-CE12-8D5F-9A31-66D9B452C13F}"/>
              </a:ext>
            </a:extLst>
          </p:cNvPr>
          <p:cNvCxnSpPr>
            <a:cxnSpLocks/>
          </p:cNvCxnSpPr>
          <p:nvPr/>
        </p:nvCxnSpPr>
        <p:spPr>
          <a:xfrm>
            <a:off x="10271847" y="1609725"/>
            <a:ext cx="0" cy="437197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1C5B1319-20F5-9B6C-5B25-0044687B6B3A}"/>
              </a:ext>
            </a:extLst>
          </p:cNvPr>
          <p:cNvSpPr/>
          <p:nvPr/>
        </p:nvSpPr>
        <p:spPr>
          <a:xfrm>
            <a:off x="100873" y="4483817"/>
            <a:ext cx="26994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Same basic framework as LTE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Self-scheduling 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Cross-carrier scheduling with same SCS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Type-1 HARQ-ACK CB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Type-2 HARQ-ACK CB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E29876AB-3078-AC11-A921-785EEE9735A0}"/>
              </a:ext>
            </a:extLst>
          </p:cNvPr>
          <p:cNvSpPr/>
          <p:nvPr/>
        </p:nvSpPr>
        <p:spPr>
          <a:xfrm>
            <a:off x="757099" y="3990975"/>
            <a:ext cx="1605100" cy="591486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R15 NR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F1F0C8DA-541B-AE7E-C35F-D0A0A93F705B}"/>
              </a:ext>
            </a:extLst>
          </p:cNvPr>
          <p:cNvSpPr/>
          <p:nvPr/>
        </p:nvSpPr>
        <p:spPr>
          <a:xfrm>
            <a:off x="3244216" y="3990975"/>
            <a:ext cx="1605100" cy="591486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R16 NR</a:t>
            </a:r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223192C0-143F-4470-1618-5EED32590C17}"/>
              </a:ext>
            </a:extLst>
          </p:cNvPr>
          <p:cNvSpPr/>
          <p:nvPr/>
        </p:nvSpPr>
        <p:spPr>
          <a:xfrm>
            <a:off x="5817324" y="3990975"/>
            <a:ext cx="1605100" cy="591486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R17 NR</a:t>
            </a:r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1B987ABB-BB70-EF63-0A17-2E787AFE951B}"/>
              </a:ext>
            </a:extLst>
          </p:cNvPr>
          <p:cNvSpPr/>
          <p:nvPr/>
        </p:nvSpPr>
        <p:spPr>
          <a:xfrm>
            <a:off x="8448677" y="3990975"/>
            <a:ext cx="1605100" cy="591486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R18 NR</a:t>
            </a:r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FCD81888-2B95-56D1-5ABB-E6983CBB094E}"/>
              </a:ext>
            </a:extLst>
          </p:cNvPr>
          <p:cNvSpPr/>
          <p:nvPr/>
        </p:nvSpPr>
        <p:spPr>
          <a:xfrm>
            <a:off x="10452822" y="3990975"/>
            <a:ext cx="1605100" cy="591486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R19 NR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4BEC3CC-CD12-5754-A851-EBCE8358C49B}"/>
              </a:ext>
            </a:extLst>
          </p:cNvPr>
          <p:cNvSpPr/>
          <p:nvPr/>
        </p:nvSpPr>
        <p:spPr>
          <a:xfrm>
            <a:off x="3028952" y="4483817"/>
            <a:ext cx="239957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Cross-carrier scheduling with different SCS on scheduling cell and scheduled cell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39ECCB6-5E3D-B0EF-133A-56FE1AB782BF}"/>
              </a:ext>
            </a:extLst>
          </p:cNvPr>
          <p:cNvSpPr/>
          <p:nvPr/>
        </p:nvSpPr>
        <p:spPr>
          <a:xfrm>
            <a:off x="5344245" y="4483817"/>
            <a:ext cx="28567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FR1 only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Cross-carrier scheduling from </a:t>
            </a:r>
            <a:r>
              <a:rPr lang="en-US" sz="1600" dirty="0" err="1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SCell</a:t>
            </a: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 to </a:t>
            </a:r>
            <a:r>
              <a:rPr lang="en-US" sz="1600" dirty="0" err="1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PCell</a:t>
            </a:r>
            <a:endParaRPr lang="en-US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DL 2-cell joint scheduling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5A1C6231-AB6B-3043-AB2A-CEDCBEC95D47}"/>
              </a:ext>
            </a:extLst>
          </p:cNvPr>
          <p:cNvSpPr/>
          <p:nvPr/>
        </p:nvSpPr>
        <p:spPr>
          <a:xfrm>
            <a:off x="8166100" y="4483817"/>
            <a:ext cx="21819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Multi-cell joint scheduling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UL Tx switching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F627CA8-2C19-7B07-4DE6-8D64E1BEB357}"/>
              </a:ext>
            </a:extLst>
          </p:cNvPr>
          <p:cNvSpPr/>
          <p:nvPr/>
        </p:nvSpPr>
        <p:spPr>
          <a:xfrm>
            <a:off x="10474330" y="4664791"/>
            <a:ext cx="1498596" cy="338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accent1"/>
                </a:solidFill>
                <a:latin typeface="Arial"/>
                <a:ea typeface="黑体" panose="02010609060101010101" pitchFamily="49" charset="-122"/>
                <a:cs typeface="Arial" charset="0"/>
              </a:rPr>
              <a:t>??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2F5761-26EC-2D02-C621-79FE04F6B034}"/>
              </a:ext>
            </a:extLst>
          </p:cNvPr>
          <p:cNvSpPr/>
          <p:nvPr/>
        </p:nvSpPr>
        <p:spPr>
          <a:xfrm>
            <a:off x="100873" y="1911145"/>
            <a:ext cx="294403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Newly introduced in LTE for increasing data rate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Self-scheduling 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Cross-carrier scheduling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Single PUCCH on </a:t>
            </a:r>
            <a:r>
              <a:rPr lang="en-US" sz="1600" dirty="0" err="1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PCell</a:t>
            </a: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 for all scheduled DL cells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PUCCH format 2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PUCCH channel selection</a:t>
            </a:r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93B99592-9459-87E2-9A87-626CF76848BA}"/>
              </a:ext>
            </a:extLst>
          </p:cNvPr>
          <p:cNvSpPr/>
          <p:nvPr/>
        </p:nvSpPr>
        <p:spPr>
          <a:xfrm>
            <a:off x="757099" y="1142078"/>
            <a:ext cx="1605100" cy="59148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R10 LTE </a:t>
            </a:r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07FA8E3B-DFE2-9449-F265-4CC044B04515}"/>
              </a:ext>
            </a:extLst>
          </p:cNvPr>
          <p:cNvSpPr/>
          <p:nvPr/>
        </p:nvSpPr>
        <p:spPr>
          <a:xfrm>
            <a:off x="3244216" y="1142078"/>
            <a:ext cx="1605100" cy="59148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R11 LTE</a:t>
            </a:r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CB6DB632-E088-5E8D-AC74-5AED0B0BDB9B}"/>
              </a:ext>
            </a:extLst>
          </p:cNvPr>
          <p:cNvSpPr/>
          <p:nvPr/>
        </p:nvSpPr>
        <p:spPr>
          <a:xfrm>
            <a:off x="5817324" y="1142078"/>
            <a:ext cx="1605100" cy="59148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R12 LTE</a:t>
            </a:r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6BB7DDBA-67A3-6B29-3FCD-04693D771CB3}"/>
              </a:ext>
            </a:extLst>
          </p:cNvPr>
          <p:cNvSpPr/>
          <p:nvPr/>
        </p:nvSpPr>
        <p:spPr>
          <a:xfrm>
            <a:off x="8448677" y="1142078"/>
            <a:ext cx="1605100" cy="59148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R13 LTE</a:t>
            </a:r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4F9CDDC4-33CD-0F1B-3574-39E99AD6C6D2}"/>
              </a:ext>
            </a:extLst>
          </p:cNvPr>
          <p:cNvSpPr/>
          <p:nvPr/>
        </p:nvSpPr>
        <p:spPr>
          <a:xfrm>
            <a:off x="10452822" y="1142078"/>
            <a:ext cx="1605100" cy="591486"/>
          </a:xfrm>
          <a:prstGeom prst="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/>
              <a:t>R14 LTE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FC6054F-D9B0-1CA7-91F4-741F7D7B7A10}"/>
              </a:ext>
            </a:extLst>
          </p:cNvPr>
          <p:cNvSpPr/>
          <p:nvPr/>
        </p:nvSpPr>
        <p:spPr>
          <a:xfrm>
            <a:off x="2981327" y="1911145"/>
            <a:ext cx="239957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TDD inter-band CA with different UL/DL configurations on different cells</a:t>
            </a:r>
          </a:p>
          <a:p>
            <a:pPr defTabSz="1217613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rgbClr val="0070C0"/>
              </a:solidFill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351522E-CB9D-C448-A5D2-86176F0F9134}"/>
              </a:ext>
            </a:extLst>
          </p:cNvPr>
          <p:cNvSpPr/>
          <p:nvPr/>
        </p:nvSpPr>
        <p:spPr>
          <a:xfrm>
            <a:off x="5344245" y="1911145"/>
            <a:ext cx="28567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TDD-FDD CA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FDD-TDD CA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Dynamic TDD UL/DL configurations on different cells in CA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FF3B209-A07D-FC58-BF33-FA36B178413E}"/>
              </a:ext>
            </a:extLst>
          </p:cNvPr>
          <p:cNvSpPr/>
          <p:nvPr/>
        </p:nvSpPr>
        <p:spPr>
          <a:xfrm>
            <a:off x="8185150" y="1911145"/>
            <a:ext cx="190326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ea typeface="黑体" panose="02010609060101010101" pitchFamily="49" charset="-122"/>
                <a:cs typeface="Arial" charset="0"/>
              </a:rPr>
              <a:t>DL licensed-unlicensed CA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LAA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3473A87-C514-FB09-5CE1-B7F6328B3CA7}"/>
              </a:ext>
            </a:extLst>
          </p:cNvPr>
          <p:cNvSpPr/>
          <p:nvPr/>
        </p:nvSpPr>
        <p:spPr>
          <a:xfrm>
            <a:off x="10252077" y="1867258"/>
            <a:ext cx="19166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70C0"/>
                </a:solidFill>
                <a:ea typeface="黑体" panose="02010609060101010101" pitchFamily="49" charset="-122"/>
                <a:cs typeface="Arial" charset="0"/>
              </a:rPr>
              <a:t>UL licensed-unlicensed CA</a:t>
            </a:r>
          </a:p>
          <a:p>
            <a:pPr marL="285750" indent="-285750" defTabSz="1217613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 err="1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eLAA</a:t>
            </a:r>
            <a:endParaRPr lang="en-US" sz="1600" dirty="0">
              <a:solidFill>
                <a:srgbClr val="0070C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09129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5E31A-01BB-A2F7-7A68-CABD8A950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R18: Standardization outcome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67072EB-4974-6293-1426-67A56C5AD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4393" y="1108552"/>
            <a:ext cx="7080453" cy="5211699"/>
          </a:xfrm>
          <a:ln>
            <a:solidFill>
              <a:schemeClr val="accent4"/>
            </a:solidFill>
          </a:ln>
        </p:spPr>
        <p:txBody>
          <a:bodyPr/>
          <a:lstStyle/>
          <a:p>
            <a:endParaRPr lang="en-US" sz="1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In R18 multi-cell scheduling,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Up to 4 cells can be co-scheduled by one DCI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At most one PDSCH or PUSCH per scheduled cell</a:t>
            </a:r>
          </a:p>
          <a:p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Many important issues are down-scoped in R18 due to limited TU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Different SCS among co-scheduled cells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Different carrier types (licensed/unlicensed, FR1/FR2/FR2-2) among co-scheduled cells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More than one scheduling cell for each scheduled cell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Simultaneous configuration of CBG-based transmission and multi-cell scheduling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Simultaneous configuration of multi-PDSCH scheduling and multi-cell scheduling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Simultaneous configuration of multi-PUSCH scheduling and multi-cell scheduling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Enhancement of unlicensed spectrum</a:t>
            </a:r>
            <a:endParaRPr lang="en-US" sz="1400" b="1" dirty="0">
              <a:solidFill>
                <a:srgbClr val="0070C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  <a:p>
            <a:endParaRPr lang="en-US" sz="18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Two codewords can’t be supported in case of more than 2 cells scheduled by one DCI</a:t>
            </a:r>
            <a:endParaRPr lang="en-US" sz="2000" dirty="0"/>
          </a:p>
          <a:p>
            <a:endParaRPr lang="en-US" sz="2000" dirty="0"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3D5817-CAB5-83F9-FDDB-45C37ECFA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7135" y="1026002"/>
            <a:ext cx="3241692" cy="20095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CAE9414-6582-E31B-4639-73BF07D1C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57135" y="3268856"/>
            <a:ext cx="3241691" cy="20095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1DA8CE3-BAF5-0A42-BF3B-D6C5C8D16895}"/>
              </a:ext>
            </a:extLst>
          </p:cNvPr>
          <p:cNvSpPr/>
          <p:nvPr/>
        </p:nvSpPr>
        <p:spPr>
          <a:xfrm>
            <a:off x="7829172" y="5381192"/>
            <a:ext cx="42414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Using a single DCI to schedule </a:t>
            </a:r>
            <a:r>
              <a:rPr lang="en-US" altLang="zh-CN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up to </a:t>
            </a:r>
            <a:r>
              <a:rPr lang="en-US" sz="1600" dirty="0">
                <a:solidFill>
                  <a:srgbClr val="0070C0"/>
                </a:solidFill>
                <a:latin typeface="Arial"/>
                <a:ea typeface="黑体" panose="02010609060101010101" pitchFamily="49" charset="-122"/>
                <a:cs typeface="Arial" charset="0"/>
              </a:rPr>
              <a:t>4 cells with one PXSCH per cell</a:t>
            </a:r>
          </a:p>
        </p:txBody>
      </p:sp>
    </p:spTree>
    <p:extLst>
      <p:ext uri="{BB962C8B-B14F-4D97-AF65-F5344CB8AC3E}">
        <p14:creationId xmlns:p14="http://schemas.microsoft.com/office/powerpoint/2010/main" val="408210397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E2C83-0722-FE21-508F-E482CD0976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R18: DCI size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F364DB6-70D9-F3BA-E1DB-E0F2DE9DBB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969109"/>
              </p:ext>
            </p:extLst>
          </p:nvPr>
        </p:nvGraphicFramePr>
        <p:xfrm>
          <a:off x="3879542" y="665970"/>
          <a:ext cx="8106084" cy="6176391"/>
        </p:xfrm>
        <a:graphic>
          <a:graphicData uri="http://schemas.openxmlformats.org/drawingml/2006/table">
            <a:tbl>
              <a:tblPr firstRow="1" firstCol="1" bandRow="1"/>
              <a:tblGrid>
                <a:gridCol w="2520271">
                  <a:extLst>
                    <a:ext uri="{9D8B030D-6E8A-4147-A177-3AD203B41FA5}">
                      <a16:colId xmlns:a16="http://schemas.microsoft.com/office/drawing/2014/main" val="2285379725"/>
                    </a:ext>
                  </a:extLst>
                </a:gridCol>
                <a:gridCol w="1331129">
                  <a:extLst>
                    <a:ext uri="{9D8B030D-6E8A-4147-A177-3AD203B41FA5}">
                      <a16:colId xmlns:a16="http://schemas.microsoft.com/office/drawing/2014/main" val="2483586998"/>
                    </a:ext>
                  </a:extLst>
                </a:gridCol>
                <a:gridCol w="1144772">
                  <a:extLst>
                    <a:ext uri="{9D8B030D-6E8A-4147-A177-3AD203B41FA5}">
                      <a16:colId xmlns:a16="http://schemas.microsoft.com/office/drawing/2014/main" val="109425915"/>
                    </a:ext>
                  </a:extLst>
                </a:gridCol>
                <a:gridCol w="1029407">
                  <a:extLst>
                    <a:ext uri="{9D8B030D-6E8A-4147-A177-3AD203B41FA5}">
                      <a16:colId xmlns:a16="http://schemas.microsoft.com/office/drawing/2014/main" val="361187488"/>
                    </a:ext>
                  </a:extLst>
                </a:gridCol>
                <a:gridCol w="1082651">
                  <a:extLst>
                    <a:ext uri="{9D8B030D-6E8A-4147-A177-3AD203B41FA5}">
                      <a16:colId xmlns:a16="http://schemas.microsoft.com/office/drawing/2014/main" val="723183565"/>
                    </a:ext>
                  </a:extLst>
                </a:gridCol>
                <a:gridCol w="997854">
                  <a:extLst>
                    <a:ext uri="{9D8B030D-6E8A-4147-A177-3AD203B41FA5}">
                      <a16:colId xmlns:a16="http://schemas.microsoft.com/office/drawing/2014/main" val="3260575471"/>
                    </a:ext>
                  </a:extLst>
                </a:gridCol>
              </a:tblGrid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Fields of DCI format 1_X</a:t>
                      </a: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DDD"/>
                    </a:solidFill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Single-cell (bits)</a:t>
                      </a: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DDD"/>
                    </a:solidFill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Field type</a:t>
                      </a: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DDD"/>
                    </a:solidFill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2-cell (bits)</a:t>
                      </a: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DDD"/>
                    </a:solidFill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3-cell (bits)</a:t>
                      </a: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DDD"/>
                    </a:solidFill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4-cell (bits)</a:t>
                      </a: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8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9533112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Identifier for DCI formats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2946230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Indicator of co-scheduled cells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7502388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BWP indicator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3775894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FDRA (RA Type 0, RBG size 16)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18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36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72</a:t>
                      </a: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1884643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TDRA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3832920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VRB-to-PRB mapping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Type-1A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607753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PRB bundling size indicator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5193002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Rate matching indicator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5471917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ZP CSI-RS trigger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0507600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MCS for TB1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1142268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NDI for TB1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0115716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RV for TB1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1393587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MCS for TB2 (if configured)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9379377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NDI for TB2 (if configured)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5324908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RV for TB2 (if configured)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5651822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HARQ process number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226739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DAI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163094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TPC for scheduled PUCCH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9661373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PUCCH resource indicator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9557434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HARQ timing indicator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773995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Antenna port(s)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2597253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TCI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2485249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SRS request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52003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SRS offset indicator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Type-1B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1609390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DMRS sequence initialization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1862655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Priority indicator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7325382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ChannelAccess-CPext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Type-1A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7510235"/>
                  </a:ext>
                </a:extLst>
              </a:tr>
              <a:tr h="201836"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size excluding CRC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132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174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60949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121898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82848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243797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304746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3656960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4266453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4875947" algn="l" defTabSz="1218987" rtl="0" eaLnBrk="1" latinLnBrk="0" hangingPunct="1">
                        <a:defRPr sz="24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575435" algn="l"/>
                          <a:tab pos="457200" algn="l"/>
                          <a:tab pos="1575435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216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365" marR="453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7744525"/>
                  </a:ext>
                </a:extLst>
              </a:tr>
            </a:tbl>
          </a:graphicData>
        </a:graphic>
      </p:graphicFrame>
      <p:sp>
        <p:nvSpPr>
          <p:cNvPr id="8" name="文本框 6">
            <a:extLst>
              <a:ext uri="{FF2B5EF4-FFF2-40B4-BE49-F238E27FC236}">
                <a16:creationId xmlns:a16="http://schemas.microsoft.com/office/drawing/2014/main" id="{8C1BE1CD-7344-E88F-15F9-27DE3A87B16C}"/>
              </a:ext>
            </a:extLst>
          </p:cNvPr>
          <p:cNvSpPr txBox="1"/>
          <p:nvPr/>
        </p:nvSpPr>
        <p:spPr>
          <a:xfrm>
            <a:off x="4766950" y="368635"/>
            <a:ext cx="67819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400" dirty="0">
                <a:solidFill>
                  <a:srgbClr val="000000"/>
                </a:solidFill>
                <a:cs typeface="Arial" pitchFamily="34" charset="0"/>
              </a:rPr>
              <a:t>Table 1. Size of DCI format 1-3 (4 cells scheduled and 275 PRBs assumed per cell)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5100CA-51F3-840A-F48C-5310D17C6323}"/>
              </a:ext>
            </a:extLst>
          </p:cNvPr>
          <p:cNvSpPr txBox="1"/>
          <p:nvPr/>
        </p:nvSpPr>
        <p:spPr>
          <a:xfrm>
            <a:off x="203200" y="1008594"/>
            <a:ext cx="3483098" cy="5154232"/>
          </a:xfrm>
          <a:prstGeom prst="rect">
            <a:avLst/>
          </a:prstGeom>
          <a:noFill/>
          <a:ln>
            <a:solidFill>
              <a:srgbClr val="3E8DDD"/>
            </a:solidFill>
          </a:ln>
        </p:spPr>
        <p:txBody>
          <a:bodyPr wrap="square">
            <a:spAutoFit/>
          </a:bodyPr>
          <a:lstStyle/>
          <a:p>
            <a:pPr marL="171450" marR="0" lvl="0" indent="-171450" defTabSz="121920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Two codewords can’t be supported in case of more than 2 cells scheduled, which greatly degrades performance.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marL="171450" marR="0" lvl="0" indent="-171450" defTabSz="121920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marL="171450" marR="0" lvl="0" indent="-171450" defTabSz="121920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Below fields are not considered in Table 1.</a:t>
            </a:r>
          </a:p>
          <a:p>
            <a:pPr marL="495193" marR="0" lvl="0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One-shot HARQ-ACK request: 1 bit</a:t>
            </a:r>
          </a:p>
          <a:p>
            <a:pPr marL="495193" marR="0" lvl="0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Enhanced Type 3 codebook indicator: 1~3 bits</a:t>
            </a:r>
          </a:p>
          <a:p>
            <a:pPr marL="495193" marR="0" lvl="0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HARQ-ACK retransmission: 1 bit</a:t>
            </a:r>
          </a:p>
          <a:p>
            <a:pPr marL="495193" marR="0" lvl="0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Minimum applicable scheduling offset indicator: 1 bit</a:t>
            </a:r>
          </a:p>
          <a:p>
            <a:pPr marL="495193" marR="0" lvl="0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SCell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 dormancy indication: 0~5 bits</a:t>
            </a:r>
          </a:p>
          <a:p>
            <a:pPr marL="495193" marR="0" lvl="0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PDCCH monitoring adaptation indication: 0~2 bits</a:t>
            </a:r>
          </a:p>
          <a:p>
            <a:pPr marL="495193" marR="0" lvl="0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PUCCH Cell indicator: 1 bit</a:t>
            </a:r>
          </a:p>
          <a:p>
            <a:pPr marL="495193" marR="0" lvl="0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PDSCH group index: 1 bit</a:t>
            </a:r>
          </a:p>
          <a:p>
            <a:pPr marL="495193" marR="0" lvl="0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New feedback indicator: 0~2 bits</a:t>
            </a:r>
          </a:p>
          <a:p>
            <a:pPr marL="495193" marR="0" lvl="0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Number of requested groups: 1 bit</a:t>
            </a:r>
          </a:p>
          <a:p>
            <a:pPr marL="495193" marR="0" lvl="0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CBGTI: 2/4/6/8 bits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0866776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DC9A4-93F2-524D-0521-4738F97B4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R19: </a:t>
            </a:r>
            <a:r>
              <a:rPr lang="en-US" altLang="zh-CN" dirty="0"/>
              <a:t>Two-stage DCI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A09DA0-C208-950B-159B-97886A0B414F}"/>
              </a:ext>
            </a:extLst>
          </p:cNvPr>
          <p:cNvSpPr txBox="1"/>
          <p:nvPr/>
        </p:nvSpPr>
        <p:spPr>
          <a:xfrm>
            <a:off x="548640" y="921451"/>
            <a:ext cx="6720396" cy="5428153"/>
          </a:xfrm>
          <a:prstGeom prst="rect">
            <a:avLst/>
          </a:prstGeom>
          <a:noFill/>
          <a:ln>
            <a:solidFill>
              <a:srgbClr val="3E8DDD"/>
            </a:solidFill>
          </a:ln>
        </p:spPr>
        <p:txBody>
          <a:bodyPr wrap="square">
            <a:spAutoFit/>
          </a:bodyPr>
          <a:lstStyle/>
          <a:p>
            <a:pPr marL="171450" marR="0" lvl="0" indent="-171450" defTabSz="121920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Two-stage SCI is specified since R16 V2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Xand further enhanced in R17/R18: </a:t>
            </a:r>
          </a:p>
          <a:p>
            <a:pPr marL="952393" marR="0" lvl="1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1</a:t>
            </a:r>
            <a:r>
              <a:rPr kumimoji="0" lang="en-US" altLang="zh-CN" sz="16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st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-stage SCI on PSCCH for scheduling PSSCH and 2</a:t>
            </a:r>
            <a:r>
              <a:rPr kumimoji="0" lang="en-US" altLang="zh-CN" sz="16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nd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 -stage SCI</a:t>
            </a:r>
          </a:p>
          <a:p>
            <a:pPr marL="952393" marR="0" lvl="1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kumimoji="0" lang="en-US" altLang="zh-CN" sz="16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nd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-stage SCI on PSSCH for decoding PSSCH, indicating HARQ operation, and providing IUC info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  <a:p>
            <a:pPr marL="171450" marR="0" lvl="0" indent="-171450" defTabSz="121920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If two-stage DCI is supported in R19,</a:t>
            </a:r>
          </a:p>
          <a:p>
            <a:pPr marL="952393" marR="0" lvl="1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Total payload is split into two parts with each part not exceeding limitation of max 140 bits</a:t>
            </a:r>
          </a:p>
          <a:p>
            <a:pPr marL="952393" marR="0" lvl="1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1</a:t>
            </a:r>
            <a:r>
              <a:rPr kumimoji="0" lang="en-US" altLang="zh-CN" sz="16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st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-stage DCI is transmitted in legacy DCI format for scheduling one of co-scheduled cells, providing common information for all co-scheduled cells, and information for decoding the 2</a:t>
            </a:r>
            <a:r>
              <a:rPr kumimoji="0" lang="en-US" altLang="zh-CN" sz="16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nd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-stage DCI</a:t>
            </a:r>
          </a:p>
          <a:p>
            <a:pPr marL="952393" marR="0" lvl="1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2</a:t>
            </a:r>
            <a:r>
              <a:rPr kumimoji="0" lang="en-US" sz="1600" b="0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nd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-stage DCI provides cell-specific scheduling information for each of remaining co-scheduled cells</a:t>
            </a:r>
          </a:p>
          <a:p>
            <a:pPr marL="171450" marR="0" lvl="1" indent="-171450" defTabSz="12192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With two-stage DCI, below cases can be supported:</a:t>
            </a:r>
          </a:p>
          <a:p>
            <a:pPr marL="952393" marR="0" lvl="1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up to 4 cells with max two CWs per cell can be co-scheduled</a:t>
            </a:r>
          </a:p>
          <a:p>
            <a:pPr marL="952393" marR="0" lvl="1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up to 8 cells with max one CW per cell can be co-scheduled</a:t>
            </a:r>
          </a:p>
          <a:p>
            <a:pPr marL="952393" marR="0" lvl="1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Combination of multi-PDSCH/PUSCH scheduling and multi-cell scheduling</a:t>
            </a:r>
          </a:p>
          <a:p>
            <a:pPr marL="952393" marR="0" lvl="1" indent="-342900" defTabSz="121920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 Semilight" panose="020B0402040204020203" pitchFamily="34" charset="0"/>
                <a:cs typeface="Segoe UI Semilight" panose="020B0402040204020203" pitchFamily="34" charset="0"/>
              </a:rPr>
              <a:t>CBG-based transmission with multi-cell scheduling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C1067E-ECFC-3E5F-567A-4D3BD053D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9383" y="921451"/>
            <a:ext cx="4070337" cy="2201698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0EE5948-B35A-9077-748C-942A7299FD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9383" y="3939040"/>
            <a:ext cx="4070338" cy="2023422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859B988-FE45-38C1-0151-57AEC17DFB2F}"/>
              </a:ext>
            </a:extLst>
          </p:cNvPr>
          <p:cNvSpPr/>
          <p:nvPr/>
        </p:nvSpPr>
        <p:spPr>
          <a:xfrm>
            <a:off x="7714693" y="3123149"/>
            <a:ext cx="36498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latin typeface="Arial"/>
                <a:ea typeface="黑体" panose="02010609060101010101" pitchFamily="49" charset="-122"/>
                <a:cs typeface="Arial" charset="0"/>
              </a:rPr>
              <a:t>Two-stage DCI scheduling </a:t>
            </a:r>
            <a:r>
              <a:rPr lang="en-US" altLang="zh-CN" sz="1200" dirty="0">
                <a:latin typeface="Arial"/>
                <a:ea typeface="黑体" panose="02010609060101010101" pitchFamily="49" charset="-122"/>
                <a:cs typeface="Arial" charset="0"/>
              </a:rPr>
              <a:t>up to 2 CWs per</a:t>
            </a:r>
            <a:r>
              <a:rPr lang="en-US" sz="1200" dirty="0">
                <a:latin typeface="Arial"/>
                <a:ea typeface="黑体" panose="02010609060101010101" pitchFamily="49" charset="-122"/>
                <a:cs typeface="Arial" charset="0"/>
              </a:rPr>
              <a:t> PDSCH per cell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D5B6D16-8541-C963-86B1-1210A728BC69}"/>
              </a:ext>
            </a:extLst>
          </p:cNvPr>
          <p:cNvSpPr/>
          <p:nvPr/>
        </p:nvSpPr>
        <p:spPr>
          <a:xfrm>
            <a:off x="7356278" y="6059850"/>
            <a:ext cx="45532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7613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latin typeface="Arial"/>
                <a:ea typeface="黑体" panose="02010609060101010101" pitchFamily="49" charset="-122"/>
                <a:cs typeface="Arial" charset="0"/>
              </a:rPr>
              <a:t>Two-stage DCI scheduling </a:t>
            </a:r>
            <a:r>
              <a:rPr lang="en-US" altLang="zh-CN" sz="1200" dirty="0">
                <a:latin typeface="Arial"/>
                <a:ea typeface="黑体" panose="02010609060101010101" pitchFamily="49" charset="-122"/>
                <a:cs typeface="Arial" charset="0"/>
              </a:rPr>
              <a:t>with </a:t>
            </a:r>
            <a:r>
              <a:rPr lang="en-US" sz="1200" dirty="0">
                <a:latin typeface="Arial"/>
                <a:ea typeface="黑体" panose="02010609060101010101" pitchFamily="49" charset="-122"/>
                <a:cs typeface="Arial" charset="0"/>
              </a:rPr>
              <a:t>one or multiple PDSCHs per cell</a:t>
            </a:r>
          </a:p>
        </p:txBody>
      </p:sp>
    </p:spTree>
    <p:extLst>
      <p:ext uri="{BB962C8B-B14F-4D97-AF65-F5344CB8AC3E}">
        <p14:creationId xmlns:p14="http://schemas.microsoft.com/office/powerpoint/2010/main" val="2770998205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3BEA0-86B2-2025-A532-DD1AF14EF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R19: </a:t>
            </a:r>
            <a:r>
              <a:rPr lang="en-US" altLang="zh-CN" dirty="0"/>
              <a:t>Objectives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EAF870-B117-344B-7822-F26CD46DFC4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Study and specify two-st</a:t>
            </a:r>
            <a:r>
              <a:rPr lang="en-US" altLang="zh-CN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age</a:t>
            </a:r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 DCI for providing larger payload size to support below cases: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Max 4 cells co-scheduled by one DCI with up to 2 codewords per cell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Max 8 cells co-scheduled by one DCI with up to 1 codeword per cell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Max 4 cells co-scheduled by one DCI with up to 8 PDSCHs or PUSCHs per cell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Optimize single-stage DCI size alignment procedure</a:t>
            </a:r>
          </a:p>
          <a:p>
            <a:pPr lvl="1"/>
            <a:endParaRPr lang="en-US" dirty="0"/>
          </a:p>
          <a:p>
            <a:r>
              <a:rPr lang="en-US" sz="1800" dirty="0">
                <a:latin typeface="Segoe UI Semilight" panose="020B0402040204020203" pitchFamily="34" charset="0"/>
                <a:cs typeface="Segoe UI Semilight" panose="020B0402040204020203" pitchFamily="34" charset="0"/>
              </a:rPr>
              <a:t>Other potential enhancements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Support of different SCS among co-scheduled cells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Support of different carrier types (licensed/unlicensed, FR1/FR2/FR2-2) among co-scheduled cells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Support more than one scheduling cell for each scheduled cell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HARQ-ACK codebook enhancement to support simultaneous configuration of multi-PDSCH scheduling and multi-cell scheduling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HARQ-ACK codebook enhancement to support simultaneous configuration of CBG-based transmission and multi-cell scheduling</a:t>
            </a:r>
          </a:p>
          <a:p>
            <a:pPr marL="952393" lvl="1" indent="-342900" fontAlgn="base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v"/>
              <a:defRPr/>
            </a:pPr>
            <a:r>
              <a:rPr lang="en-US" sz="1600" dirty="0">
                <a:solidFill>
                  <a:schemeClr val="dk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Enhancement of unlicensed spectrum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8472774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6716BE5F-AFCC-4B8E-9376-B430E299A453}"/>
              </a:ext>
            </a:extLst>
          </p:cNvPr>
          <p:cNvSpPr txBox="1">
            <a:spLocks/>
          </p:cNvSpPr>
          <p:nvPr/>
        </p:nvSpPr>
        <p:spPr>
          <a:xfrm>
            <a:off x="11258145" y="6861790"/>
            <a:ext cx="930680" cy="232185"/>
          </a:xfrm>
          <a:prstGeom prst="rect">
            <a:avLst/>
          </a:prstGeom>
        </p:spPr>
        <p:txBody>
          <a:bodyPr/>
          <a:lstStyle>
            <a:lvl1pPr algn="ctr" defTabSz="1218987" rtl="0" eaLnBrk="1" latinLnBrk="0" hangingPunct="1">
              <a:spcBef>
                <a:spcPct val="0"/>
              </a:spcBef>
              <a:buNone/>
              <a:defRPr sz="4300" kern="1200" cap="all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r"/>
            <a:r>
              <a:rPr lang="en-US" sz="800">
                <a:solidFill>
                  <a:srgbClr val="E6E6E6"/>
                </a:solidFill>
              </a:rPr>
              <a:t>thanks</a:t>
            </a:r>
            <a:endParaRPr lang="en-US" sz="800" dirty="0">
              <a:solidFill>
                <a:srgbClr val="E6E6E6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700FE24-9C8A-4657-BADB-19F9B039274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1531600" y="6861175"/>
            <a:ext cx="657225" cy="233363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 dirty="0">
                <a:solidFill>
                  <a:srgbClr val="E6E6E6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4273511970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3975EA4-589B-4F01-9656-64A7BAE7F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972b8-2e86-46de-9c5c-d56063e5c005"/>
    <ds:schemaRef ds:uri="f3a83667-2557-46d0-b198-f0d4db6880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C6CFE95-771C-4802-B140-C778003BEB93}">
  <ds:schemaRefs>
    <ds:schemaRef ds:uri="f2d972b8-2e86-46de-9c5c-d56063e5c005"/>
    <ds:schemaRef ds:uri="http://purl.org/dc/terms/"/>
    <ds:schemaRef ds:uri="http://schemas.microsoft.com/office/infopath/2007/PartnerControls"/>
    <ds:schemaRef ds:uri="f3a83667-2557-46d0-b198-f0d4db688025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4096</TotalTime>
  <Words>998</Words>
  <Application>Microsoft Office PowerPoint</Application>
  <PresentationFormat>Custom</PresentationFormat>
  <Paragraphs>283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Segoe UI Semilight</vt:lpstr>
      <vt:lpstr>Times New Roman</vt:lpstr>
      <vt:lpstr>Wingdings</vt:lpstr>
      <vt:lpstr>Lenovo Master</vt:lpstr>
      <vt:lpstr>Multi-carrier enhancements in Rel-19 </vt:lpstr>
      <vt:lpstr>CA evolution in 3GPP</vt:lpstr>
      <vt:lpstr>R18: Standardization outcome</vt:lpstr>
      <vt:lpstr>R18: DCI size</vt:lpstr>
      <vt:lpstr>R19: Two-stage DCI</vt:lpstr>
      <vt:lpstr>R19: Objectives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Karthikeyan Ganesan</dc:creator>
  <cp:lastModifiedBy>Haipeng HP1 Lei</cp:lastModifiedBy>
  <cp:revision>246</cp:revision>
  <dcterms:created xsi:type="dcterms:W3CDTF">2023-05-16T23:48:03Z</dcterms:created>
  <dcterms:modified xsi:type="dcterms:W3CDTF">2023-05-31T04:29:11Z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</Properties>
</file>