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6"/>
  </p:notesMasterIdLst>
  <p:handoutMasterIdLst>
    <p:handoutMasterId r:id="rId7"/>
  </p:handoutMasterIdLst>
  <p:sldIdLst>
    <p:sldId id="283" r:id="rId2"/>
    <p:sldId id="1510" r:id="rId3"/>
    <p:sldId id="1508" r:id="rId4"/>
    <p:sldId id="1499" r:id="rId5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0BB5"/>
    <a:srgbClr val="D0E8C4"/>
    <a:srgbClr val="DDDDDD"/>
    <a:srgbClr val="B5B5B5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116" d="100"/>
          <a:sy n="116" d="100"/>
        </p:scale>
        <p:origin x="52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defTabSz="914400">
              <a:lnSpc>
                <a:spcPts val="2160"/>
              </a:lnSpc>
              <a:buFont typeface="Arial" panose="020B0604020202020204" pitchFamily="34" charset="0"/>
              <a:buChar char="•"/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773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341" y="258594"/>
            <a:ext cx="10520363" cy="726828"/>
          </a:xfrm>
          <a:prstGeom prst="rect">
            <a:avLst/>
          </a:prstGeom>
        </p:spPr>
        <p:txBody>
          <a:bodyPr/>
          <a:lstStyle>
            <a:lvl1pPr>
              <a:defRPr sz="2797" b="1"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40472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20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=""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79" y="1742967"/>
            <a:ext cx="11325237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2400" b="1" dirty="0" smtClean="0">
                <a:solidFill>
                  <a:srgbClr val="C00000"/>
                </a:solidFill>
              </a:rPr>
              <a:t>Network </a:t>
            </a:r>
            <a:r>
              <a:rPr lang="en-US" altLang="zh-CN" sz="2400" b="1" dirty="0">
                <a:solidFill>
                  <a:srgbClr val="C00000"/>
                </a:solidFill>
              </a:rPr>
              <a:t>energy savings enhancements in Rel-19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RWS-230364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244988" y="252382"/>
            <a:ext cx="6809434" cy="4247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r>
              <a:rPr lang="en-US" altLang="zh-CN" dirty="0" smtClean="0">
                <a:solidFill>
                  <a:srgbClr val="1D1D1A"/>
                </a:solidFill>
              </a:rPr>
              <a:t>Motivation for further network energy saving</a:t>
            </a:r>
            <a:endParaRPr lang="zh-CN" altLang="en-US" dirty="0">
              <a:solidFill>
                <a:srgbClr val="1D1D1A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62069" y="989591"/>
            <a:ext cx="5148914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  <a:spcAft>
                <a:spcPts val="200"/>
              </a:spcAft>
            </a:pPr>
            <a:r>
              <a:rPr kumimoji="1" lang="en-US" altLang="zh-CN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Energy consumption composition according to SI </a:t>
            </a:r>
          </a:p>
          <a:p>
            <a:pPr marL="285750" indent="-285750"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kumimoji="1" lang="en-US" altLang="zh-CN" sz="12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Dynamic power by power amplifier (PA) and part of TRX chain</a:t>
            </a:r>
          </a:p>
          <a:p>
            <a:pPr marL="285750" indent="-285750"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kumimoji="1" lang="en-US" altLang="zh-CN" sz="12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Static power by baseband (BB) and part of TRX chain</a:t>
            </a:r>
          </a:p>
          <a:p>
            <a:pPr marL="742988" lvl="2" indent="-285750"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kumimoji="1" lang="en-US" altLang="zh-CN" sz="12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Depending on micro/light/deep sleep mode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5751" y="990885"/>
            <a:ext cx="5272481" cy="1395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  <a:spcAft>
                <a:spcPts val="200"/>
              </a:spcAft>
            </a:pPr>
            <a:r>
              <a:rPr kumimoji="1" lang="en-US" altLang="zh-CN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R18 NES WI mainly focuses on UE-specific signals/channels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kumimoji="1" lang="en-US" altLang="zh-CN" sz="12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Spatial and power domain techniques are applicable for UE specific PDSCH only, as required by Rel-18 WID</a:t>
            </a:r>
          </a:p>
          <a:p>
            <a:pPr marL="285750" indent="-285750"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kumimoji="1" lang="en-US" altLang="zh-CN" sz="12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Although a group common PDCCH is introduced for cell DTX/DRX, it does not affect common signals/channels (e.g. no impact on SSB as also required by Rel-18 WID</a:t>
            </a:r>
            <a:r>
              <a:rPr kumimoji="1" lang="en-US" altLang="zh-CN" sz="1200" dirty="0" smtClea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)</a:t>
            </a:r>
            <a:endParaRPr kumimoji="1" lang="en-US" altLang="zh-CN" sz="12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2968" y="2136715"/>
            <a:ext cx="2993576" cy="63113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612807" y="2979226"/>
            <a:ext cx="4055196" cy="1909759"/>
            <a:chOff x="6351052" y="3734440"/>
            <a:chExt cx="4822317" cy="2237993"/>
          </a:xfrm>
        </p:grpSpPr>
        <p:cxnSp>
          <p:nvCxnSpPr>
            <p:cNvPr id="28" name="直接箭头连接符 27"/>
            <p:cNvCxnSpPr/>
            <p:nvPr/>
          </p:nvCxnSpPr>
          <p:spPr bwMode="auto">
            <a:xfrm>
              <a:off x="6788102" y="5629229"/>
              <a:ext cx="4093472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直接箭头连接符 28"/>
            <p:cNvCxnSpPr/>
            <p:nvPr/>
          </p:nvCxnSpPr>
          <p:spPr bwMode="auto">
            <a:xfrm flipH="1" flipV="1">
              <a:off x="6770757" y="3995777"/>
              <a:ext cx="17346" cy="1633452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" name="矩形 29"/>
            <p:cNvSpPr/>
            <p:nvPr/>
          </p:nvSpPr>
          <p:spPr>
            <a:xfrm>
              <a:off x="6351052" y="3734440"/>
              <a:ext cx="839411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289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802071" y="5302255"/>
              <a:ext cx="3165563" cy="2885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2892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Reduced </a:t>
              </a:r>
              <a:r>
                <a:rPr kumimoji="0" lang="en-US" altLang="zh-CN" sz="1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kumimoji="0" lang="en-US" altLang="zh-CN" sz="1000" b="1" i="0" u="none" strike="noStrike" kern="0" cap="none" spc="0" normalizeH="0" baseline="-25000" noProof="0" dirty="0" err="1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static</a:t>
              </a:r>
              <a:r>
                <a:rPr kumimoji="0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as hardware </a:t>
              </a:r>
              <a:r>
                <a:rPr lang="en-US" altLang="zh-CN" sz="1000" b="1" kern="0" dirty="0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evolves</a:t>
              </a:r>
              <a:endParaRPr kumimoji="0" lang="en-US" altLang="zh-CN" sz="1100" b="1" i="0" u="none" strike="noStrike" kern="0" cap="none" spc="0" normalizeH="0" baseline="-25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 bwMode="auto">
            <a:xfrm>
              <a:off x="6786514" y="4850462"/>
              <a:ext cx="3681669" cy="28572"/>
            </a:xfrm>
            <a:prstGeom prst="line">
              <a:avLst/>
            </a:prstGeom>
            <a:noFill/>
            <a:ln w="158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3" name="文本框 32"/>
            <p:cNvSpPr txBox="1"/>
            <p:nvPr/>
          </p:nvSpPr>
          <p:spPr>
            <a:xfrm>
              <a:off x="7917190" y="4527011"/>
              <a:ext cx="3169804" cy="297557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50" b="1" kern="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</a:t>
              </a:r>
              <a:r>
                <a:rPr lang="en-US" altLang="zh-CN" sz="1050" b="1" kern="0" baseline="-2500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dynamic</a:t>
              </a:r>
              <a:r>
                <a:rPr lang="en-US" altLang="zh-CN" sz="1050" b="1" kern="0" dirty="0" smtClean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for common</a:t>
              </a:r>
              <a:r>
                <a:rPr kumimoji="0" lang="zh-CN" alt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r>
                <a:rPr kumimoji="0" lang="en-US" altLang="zh-CN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signal/channel</a:t>
              </a:r>
              <a:endParaRPr kumimoji="0" lang="zh-CN" alt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0459216" y="5709413"/>
              <a:ext cx="714153" cy="263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2892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kumimoji="0" lang="en-US" altLang="zh-CN" sz="11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915630" y="4341479"/>
              <a:ext cx="3550024" cy="929768"/>
            </a:xfrm>
            <a:custGeom>
              <a:avLst/>
              <a:gdLst>
                <a:gd name="connsiteX0" fmla="*/ 0 w 3550024"/>
                <a:gd name="connsiteY0" fmla="*/ 0 h 929768"/>
                <a:gd name="connsiteX1" fmla="*/ 1206394 w 3550024"/>
                <a:gd name="connsiteY1" fmla="*/ 676195 h 929768"/>
                <a:gd name="connsiteX2" fmla="*/ 2120794 w 3550024"/>
                <a:gd name="connsiteY2" fmla="*/ 860612 h 929768"/>
                <a:gd name="connsiteX3" fmla="*/ 3396343 w 3550024"/>
                <a:gd name="connsiteY3" fmla="*/ 922084 h 929768"/>
                <a:gd name="connsiteX4" fmla="*/ 3550024 w 3550024"/>
                <a:gd name="connsiteY4" fmla="*/ 929768 h 92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0024" h="929768">
                  <a:moveTo>
                    <a:pt x="0" y="0"/>
                  </a:moveTo>
                  <a:cubicBezTo>
                    <a:pt x="426464" y="266380"/>
                    <a:pt x="852928" y="532760"/>
                    <a:pt x="1206394" y="676195"/>
                  </a:cubicBezTo>
                  <a:cubicBezTo>
                    <a:pt x="1559860" y="819630"/>
                    <a:pt x="1755802" y="819630"/>
                    <a:pt x="2120794" y="860612"/>
                  </a:cubicBezTo>
                  <a:cubicBezTo>
                    <a:pt x="2485786" y="901594"/>
                    <a:pt x="3396343" y="922084"/>
                    <a:pt x="3396343" y="922084"/>
                  </a:cubicBezTo>
                  <a:lnTo>
                    <a:pt x="3550024" y="929768"/>
                  </a:lnTo>
                </a:path>
              </a:pathLst>
            </a:custGeom>
            <a:noFill/>
            <a:ln>
              <a:solidFill>
                <a:srgbClr val="170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15744" y="2852991"/>
            <a:ext cx="5604079" cy="18261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  <a:spcAft>
                <a:spcPts val="200"/>
              </a:spcAft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Adaptation of common signals/channels are </a:t>
            </a:r>
            <a:r>
              <a:rPr kumimoji="1" lang="en-US" altLang="zh-CN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beneficial</a:t>
            </a: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 as observed/concluded in Rel-18 NES </a:t>
            </a:r>
            <a:r>
              <a:rPr kumimoji="1" lang="en-US" altLang="zh-CN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SI, but only SSB-less for CA case is within </a:t>
            </a: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Rel-18 </a:t>
            </a:r>
            <a:r>
              <a:rPr kumimoji="1" lang="en-US" altLang="zh-CN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NES WI</a:t>
            </a:r>
            <a:endParaRPr kumimoji="1" lang="en-US" altLang="zh-CN" sz="14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kumimoji="1" lang="en-US" altLang="zh-CN" sz="12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Techniques that enables reduced </a:t>
            </a:r>
            <a:r>
              <a:rPr kumimoji="1" lang="en-US" altLang="zh-CN" sz="1200" dirty="0" smtClea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SIB/Paging </a:t>
            </a:r>
            <a:r>
              <a:rPr kumimoji="1" lang="en-US" altLang="zh-CN" sz="12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etc. were extensively evaluated with benefits shown, however, were not included in Rel-18 WI scope due to limited TU</a:t>
            </a:r>
          </a:p>
          <a:p>
            <a:pPr marL="285750" indent="-285750"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ü"/>
            </a:pPr>
            <a:r>
              <a:rPr kumimoji="1" lang="en-US" altLang="zh-CN" sz="1200" dirty="0" smtClea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As the static power consumption decreases due to hardware efficiency improvements, reduction on dynamic power consumption can be critical. However, dynamic power due to </a:t>
            </a:r>
            <a:r>
              <a:rPr kumimoji="1" lang="en-US" altLang="zh-CN" sz="12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common signals/channels is not fully resolved in Rel-18 </a:t>
            </a:r>
            <a:r>
              <a:rPr kumimoji="1" lang="en-US" altLang="zh-CN" sz="1200" dirty="0" smtClea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WI.</a:t>
            </a:r>
            <a:endParaRPr kumimoji="1" lang="en-US" altLang="zh-CN" sz="12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2871" y="5117020"/>
            <a:ext cx="105375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400" b="1" i="1" u="sng" dirty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R19 key observation:</a:t>
            </a:r>
            <a:r>
              <a:rPr lang="en-US" altLang="zh-CN" sz="1400" b="1" i="1" dirty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Dynamic power consumption of common signals/channels will become </a:t>
            </a:r>
            <a:r>
              <a:rPr lang="en-US" altLang="zh-CN" sz="1400" b="1" i="1" dirty="0" smtClean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</a:t>
            </a:r>
            <a:r>
              <a:rPr lang="en-US" altLang="zh-CN" sz="1400" b="1" i="1" dirty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bottleneck as the static power consumption decreases due to hardware efficiency improvements</a:t>
            </a:r>
            <a:r>
              <a:rPr lang="en-US" altLang="zh-CN" sz="1400" b="1" i="1" dirty="0" smtClean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</a:t>
            </a:r>
          </a:p>
          <a:p>
            <a:pPr algn="just">
              <a:spcAft>
                <a:spcPts val="0"/>
              </a:spcAft>
            </a:pPr>
            <a:endParaRPr lang="zh-CN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sz="1400" b="1" i="1" u="sng" dirty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R19 proposal:</a:t>
            </a:r>
            <a:r>
              <a:rPr lang="en-US" altLang="zh-CN" sz="1400" b="1" i="1" dirty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Enable reduced transmission of common signals/channels for single/multi-carrier scenarios </a:t>
            </a:r>
            <a:r>
              <a:rPr lang="en-US" altLang="zh-CN" sz="1400" b="1" i="1" dirty="0" smtClean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for further </a:t>
            </a:r>
            <a:r>
              <a:rPr lang="en-US" altLang="zh-CN" sz="1400" b="1" i="1" dirty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network energy </a:t>
            </a:r>
            <a:r>
              <a:rPr lang="en-US" altLang="zh-CN" sz="1400" b="1" i="1" dirty="0" smtClean="0">
                <a:solidFill>
                  <a:srgbClr val="2E74B5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saving.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85391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40412" y="140923"/>
            <a:ext cx="11562217" cy="534587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990000"/>
                </a:solidFill>
                <a:latin typeface="Arial" charset="0"/>
              </a:defRPr>
            </a:lvl9pPr>
          </a:lstStyle>
          <a:p>
            <a:pPr indent="-706811" defTabSz="1187798">
              <a:lnSpc>
                <a:spcPct val="90000"/>
              </a:lnSpc>
              <a:defRPr/>
            </a:pPr>
            <a:r>
              <a:rPr lang="en-US" altLang="zh-CN" sz="2400" dirty="0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+mn-cs"/>
              </a:rPr>
              <a:t>Further network energy saving: C</a:t>
            </a:r>
            <a:r>
              <a:rPr lang="en-US" altLang="zh-CN" sz="2400" dirty="0" smtClean="0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+mn-cs"/>
              </a:rPr>
              <a:t>ommon </a:t>
            </a:r>
            <a:r>
              <a:rPr lang="en-US" altLang="zh-CN" sz="2400" dirty="0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+mn-cs"/>
              </a:rPr>
              <a:t>signal/channel adaption</a:t>
            </a:r>
            <a:endParaRPr lang="zh-CN" altLang="en-US" sz="2400" dirty="0">
              <a:solidFill>
                <a:srgbClr val="1D1D1A"/>
              </a:solidFill>
              <a:latin typeface="Arial" panose="020B0604020202020204" pitchFamily="34" charset="0"/>
              <a:ea typeface="Meiryo UI" panose="020B0604030504040204" pitchFamily="34" charset="-128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6583" y="1065000"/>
            <a:ext cx="5658125" cy="1977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Multi-carrier scenario: SIB1/paging-less </a:t>
            </a:r>
            <a:r>
              <a:rPr lang="en-US" altLang="zh-CN" sz="1200" b="1" dirty="0">
                <a:solidFill>
                  <a:srgbClr val="C00000"/>
                </a:solidFill>
                <a:ea typeface="微软雅黑" panose="020B0503020204020204" pitchFamily="34" charset="-122"/>
              </a:rPr>
              <a:t>for non-anchor cells, with SIB1/paging provided from an anchor cell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b="1" dirty="0" smtClean="0">
                <a:solidFill>
                  <a:srgbClr val="1D1D1A"/>
                </a:solidFill>
                <a:ea typeface="微软雅黑" panose="020B0503020204020204" pitchFamily="34" charset="-122"/>
              </a:rPr>
              <a:t>Anchor cell</a:t>
            </a:r>
            <a:r>
              <a:rPr lang="en-US" altLang="zh-CN" sz="1050" dirty="0" smtClean="0">
                <a:solidFill>
                  <a:srgbClr val="1D1D1A"/>
                </a:solidFill>
                <a:ea typeface="微软雅黑" panose="020B0503020204020204" pitchFamily="34" charset="-122"/>
              </a:rPr>
              <a:t>: Idle camping (SSB/SIB/Paging), b</a:t>
            </a:r>
            <a:r>
              <a:rPr lang="en-US" altLang="zh-CN" sz="1050" dirty="0" smtClean="0">
                <a:ea typeface="微软雅黑" panose="020B0503020204020204" pitchFamily="34" charset="-122"/>
              </a:rPr>
              <a:t>roadcasting SIB/paging</a:t>
            </a:r>
            <a:r>
              <a:rPr lang="zh-CN" altLang="en-US" sz="1050" dirty="0" smtClean="0"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ea typeface="微软雅黑" panose="020B0503020204020204" pitchFamily="34" charset="-122"/>
              </a:rPr>
              <a:t>of non-anchor cell(s)</a:t>
            </a:r>
            <a:endParaRPr lang="en-US" altLang="zh-CN" sz="1050" dirty="0">
              <a:ea typeface="微软雅黑" panose="020B0503020204020204" pitchFamily="34" charset="-122"/>
            </a:endParaRP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b="1" dirty="0" smtClean="0">
                <a:ea typeface="微软雅黑" panose="020B0503020204020204" pitchFamily="34" charset="-122"/>
              </a:rPr>
              <a:t>Non-anchor </a:t>
            </a:r>
            <a:r>
              <a:rPr lang="en-US" altLang="zh-CN" sz="1050" b="1" dirty="0">
                <a:ea typeface="微软雅黑" panose="020B0503020204020204" pitchFamily="34" charset="-122"/>
              </a:rPr>
              <a:t>cell</a:t>
            </a:r>
            <a:r>
              <a:rPr lang="en-US" altLang="zh-CN" sz="1050" dirty="0">
                <a:ea typeface="微软雅黑" panose="020B0503020204020204" pitchFamily="34" charset="-122"/>
              </a:rPr>
              <a:t>: </a:t>
            </a:r>
            <a:r>
              <a:rPr lang="en-US" altLang="zh-CN" sz="1050" dirty="0" smtClean="0">
                <a:ea typeface="微软雅黑" panose="020B0503020204020204" pitchFamily="34" charset="-122"/>
              </a:rPr>
              <a:t>SIB1/paging is not needed, while RACH</a:t>
            </a:r>
            <a:r>
              <a:rPr lang="zh-CN" altLang="en-US" sz="1050" dirty="0" smtClean="0"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ea typeface="微软雅黑" panose="020B0503020204020204" pitchFamily="34" charset="-122"/>
              </a:rPr>
              <a:t>can be transmitted</a:t>
            </a:r>
            <a:endParaRPr lang="en-US" altLang="zh-CN" sz="1050" dirty="0">
              <a:ea typeface="微软雅黑" panose="020B0503020204020204" pitchFamily="34" charset="-122"/>
            </a:endParaRPr>
          </a:p>
          <a:p>
            <a:pPr marL="444500" lvl="1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ea typeface="微软雅黑" panose="020B0503020204020204" pitchFamily="34" charset="-122"/>
              </a:rPr>
              <a:t>SSB/DRS for sync or SSB-less (for applicable bands)</a:t>
            </a:r>
          </a:p>
          <a:p>
            <a:pPr marL="444500" lvl="1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ea typeface="微软雅黑" panose="020B0503020204020204" pitchFamily="34" charset="-122"/>
              </a:rPr>
              <a:t>UE</a:t>
            </a:r>
            <a:r>
              <a:rPr lang="en-US" altLang="zh-CN" sz="1000" dirty="0">
                <a:ea typeface="微软雅黑" panose="020B0503020204020204" pitchFamily="34" charset="-122"/>
              </a:rPr>
              <a:t>: temporally DL sync to </a:t>
            </a:r>
            <a:r>
              <a:rPr lang="en-US" altLang="zh-CN" sz="1000" dirty="0" smtClean="0">
                <a:ea typeface="微软雅黑" panose="020B0503020204020204" pitchFamily="34" charset="-122"/>
              </a:rPr>
              <a:t>a non-anchor </a:t>
            </a:r>
            <a:r>
              <a:rPr lang="en-US" altLang="zh-CN" sz="1000" dirty="0">
                <a:ea typeface="微软雅黑" panose="020B0503020204020204" pitchFamily="34" charset="-122"/>
              </a:rPr>
              <a:t>cell before </a:t>
            </a:r>
            <a:r>
              <a:rPr lang="en-US" altLang="zh-CN" sz="1000" dirty="0" smtClean="0">
                <a:ea typeface="微软雅黑" panose="020B0503020204020204" pitchFamily="34" charset="-122"/>
              </a:rPr>
              <a:t>RACH transmission, </a:t>
            </a:r>
            <a:r>
              <a:rPr lang="en-US" altLang="zh-CN" sz="1000" dirty="0">
                <a:ea typeface="微软雅黑" panose="020B0503020204020204" pitchFamily="34" charset="-122"/>
              </a:rPr>
              <a:t>to avoid dual-cell sync </a:t>
            </a:r>
            <a:r>
              <a:rPr lang="en-US" altLang="zh-CN" sz="1000" dirty="0" smtClean="0">
                <a:ea typeface="微软雅黑" panose="020B0503020204020204" pitchFamily="34" charset="-122"/>
              </a:rPr>
              <a:t>issue</a:t>
            </a:r>
          </a:p>
          <a:p>
            <a:pPr marL="444500" lvl="1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ea typeface="微软雅黑" panose="020B0503020204020204" pitchFamily="34" charset="-122"/>
              </a:rPr>
              <a:t>Latency reduction </a:t>
            </a:r>
            <a:r>
              <a:rPr lang="en-US" altLang="zh-CN" sz="1000" dirty="0" smtClean="0">
                <a:ea typeface="微软雅黑" panose="020B0503020204020204" pitchFamily="34" charset="-122"/>
              </a:rPr>
              <a:t>compared </a:t>
            </a:r>
            <a:r>
              <a:rPr lang="en-US" altLang="zh-CN" sz="1000" dirty="0">
                <a:ea typeface="微软雅黑" panose="020B0503020204020204" pitchFamily="34" charset="-122"/>
              </a:rPr>
              <a:t>to handover/CA procedures, or </a:t>
            </a:r>
            <a:r>
              <a:rPr lang="en-US" altLang="zh-CN" sz="1000" dirty="0" smtClean="0">
                <a:ea typeface="微软雅黑" panose="020B0503020204020204" pitchFamily="34" charset="-122"/>
              </a:rPr>
              <a:t>longer SIB1 periodicity </a:t>
            </a:r>
            <a:endParaRPr lang="en-US" altLang="zh-CN" sz="1000" dirty="0"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8844" y="1065000"/>
            <a:ext cx="5253939" cy="1812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lnSpc>
                <a:spcPts val="2160"/>
              </a:lnSpc>
              <a:defRPr sz="1600" b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zh-CN" sz="1200" dirty="0" smtClean="0">
                <a:solidFill>
                  <a:srgbClr val="C00000"/>
                </a:solidFill>
                <a:latin typeface="+mn-lt"/>
              </a:rPr>
              <a:t>Single-carrier scenario: on-demand SSB/SIB1 triggered by UE WUS </a:t>
            </a:r>
            <a:r>
              <a:rPr lang="zh-CN" altLang="en-US" sz="1200" dirty="0" smtClean="0">
                <a:solidFill>
                  <a:srgbClr val="C00000"/>
                </a:solidFill>
                <a:latin typeface="+mn-lt"/>
              </a:rPr>
              <a:t> </a:t>
            </a:r>
            <a:endParaRPr lang="en-US" altLang="zh-CN" sz="1200" dirty="0">
              <a:solidFill>
                <a:srgbClr val="C00000"/>
              </a:solidFill>
              <a:latin typeface="+mn-lt"/>
            </a:endParaRPr>
          </a:p>
          <a:p>
            <a:pPr marL="182563" indent="-182563" defTabSz="914478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b="0" dirty="0" smtClean="0">
                <a:latin typeface="+mn-lt"/>
              </a:rPr>
              <a:t>UE WUS to wake up BS from dormancy state</a:t>
            </a:r>
          </a:p>
          <a:p>
            <a:pPr marL="444500" lvl="1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00" dirty="0" smtClean="0">
                <a:ea typeface="微软雅黑" panose="020B0503020204020204" pitchFamily="34" charset="-122"/>
              </a:rPr>
              <a:t>WUS configuration and transmission procedure</a:t>
            </a:r>
            <a:endParaRPr lang="en-US" altLang="zh-CN" sz="1000" dirty="0">
              <a:ea typeface="微软雅黑" panose="020B0503020204020204" pitchFamily="34" charset="-122"/>
            </a:endParaRPr>
          </a:p>
          <a:p>
            <a:pPr marL="182563" lvl="1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rgbClr val="1D1D1A"/>
                </a:solidFill>
                <a:ea typeface="微软雅黑" panose="020B0503020204020204" pitchFamily="34" charset="-122"/>
              </a:rPr>
              <a:t>Used for band(s) that have not been (largely) deployed, e.g., new band or FR2, etc.  </a:t>
            </a:r>
            <a:endParaRPr lang="en-US" altLang="zh-CN" sz="1050" dirty="0">
              <a:solidFill>
                <a:srgbClr val="1D1D1A"/>
              </a:solidFill>
              <a:ea typeface="微软雅黑" panose="020B0503020204020204" pitchFamily="34" charset="-122"/>
            </a:endParaRPr>
          </a:p>
          <a:p>
            <a:pPr marL="182563" lvl="1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</a:rPr>
              <a:t>Longer </a:t>
            </a:r>
            <a:r>
              <a:rPr lang="en-US" altLang="zh-CN" sz="1050" dirty="0" smtClean="0">
                <a:solidFill>
                  <a:srgbClr val="1D1D1A"/>
                </a:solidFill>
                <a:ea typeface="微软雅黑" panose="020B0503020204020204" pitchFamily="34" charset="-122"/>
              </a:rPr>
              <a:t>camping and access </a:t>
            </a: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</a:rPr>
              <a:t>delay compared to </a:t>
            </a:r>
            <a:r>
              <a:rPr lang="en-US" altLang="zh-CN" sz="1050" dirty="0" smtClean="0">
                <a:solidFill>
                  <a:srgbClr val="1D1D1A"/>
                </a:solidFill>
                <a:ea typeface="微软雅黑" panose="020B0503020204020204" pitchFamily="34" charset="-122"/>
              </a:rPr>
              <a:t>SIB1-less</a:t>
            </a:r>
          </a:p>
          <a:p>
            <a:pPr marL="182563" lvl="1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050" dirty="0" smtClean="0"/>
              <a:t>NES gain </a:t>
            </a:r>
            <a:r>
              <a:rPr lang="en-US" altLang="zh-CN" sz="1050" dirty="0"/>
              <a:t>can be achieved when </a:t>
            </a:r>
            <a:r>
              <a:rPr lang="en-US" altLang="zh-CN" sz="1050" dirty="0" smtClean="0"/>
              <a:t>SSB/SIB1 </a:t>
            </a:r>
            <a:r>
              <a:rPr lang="en-US" altLang="zh-CN" sz="1050" dirty="0"/>
              <a:t>is not </a:t>
            </a:r>
            <a:r>
              <a:rPr lang="en-US" altLang="zh-CN" sz="1050" dirty="0" smtClean="0"/>
              <a:t>transmitted (i.e., not triggered by UE WUS), </a:t>
            </a:r>
            <a:r>
              <a:rPr lang="en-US" altLang="zh-CN" sz="1050" dirty="0"/>
              <a:t>typically in the light load cases</a:t>
            </a:r>
            <a:endParaRPr lang="en-US" altLang="zh-CN" sz="1050" dirty="0">
              <a:solidFill>
                <a:srgbClr val="1D1D1A"/>
              </a:solidFill>
              <a:ea typeface="微软雅黑" panose="020B0503020204020204" pitchFamily="34" charset="-122"/>
            </a:endParaRPr>
          </a:p>
        </p:txBody>
      </p:sp>
      <p:sp>
        <p:nvSpPr>
          <p:cNvPr id="141" name="圆角矩形 140"/>
          <p:cNvSpPr/>
          <p:nvPr/>
        </p:nvSpPr>
        <p:spPr bwMode="auto">
          <a:xfrm>
            <a:off x="238373" y="877997"/>
            <a:ext cx="5865399" cy="3879996"/>
          </a:xfrm>
          <a:prstGeom prst="roundRect">
            <a:avLst>
              <a:gd name="adj" fmla="val 314"/>
            </a:avLst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799">
              <a:solidFill>
                <a:srgbClr val="666666"/>
              </a:solidFill>
              <a:ea typeface="宋体" panose="02010600030101010101" pitchFamily="2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1882588" y="737034"/>
            <a:ext cx="2535732" cy="307777"/>
          </a:xfrm>
          <a:prstGeom prst="rect">
            <a:avLst/>
          </a:prstGeom>
          <a:solidFill>
            <a:srgbClr val="336699"/>
          </a:solidFill>
        </p:spPr>
        <p:txBody>
          <a:bodyPr wrap="square" anchor="ctr">
            <a:spAutoFit/>
          </a:bodyPr>
          <a:lstStyle/>
          <a:p>
            <a:pPr algn="ctr" defTabSz="914034"/>
            <a:r>
              <a:rPr kumimoji="1" lang="en-US" altLang="zh-CN" sz="1400" b="1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SIB1/paging-less</a:t>
            </a:r>
            <a:endParaRPr kumimoji="1" lang="en-US" altLang="zh-CN" sz="1400" b="1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5" name="圆角矩形 144"/>
          <p:cNvSpPr/>
          <p:nvPr/>
        </p:nvSpPr>
        <p:spPr bwMode="auto">
          <a:xfrm>
            <a:off x="6240792" y="877996"/>
            <a:ext cx="5716753" cy="3879997"/>
          </a:xfrm>
          <a:prstGeom prst="roundRect">
            <a:avLst>
              <a:gd name="adj" fmla="val 314"/>
            </a:avLst>
          </a:prstGeom>
          <a:noFill/>
          <a:ln w="19050">
            <a:solidFill>
              <a:schemeClr val="tx1">
                <a:lumMod val="25000"/>
                <a:lumOff val="75000"/>
              </a:schemeClr>
            </a:solidFill>
            <a:prstDash val="soli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799">
              <a:solidFill>
                <a:srgbClr val="666666"/>
              </a:solidFill>
              <a:ea typeface="宋体" panose="02010600030101010101" pitchFamily="2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7722455" y="737036"/>
            <a:ext cx="2850776" cy="307777"/>
          </a:xfrm>
          <a:prstGeom prst="rect">
            <a:avLst/>
          </a:prstGeom>
          <a:solidFill>
            <a:srgbClr val="336699"/>
          </a:solidFill>
        </p:spPr>
        <p:txBody>
          <a:bodyPr wrap="square" anchor="ctr">
            <a:spAutoFit/>
          </a:bodyPr>
          <a:lstStyle/>
          <a:p>
            <a:pPr algn="ctr" defTabSz="914034"/>
            <a:r>
              <a:rPr kumimoji="1" lang="en-US" altLang="zh-CN" sz="1400" b="1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On-demand SSB/SIB1</a:t>
            </a:r>
            <a:endParaRPr kumimoji="1" lang="en-US" altLang="zh-CN" sz="1400" b="1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31" name="图片 3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808" y="3451882"/>
            <a:ext cx="4927365" cy="1054428"/>
          </a:xfrm>
          <a:prstGeom prst="rect">
            <a:avLst/>
          </a:prstGeom>
          <a:noFill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323" y="3130493"/>
            <a:ext cx="3826262" cy="144483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4105" y="5004855"/>
            <a:ext cx="5483874" cy="114485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90647" y="4740429"/>
            <a:ext cx="3787757" cy="1981740"/>
            <a:chOff x="479620" y="4966841"/>
            <a:chExt cx="3383723" cy="1786864"/>
          </a:xfrm>
        </p:grpSpPr>
        <p:pic>
          <p:nvPicPr>
            <p:cNvPr id="18" name="图片 17"/>
            <p:cNvPicPr/>
            <p:nvPr/>
          </p:nvPicPr>
          <p:blipFill rotWithShape="1">
            <a:blip r:embed="rId6"/>
            <a:srcRect r="1281"/>
            <a:stretch/>
          </p:blipFill>
          <p:spPr bwMode="auto">
            <a:xfrm>
              <a:off x="479620" y="4966841"/>
              <a:ext cx="3383723" cy="178686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9" name="文本框 18"/>
            <p:cNvSpPr txBox="1"/>
            <p:nvPr/>
          </p:nvSpPr>
          <p:spPr>
            <a:xfrm>
              <a:off x="952499" y="5000558"/>
              <a:ext cx="2667054" cy="24976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en-US" altLang="zh-CN" sz="900" dirty="0" smtClean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NES gain for SIB1-less compared with baseline with different SIB1 periods</a:t>
              </a:r>
              <a:endParaRPr kumimoji="1" lang="zh-CN" altLang="en-US" sz="900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85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="" xmlns:a16="http://schemas.microsoft.com/office/drawing/2014/main" id="{C2E56CC4-4B4D-4B35-99A1-FE2139051E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b="1" dirty="0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+mn-cs"/>
              </a:rPr>
              <a:t>Summary</a:t>
            </a:r>
            <a:endParaRPr lang="zh-CN" altLang="en-US" sz="2400" b="1" dirty="0">
              <a:solidFill>
                <a:srgbClr val="1D1D1A"/>
              </a:solidFill>
              <a:latin typeface="Arial" panose="020B0604020202020204" pitchFamily="34" charset="0"/>
              <a:ea typeface="Meiryo UI" panose="020B0604030504040204" pitchFamily="34" charset="-128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9175" y="1449534"/>
            <a:ext cx="1065868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1921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  <a:ea typeface="微软雅黑" panose="020B0503020204020204" pitchFamily="34" charset="-122"/>
              </a:rPr>
              <a:t>R19 </a:t>
            </a:r>
            <a:r>
              <a:rPr lang="en-US" altLang="zh-CN" sz="1600" b="1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NES objectives: Focusing </a:t>
            </a:r>
            <a:r>
              <a:rPr lang="en-US" altLang="zh-CN" sz="1600" b="1" dirty="0">
                <a:solidFill>
                  <a:srgbClr val="000000"/>
                </a:solidFill>
                <a:ea typeface="微软雅黑" panose="020B0503020204020204" pitchFamily="34" charset="-122"/>
              </a:rPr>
              <a:t>on </a:t>
            </a:r>
            <a:r>
              <a:rPr lang="en-US" altLang="zh-CN" sz="1600" b="1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common </a:t>
            </a:r>
            <a:r>
              <a:rPr lang="en-US" altLang="zh-CN" sz="1600" b="1" dirty="0">
                <a:solidFill>
                  <a:srgbClr val="000000"/>
                </a:solidFill>
                <a:ea typeface="微软雅黑" panose="020B0503020204020204" pitchFamily="34" charset="-122"/>
              </a:rPr>
              <a:t>signal/channel reduction/adaptation for </a:t>
            </a:r>
            <a:r>
              <a:rPr lang="en-US" altLang="zh-CN" sz="1600" b="1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IDLE UE </a:t>
            </a:r>
            <a:endParaRPr lang="en-US" altLang="zh-CN" sz="16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marL="284769" indent="-284952" defTabSz="91192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b="1" dirty="0">
                <a:solidFill>
                  <a:srgbClr val="000000"/>
                </a:solidFill>
                <a:ea typeface="微软雅黑" panose="020B0503020204020204" pitchFamily="34" charset="-122"/>
              </a:rPr>
              <a:t>SIB1/paging-less for </a:t>
            </a:r>
            <a:r>
              <a:rPr lang="en-US" altLang="zh-CN" sz="1400" b="1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multi-carrier </a:t>
            </a:r>
            <a:r>
              <a:rPr lang="en-US" altLang="zh-CN" sz="1400" b="1" dirty="0">
                <a:solidFill>
                  <a:srgbClr val="000000"/>
                </a:solidFill>
                <a:ea typeface="微软雅黑" panose="020B0503020204020204" pitchFamily="34" charset="-122"/>
              </a:rPr>
              <a:t>non-CA scenario</a:t>
            </a:r>
          </a:p>
          <a:p>
            <a:pPr marL="741969" lvl="1" indent="-284952" defTabSz="91192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>
                <a:solidFill>
                  <a:srgbClr val="000000"/>
                </a:solidFill>
                <a:ea typeface="微软雅黑" panose="020B0503020204020204" pitchFamily="34" charset="-122"/>
              </a:rPr>
              <a:t>SIB1 from non-anchor cell(s) carried on anchor cell</a:t>
            </a:r>
          </a:p>
          <a:p>
            <a:pPr marL="741969" lvl="1" indent="-284952" defTabSz="91192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mtClean="0"/>
              <a:t>Paging </a:t>
            </a:r>
            <a:r>
              <a:rPr lang="en-US" altLang="zh-CN" sz="1200" dirty="0"/>
              <a:t>is only transmitted on </a:t>
            </a:r>
            <a:r>
              <a:rPr lang="en-US" altLang="zh-CN" sz="1200" dirty="0" smtClean="0"/>
              <a:t>an anchor </a:t>
            </a:r>
            <a:r>
              <a:rPr lang="en-US" altLang="zh-CN" sz="1200" dirty="0"/>
              <a:t>cell and </a:t>
            </a:r>
            <a:r>
              <a:rPr lang="en-US" altLang="zh-CN" sz="1200" dirty="0" smtClean="0"/>
              <a:t>omitted </a:t>
            </a:r>
            <a:r>
              <a:rPr lang="en-US" altLang="zh-CN" sz="1200" dirty="0"/>
              <a:t>in non-anchor </a:t>
            </a:r>
            <a:r>
              <a:rPr lang="en-US" altLang="zh-CN" sz="1200" dirty="0" smtClean="0"/>
              <a:t>cell(s)</a:t>
            </a:r>
            <a:endParaRPr lang="en-US" altLang="zh-CN" sz="1200" dirty="0" smtClean="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marL="457017" lvl="1" defTabSz="911921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Note: </a:t>
            </a:r>
            <a:r>
              <a:rPr lang="en-US" altLang="zh-CN" sz="1200" dirty="0"/>
              <a:t>the above proposals can be considered regardless whether SSB or DRS are transmitted on the non-anchor cell(s)</a:t>
            </a: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marL="741969" lvl="1" indent="-284952" defTabSz="91192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marL="284769" indent="-284952" defTabSz="91192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b="1" dirty="0">
                <a:solidFill>
                  <a:srgbClr val="000000"/>
                </a:solidFill>
                <a:ea typeface="微软雅黑" panose="020B0503020204020204" pitchFamily="34" charset="-122"/>
              </a:rPr>
              <a:t>On-demand SSB/SIB1 </a:t>
            </a:r>
            <a:r>
              <a:rPr lang="en-US" altLang="zh-CN" sz="1400" b="1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triggered by UE </a:t>
            </a:r>
            <a:r>
              <a:rPr lang="en-US" altLang="zh-CN" sz="1400" b="1" dirty="0">
                <a:solidFill>
                  <a:srgbClr val="000000"/>
                </a:solidFill>
                <a:ea typeface="微软雅黑" panose="020B0503020204020204" pitchFamily="34" charset="-122"/>
              </a:rPr>
              <a:t>WUS</a:t>
            </a:r>
            <a:endParaRPr lang="en-US" altLang="zh-CN" sz="1400" dirty="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marL="741969" lvl="1" indent="-284952" defTabSz="91192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UE </a:t>
            </a:r>
            <a:r>
              <a:rPr lang="en-US" altLang="zh-CN" sz="1200" dirty="0">
                <a:solidFill>
                  <a:srgbClr val="000000"/>
                </a:solidFill>
                <a:ea typeface="微软雅黑" panose="020B0503020204020204" pitchFamily="34" charset="-122"/>
              </a:rPr>
              <a:t>WUS to </a:t>
            </a:r>
            <a:r>
              <a:rPr lang="en-US" altLang="zh-CN" sz="1200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wake up BS from dormancy</a:t>
            </a:r>
          </a:p>
          <a:p>
            <a:pPr marL="741969" lvl="1" indent="-284952" defTabSz="91192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WUS configuration and WUS transmission procedure</a:t>
            </a:r>
          </a:p>
          <a:p>
            <a:pPr marL="741969" lvl="1" indent="-284952" defTabSz="91192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</a:endParaRPr>
          </a:p>
          <a:p>
            <a:pPr marL="284769" lvl="1" indent="-284952" defTabSz="91192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b="1" dirty="0">
                <a:solidFill>
                  <a:srgbClr val="000000"/>
                </a:solidFill>
                <a:ea typeface="微软雅黑" panose="020B0503020204020204" pitchFamily="34" charset="-122"/>
              </a:rPr>
              <a:t>Other NES schemes with smaller NES gain can be considered with low priority, if the spec impact is also marginal, e.g. longer periodicity for common </a:t>
            </a:r>
            <a:r>
              <a:rPr lang="en-US" altLang="zh-CN" sz="1400" b="1" dirty="0" smtClean="0">
                <a:solidFill>
                  <a:srgbClr val="000000"/>
                </a:solidFill>
                <a:ea typeface="微软雅黑" panose="020B0503020204020204" pitchFamily="34" charset="-122"/>
              </a:rPr>
              <a:t>signals/channels</a:t>
            </a:r>
            <a:endParaRPr lang="en-US" altLang="zh-CN" sz="1400" b="1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8007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39203</TotalTime>
  <Words>550</Words>
  <Application>Microsoft Office PowerPoint</Application>
  <PresentationFormat>Custom</PresentationFormat>
  <Paragraphs>52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.AppleSystemUIFont</vt:lpstr>
      <vt:lpstr>Meiryo UI</vt:lpstr>
      <vt:lpstr>微软雅黑</vt:lpstr>
      <vt:lpstr>微软雅黑</vt:lpstr>
      <vt:lpstr>MS Mincho</vt:lpstr>
      <vt:lpstr>黑体</vt:lpstr>
      <vt:lpstr>宋体</vt:lpstr>
      <vt:lpstr>Arial</vt:lpstr>
      <vt:lpstr>Calibri</vt:lpstr>
      <vt:lpstr>Times New Roman</vt:lpstr>
      <vt:lpstr>Wingdings</vt:lpstr>
      <vt:lpstr>封面页_图片版 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</cp:lastModifiedBy>
  <cp:revision>407</cp:revision>
  <dcterms:created xsi:type="dcterms:W3CDTF">2020-08-28T08:44:19Z</dcterms:created>
  <dcterms:modified xsi:type="dcterms:W3CDTF">2023-05-31T12:33:33Z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(3)PauVaSjtb/AJlnxL4DhB9wYrZT1VFfHhbn6jW8MJy+CBO+U1Bc91wGF3hf5miyYyr8XNjHeO
Wur0e8m30imNOROJHKUGwSZ8PGUb5Tju1CiJg3LbNYAaQRR8UrA+WVFI7CRqM0TJJbz5KdZU
w4bDYj2KCBi7O6jjL+T3rTFhZ18OAkfbcPhjx90hjvKs5GCMFOG1bU4ufQKyQiLeKJkC2juQ
xZZCWlcyE9IVT+S5QQ</vt:lpwstr>
  </property>
  <property fmtid="{D5CDD505-2E9C-101B-9397-08002B2CF9AE}" pid="3" name="_2015_ms_pID_7253431">
    <vt:lpwstr>BWzzSsi1L3xR+YZkyrsSd8gt9jzvYGboKPkUru7ZvslilQ+MTTgoeo
eYNoyMjTwjccCcHCM5rgqIMNB70/glEjUmAOB/JcStmgt9CXyZRUatO2XuPejX7FIeHWSoFF
jMF/+CvWKQgOZ5AXyMXEGse4eXOyS1HFK//3mtXc5H3VAnGVclmqaomyIIQoi+amp4ySQsls
91ICWO3A+zEX24xpgiYOmZkCtATpasoZUez0</vt:lpwstr>
  </property>
  <property fmtid="{D5CDD505-2E9C-101B-9397-08002B2CF9AE}" pid="4" name="_2015_ms_pID_7253432">
    <vt:lpwstr>ug==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1685503982</vt:lpwstr>
  </property>
</Properties>
</file>