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147377601" r:id="rId3"/>
    <p:sldId id="2147377602" r:id="rId4"/>
    <p:sldId id="2147377594" r:id="rId5"/>
    <p:sldId id="2147377597" r:id="rId6"/>
    <p:sldId id="2147377587" r:id="rId7"/>
    <p:sldId id="214737760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690C"/>
    <a:srgbClr val="FE990C"/>
    <a:srgbClr val="FF9900"/>
    <a:srgbClr val="FFCC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34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44" y="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CC7EF-58C3-4A21-84B7-ADB14B9B11EB}" type="datetimeFigureOut">
              <a:rPr lang="en-GB" smtClean="0"/>
              <a:t>31/05/2023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6FE00-DC9E-4C97-83F1-6E62FCF9C1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658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publicdomainpictures.net/view-image.php?image=22074&amp;picture=map-of-the-world" TargetMode="Externa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pngall.com/world-map-png/" TargetMode="Externa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662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141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822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997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05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2019,  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378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313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321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>
            <a:alpha val="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174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alphaModFix amt="1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058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alphaModFix amt="20000"/>
            <a:duotone>
              <a:schemeClr val="accent2">
                <a:shade val="45000"/>
                <a:satMod val="135000"/>
              </a:schemeClr>
              <a:prstClr val="white"/>
            </a:duotone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587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18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GB" altLang="zh-CN" dirty="0"/>
              <a:t>SLIDE </a:t>
            </a:r>
            <a:fld id="{EA40BA41-9575-4D6B-A87B-CDF2463EF9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" y="905305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标准与新技术部</a:t>
            </a:r>
            <a:endParaRPr kumimoji="0" lang="en-US" altLang="zh-CN" sz="105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2023,  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340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8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18" Type="http://schemas.openxmlformats.org/officeDocument/2006/relationships/image" Target="../media/image20.png"/><Relationship Id="rId3" Type="http://schemas.microsoft.com/office/2007/relationships/hdphoto" Target="../media/hdphoto3.wdp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" Type="http://schemas.openxmlformats.org/officeDocument/2006/relationships/image" Target="../media/image5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5" Type="http://schemas.openxmlformats.org/officeDocument/2006/relationships/image" Target="../media/image17.svg"/><Relationship Id="rId10" Type="http://schemas.openxmlformats.org/officeDocument/2006/relationships/image" Target="../media/image12.png"/><Relationship Id="rId19" Type="http://schemas.openxmlformats.org/officeDocument/2006/relationships/image" Target="../media/image21.sv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2EF0-9A8C-444A-B67A-C374C50C15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289" y="1066986"/>
            <a:ext cx="2658018" cy="646143"/>
          </a:xfrm>
        </p:spPr>
        <p:txBody>
          <a:bodyPr lIns="0" numCol="1" spcCol="0" anchor="t">
            <a:noAutofit/>
          </a:bodyPr>
          <a:lstStyle/>
          <a:p>
            <a:pPr algn="l"/>
            <a:r>
              <a:rPr lang="en-US" sz="2000" dirty="0"/>
              <a:t>Agenda Item 4</a:t>
            </a:r>
            <a:br>
              <a:rPr lang="en-US" sz="2000" dirty="0"/>
            </a:br>
            <a:r>
              <a:rPr lang="en-US" sz="2000" dirty="0"/>
              <a:t>Source: Xiaomi</a:t>
            </a:r>
            <a:br>
              <a:rPr lang="en-US" sz="2000" dirty="0"/>
            </a:br>
            <a:endParaRPr lang="en-GB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E10F520-8F01-454F-B767-955B75EF4B2D}"/>
              </a:ext>
            </a:extLst>
          </p:cNvPr>
          <p:cNvSpPr txBox="1">
            <a:spLocks/>
          </p:cNvSpPr>
          <p:nvPr/>
        </p:nvSpPr>
        <p:spPr>
          <a:xfrm>
            <a:off x="3352481" y="2926744"/>
            <a:ext cx="5503816" cy="1440740"/>
          </a:xfrm>
          <a:prstGeom prst="rect">
            <a:avLst/>
          </a:prstGeom>
        </p:spPr>
        <p:txBody>
          <a:bodyPr vert="horz" lIns="0" tIns="45720" rIns="91440" bIns="45720" numCol="1" spcCol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sz="4400" dirty="0"/>
              <a:t>High Level Overview 3GPP RAN Package for REL19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621CEAE-8CD0-4512-8BFD-FCC2B980D999}"/>
              </a:ext>
            </a:extLst>
          </p:cNvPr>
          <p:cNvSpPr txBox="1">
            <a:spLocks/>
          </p:cNvSpPr>
          <p:nvPr/>
        </p:nvSpPr>
        <p:spPr>
          <a:xfrm>
            <a:off x="383289" y="306171"/>
            <a:ext cx="4083936" cy="853675"/>
          </a:xfrm>
          <a:prstGeom prst="rect">
            <a:avLst/>
          </a:prstGeom>
        </p:spPr>
        <p:txBody>
          <a:bodyPr vert="horz" lIns="0" tIns="45720" rIns="91440" bIns="45720" numCol="1" spcCol="0" rtlCol="0" anchor="t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pPr algn="l"/>
            <a:r>
              <a:rPr lang="en-US" sz="2000" dirty="0"/>
              <a:t>3GPP TSG RAN REL-19 Workshop</a:t>
            </a:r>
          </a:p>
          <a:p>
            <a:pPr algn="l"/>
            <a:r>
              <a:rPr lang="en-US" sz="2000" dirty="0"/>
              <a:t>Taipei, June 15-16</a:t>
            </a:r>
            <a:r>
              <a:rPr lang="en-US" sz="2000" baseline="30000" dirty="0"/>
              <a:t>th</a:t>
            </a:r>
            <a:r>
              <a:rPr lang="en-US" sz="2000" dirty="0"/>
              <a:t> 2023</a:t>
            </a:r>
            <a:endParaRPr lang="en-GB" sz="20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49849ED-C67B-4B35-A877-F8DA630ED0CB}"/>
              </a:ext>
            </a:extLst>
          </p:cNvPr>
          <p:cNvSpPr txBox="1">
            <a:spLocks/>
          </p:cNvSpPr>
          <p:nvPr/>
        </p:nvSpPr>
        <p:spPr>
          <a:xfrm>
            <a:off x="8731049" y="306171"/>
            <a:ext cx="2658018" cy="399864"/>
          </a:xfrm>
          <a:prstGeom prst="rect">
            <a:avLst/>
          </a:prstGeom>
        </p:spPr>
        <p:txBody>
          <a:bodyPr vert="horz" lIns="0" tIns="45720" rIns="91440" bIns="45720" numCol="1" spcCol="0" rtlCol="0" anchor="t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pPr algn="r"/>
            <a:r>
              <a:rPr lang="en-US" sz="2000" dirty="0"/>
              <a:t>RWS-230363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636532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D7266-00D7-4831-B08F-C48380A69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 of REL-19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D8524-448C-4DB4-9B12-799B08A23D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REL-19 is an 18 month release, however, industry already looking towards 6G. Previous experience indicates 5G Advance likely to have 2 more releases before reliable 6G deployments. </a:t>
            </a:r>
          </a:p>
          <a:p>
            <a:r>
              <a:rPr lang="en-GB" dirty="0"/>
              <a:t>REL-19 to be a blend of WIs and SIs to achieve balance of enhancements to REL-18 5G Advance, the introduction of new 5G Adv. enhancements and future preparation towards REL-20/ REL-21.</a:t>
            </a:r>
          </a:p>
          <a:p>
            <a:r>
              <a:rPr lang="en-GB" dirty="0"/>
              <a:t>Scope of WIs to include</a:t>
            </a:r>
          </a:p>
          <a:p>
            <a:pPr lvl="1"/>
            <a:r>
              <a:rPr lang="en-GB" dirty="0"/>
              <a:t>Enhancements to 5G Performance – to existing functions and to add new</a:t>
            </a:r>
          </a:p>
          <a:p>
            <a:pPr lvl="1"/>
            <a:r>
              <a:rPr lang="en-GB" dirty="0"/>
              <a:t>Enhancements to 5G Features </a:t>
            </a:r>
          </a:p>
          <a:p>
            <a:pPr lvl="1"/>
            <a:r>
              <a:rPr lang="en-GB" dirty="0"/>
              <a:t>Service and vertical support – enhance existing and to add new</a:t>
            </a:r>
          </a:p>
          <a:p>
            <a:pPr lvl="1"/>
            <a:r>
              <a:rPr lang="en-GB" dirty="0"/>
              <a:t>Enhance Network operation and efficiencies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8431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5B5DC5F-424E-4CFF-AC67-0A712C6ED367}"/>
              </a:ext>
            </a:extLst>
          </p:cNvPr>
          <p:cNvCxnSpPr/>
          <p:nvPr/>
        </p:nvCxnSpPr>
        <p:spPr>
          <a:xfrm>
            <a:off x="3682206" y="2687934"/>
            <a:ext cx="0" cy="1324471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9FD3E43B-09B1-4483-89F4-9B0CF5AD1FDE}"/>
              </a:ext>
            </a:extLst>
          </p:cNvPr>
          <p:cNvSpPr/>
          <p:nvPr/>
        </p:nvSpPr>
        <p:spPr>
          <a:xfrm>
            <a:off x="3443288" y="4012405"/>
            <a:ext cx="478631" cy="414339"/>
          </a:xfrm>
          <a:prstGeom prst="ellipse">
            <a:avLst/>
          </a:prstGeom>
          <a:solidFill>
            <a:srgbClr val="FFFF00">
              <a:alpha val="52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225A41-57F6-4DA7-8DA7-5FAABEC9E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RP-230050 RAN planning – Timeline ENDORSED RAN#99</a:t>
            </a:r>
            <a:endParaRPr lang="en-GB" sz="28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125787E-F0AF-44E0-9CFF-0B99B1D7A4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254" y="788988"/>
            <a:ext cx="8759492" cy="442851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75E2814-D5DD-4866-BEA4-AA7E5BF09BA7}"/>
              </a:ext>
            </a:extLst>
          </p:cNvPr>
          <p:cNvSpPr txBox="1"/>
          <p:nvPr/>
        </p:nvSpPr>
        <p:spPr>
          <a:xfrm>
            <a:off x="1066801" y="4810125"/>
            <a:ext cx="10058400" cy="1438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Clr>
                <a:srgbClr val="FE690C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Dependencies between RAN1 and RAN2/3 require careful time alignment to avoid delays in starting and completing REL-19</a:t>
            </a:r>
          </a:p>
          <a:p>
            <a:pPr marL="742950" lvl="1" indent="-285750">
              <a:buClr>
                <a:srgbClr val="FE690C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RAN2/3 finalization of ASN.1 requires careful management to maintain as above. This is within scope of RAN Plenary normal processes to manage (e.g. assign adequate TUs, amend WI scope, etc.)</a:t>
            </a:r>
          </a:p>
          <a:p>
            <a:pPr marL="285750" indent="-285750">
              <a:buClr>
                <a:srgbClr val="FE690C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Dependencies towards SA WGs also require regular oversight and close management regarding time alignment. Contents of REL-19 WI/SIs may be considered across TSGs to manage dependencies.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4774DD8-34FC-4DE5-9976-77CAC30A49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642094"/>
              </p:ext>
            </p:extLst>
          </p:nvPr>
        </p:nvGraphicFramePr>
        <p:xfrm>
          <a:off x="1716253" y="953255"/>
          <a:ext cx="8759491" cy="38523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59491">
                  <a:extLst>
                    <a:ext uri="{9D8B030D-6E8A-4147-A177-3AD203B41FA5}">
                      <a16:colId xmlns:a16="http://schemas.microsoft.com/office/drawing/2014/main" val="97584804"/>
                    </a:ext>
                  </a:extLst>
                </a:gridCol>
              </a:tblGrid>
              <a:tr h="385233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827919"/>
                  </a:ext>
                </a:extLst>
              </a:tr>
            </a:tbl>
          </a:graphicData>
        </a:graphic>
      </p:graphicFrame>
      <p:sp>
        <p:nvSpPr>
          <p:cNvPr id="9" name="Star: 5 Points 8">
            <a:extLst>
              <a:ext uri="{FF2B5EF4-FFF2-40B4-BE49-F238E27FC236}">
                <a16:creationId xmlns:a16="http://schemas.microsoft.com/office/drawing/2014/main" id="{C8C978F6-353A-472B-A8C3-1CF9E7795822}"/>
              </a:ext>
            </a:extLst>
          </p:cNvPr>
          <p:cNvSpPr/>
          <p:nvPr/>
        </p:nvSpPr>
        <p:spPr>
          <a:xfrm>
            <a:off x="3476625" y="4052888"/>
            <a:ext cx="411163" cy="323850"/>
          </a:xfrm>
          <a:prstGeom prst="star5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C0C1D11-D7AC-40AD-9ECE-B3D2873D934B}"/>
              </a:ext>
            </a:extLst>
          </p:cNvPr>
          <p:cNvSpPr/>
          <p:nvPr/>
        </p:nvSpPr>
        <p:spPr>
          <a:xfrm>
            <a:off x="2777331" y="4507706"/>
            <a:ext cx="904875" cy="150019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6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89D4D1B-8484-4843-B3B1-7218EA65E2A7}"/>
              </a:ext>
            </a:extLst>
          </p:cNvPr>
          <p:cNvSpPr/>
          <p:nvPr/>
        </p:nvSpPr>
        <p:spPr>
          <a:xfrm>
            <a:off x="4656118" y="2171357"/>
            <a:ext cx="2898813" cy="2521712"/>
          </a:xfrm>
          <a:custGeom>
            <a:avLst/>
            <a:gdLst>
              <a:gd name="connsiteX0" fmla="*/ 585000 w 2340000"/>
              <a:gd name="connsiteY0" fmla="*/ 0 h 2016000"/>
              <a:gd name="connsiteX1" fmla="*/ 1755000 w 2340000"/>
              <a:gd name="connsiteY1" fmla="*/ 0 h 2016000"/>
              <a:gd name="connsiteX2" fmla="*/ 2340000 w 2340000"/>
              <a:gd name="connsiteY2" fmla="*/ 1008000 h 2016000"/>
              <a:gd name="connsiteX3" fmla="*/ 1755000 w 2340000"/>
              <a:gd name="connsiteY3" fmla="*/ 2016000 h 2016000"/>
              <a:gd name="connsiteX4" fmla="*/ 585000 w 2340000"/>
              <a:gd name="connsiteY4" fmla="*/ 2016000 h 2016000"/>
              <a:gd name="connsiteX5" fmla="*/ 0 w 2340000"/>
              <a:gd name="connsiteY5" fmla="*/ 1008000 h 2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0000" h="2016000">
                <a:moveTo>
                  <a:pt x="585000" y="0"/>
                </a:moveTo>
                <a:lnTo>
                  <a:pt x="1755000" y="0"/>
                </a:lnTo>
                <a:lnTo>
                  <a:pt x="2340000" y="1008000"/>
                </a:lnTo>
                <a:lnTo>
                  <a:pt x="1755000" y="2016000"/>
                </a:lnTo>
                <a:lnTo>
                  <a:pt x="585000" y="2016000"/>
                </a:ln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rgbClr val="FE990C"/>
              </a:gs>
              <a:gs pos="100000">
                <a:srgbClr val="FE690C"/>
              </a:gs>
            </a:gsLst>
            <a:lin ang="8100000" scaled="1"/>
            <a:tileRect/>
          </a:gradFill>
          <a:ln w="82550">
            <a:noFill/>
          </a:ln>
          <a:effectLst>
            <a:outerShdw blurRad="469900" sx="102000" sy="102000" algn="ctr" rotWithShape="0">
              <a:prstClr val="black">
                <a:alpha val="34000"/>
              </a:prstClr>
            </a:outerShdw>
          </a:effectLst>
          <a:scene3d>
            <a:camera prst="orthographicFront"/>
            <a:lightRig rig="threePt" dir="t"/>
          </a:scene3d>
          <a:sp3d>
            <a:bevelT w="6350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E847EC9-B3F4-48E3-9A64-60707CDDE908}"/>
              </a:ext>
            </a:extLst>
          </p:cNvPr>
          <p:cNvSpPr/>
          <p:nvPr/>
        </p:nvSpPr>
        <p:spPr>
          <a:xfrm>
            <a:off x="4381501" y="1977117"/>
            <a:ext cx="3437304" cy="2909183"/>
          </a:xfrm>
          <a:custGeom>
            <a:avLst/>
            <a:gdLst>
              <a:gd name="connsiteX0" fmla="*/ 585000 w 2340000"/>
              <a:gd name="connsiteY0" fmla="*/ 0 h 2016000"/>
              <a:gd name="connsiteX1" fmla="*/ 1755000 w 2340000"/>
              <a:gd name="connsiteY1" fmla="*/ 0 h 2016000"/>
              <a:gd name="connsiteX2" fmla="*/ 2340000 w 2340000"/>
              <a:gd name="connsiteY2" fmla="*/ 1008000 h 2016000"/>
              <a:gd name="connsiteX3" fmla="*/ 1755000 w 2340000"/>
              <a:gd name="connsiteY3" fmla="*/ 2016000 h 2016000"/>
              <a:gd name="connsiteX4" fmla="*/ 585000 w 2340000"/>
              <a:gd name="connsiteY4" fmla="*/ 2016000 h 2016000"/>
              <a:gd name="connsiteX5" fmla="*/ 0 w 2340000"/>
              <a:gd name="connsiteY5" fmla="*/ 1008000 h 2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0000" h="2016000">
                <a:moveTo>
                  <a:pt x="585000" y="0"/>
                </a:moveTo>
                <a:lnTo>
                  <a:pt x="1755000" y="0"/>
                </a:lnTo>
                <a:lnTo>
                  <a:pt x="2340000" y="1008000"/>
                </a:lnTo>
                <a:lnTo>
                  <a:pt x="1755000" y="2016000"/>
                </a:lnTo>
                <a:lnTo>
                  <a:pt x="585000" y="2016000"/>
                </a:lnTo>
                <a:lnTo>
                  <a:pt x="0" y="1008000"/>
                </a:lnTo>
                <a:close/>
              </a:path>
            </a:pathLst>
          </a:custGeom>
          <a:noFill/>
          <a:ln w="82550">
            <a:solidFill>
              <a:schemeClr val="bg1"/>
            </a:solidFill>
          </a:ln>
          <a:effectLst>
            <a:outerShdw blurRad="50800" dist="50800" dir="60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51C7646-A8D4-4003-88C2-F206D089FDF1}"/>
              </a:ext>
            </a:extLst>
          </p:cNvPr>
          <p:cNvSpPr/>
          <p:nvPr/>
        </p:nvSpPr>
        <p:spPr>
          <a:xfrm rot="1837883">
            <a:off x="6454673" y="1003841"/>
            <a:ext cx="1353343" cy="1353343"/>
          </a:xfrm>
          <a:custGeom>
            <a:avLst/>
            <a:gdLst>
              <a:gd name="connsiteX0" fmla="*/ 0 w 1353343"/>
              <a:gd name="connsiteY0" fmla="*/ 676672 h 1353343"/>
              <a:gd name="connsiteX1" fmla="*/ 676672 w 1353343"/>
              <a:gd name="connsiteY1" fmla="*/ 0 h 1353343"/>
              <a:gd name="connsiteX2" fmla="*/ 1353344 w 1353343"/>
              <a:gd name="connsiteY2" fmla="*/ 676672 h 1353343"/>
              <a:gd name="connsiteX3" fmla="*/ 676672 w 1353343"/>
              <a:gd name="connsiteY3" fmla="*/ 1353344 h 1353343"/>
              <a:gd name="connsiteX4" fmla="*/ 0 w 1353343"/>
              <a:gd name="connsiteY4" fmla="*/ 676672 h 135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343" h="1353343">
                <a:moveTo>
                  <a:pt x="0" y="676672"/>
                </a:moveTo>
                <a:cubicBezTo>
                  <a:pt x="0" y="302956"/>
                  <a:pt x="302956" y="0"/>
                  <a:pt x="676672" y="0"/>
                </a:cubicBezTo>
                <a:cubicBezTo>
                  <a:pt x="1050388" y="0"/>
                  <a:pt x="1353344" y="302956"/>
                  <a:pt x="1353344" y="676672"/>
                </a:cubicBezTo>
                <a:cubicBezTo>
                  <a:pt x="1353344" y="1050388"/>
                  <a:pt x="1050388" y="1353344"/>
                  <a:pt x="676672" y="1353344"/>
                </a:cubicBezTo>
                <a:cubicBezTo>
                  <a:pt x="302956" y="1353344"/>
                  <a:pt x="0" y="1050388"/>
                  <a:pt x="0" y="676672"/>
                </a:cubicBezTo>
                <a:close/>
              </a:path>
            </a:pathLst>
          </a:custGeom>
          <a:gradFill>
            <a:gsLst>
              <a:gs pos="0">
                <a:srgbClr val="FE690C"/>
              </a:gs>
              <a:gs pos="100000">
                <a:srgbClr val="FE690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6604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7620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92" tIns="236292" rIns="236292" bIns="236292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3000" kern="120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C6FB119B-B7F1-495E-8865-451BB237FACE}"/>
              </a:ext>
            </a:extLst>
          </p:cNvPr>
          <p:cNvSpPr/>
          <p:nvPr/>
        </p:nvSpPr>
        <p:spPr>
          <a:xfrm rot="1837883">
            <a:off x="7451234" y="2774719"/>
            <a:ext cx="1353343" cy="1353343"/>
          </a:xfrm>
          <a:custGeom>
            <a:avLst/>
            <a:gdLst>
              <a:gd name="connsiteX0" fmla="*/ 0 w 1353343"/>
              <a:gd name="connsiteY0" fmla="*/ 676672 h 1353343"/>
              <a:gd name="connsiteX1" fmla="*/ 676672 w 1353343"/>
              <a:gd name="connsiteY1" fmla="*/ 0 h 1353343"/>
              <a:gd name="connsiteX2" fmla="*/ 1353344 w 1353343"/>
              <a:gd name="connsiteY2" fmla="*/ 676672 h 1353343"/>
              <a:gd name="connsiteX3" fmla="*/ 676672 w 1353343"/>
              <a:gd name="connsiteY3" fmla="*/ 1353344 h 1353343"/>
              <a:gd name="connsiteX4" fmla="*/ 0 w 1353343"/>
              <a:gd name="connsiteY4" fmla="*/ 676672 h 135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343" h="1353343">
                <a:moveTo>
                  <a:pt x="0" y="676672"/>
                </a:moveTo>
                <a:cubicBezTo>
                  <a:pt x="0" y="302956"/>
                  <a:pt x="302956" y="0"/>
                  <a:pt x="676672" y="0"/>
                </a:cubicBezTo>
                <a:cubicBezTo>
                  <a:pt x="1050388" y="0"/>
                  <a:pt x="1353344" y="302956"/>
                  <a:pt x="1353344" y="676672"/>
                </a:cubicBezTo>
                <a:cubicBezTo>
                  <a:pt x="1353344" y="1050388"/>
                  <a:pt x="1050388" y="1353344"/>
                  <a:pt x="676672" y="1353344"/>
                </a:cubicBezTo>
                <a:cubicBezTo>
                  <a:pt x="302956" y="1353344"/>
                  <a:pt x="0" y="1050388"/>
                  <a:pt x="0" y="676672"/>
                </a:cubicBezTo>
                <a:close/>
              </a:path>
            </a:pathLst>
          </a:custGeom>
          <a:gradFill>
            <a:gsLst>
              <a:gs pos="0">
                <a:srgbClr val="FE690C"/>
              </a:gs>
              <a:gs pos="100000">
                <a:srgbClr val="FE690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6604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7620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92" tIns="236292" rIns="236292" bIns="236292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3000" kern="120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128B3A69-3F70-4816-A414-9739A3AFB2FA}"/>
              </a:ext>
            </a:extLst>
          </p:cNvPr>
          <p:cNvSpPr/>
          <p:nvPr/>
        </p:nvSpPr>
        <p:spPr>
          <a:xfrm rot="1837883">
            <a:off x="6415889" y="4523206"/>
            <a:ext cx="1353343" cy="1353343"/>
          </a:xfrm>
          <a:custGeom>
            <a:avLst/>
            <a:gdLst>
              <a:gd name="connsiteX0" fmla="*/ 0 w 1353343"/>
              <a:gd name="connsiteY0" fmla="*/ 676672 h 1353343"/>
              <a:gd name="connsiteX1" fmla="*/ 676672 w 1353343"/>
              <a:gd name="connsiteY1" fmla="*/ 0 h 1353343"/>
              <a:gd name="connsiteX2" fmla="*/ 1353344 w 1353343"/>
              <a:gd name="connsiteY2" fmla="*/ 676672 h 1353343"/>
              <a:gd name="connsiteX3" fmla="*/ 676672 w 1353343"/>
              <a:gd name="connsiteY3" fmla="*/ 1353344 h 1353343"/>
              <a:gd name="connsiteX4" fmla="*/ 0 w 1353343"/>
              <a:gd name="connsiteY4" fmla="*/ 676672 h 135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343" h="1353343">
                <a:moveTo>
                  <a:pt x="0" y="676672"/>
                </a:moveTo>
                <a:cubicBezTo>
                  <a:pt x="0" y="302956"/>
                  <a:pt x="302956" y="0"/>
                  <a:pt x="676672" y="0"/>
                </a:cubicBezTo>
                <a:cubicBezTo>
                  <a:pt x="1050388" y="0"/>
                  <a:pt x="1353344" y="302956"/>
                  <a:pt x="1353344" y="676672"/>
                </a:cubicBezTo>
                <a:cubicBezTo>
                  <a:pt x="1353344" y="1050388"/>
                  <a:pt x="1050388" y="1353344"/>
                  <a:pt x="676672" y="1353344"/>
                </a:cubicBezTo>
                <a:cubicBezTo>
                  <a:pt x="302956" y="1353344"/>
                  <a:pt x="0" y="1050388"/>
                  <a:pt x="0" y="676672"/>
                </a:cubicBezTo>
                <a:close/>
              </a:path>
            </a:pathLst>
          </a:custGeom>
          <a:gradFill>
            <a:gsLst>
              <a:gs pos="0">
                <a:srgbClr val="FE690C"/>
              </a:gs>
              <a:gs pos="100000">
                <a:srgbClr val="FE690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6604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7620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92" tIns="236292" rIns="236292" bIns="236292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3000" kern="120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F5E9B4A-95A0-42A3-A825-AEE6F86430E2}"/>
              </a:ext>
            </a:extLst>
          </p:cNvPr>
          <p:cNvSpPr/>
          <p:nvPr/>
        </p:nvSpPr>
        <p:spPr>
          <a:xfrm rot="1837883">
            <a:off x="4383983" y="4500814"/>
            <a:ext cx="1353343" cy="1353343"/>
          </a:xfrm>
          <a:custGeom>
            <a:avLst/>
            <a:gdLst>
              <a:gd name="connsiteX0" fmla="*/ 0 w 1353343"/>
              <a:gd name="connsiteY0" fmla="*/ 676672 h 1353343"/>
              <a:gd name="connsiteX1" fmla="*/ 676672 w 1353343"/>
              <a:gd name="connsiteY1" fmla="*/ 0 h 1353343"/>
              <a:gd name="connsiteX2" fmla="*/ 1353344 w 1353343"/>
              <a:gd name="connsiteY2" fmla="*/ 676672 h 1353343"/>
              <a:gd name="connsiteX3" fmla="*/ 676672 w 1353343"/>
              <a:gd name="connsiteY3" fmla="*/ 1353344 h 1353343"/>
              <a:gd name="connsiteX4" fmla="*/ 0 w 1353343"/>
              <a:gd name="connsiteY4" fmla="*/ 676672 h 135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343" h="1353343">
                <a:moveTo>
                  <a:pt x="0" y="676672"/>
                </a:moveTo>
                <a:cubicBezTo>
                  <a:pt x="0" y="302956"/>
                  <a:pt x="302956" y="0"/>
                  <a:pt x="676672" y="0"/>
                </a:cubicBezTo>
                <a:cubicBezTo>
                  <a:pt x="1050388" y="0"/>
                  <a:pt x="1353344" y="302956"/>
                  <a:pt x="1353344" y="676672"/>
                </a:cubicBezTo>
                <a:cubicBezTo>
                  <a:pt x="1353344" y="1050388"/>
                  <a:pt x="1050388" y="1353344"/>
                  <a:pt x="676672" y="1353344"/>
                </a:cubicBezTo>
                <a:cubicBezTo>
                  <a:pt x="302956" y="1353344"/>
                  <a:pt x="0" y="1050388"/>
                  <a:pt x="0" y="676672"/>
                </a:cubicBezTo>
                <a:close/>
              </a:path>
            </a:pathLst>
          </a:custGeom>
          <a:gradFill>
            <a:gsLst>
              <a:gs pos="0">
                <a:srgbClr val="FE690C"/>
              </a:gs>
              <a:gs pos="100000">
                <a:srgbClr val="FE690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6604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7620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92" tIns="236292" rIns="236292" bIns="236292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3000" kern="1200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0974046B-89AD-4980-99D4-4F8E418C88B7}"/>
              </a:ext>
            </a:extLst>
          </p:cNvPr>
          <p:cNvSpPr/>
          <p:nvPr/>
        </p:nvSpPr>
        <p:spPr>
          <a:xfrm rot="1837883">
            <a:off x="3387421" y="2729935"/>
            <a:ext cx="1353343" cy="1353343"/>
          </a:xfrm>
          <a:custGeom>
            <a:avLst/>
            <a:gdLst>
              <a:gd name="connsiteX0" fmla="*/ 0 w 1353343"/>
              <a:gd name="connsiteY0" fmla="*/ 676672 h 1353343"/>
              <a:gd name="connsiteX1" fmla="*/ 676672 w 1353343"/>
              <a:gd name="connsiteY1" fmla="*/ 0 h 1353343"/>
              <a:gd name="connsiteX2" fmla="*/ 1353344 w 1353343"/>
              <a:gd name="connsiteY2" fmla="*/ 676672 h 1353343"/>
              <a:gd name="connsiteX3" fmla="*/ 676672 w 1353343"/>
              <a:gd name="connsiteY3" fmla="*/ 1353344 h 1353343"/>
              <a:gd name="connsiteX4" fmla="*/ 0 w 1353343"/>
              <a:gd name="connsiteY4" fmla="*/ 676672 h 135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343" h="1353343">
                <a:moveTo>
                  <a:pt x="0" y="676672"/>
                </a:moveTo>
                <a:cubicBezTo>
                  <a:pt x="0" y="302956"/>
                  <a:pt x="302956" y="0"/>
                  <a:pt x="676672" y="0"/>
                </a:cubicBezTo>
                <a:cubicBezTo>
                  <a:pt x="1050388" y="0"/>
                  <a:pt x="1353344" y="302956"/>
                  <a:pt x="1353344" y="676672"/>
                </a:cubicBezTo>
                <a:cubicBezTo>
                  <a:pt x="1353344" y="1050388"/>
                  <a:pt x="1050388" y="1353344"/>
                  <a:pt x="676672" y="1353344"/>
                </a:cubicBezTo>
                <a:cubicBezTo>
                  <a:pt x="302956" y="1353344"/>
                  <a:pt x="0" y="1050388"/>
                  <a:pt x="0" y="676672"/>
                </a:cubicBezTo>
                <a:close/>
              </a:path>
            </a:pathLst>
          </a:custGeom>
          <a:gradFill>
            <a:gsLst>
              <a:gs pos="0">
                <a:srgbClr val="FE690C"/>
              </a:gs>
              <a:gs pos="100000">
                <a:srgbClr val="FE690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6604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7620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92" tIns="236292" rIns="236292" bIns="236292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3000" kern="1200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30DFE14D-A064-466F-BBBE-4D24DB73B9C3}"/>
              </a:ext>
            </a:extLst>
          </p:cNvPr>
          <p:cNvSpPr/>
          <p:nvPr/>
        </p:nvSpPr>
        <p:spPr>
          <a:xfrm rot="1837883">
            <a:off x="4422767" y="981448"/>
            <a:ext cx="1353343" cy="1353343"/>
          </a:xfrm>
          <a:custGeom>
            <a:avLst/>
            <a:gdLst>
              <a:gd name="connsiteX0" fmla="*/ 0 w 1353343"/>
              <a:gd name="connsiteY0" fmla="*/ 676672 h 1353343"/>
              <a:gd name="connsiteX1" fmla="*/ 676672 w 1353343"/>
              <a:gd name="connsiteY1" fmla="*/ 0 h 1353343"/>
              <a:gd name="connsiteX2" fmla="*/ 1353344 w 1353343"/>
              <a:gd name="connsiteY2" fmla="*/ 676672 h 1353343"/>
              <a:gd name="connsiteX3" fmla="*/ 676672 w 1353343"/>
              <a:gd name="connsiteY3" fmla="*/ 1353344 h 1353343"/>
              <a:gd name="connsiteX4" fmla="*/ 0 w 1353343"/>
              <a:gd name="connsiteY4" fmla="*/ 676672 h 135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343" h="1353343">
                <a:moveTo>
                  <a:pt x="0" y="676672"/>
                </a:moveTo>
                <a:cubicBezTo>
                  <a:pt x="0" y="302956"/>
                  <a:pt x="302956" y="0"/>
                  <a:pt x="676672" y="0"/>
                </a:cubicBezTo>
                <a:cubicBezTo>
                  <a:pt x="1050388" y="0"/>
                  <a:pt x="1353344" y="302956"/>
                  <a:pt x="1353344" y="676672"/>
                </a:cubicBezTo>
                <a:cubicBezTo>
                  <a:pt x="1353344" y="1050388"/>
                  <a:pt x="1050388" y="1353344"/>
                  <a:pt x="676672" y="1353344"/>
                </a:cubicBezTo>
                <a:cubicBezTo>
                  <a:pt x="302956" y="1353344"/>
                  <a:pt x="0" y="1050388"/>
                  <a:pt x="0" y="676672"/>
                </a:cubicBezTo>
                <a:close/>
              </a:path>
            </a:pathLst>
          </a:custGeom>
          <a:gradFill>
            <a:gsLst>
              <a:gs pos="0">
                <a:srgbClr val="FE690C"/>
              </a:gs>
              <a:gs pos="100000">
                <a:srgbClr val="FE690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6604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7620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1852" tIns="271852" rIns="271852" bIns="271852" numCol="1" spcCol="1270" anchor="ctr" anchorCtr="0">
            <a:noAutofit/>
          </a:bodyPr>
          <a:lstStyle/>
          <a:p>
            <a:pPr marL="0" lvl="0" indent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800" kern="1200"/>
          </a:p>
        </p:txBody>
      </p:sp>
      <p:sp>
        <p:nvSpPr>
          <p:cNvPr id="7" name="Rectangle: Rounded Corners 30">
            <a:extLst>
              <a:ext uri="{FF2B5EF4-FFF2-40B4-BE49-F238E27FC236}">
                <a16:creationId xmlns:a16="http://schemas.microsoft.com/office/drawing/2014/main" id="{C15706D4-3EEE-40D9-8964-C9D20CD48AFD}"/>
              </a:ext>
            </a:extLst>
          </p:cNvPr>
          <p:cNvSpPr/>
          <p:nvPr/>
        </p:nvSpPr>
        <p:spPr>
          <a:xfrm>
            <a:off x="8632825" y="1055848"/>
            <a:ext cx="1847824" cy="1153864"/>
          </a:xfrm>
          <a:custGeom>
            <a:avLst/>
            <a:gdLst>
              <a:gd name="connsiteX0" fmla="*/ 0 w 3057237"/>
              <a:gd name="connsiteY0" fmla="*/ 250689 h 1504105"/>
              <a:gd name="connsiteX1" fmla="*/ 250689 w 3057237"/>
              <a:gd name="connsiteY1" fmla="*/ 0 h 1504105"/>
              <a:gd name="connsiteX2" fmla="*/ 2806548 w 3057237"/>
              <a:gd name="connsiteY2" fmla="*/ 0 h 1504105"/>
              <a:gd name="connsiteX3" fmla="*/ 3057237 w 3057237"/>
              <a:gd name="connsiteY3" fmla="*/ 250689 h 1504105"/>
              <a:gd name="connsiteX4" fmla="*/ 3057237 w 3057237"/>
              <a:gd name="connsiteY4" fmla="*/ 1253416 h 1504105"/>
              <a:gd name="connsiteX5" fmla="*/ 2806548 w 3057237"/>
              <a:gd name="connsiteY5" fmla="*/ 1504105 h 1504105"/>
              <a:gd name="connsiteX6" fmla="*/ 250689 w 3057237"/>
              <a:gd name="connsiteY6" fmla="*/ 1504105 h 1504105"/>
              <a:gd name="connsiteX7" fmla="*/ 0 w 3057237"/>
              <a:gd name="connsiteY7" fmla="*/ 1253416 h 1504105"/>
              <a:gd name="connsiteX8" fmla="*/ 0 w 3057237"/>
              <a:gd name="connsiteY8" fmla="*/ 250689 h 1504105"/>
              <a:gd name="connsiteX0" fmla="*/ 3057237 w 3148677"/>
              <a:gd name="connsiteY0" fmla="*/ 1253416 h 1504105"/>
              <a:gd name="connsiteX1" fmla="*/ 2806548 w 3148677"/>
              <a:gd name="connsiteY1" fmla="*/ 1504105 h 1504105"/>
              <a:gd name="connsiteX2" fmla="*/ 250689 w 3148677"/>
              <a:gd name="connsiteY2" fmla="*/ 1504105 h 1504105"/>
              <a:gd name="connsiteX3" fmla="*/ 0 w 3148677"/>
              <a:gd name="connsiteY3" fmla="*/ 1253416 h 1504105"/>
              <a:gd name="connsiteX4" fmla="*/ 0 w 3148677"/>
              <a:gd name="connsiteY4" fmla="*/ 250689 h 1504105"/>
              <a:gd name="connsiteX5" fmla="*/ 250689 w 3148677"/>
              <a:gd name="connsiteY5" fmla="*/ 0 h 1504105"/>
              <a:gd name="connsiteX6" fmla="*/ 2806548 w 3148677"/>
              <a:gd name="connsiteY6" fmla="*/ 0 h 1504105"/>
              <a:gd name="connsiteX7" fmla="*/ 3057237 w 3148677"/>
              <a:gd name="connsiteY7" fmla="*/ 250689 h 1504105"/>
              <a:gd name="connsiteX8" fmla="*/ 3148677 w 3148677"/>
              <a:gd name="connsiteY8" fmla="*/ 1344856 h 1504105"/>
              <a:gd name="connsiteX0" fmla="*/ 3057237 w 3057237"/>
              <a:gd name="connsiteY0" fmla="*/ 1253416 h 1504105"/>
              <a:gd name="connsiteX1" fmla="*/ 2806548 w 3057237"/>
              <a:gd name="connsiteY1" fmla="*/ 1504105 h 1504105"/>
              <a:gd name="connsiteX2" fmla="*/ 250689 w 3057237"/>
              <a:gd name="connsiteY2" fmla="*/ 1504105 h 1504105"/>
              <a:gd name="connsiteX3" fmla="*/ 0 w 3057237"/>
              <a:gd name="connsiteY3" fmla="*/ 1253416 h 1504105"/>
              <a:gd name="connsiteX4" fmla="*/ 0 w 3057237"/>
              <a:gd name="connsiteY4" fmla="*/ 250689 h 1504105"/>
              <a:gd name="connsiteX5" fmla="*/ 250689 w 3057237"/>
              <a:gd name="connsiteY5" fmla="*/ 0 h 1504105"/>
              <a:gd name="connsiteX6" fmla="*/ 2806548 w 3057237"/>
              <a:gd name="connsiteY6" fmla="*/ 0 h 1504105"/>
              <a:gd name="connsiteX7" fmla="*/ 3057237 w 3057237"/>
              <a:gd name="connsiteY7" fmla="*/ 250689 h 1504105"/>
              <a:gd name="connsiteX0" fmla="*/ 2806548 w 3057237"/>
              <a:gd name="connsiteY0" fmla="*/ 1504105 h 1504105"/>
              <a:gd name="connsiteX1" fmla="*/ 250689 w 3057237"/>
              <a:gd name="connsiteY1" fmla="*/ 1504105 h 1504105"/>
              <a:gd name="connsiteX2" fmla="*/ 0 w 3057237"/>
              <a:gd name="connsiteY2" fmla="*/ 1253416 h 1504105"/>
              <a:gd name="connsiteX3" fmla="*/ 0 w 3057237"/>
              <a:gd name="connsiteY3" fmla="*/ 250689 h 1504105"/>
              <a:gd name="connsiteX4" fmla="*/ 250689 w 3057237"/>
              <a:gd name="connsiteY4" fmla="*/ 0 h 1504105"/>
              <a:gd name="connsiteX5" fmla="*/ 2806548 w 3057237"/>
              <a:gd name="connsiteY5" fmla="*/ 0 h 1504105"/>
              <a:gd name="connsiteX6" fmla="*/ 3057237 w 3057237"/>
              <a:gd name="connsiteY6" fmla="*/ 250689 h 1504105"/>
              <a:gd name="connsiteX0" fmla="*/ 2806548 w 2806548"/>
              <a:gd name="connsiteY0" fmla="*/ 1504105 h 1504105"/>
              <a:gd name="connsiteX1" fmla="*/ 250689 w 2806548"/>
              <a:gd name="connsiteY1" fmla="*/ 1504105 h 1504105"/>
              <a:gd name="connsiteX2" fmla="*/ 0 w 2806548"/>
              <a:gd name="connsiteY2" fmla="*/ 1253416 h 1504105"/>
              <a:gd name="connsiteX3" fmla="*/ 0 w 2806548"/>
              <a:gd name="connsiteY3" fmla="*/ 250689 h 1504105"/>
              <a:gd name="connsiteX4" fmla="*/ 250689 w 2806548"/>
              <a:gd name="connsiteY4" fmla="*/ 0 h 1504105"/>
              <a:gd name="connsiteX5" fmla="*/ 2806548 w 2806548"/>
              <a:gd name="connsiteY5" fmla="*/ 0 h 150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6548" h="1504105">
                <a:moveTo>
                  <a:pt x="2806548" y="1504105"/>
                </a:moveTo>
                <a:lnTo>
                  <a:pt x="250689" y="1504105"/>
                </a:lnTo>
                <a:cubicBezTo>
                  <a:pt x="112237" y="1504105"/>
                  <a:pt x="0" y="1391868"/>
                  <a:pt x="0" y="1253416"/>
                </a:cubicBezTo>
                <a:lnTo>
                  <a:pt x="0" y="250689"/>
                </a:lnTo>
                <a:cubicBezTo>
                  <a:pt x="0" y="112237"/>
                  <a:pt x="112237" y="0"/>
                  <a:pt x="250689" y="0"/>
                </a:cubicBezTo>
                <a:lnTo>
                  <a:pt x="2806548" y="0"/>
                </a:lnTo>
              </a:path>
            </a:pathLst>
          </a:custGeom>
          <a:noFill/>
          <a:ln w="25400">
            <a:solidFill>
              <a:schemeClr val="accent1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5919E32-E818-45C2-BFBA-4506B5CF65FE}"/>
              </a:ext>
            </a:extLst>
          </p:cNvPr>
          <p:cNvCxnSpPr>
            <a:cxnSpLocks/>
          </p:cNvCxnSpPr>
          <p:nvPr/>
        </p:nvCxnSpPr>
        <p:spPr>
          <a:xfrm>
            <a:off x="7797800" y="1634836"/>
            <a:ext cx="835025" cy="0"/>
          </a:xfrm>
          <a:prstGeom prst="straightConnector1">
            <a:avLst/>
          </a:prstGeom>
          <a:ln w="25400">
            <a:solidFill>
              <a:schemeClr val="accent1">
                <a:lumMod val="75000"/>
                <a:alpha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30">
            <a:extLst>
              <a:ext uri="{FF2B5EF4-FFF2-40B4-BE49-F238E27FC236}">
                <a16:creationId xmlns:a16="http://schemas.microsoft.com/office/drawing/2014/main" id="{93457C1F-7B63-4963-AA85-148E51A4E0CE}"/>
              </a:ext>
            </a:extLst>
          </p:cNvPr>
          <p:cNvSpPr/>
          <p:nvPr/>
        </p:nvSpPr>
        <p:spPr>
          <a:xfrm>
            <a:off x="9318800" y="2879764"/>
            <a:ext cx="2282073" cy="1080000"/>
          </a:xfrm>
          <a:custGeom>
            <a:avLst/>
            <a:gdLst>
              <a:gd name="connsiteX0" fmla="*/ 0 w 3057237"/>
              <a:gd name="connsiteY0" fmla="*/ 250689 h 1504105"/>
              <a:gd name="connsiteX1" fmla="*/ 250689 w 3057237"/>
              <a:gd name="connsiteY1" fmla="*/ 0 h 1504105"/>
              <a:gd name="connsiteX2" fmla="*/ 2806548 w 3057237"/>
              <a:gd name="connsiteY2" fmla="*/ 0 h 1504105"/>
              <a:gd name="connsiteX3" fmla="*/ 3057237 w 3057237"/>
              <a:gd name="connsiteY3" fmla="*/ 250689 h 1504105"/>
              <a:gd name="connsiteX4" fmla="*/ 3057237 w 3057237"/>
              <a:gd name="connsiteY4" fmla="*/ 1253416 h 1504105"/>
              <a:gd name="connsiteX5" fmla="*/ 2806548 w 3057237"/>
              <a:gd name="connsiteY5" fmla="*/ 1504105 h 1504105"/>
              <a:gd name="connsiteX6" fmla="*/ 250689 w 3057237"/>
              <a:gd name="connsiteY6" fmla="*/ 1504105 h 1504105"/>
              <a:gd name="connsiteX7" fmla="*/ 0 w 3057237"/>
              <a:gd name="connsiteY7" fmla="*/ 1253416 h 1504105"/>
              <a:gd name="connsiteX8" fmla="*/ 0 w 3057237"/>
              <a:gd name="connsiteY8" fmla="*/ 250689 h 1504105"/>
              <a:gd name="connsiteX0" fmla="*/ 3057237 w 3148677"/>
              <a:gd name="connsiteY0" fmla="*/ 1253416 h 1504105"/>
              <a:gd name="connsiteX1" fmla="*/ 2806548 w 3148677"/>
              <a:gd name="connsiteY1" fmla="*/ 1504105 h 1504105"/>
              <a:gd name="connsiteX2" fmla="*/ 250689 w 3148677"/>
              <a:gd name="connsiteY2" fmla="*/ 1504105 h 1504105"/>
              <a:gd name="connsiteX3" fmla="*/ 0 w 3148677"/>
              <a:gd name="connsiteY3" fmla="*/ 1253416 h 1504105"/>
              <a:gd name="connsiteX4" fmla="*/ 0 w 3148677"/>
              <a:gd name="connsiteY4" fmla="*/ 250689 h 1504105"/>
              <a:gd name="connsiteX5" fmla="*/ 250689 w 3148677"/>
              <a:gd name="connsiteY5" fmla="*/ 0 h 1504105"/>
              <a:gd name="connsiteX6" fmla="*/ 2806548 w 3148677"/>
              <a:gd name="connsiteY6" fmla="*/ 0 h 1504105"/>
              <a:gd name="connsiteX7" fmla="*/ 3057237 w 3148677"/>
              <a:gd name="connsiteY7" fmla="*/ 250689 h 1504105"/>
              <a:gd name="connsiteX8" fmla="*/ 3148677 w 3148677"/>
              <a:gd name="connsiteY8" fmla="*/ 1344856 h 1504105"/>
              <a:gd name="connsiteX0" fmla="*/ 3057237 w 3057237"/>
              <a:gd name="connsiteY0" fmla="*/ 1253416 h 1504105"/>
              <a:gd name="connsiteX1" fmla="*/ 2806548 w 3057237"/>
              <a:gd name="connsiteY1" fmla="*/ 1504105 h 1504105"/>
              <a:gd name="connsiteX2" fmla="*/ 250689 w 3057237"/>
              <a:gd name="connsiteY2" fmla="*/ 1504105 h 1504105"/>
              <a:gd name="connsiteX3" fmla="*/ 0 w 3057237"/>
              <a:gd name="connsiteY3" fmla="*/ 1253416 h 1504105"/>
              <a:gd name="connsiteX4" fmla="*/ 0 w 3057237"/>
              <a:gd name="connsiteY4" fmla="*/ 250689 h 1504105"/>
              <a:gd name="connsiteX5" fmla="*/ 250689 w 3057237"/>
              <a:gd name="connsiteY5" fmla="*/ 0 h 1504105"/>
              <a:gd name="connsiteX6" fmla="*/ 2806548 w 3057237"/>
              <a:gd name="connsiteY6" fmla="*/ 0 h 1504105"/>
              <a:gd name="connsiteX7" fmla="*/ 3057237 w 3057237"/>
              <a:gd name="connsiteY7" fmla="*/ 250689 h 1504105"/>
              <a:gd name="connsiteX0" fmla="*/ 2806548 w 3057237"/>
              <a:gd name="connsiteY0" fmla="*/ 1504105 h 1504105"/>
              <a:gd name="connsiteX1" fmla="*/ 250689 w 3057237"/>
              <a:gd name="connsiteY1" fmla="*/ 1504105 h 1504105"/>
              <a:gd name="connsiteX2" fmla="*/ 0 w 3057237"/>
              <a:gd name="connsiteY2" fmla="*/ 1253416 h 1504105"/>
              <a:gd name="connsiteX3" fmla="*/ 0 w 3057237"/>
              <a:gd name="connsiteY3" fmla="*/ 250689 h 1504105"/>
              <a:gd name="connsiteX4" fmla="*/ 250689 w 3057237"/>
              <a:gd name="connsiteY4" fmla="*/ 0 h 1504105"/>
              <a:gd name="connsiteX5" fmla="*/ 2806548 w 3057237"/>
              <a:gd name="connsiteY5" fmla="*/ 0 h 1504105"/>
              <a:gd name="connsiteX6" fmla="*/ 3057237 w 3057237"/>
              <a:gd name="connsiteY6" fmla="*/ 250689 h 1504105"/>
              <a:gd name="connsiteX0" fmla="*/ 2806548 w 2806548"/>
              <a:gd name="connsiteY0" fmla="*/ 1504105 h 1504105"/>
              <a:gd name="connsiteX1" fmla="*/ 250689 w 2806548"/>
              <a:gd name="connsiteY1" fmla="*/ 1504105 h 1504105"/>
              <a:gd name="connsiteX2" fmla="*/ 0 w 2806548"/>
              <a:gd name="connsiteY2" fmla="*/ 1253416 h 1504105"/>
              <a:gd name="connsiteX3" fmla="*/ 0 w 2806548"/>
              <a:gd name="connsiteY3" fmla="*/ 250689 h 1504105"/>
              <a:gd name="connsiteX4" fmla="*/ 250689 w 2806548"/>
              <a:gd name="connsiteY4" fmla="*/ 0 h 1504105"/>
              <a:gd name="connsiteX5" fmla="*/ 2806548 w 2806548"/>
              <a:gd name="connsiteY5" fmla="*/ 0 h 150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6548" h="1504105">
                <a:moveTo>
                  <a:pt x="2806548" y="1504105"/>
                </a:moveTo>
                <a:lnTo>
                  <a:pt x="250689" y="1504105"/>
                </a:lnTo>
                <a:cubicBezTo>
                  <a:pt x="112237" y="1504105"/>
                  <a:pt x="0" y="1391868"/>
                  <a:pt x="0" y="1253416"/>
                </a:cubicBezTo>
                <a:lnTo>
                  <a:pt x="0" y="250689"/>
                </a:lnTo>
                <a:cubicBezTo>
                  <a:pt x="0" y="112237"/>
                  <a:pt x="112237" y="0"/>
                  <a:pt x="250689" y="0"/>
                </a:cubicBezTo>
                <a:lnTo>
                  <a:pt x="2806548" y="0"/>
                </a:lnTo>
              </a:path>
            </a:pathLst>
          </a:custGeom>
          <a:noFill/>
          <a:ln w="25400">
            <a:solidFill>
              <a:schemeClr val="accent1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Rectangle: Rounded Corners 30">
            <a:extLst>
              <a:ext uri="{FF2B5EF4-FFF2-40B4-BE49-F238E27FC236}">
                <a16:creationId xmlns:a16="http://schemas.microsoft.com/office/drawing/2014/main" id="{8D13118F-6DC6-4668-A880-E71936DB55E4}"/>
              </a:ext>
            </a:extLst>
          </p:cNvPr>
          <p:cNvSpPr/>
          <p:nvPr/>
        </p:nvSpPr>
        <p:spPr>
          <a:xfrm>
            <a:off x="8626599" y="4848359"/>
            <a:ext cx="1854049" cy="879906"/>
          </a:xfrm>
          <a:custGeom>
            <a:avLst/>
            <a:gdLst>
              <a:gd name="connsiteX0" fmla="*/ 0 w 3057237"/>
              <a:gd name="connsiteY0" fmla="*/ 250689 h 1504105"/>
              <a:gd name="connsiteX1" fmla="*/ 250689 w 3057237"/>
              <a:gd name="connsiteY1" fmla="*/ 0 h 1504105"/>
              <a:gd name="connsiteX2" fmla="*/ 2806548 w 3057237"/>
              <a:gd name="connsiteY2" fmla="*/ 0 h 1504105"/>
              <a:gd name="connsiteX3" fmla="*/ 3057237 w 3057237"/>
              <a:gd name="connsiteY3" fmla="*/ 250689 h 1504105"/>
              <a:gd name="connsiteX4" fmla="*/ 3057237 w 3057237"/>
              <a:gd name="connsiteY4" fmla="*/ 1253416 h 1504105"/>
              <a:gd name="connsiteX5" fmla="*/ 2806548 w 3057237"/>
              <a:gd name="connsiteY5" fmla="*/ 1504105 h 1504105"/>
              <a:gd name="connsiteX6" fmla="*/ 250689 w 3057237"/>
              <a:gd name="connsiteY6" fmla="*/ 1504105 h 1504105"/>
              <a:gd name="connsiteX7" fmla="*/ 0 w 3057237"/>
              <a:gd name="connsiteY7" fmla="*/ 1253416 h 1504105"/>
              <a:gd name="connsiteX8" fmla="*/ 0 w 3057237"/>
              <a:gd name="connsiteY8" fmla="*/ 250689 h 1504105"/>
              <a:gd name="connsiteX0" fmla="*/ 3057237 w 3148677"/>
              <a:gd name="connsiteY0" fmla="*/ 1253416 h 1504105"/>
              <a:gd name="connsiteX1" fmla="*/ 2806548 w 3148677"/>
              <a:gd name="connsiteY1" fmla="*/ 1504105 h 1504105"/>
              <a:gd name="connsiteX2" fmla="*/ 250689 w 3148677"/>
              <a:gd name="connsiteY2" fmla="*/ 1504105 h 1504105"/>
              <a:gd name="connsiteX3" fmla="*/ 0 w 3148677"/>
              <a:gd name="connsiteY3" fmla="*/ 1253416 h 1504105"/>
              <a:gd name="connsiteX4" fmla="*/ 0 w 3148677"/>
              <a:gd name="connsiteY4" fmla="*/ 250689 h 1504105"/>
              <a:gd name="connsiteX5" fmla="*/ 250689 w 3148677"/>
              <a:gd name="connsiteY5" fmla="*/ 0 h 1504105"/>
              <a:gd name="connsiteX6" fmla="*/ 2806548 w 3148677"/>
              <a:gd name="connsiteY6" fmla="*/ 0 h 1504105"/>
              <a:gd name="connsiteX7" fmla="*/ 3057237 w 3148677"/>
              <a:gd name="connsiteY7" fmla="*/ 250689 h 1504105"/>
              <a:gd name="connsiteX8" fmla="*/ 3148677 w 3148677"/>
              <a:gd name="connsiteY8" fmla="*/ 1344856 h 1504105"/>
              <a:gd name="connsiteX0" fmla="*/ 3057237 w 3057237"/>
              <a:gd name="connsiteY0" fmla="*/ 1253416 h 1504105"/>
              <a:gd name="connsiteX1" fmla="*/ 2806548 w 3057237"/>
              <a:gd name="connsiteY1" fmla="*/ 1504105 h 1504105"/>
              <a:gd name="connsiteX2" fmla="*/ 250689 w 3057237"/>
              <a:gd name="connsiteY2" fmla="*/ 1504105 h 1504105"/>
              <a:gd name="connsiteX3" fmla="*/ 0 w 3057237"/>
              <a:gd name="connsiteY3" fmla="*/ 1253416 h 1504105"/>
              <a:gd name="connsiteX4" fmla="*/ 0 w 3057237"/>
              <a:gd name="connsiteY4" fmla="*/ 250689 h 1504105"/>
              <a:gd name="connsiteX5" fmla="*/ 250689 w 3057237"/>
              <a:gd name="connsiteY5" fmla="*/ 0 h 1504105"/>
              <a:gd name="connsiteX6" fmla="*/ 2806548 w 3057237"/>
              <a:gd name="connsiteY6" fmla="*/ 0 h 1504105"/>
              <a:gd name="connsiteX7" fmla="*/ 3057237 w 3057237"/>
              <a:gd name="connsiteY7" fmla="*/ 250689 h 1504105"/>
              <a:gd name="connsiteX0" fmla="*/ 2806548 w 3057237"/>
              <a:gd name="connsiteY0" fmla="*/ 1504105 h 1504105"/>
              <a:gd name="connsiteX1" fmla="*/ 250689 w 3057237"/>
              <a:gd name="connsiteY1" fmla="*/ 1504105 h 1504105"/>
              <a:gd name="connsiteX2" fmla="*/ 0 w 3057237"/>
              <a:gd name="connsiteY2" fmla="*/ 1253416 h 1504105"/>
              <a:gd name="connsiteX3" fmla="*/ 0 w 3057237"/>
              <a:gd name="connsiteY3" fmla="*/ 250689 h 1504105"/>
              <a:gd name="connsiteX4" fmla="*/ 250689 w 3057237"/>
              <a:gd name="connsiteY4" fmla="*/ 0 h 1504105"/>
              <a:gd name="connsiteX5" fmla="*/ 2806548 w 3057237"/>
              <a:gd name="connsiteY5" fmla="*/ 0 h 1504105"/>
              <a:gd name="connsiteX6" fmla="*/ 3057237 w 3057237"/>
              <a:gd name="connsiteY6" fmla="*/ 250689 h 1504105"/>
              <a:gd name="connsiteX0" fmla="*/ 2806548 w 2806548"/>
              <a:gd name="connsiteY0" fmla="*/ 1504105 h 1504105"/>
              <a:gd name="connsiteX1" fmla="*/ 250689 w 2806548"/>
              <a:gd name="connsiteY1" fmla="*/ 1504105 h 1504105"/>
              <a:gd name="connsiteX2" fmla="*/ 0 w 2806548"/>
              <a:gd name="connsiteY2" fmla="*/ 1253416 h 1504105"/>
              <a:gd name="connsiteX3" fmla="*/ 0 w 2806548"/>
              <a:gd name="connsiteY3" fmla="*/ 250689 h 1504105"/>
              <a:gd name="connsiteX4" fmla="*/ 250689 w 2806548"/>
              <a:gd name="connsiteY4" fmla="*/ 0 h 1504105"/>
              <a:gd name="connsiteX5" fmla="*/ 2806548 w 2806548"/>
              <a:gd name="connsiteY5" fmla="*/ 0 h 150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6548" h="1504105">
                <a:moveTo>
                  <a:pt x="2806548" y="1504105"/>
                </a:moveTo>
                <a:lnTo>
                  <a:pt x="250689" y="1504105"/>
                </a:lnTo>
                <a:cubicBezTo>
                  <a:pt x="112237" y="1504105"/>
                  <a:pt x="0" y="1391868"/>
                  <a:pt x="0" y="1253416"/>
                </a:cubicBezTo>
                <a:lnTo>
                  <a:pt x="0" y="250689"/>
                </a:lnTo>
                <a:cubicBezTo>
                  <a:pt x="0" y="112237"/>
                  <a:pt x="112237" y="0"/>
                  <a:pt x="250689" y="0"/>
                </a:cubicBezTo>
                <a:lnTo>
                  <a:pt x="2806548" y="0"/>
                </a:lnTo>
              </a:path>
            </a:pathLst>
          </a:custGeom>
          <a:noFill/>
          <a:ln w="25400">
            <a:solidFill>
              <a:schemeClr val="accent1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C55BC69-1082-4DC9-9399-255B3E28BC68}"/>
              </a:ext>
            </a:extLst>
          </p:cNvPr>
          <p:cNvCxnSpPr>
            <a:cxnSpLocks/>
          </p:cNvCxnSpPr>
          <p:nvPr/>
        </p:nvCxnSpPr>
        <p:spPr>
          <a:xfrm>
            <a:off x="7791575" y="5265697"/>
            <a:ext cx="835025" cy="0"/>
          </a:xfrm>
          <a:prstGeom prst="straightConnector1">
            <a:avLst/>
          </a:prstGeom>
          <a:ln w="25400">
            <a:solidFill>
              <a:schemeClr val="accent1">
                <a:lumMod val="75000"/>
                <a:alpha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73C1DBE-90BE-41CB-8D02-C95492D7F947}"/>
              </a:ext>
            </a:extLst>
          </p:cNvPr>
          <p:cNvCxnSpPr>
            <a:cxnSpLocks/>
          </p:cNvCxnSpPr>
          <p:nvPr/>
        </p:nvCxnSpPr>
        <p:spPr>
          <a:xfrm flipH="1">
            <a:off x="3562204" y="1630771"/>
            <a:ext cx="835025" cy="0"/>
          </a:xfrm>
          <a:prstGeom prst="straightConnector1">
            <a:avLst/>
          </a:prstGeom>
          <a:ln w="25400">
            <a:solidFill>
              <a:schemeClr val="accent1">
                <a:lumMod val="75000"/>
                <a:alpha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30">
            <a:extLst>
              <a:ext uri="{FF2B5EF4-FFF2-40B4-BE49-F238E27FC236}">
                <a16:creationId xmlns:a16="http://schemas.microsoft.com/office/drawing/2014/main" id="{7C60BCB2-9097-4FE6-AC2F-BD1BE4F2EC6A}"/>
              </a:ext>
            </a:extLst>
          </p:cNvPr>
          <p:cNvSpPr/>
          <p:nvPr/>
        </p:nvSpPr>
        <p:spPr>
          <a:xfrm flipH="1">
            <a:off x="1135498" y="4572619"/>
            <a:ext cx="2432976" cy="1384996"/>
          </a:xfrm>
          <a:custGeom>
            <a:avLst/>
            <a:gdLst>
              <a:gd name="connsiteX0" fmla="*/ 0 w 3057237"/>
              <a:gd name="connsiteY0" fmla="*/ 250689 h 1504105"/>
              <a:gd name="connsiteX1" fmla="*/ 250689 w 3057237"/>
              <a:gd name="connsiteY1" fmla="*/ 0 h 1504105"/>
              <a:gd name="connsiteX2" fmla="*/ 2806548 w 3057237"/>
              <a:gd name="connsiteY2" fmla="*/ 0 h 1504105"/>
              <a:gd name="connsiteX3" fmla="*/ 3057237 w 3057237"/>
              <a:gd name="connsiteY3" fmla="*/ 250689 h 1504105"/>
              <a:gd name="connsiteX4" fmla="*/ 3057237 w 3057237"/>
              <a:gd name="connsiteY4" fmla="*/ 1253416 h 1504105"/>
              <a:gd name="connsiteX5" fmla="*/ 2806548 w 3057237"/>
              <a:gd name="connsiteY5" fmla="*/ 1504105 h 1504105"/>
              <a:gd name="connsiteX6" fmla="*/ 250689 w 3057237"/>
              <a:gd name="connsiteY6" fmla="*/ 1504105 h 1504105"/>
              <a:gd name="connsiteX7" fmla="*/ 0 w 3057237"/>
              <a:gd name="connsiteY7" fmla="*/ 1253416 h 1504105"/>
              <a:gd name="connsiteX8" fmla="*/ 0 w 3057237"/>
              <a:gd name="connsiteY8" fmla="*/ 250689 h 1504105"/>
              <a:gd name="connsiteX0" fmla="*/ 3057237 w 3148677"/>
              <a:gd name="connsiteY0" fmla="*/ 1253416 h 1504105"/>
              <a:gd name="connsiteX1" fmla="*/ 2806548 w 3148677"/>
              <a:gd name="connsiteY1" fmla="*/ 1504105 h 1504105"/>
              <a:gd name="connsiteX2" fmla="*/ 250689 w 3148677"/>
              <a:gd name="connsiteY2" fmla="*/ 1504105 h 1504105"/>
              <a:gd name="connsiteX3" fmla="*/ 0 w 3148677"/>
              <a:gd name="connsiteY3" fmla="*/ 1253416 h 1504105"/>
              <a:gd name="connsiteX4" fmla="*/ 0 w 3148677"/>
              <a:gd name="connsiteY4" fmla="*/ 250689 h 1504105"/>
              <a:gd name="connsiteX5" fmla="*/ 250689 w 3148677"/>
              <a:gd name="connsiteY5" fmla="*/ 0 h 1504105"/>
              <a:gd name="connsiteX6" fmla="*/ 2806548 w 3148677"/>
              <a:gd name="connsiteY6" fmla="*/ 0 h 1504105"/>
              <a:gd name="connsiteX7" fmla="*/ 3057237 w 3148677"/>
              <a:gd name="connsiteY7" fmla="*/ 250689 h 1504105"/>
              <a:gd name="connsiteX8" fmla="*/ 3148677 w 3148677"/>
              <a:gd name="connsiteY8" fmla="*/ 1344856 h 1504105"/>
              <a:gd name="connsiteX0" fmla="*/ 3057237 w 3057237"/>
              <a:gd name="connsiteY0" fmla="*/ 1253416 h 1504105"/>
              <a:gd name="connsiteX1" fmla="*/ 2806548 w 3057237"/>
              <a:gd name="connsiteY1" fmla="*/ 1504105 h 1504105"/>
              <a:gd name="connsiteX2" fmla="*/ 250689 w 3057237"/>
              <a:gd name="connsiteY2" fmla="*/ 1504105 h 1504105"/>
              <a:gd name="connsiteX3" fmla="*/ 0 w 3057237"/>
              <a:gd name="connsiteY3" fmla="*/ 1253416 h 1504105"/>
              <a:gd name="connsiteX4" fmla="*/ 0 w 3057237"/>
              <a:gd name="connsiteY4" fmla="*/ 250689 h 1504105"/>
              <a:gd name="connsiteX5" fmla="*/ 250689 w 3057237"/>
              <a:gd name="connsiteY5" fmla="*/ 0 h 1504105"/>
              <a:gd name="connsiteX6" fmla="*/ 2806548 w 3057237"/>
              <a:gd name="connsiteY6" fmla="*/ 0 h 1504105"/>
              <a:gd name="connsiteX7" fmla="*/ 3057237 w 3057237"/>
              <a:gd name="connsiteY7" fmla="*/ 250689 h 1504105"/>
              <a:gd name="connsiteX0" fmla="*/ 2806548 w 3057237"/>
              <a:gd name="connsiteY0" fmla="*/ 1504105 h 1504105"/>
              <a:gd name="connsiteX1" fmla="*/ 250689 w 3057237"/>
              <a:gd name="connsiteY1" fmla="*/ 1504105 h 1504105"/>
              <a:gd name="connsiteX2" fmla="*/ 0 w 3057237"/>
              <a:gd name="connsiteY2" fmla="*/ 1253416 h 1504105"/>
              <a:gd name="connsiteX3" fmla="*/ 0 w 3057237"/>
              <a:gd name="connsiteY3" fmla="*/ 250689 h 1504105"/>
              <a:gd name="connsiteX4" fmla="*/ 250689 w 3057237"/>
              <a:gd name="connsiteY4" fmla="*/ 0 h 1504105"/>
              <a:gd name="connsiteX5" fmla="*/ 2806548 w 3057237"/>
              <a:gd name="connsiteY5" fmla="*/ 0 h 1504105"/>
              <a:gd name="connsiteX6" fmla="*/ 3057237 w 3057237"/>
              <a:gd name="connsiteY6" fmla="*/ 250689 h 1504105"/>
              <a:gd name="connsiteX0" fmla="*/ 2806548 w 2806548"/>
              <a:gd name="connsiteY0" fmla="*/ 1504105 h 1504105"/>
              <a:gd name="connsiteX1" fmla="*/ 250689 w 2806548"/>
              <a:gd name="connsiteY1" fmla="*/ 1504105 h 1504105"/>
              <a:gd name="connsiteX2" fmla="*/ 0 w 2806548"/>
              <a:gd name="connsiteY2" fmla="*/ 1253416 h 1504105"/>
              <a:gd name="connsiteX3" fmla="*/ 0 w 2806548"/>
              <a:gd name="connsiteY3" fmla="*/ 250689 h 1504105"/>
              <a:gd name="connsiteX4" fmla="*/ 250689 w 2806548"/>
              <a:gd name="connsiteY4" fmla="*/ 0 h 1504105"/>
              <a:gd name="connsiteX5" fmla="*/ 2806548 w 2806548"/>
              <a:gd name="connsiteY5" fmla="*/ 0 h 150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6548" h="1504105">
                <a:moveTo>
                  <a:pt x="2806548" y="1504105"/>
                </a:moveTo>
                <a:lnTo>
                  <a:pt x="250689" y="1504105"/>
                </a:lnTo>
                <a:cubicBezTo>
                  <a:pt x="112237" y="1504105"/>
                  <a:pt x="0" y="1391868"/>
                  <a:pt x="0" y="1253416"/>
                </a:cubicBezTo>
                <a:lnTo>
                  <a:pt x="0" y="250689"/>
                </a:lnTo>
                <a:cubicBezTo>
                  <a:pt x="0" y="112237"/>
                  <a:pt x="112237" y="0"/>
                  <a:pt x="250689" y="0"/>
                </a:cubicBezTo>
                <a:lnTo>
                  <a:pt x="2806548" y="0"/>
                </a:lnTo>
              </a:path>
            </a:pathLst>
          </a:custGeom>
          <a:noFill/>
          <a:ln w="25400">
            <a:solidFill>
              <a:schemeClr val="accent1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: Rounded Corners 30">
            <a:extLst>
              <a:ext uri="{FF2B5EF4-FFF2-40B4-BE49-F238E27FC236}">
                <a16:creationId xmlns:a16="http://schemas.microsoft.com/office/drawing/2014/main" id="{BE1ABA41-19F5-4947-A4F9-C108E7397481}"/>
              </a:ext>
            </a:extLst>
          </p:cNvPr>
          <p:cNvSpPr/>
          <p:nvPr/>
        </p:nvSpPr>
        <p:spPr>
          <a:xfrm flipH="1">
            <a:off x="498765" y="2630009"/>
            <a:ext cx="2336206" cy="1600438"/>
          </a:xfrm>
          <a:custGeom>
            <a:avLst/>
            <a:gdLst>
              <a:gd name="connsiteX0" fmla="*/ 0 w 3057237"/>
              <a:gd name="connsiteY0" fmla="*/ 250689 h 1504105"/>
              <a:gd name="connsiteX1" fmla="*/ 250689 w 3057237"/>
              <a:gd name="connsiteY1" fmla="*/ 0 h 1504105"/>
              <a:gd name="connsiteX2" fmla="*/ 2806548 w 3057237"/>
              <a:gd name="connsiteY2" fmla="*/ 0 h 1504105"/>
              <a:gd name="connsiteX3" fmla="*/ 3057237 w 3057237"/>
              <a:gd name="connsiteY3" fmla="*/ 250689 h 1504105"/>
              <a:gd name="connsiteX4" fmla="*/ 3057237 w 3057237"/>
              <a:gd name="connsiteY4" fmla="*/ 1253416 h 1504105"/>
              <a:gd name="connsiteX5" fmla="*/ 2806548 w 3057237"/>
              <a:gd name="connsiteY5" fmla="*/ 1504105 h 1504105"/>
              <a:gd name="connsiteX6" fmla="*/ 250689 w 3057237"/>
              <a:gd name="connsiteY6" fmla="*/ 1504105 h 1504105"/>
              <a:gd name="connsiteX7" fmla="*/ 0 w 3057237"/>
              <a:gd name="connsiteY7" fmla="*/ 1253416 h 1504105"/>
              <a:gd name="connsiteX8" fmla="*/ 0 w 3057237"/>
              <a:gd name="connsiteY8" fmla="*/ 250689 h 1504105"/>
              <a:gd name="connsiteX0" fmla="*/ 3057237 w 3148677"/>
              <a:gd name="connsiteY0" fmla="*/ 1253416 h 1504105"/>
              <a:gd name="connsiteX1" fmla="*/ 2806548 w 3148677"/>
              <a:gd name="connsiteY1" fmla="*/ 1504105 h 1504105"/>
              <a:gd name="connsiteX2" fmla="*/ 250689 w 3148677"/>
              <a:gd name="connsiteY2" fmla="*/ 1504105 h 1504105"/>
              <a:gd name="connsiteX3" fmla="*/ 0 w 3148677"/>
              <a:gd name="connsiteY3" fmla="*/ 1253416 h 1504105"/>
              <a:gd name="connsiteX4" fmla="*/ 0 w 3148677"/>
              <a:gd name="connsiteY4" fmla="*/ 250689 h 1504105"/>
              <a:gd name="connsiteX5" fmla="*/ 250689 w 3148677"/>
              <a:gd name="connsiteY5" fmla="*/ 0 h 1504105"/>
              <a:gd name="connsiteX6" fmla="*/ 2806548 w 3148677"/>
              <a:gd name="connsiteY6" fmla="*/ 0 h 1504105"/>
              <a:gd name="connsiteX7" fmla="*/ 3057237 w 3148677"/>
              <a:gd name="connsiteY7" fmla="*/ 250689 h 1504105"/>
              <a:gd name="connsiteX8" fmla="*/ 3148677 w 3148677"/>
              <a:gd name="connsiteY8" fmla="*/ 1344856 h 1504105"/>
              <a:gd name="connsiteX0" fmla="*/ 3057237 w 3057237"/>
              <a:gd name="connsiteY0" fmla="*/ 1253416 h 1504105"/>
              <a:gd name="connsiteX1" fmla="*/ 2806548 w 3057237"/>
              <a:gd name="connsiteY1" fmla="*/ 1504105 h 1504105"/>
              <a:gd name="connsiteX2" fmla="*/ 250689 w 3057237"/>
              <a:gd name="connsiteY2" fmla="*/ 1504105 h 1504105"/>
              <a:gd name="connsiteX3" fmla="*/ 0 w 3057237"/>
              <a:gd name="connsiteY3" fmla="*/ 1253416 h 1504105"/>
              <a:gd name="connsiteX4" fmla="*/ 0 w 3057237"/>
              <a:gd name="connsiteY4" fmla="*/ 250689 h 1504105"/>
              <a:gd name="connsiteX5" fmla="*/ 250689 w 3057237"/>
              <a:gd name="connsiteY5" fmla="*/ 0 h 1504105"/>
              <a:gd name="connsiteX6" fmla="*/ 2806548 w 3057237"/>
              <a:gd name="connsiteY6" fmla="*/ 0 h 1504105"/>
              <a:gd name="connsiteX7" fmla="*/ 3057237 w 3057237"/>
              <a:gd name="connsiteY7" fmla="*/ 250689 h 1504105"/>
              <a:gd name="connsiteX0" fmla="*/ 2806548 w 3057237"/>
              <a:gd name="connsiteY0" fmla="*/ 1504105 h 1504105"/>
              <a:gd name="connsiteX1" fmla="*/ 250689 w 3057237"/>
              <a:gd name="connsiteY1" fmla="*/ 1504105 h 1504105"/>
              <a:gd name="connsiteX2" fmla="*/ 0 w 3057237"/>
              <a:gd name="connsiteY2" fmla="*/ 1253416 h 1504105"/>
              <a:gd name="connsiteX3" fmla="*/ 0 w 3057237"/>
              <a:gd name="connsiteY3" fmla="*/ 250689 h 1504105"/>
              <a:gd name="connsiteX4" fmla="*/ 250689 w 3057237"/>
              <a:gd name="connsiteY4" fmla="*/ 0 h 1504105"/>
              <a:gd name="connsiteX5" fmla="*/ 2806548 w 3057237"/>
              <a:gd name="connsiteY5" fmla="*/ 0 h 1504105"/>
              <a:gd name="connsiteX6" fmla="*/ 3057237 w 3057237"/>
              <a:gd name="connsiteY6" fmla="*/ 250689 h 1504105"/>
              <a:gd name="connsiteX0" fmla="*/ 2806548 w 2806548"/>
              <a:gd name="connsiteY0" fmla="*/ 1504105 h 1504105"/>
              <a:gd name="connsiteX1" fmla="*/ 250689 w 2806548"/>
              <a:gd name="connsiteY1" fmla="*/ 1504105 h 1504105"/>
              <a:gd name="connsiteX2" fmla="*/ 0 w 2806548"/>
              <a:gd name="connsiteY2" fmla="*/ 1253416 h 1504105"/>
              <a:gd name="connsiteX3" fmla="*/ 0 w 2806548"/>
              <a:gd name="connsiteY3" fmla="*/ 250689 h 1504105"/>
              <a:gd name="connsiteX4" fmla="*/ 250689 w 2806548"/>
              <a:gd name="connsiteY4" fmla="*/ 0 h 1504105"/>
              <a:gd name="connsiteX5" fmla="*/ 2806548 w 2806548"/>
              <a:gd name="connsiteY5" fmla="*/ 0 h 150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6548" h="1504105">
                <a:moveTo>
                  <a:pt x="2806548" y="1504105"/>
                </a:moveTo>
                <a:lnTo>
                  <a:pt x="250689" y="1504105"/>
                </a:lnTo>
                <a:cubicBezTo>
                  <a:pt x="112237" y="1504105"/>
                  <a:pt x="0" y="1391868"/>
                  <a:pt x="0" y="1253416"/>
                </a:cubicBezTo>
                <a:lnTo>
                  <a:pt x="0" y="250689"/>
                </a:lnTo>
                <a:cubicBezTo>
                  <a:pt x="0" y="112237"/>
                  <a:pt x="112237" y="0"/>
                  <a:pt x="250689" y="0"/>
                </a:cubicBezTo>
                <a:lnTo>
                  <a:pt x="2806548" y="0"/>
                </a:lnTo>
              </a:path>
            </a:pathLst>
          </a:custGeom>
          <a:noFill/>
          <a:ln w="25400">
            <a:solidFill>
              <a:schemeClr val="accent1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785F3ED-426C-44F1-ABFC-D6FC3DFBCB6A}"/>
              </a:ext>
            </a:extLst>
          </p:cNvPr>
          <p:cNvCxnSpPr>
            <a:cxnSpLocks/>
          </p:cNvCxnSpPr>
          <p:nvPr/>
        </p:nvCxnSpPr>
        <p:spPr>
          <a:xfrm flipH="1">
            <a:off x="3568429" y="5261632"/>
            <a:ext cx="835025" cy="0"/>
          </a:xfrm>
          <a:prstGeom prst="straightConnector1">
            <a:avLst/>
          </a:prstGeom>
          <a:ln w="25400">
            <a:solidFill>
              <a:schemeClr val="accent1">
                <a:lumMod val="75000"/>
                <a:alpha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30">
            <a:extLst>
              <a:ext uri="{FF2B5EF4-FFF2-40B4-BE49-F238E27FC236}">
                <a16:creationId xmlns:a16="http://schemas.microsoft.com/office/drawing/2014/main" id="{CF8BA76D-3121-415E-BB88-3D154BAAA9C9}"/>
              </a:ext>
            </a:extLst>
          </p:cNvPr>
          <p:cNvSpPr/>
          <p:nvPr/>
        </p:nvSpPr>
        <p:spPr>
          <a:xfrm flipH="1">
            <a:off x="1384182" y="1070778"/>
            <a:ext cx="2181630" cy="1148081"/>
          </a:xfrm>
          <a:custGeom>
            <a:avLst/>
            <a:gdLst>
              <a:gd name="connsiteX0" fmla="*/ 0 w 3057237"/>
              <a:gd name="connsiteY0" fmla="*/ 250689 h 1504105"/>
              <a:gd name="connsiteX1" fmla="*/ 250689 w 3057237"/>
              <a:gd name="connsiteY1" fmla="*/ 0 h 1504105"/>
              <a:gd name="connsiteX2" fmla="*/ 2806548 w 3057237"/>
              <a:gd name="connsiteY2" fmla="*/ 0 h 1504105"/>
              <a:gd name="connsiteX3" fmla="*/ 3057237 w 3057237"/>
              <a:gd name="connsiteY3" fmla="*/ 250689 h 1504105"/>
              <a:gd name="connsiteX4" fmla="*/ 3057237 w 3057237"/>
              <a:gd name="connsiteY4" fmla="*/ 1253416 h 1504105"/>
              <a:gd name="connsiteX5" fmla="*/ 2806548 w 3057237"/>
              <a:gd name="connsiteY5" fmla="*/ 1504105 h 1504105"/>
              <a:gd name="connsiteX6" fmla="*/ 250689 w 3057237"/>
              <a:gd name="connsiteY6" fmla="*/ 1504105 h 1504105"/>
              <a:gd name="connsiteX7" fmla="*/ 0 w 3057237"/>
              <a:gd name="connsiteY7" fmla="*/ 1253416 h 1504105"/>
              <a:gd name="connsiteX8" fmla="*/ 0 w 3057237"/>
              <a:gd name="connsiteY8" fmla="*/ 250689 h 1504105"/>
              <a:gd name="connsiteX0" fmla="*/ 3057237 w 3148677"/>
              <a:gd name="connsiteY0" fmla="*/ 1253416 h 1504105"/>
              <a:gd name="connsiteX1" fmla="*/ 2806548 w 3148677"/>
              <a:gd name="connsiteY1" fmla="*/ 1504105 h 1504105"/>
              <a:gd name="connsiteX2" fmla="*/ 250689 w 3148677"/>
              <a:gd name="connsiteY2" fmla="*/ 1504105 h 1504105"/>
              <a:gd name="connsiteX3" fmla="*/ 0 w 3148677"/>
              <a:gd name="connsiteY3" fmla="*/ 1253416 h 1504105"/>
              <a:gd name="connsiteX4" fmla="*/ 0 w 3148677"/>
              <a:gd name="connsiteY4" fmla="*/ 250689 h 1504105"/>
              <a:gd name="connsiteX5" fmla="*/ 250689 w 3148677"/>
              <a:gd name="connsiteY5" fmla="*/ 0 h 1504105"/>
              <a:gd name="connsiteX6" fmla="*/ 2806548 w 3148677"/>
              <a:gd name="connsiteY6" fmla="*/ 0 h 1504105"/>
              <a:gd name="connsiteX7" fmla="*/ 3057237 w 3148677"/>
              <a:gd name="connsiteY7" fmla="*/ 250689 h 1504105"/>
              <a:gd name="connsiteX8" fmla="*/ 3148677 w 3148677"/>
              <a:gd name="connsiteY8" fmla="*/ 1344856 h 1504105"/>
              <a:gd name="connsiteX0" fmla="*/ 3057237 w 3057237"/>
              <a:gd name="connsiteY0" fmla="*/ 1253416 h 1504105"/>
              <a:gd name="connsiteX1" fmla="*/ 2806548 w 3057237"/>
              <a:gd name="connsiteY1" fmla="*/ 1504105 h 1504105"/>
              <a:gd name="connsiteX2" fmla="*/ 250689 w 3057237"/>
              <a:gd name="connsiteY2" fmla="*/ 1504105 h 1504105"/>
              <a:gd name="connsiteX3" fmla="*/ 0 w 3057237"/>
              <a:gd name="connsiteY3" fmla="*/ 1253416 h 1504105"/>
              <a:gd name="connsiteX4" fmla="*/ 0 w 3057237"/>
              <a:gd name="connsiteY4" fmla="*/ 250689 h 1504105"/>
              <a:gd name="connsiteX5" fmla="*/ 250689 w 3057237"/>
              <a:gd name="connsiteY5" fmla="*/ 0 h 1504105"/>
              <a:gd name="connsiteX6" fmla="*/ 2806548 w 3057237"/>
              <a:gd name="connsiteY6" fmla="*/ 0 h 1504105"/>
              <a:gd name="connsiteX7" fmla="*/ 3057237 w 3057237"/>
              <a:gd name="connsiteY7" fmla="*/ 250689 h 1504105"/>
              <a:gd name="connsiteX0" fmla="*/ 2806548 w 3057237"/>
              <a:gd name="connsiteY0" fmla="*/ 1504105 h 1504105"/>
              <a:gd name="connsiteX1" fmla="*/ 250689 w 3057237"/>
              <a:gd name="connsiteY1" fmla="*/ 1504105 h 1504105"/>
              <a:gd name="connsiteX2" fmla="*/ 0 w 3057237"/>
              <a:gd name="connsiteY2" fmla="*/ 1253416 h 1504105"/>
              <a:gd name="connsiteX3" fmla="*/ 0 w 3057237"/>
              <a:gd name="connsiteY3" fmla="*/ 250689 h 1504105"/>
              <a:gd name="connsiteX4" fmla="*/ 250689 w 3057237"/>
              <a:gd name="connsiteY4" fmla="*/ 0 h 1504105"/>
              <a:gd name="connsiteX5" fmla="*/ 2806548 w 3057237"/>
              <a:gd name="connsiteY5" fmla="*/ 0 h 1504105"/>
              <a:gd name="connsiteX6" fmla="*/ 3057237 w 3057237"/>
              <a:gd name="connsiteY6" fmla="*/ 250689 h 1504105"/>
              <a:gd name="connsiteX0" fmla="*/ 2806548 w 2806548"/>
              <a:gd name="connsiteY0" fmla="*/ 1504105 h 1504105"/>
              <a:gd name="connsiteX1" fmla="*/ 250689 w 2806548"/>
              <a:gd name="connsiteY1" fmla="*/ 1504105 h 1504105"/>
              <a:gd name="connsiteX2" fmla="*/ 0 w 2806548"/>
              <a:gd name="connsiteY2" fmla="*/ 1253416 h 1504105"/>
              <a:gd name="connsiteX3" fmla="*/ 0 w 2806548"/>
              <a:gd name="connsiteY3" fmla="*/ 250689 h 1504105"/>
              <a:gd name="connsiteX4" fmla="*/ 250689 w 2806548"/>
              <a:gd name="connsiteY4" fmla="*/ 0 h 1504105"/>
              <a:gd name="connsiteX5" fmla="*/ 2806548 w 2806548"/>
              <a:gd name="connsiteY5" fmla="*/ 0 h 150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6548" h="1504105">
                <a:moveTo>
                  <a:pt x="2806548" y="1504105"/>
                </a:moveTo>
                <a:lnTo>
                  <a:pt x="250689" y="1504105"/>
                </a:lnTo>
                <a:cubicBezTo>
                  <a:pt x="112237" y="1504105"/>
                  <a:pt x="0" y="1391868"/>
                  <a:pt x="0" y="1253416"/>
                </a:cubicBezTo>
                <a:lnTo>
                  <a:pt x="0" y="250689"/>
                </a:lnTo>
                <a:cubicBezTo>
                  <a:pt x="0" y="112237"/>
                  <a:pt x="112237" y="0"/>
                  <a:pt x="250689" y="0"/>
                </a:cubicBezTo>
                <a:lnTo>
                  <a:pt x="2806548" y="0"/>
                </a:lnTo>
              </a:path>
            </a:pathLst>
          </a:custGeom>
          <a:noFill/>
          <a:ln w="25400">
            <a:solidFill>
              <a:schemeClr val="accent1">
                <a:lumMod val="75000"/>
                <a:alpha val="85000"/>
              </a:schemeClr>
            </a:solidFill>
          </a:ln>
          <a:effectLst>
            <a:outerShdw blurRad="1524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AA6AD5-F8E1-450B-81F8-EF41CFE1EA1A}"/>
              </a:ext>
            </a:extLst>
          </p:cNvPr>
          <p:cNvSpPr txBox="1"/>
          <p:nvPr/>
        </p:nvSpPr>
        <p:spPr>
          <a:xfrm>
            <a:off x="558627" y="2630588"/>
            <a:ext cx="218163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ENHANCEMENT EXISTING 5G PERFORMANCE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MIMO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Multi-carrier </a:t>
            </a:r>
            <a:r>
              <a:rPr lang="en-GB" sz="1400" b="1" dirty="0" err="1">
                <a:solidFill>
                  <a:schemeClr val="accent1">
                    <a:lumMod val="50000"/>
                  </a:schemeClr>
                </a:solidFill>
              </a:rPr>
              <a:t>Enh</a:t>
            </a:r>
            <a:endParaRPr lang="en-GB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Mobility </a:t>
            </a:r>
            <a:r>
              <a:rPr lang="en-GB" sz="1400" b="1" dirty="0" err="1">
                <a:solidFill>
                  <a:schemeClr val="accent1">
                    <a:lumMod val="50000"/>
                  </a:schemeClr>
                </a:solidFill>
              </a:rPr>
              <a:t>Enh</a:t>
            </a: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RAN Slice </a:t>
            </a:r>
            <a:r>
              <a:rPr lang="en-GB" sz="1400" b="1" dirty="0" err="1">
                <a:solidFill>
                  <a:schemeClr val="accent1">
                    <a:lumMod val="50000"/>
                  </a:schemeClr>
                </a:solidFill>
              </a:rPr>
              <a:t>Enh</a:t>
            </a: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IDLE/INACTIVE BWP </a:t>
            </a:r>
            <a:r>
              <a:rPr lang="en-GB" sz="1400" b="1" dirty="0" err="1">
                <a:solidFill>
                  <a:schemeClr val="accent1">
                    <a:lumMod val="50000"/>
                  </a:schemeClr>
                </a:solidFill>
              </a:rPr>
              <a:t>Enh</a:t>
            </a:r>
            <a:endParaRPr lang="en-GB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9341EE-5D18-4F1C-8FA5-2EE7C4D72481}"/>
              </a:ext>
            </a:extLst>
          </p:cNvPr>
          <p:cNvSpPr txBox="1"/>
          <p:nvPr/>
        </p:nvSpPr>
        <p:spPr>
          <a:xfrm>
            <a:off x="1176212" y="4573199"/>
            <a:ext cx="24993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FURTHER 5G PERFORMANCE ENHANCEMENTS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Duplex Evolution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AI/ML air interface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AI/ML Higher Layer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Dynamic UE Cap.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064BD1-8132-4854-B955-0FF942F731A1}"/>
              </a:ext>
            </a:extLst>
          </p:cNvPr>
          <p:cNvSpPr txBox="1"/>
          <p:nvPr/>
        </p:nvSpPr>
        <p:spPr>
          <a:xfrm>
            <a:off x="8690742" y="1055847"/>
            <a:ext cx="239676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EXISTING 5G FEATURE ENHANCEMENTS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 err="1">
                <a:solidFill>
                  <a:schemeClr val="accent1">
                    <a:lumMod val="50000"/>
                  </a:schemeClr>
                </a:solidFill>
              </a:rPr>
              <a:t>Sidelink</a:t>
            </a:r>
            <a:endParaRPr lang="en-GB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 err="1">
                <a:solidFill>
                  <a:schemeClr val="accent1">
                    <a:lumMod val="50000"/>
                  </a:schemeClr>
                </a:solidFill>
              </a:rPr>
              <a:t>Sidelink</a:t>
            </a: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 Relay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 err="1">
                <a:solidFill>
                  <a:schemeClr val="accent1">
                    <a:lumMod val="50000"/>
                  </a:schemeClr>
                </a:solidFill>
              </a:rPr>
              <a:t>Enh</a:t>
            </a: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 Positioning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9E0ABD-3B5D-47B6-8738-23435FB5A7BD}"/>
              </a:ext>
            </a:extLst>
          </p:cNvPr>
          <p:cNvSpPr txBox="1"/>
          <p:nvPr/>
        </p:nvSpPr>
        <p:spPr>
          <a:xfrm>
            <a:off x="8667313" y="4899925"/>
            <a:ext cx="20176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ENHANCEMENT 5G NETWORK  OPERATION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RAN Visible </a:t>
            </a:r>
            <a:r>
              <a:rPr lang="en-GB" sz="1400" b="1" dirty="0" err="1">
                <a:solidFill>
                  <a:schemeClr val="accent1">
                    <a:lumMod val="50000"/>
                  </a:schemeClr>
                </a:solidFill>
              </a:rPr>
              <a:t>QoE</a:t>
            </a:r>
            <a:endParaRPr lang="en-GB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1D8B09D-2749-463F-830F-9B097E662F6F}"/>
              </a:ext>
            </a:extLst>
          </p:cNvPr>
          <p:cNvSpPr txBox="1"/>
          <p:nvPr/>
        </p:nvSpPr>
        <p:spPr>
          <a:xfrm>
            <a:off x="9328034" y="2944927"/>
            <a:ext cx="23652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EXISTING SERVICE/VERTICAL ENHANCEMENTS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NTN Enhancements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 err="1">
                <a:solidFill>
                  <a:schemeClr val="accent1">
                    <a:lumMod val="50000"/>
                  </a:schemeClr>
                </a:solidFill>
              </a:rPr>
              <a:t>Enh</a:t>
            </a: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 VMR/</a:t>
            </a:r>
            <a:r>
              <a:rPr lang="en-GB" sz="1400" b="1" dirty="0" err="1">
                <a:solidFill>
                  <a:schemeClr val="accent1">
                    <a:lumMod val="50000"/>
                  </a:schemeClr>
                </a:solidFill>
              </a:rPr>
              <a:t>mIAB</a:t>
            </a:r>
            <a:endParaRPr lang="en-GB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EFF367-A1B1-4E55-A2B2-4FC8575A37AE}"/>
              </a:ext>
            </a:extLst>
          </p:cNvPr>
          <p:cNvSpPr txBox="1"/>
          <p:nvPr/>
        </p:nvSpPr>
        <p:spPr>
          <a:xfrm>
            <a:off x="1464336" y="1049309"/>
            <a:ext cx="201771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NEW SERVICE/VERTICAL ENHANCEMENTS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ISAC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Ambient IoT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accent1">
                    <a:lumMod val="50000"/>
                  </a:schemeClr>
                </a:solidFill>
              </a:rPr>
              <a:t>Multi-modality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E7ADD6-AB4A-4B9E-87BD-6F7D98423F0D}"/>
              </a:ext>
            </a:extLst>
          </p:cNvPr>
          <p:cNvCxnSpPr>
            <a:cxnSpLocks/>
          </p:cNvCxnSpPr>
          <p:nvPr/>
        </p:nvCxnSpPr>
        <p:spPr>
          <a:xfrm flipH="1">
            <a:off x="2844800" y="3426753"/>
            <a:ext cx="516625" cy="0"/>
          </a:xfrm>
          <a:prstGeom prst="straightConnector1">
            <a:avLst/>
          </a:prstGeom>
          <a:ln w="25400">
            <a:solidFill>
              <a:schemeClr val="accent1">
                <a:lumMod val="75000"/>
                <a:alpha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49702396-2413-4B4B-ACA7-CD03A2FFAD5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47803" y="3154786"/>
            <a:ext cx="565200" cy="565200"/>
          </a:xfrm>
          <a:prstGeom prst="rect">
            <a:avLst/>
          </a:prstGeom>
          <a:effectLst/>
        </p:spPr>
      </p:pic>
      <p:pic>
        <p:nvPicPr>
          <p:cNvPr id="25" name="Graphic 24" descr="Gears">
            <a:extLst>
              <a:ext uri="{FF2B5EF4-FFF2-40B4-BE49-F238E27FC236}">
                <a16:creationId xmlns:a16="http://schemas.microsoft.com/office/drawing/2014/main" id="{FE9F4778-0701-4B67-A896-FF2547D8DA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815360" y="4922677"/>
            <a:ext cx="554400" cy="554400"/>
          </a:xfrm>
          <a:prstGeom prst="rect">
            <a:avLst/>
          </a:prstGeom>
        </p:spPr>
      </p:pic>
      <p:pic>
        <p:nvPicPr>
          <p:cNvPr id="26" name="Graphic 25" descr="Connections">
            <a:extLst>
              <a:ext uri="{FF2B5EF4-FFF2-40B4-BE49-F238E27FC236}">
                <a16:creationId xmlns:a16="http://schemas.microsoft.com/office/drawing/2014/main" id="{C14F386F-E165-4C48-8F4F-3DE2454F86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13917" y="1070779"/>
            <a:ext cx="554400" cy="554400"/>
          </a:xfrm>
          <a:prstGeom prst="rect">
            <a:avLst/>
          </a:prstGeom>
        </p:spPr>
      </p:pic>
      <p:pic>
        <p:nvPicPr>
          <p:cNvPr id="27" name="Graphic 26" descr="Cell Tower">
            <a:extLst>
              <a:ext uri="{FF2B5EF4-FFF2-40B4-BE49-F238E27FC236}">
                <a16:creationId xmlns:a16="http://schemas.microsoft.com/office/drawing/2014/main" id="{3B4ECBD4-0A89-44E1-81CE-DCF98018E1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73418" y="2950856"/>
            <a:ext cx="554400" cy="554400"/>
          </a:xfrm>
          <a:prstGeom prst="rect">
            <a:avLst/>
          </a:prstGeom>
        </p:spPr>
      </p:pic>
      <p:pic>
        <p:nvPicPr>
          <p:cNvPr id="28" name="Graphic 27" descr="Processor">
            <a:extLst>
              <a:ext uri="{FF2B5EF4-FFF2-40B4-BE49-F238E27FC236}">
                <a16:creationId xmlns:a16="http://schemas.microsoft.com/office/drawing/2014/main" id="{7A7C9530-24DB-4C0A-AC8E-AD060C811A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60654" y="4766685"/>
            <a:ext cx="302400" cy="302400"/>
          </a:xfrm>
          <a:prstGeom prst="rect">
            <a:avLst/>
          </a:prstGeom>
        </p:spPr>
      </p:pic>
      <p:pic>
        <p:nvPicPr>
          <p:cNvPr id="29" name="Graphic 28" descr="Car">
            <a:extLst>
              <a:ext uri="{FF2B5EF4-FFF2-40B4-BE49-F238E27FC236}">
                <a16:creationId xmlns:a16="http://schemas.microsoft.com/office/drawing/2014/main" id="{E6DC6567-EFD1-4F43-A83A-EFA213259C6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flipH="1">
            <a:off x="3644645" y="3461420"/>
            <a:ext cx="360000" cy="360000"/>
          </a:xfrm>
          <a:prstGeom prst="rect">
            <a:avLst/>
          </a:prstGeom>
        </p:spPr>
      </p:pic>
      <p:pic>
        <p:nvPicPr>
          <p:cNvPr id="30" name="Graphic 29" descr="Brain in head">
            <a:extLst>
              <a:ext uri="{FF2B5EF4-FFF2-40B4-BE49-F238E27FC236}">
                <a16:creationId xmlns:a16="http://schemas.microsoft.com/office/drawing/2014/main" id="{392C4998-647D-4A86-B319-AB119769A03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4673223" y="4981325"/>
            <a:ext cx="554400" cy="554400"/>
          </a:xfrm>
          <a:prstGeom prst="rect">
            <a:avLst/>
          </a:prstGeom>
        </p:spPr>
      </p:pic>
      <p:pic>
        <p:nvPicPr>
          <p:cNvPr id="31" name="Graphic 30" descr="Map with pin">
            <a:extLst>
              <a:ext uri="{FF2B5EF4-FFF2-40B4-BE49-F238E27FC236}">
                <a16:creationId xmlns:a16="http://schemas.microsoft.com/office/drawing/2014/main" id="{7D0E5965-D210-46B3-BF90-340312AAAB8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854144" y="1386340"/>
            <a:ext cx="554400" cy="554400"/>
          </a:xfrm>
          <a:prstGeom prst="rect">
            <a:avLst/>
          </a:prstGeom>
        </p:spPr>
      </p:pic>
      <p:pic>
        <p:nvPicPr>
          <p:cNvPr id="32" name="Graphic 31" descr="Robot">
            <a:extLst>
              <a:ext uri="{FF2B5EF4-FFF2-40B4-BE49-F238E27FC236}">
                <a16:creationId xmlns:a16="http://schemas.microsoft.com/office/drawing/2014/main" id="{8C088530-1247-48B4-864A-038D7A46EBB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973404" y="1560845"/>
            <a:ext cx="504000" cy="5040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9D3A9AF-0D74-4B1D-8C6E-C4F1ADBC2009}"/>
              </a:ext>
            </a:extLst>
          </p:cNvPr>
          <p:cNvSpPr txBox="1"/>
          <p:nvPr/>
        </p:nvSpPr>
        <p:spPr>
          <a:xfrm>
            <a:off x="5297946" y="2838035"/>
            <a:ext cx="1615156" cy="1200329"/>
          </a:xfrm>
          <a:prstGeom prst="rect">
            <a:avLst/>
          </a:prstGeom>
          <a:noFill/>
          <a:effectLst>
            <a:outerShdw blurRad="50800" dist="38100" dir="8100000" algn="tr" rotWithShape="0">
              <a:schemeClr val="bg1">
                <a:lumMod val="7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n w="1016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3GPP RAN REL-19 PACKAGE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52DE562-F1FF-49B9-A268-27FCC573BD94}"/>
              </a:ext>
            </a:extLst>
          </p:cNvPr>
          <p:cNvCxnSpPr>
            <a:cxnSpLocks/>
          </p:cNvCxnSpPr>
          <p:nvPr/>
        </p:nvCxnSpPr>
        <p:spPr>
          <a:xfrm flipH="1">
            <a:off x="8796617" y="3412961"/>
            <a:ext cx="516625" cy="0"/>
          </a:xfrm>
          <a:prstGeom prst="straightConnector1">
            <a:avLst/>
          </a:prstGeom>
          <a:ln w="25400">
            <a:solidFill>
              <a:schemeClr val="accent1">
                <a:lumMod val="75000"/>
                <a:alpha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7583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C918EED-BFF8-4B70-9ED2-B5B652971A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Work Group Responsibilities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431F3B-F83E-4781-AC92-B441D73DF1B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96963" y="1222376"/>
            <a:ext cx="10058400" cy="4431002"/>
          </a:xfrm>
          <a:prstGeom prst="rect">
            <a:avLst/>
          </a:prstGeom>
          <a:noFill/>
        </p:spPr>
        <p:txBody>
          <a:bodyPr wrap="square" numCol="3" spcCol="72000" rtlCol="0">
            <a:noAutofit/>
          </a:bodyPr>
          <a:lstStyle/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RAN1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-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led: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ISAC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Sidelink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Ambient IoT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MIMO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Duplex Evolutions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Multi-carrier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Enh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AI/ML air interface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Enh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. Positioning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宋体" charset="0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宋体" charset="0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RAN2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-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led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AI/ML High-Layer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sym typeface="+mn-ea"/>
              </a:rPr>
              <a:t>NTN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sym typeface="+mn-ea"/>
              </a:rPr>
              <a:t>Enh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sym typeface="+mn-ea"/>
              </a:rPr>
              <a:t>.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Mobility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Enh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IDLE/INACTIVE BWP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Enh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Multi-modality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Dynamic UE cap. update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RAN Slice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Enh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.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  <a:sym typeface="+mn-ea"/>
              </a:rPr>
              <a:t>Sidelink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  <a:sym typeface="+mn-ea"/>
              </a:rPr>
              <a:t> </a:t>
            </a:r>
            <a:r>
              <a:rPr lang="en-GB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  <a:sym typeface="+mn-ea"/>
              </a:rPr>
              <a:t>Re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  <a:sym typeface="+mn-ea"/>
              </a:rPr>
              <a:t>lay</a:t>
            </a: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RAN3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-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led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宋体" charset="0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Enh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. VMR/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宋体" charset="0"/>
              </a:rPr>
              <a:t>mIAB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RAN Visible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QoE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marL="284400" indent="-28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5361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AEF7E9-C7C0-46D0-BE59-0A2BF07A7319}"/>
              </a:ext>
            </a:extLst>
          </p:cNvPr>
          <p:cNvSpPr txBox="1"/>
          <p:nvPr/>
        </p:nvSpPr>
        <p:spPr>
          <a:xfrm>
            <a:off x="4086837" y="1996578"/>
            <a:ext cx="4018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solidFill>
                  <a:srgbClr val="FE690C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486933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27244-CB9C-466C-AA20-1F5FE1459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dirty="0"/>
              <a:t>Annex – Xiaomi Related Contributions to RAN REL-19 Workshop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B4D2835-9E23-45DC-B637-C90AF77065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0288413"/>
              </p:ext>
            </p:extLst>
          </p:nvPr>
        </p:nvGraphicFramePr>
        <p:xfrm>
          <a:off x="1096963" y="1031875"/>
          <a:ext cx="10058400" cy="532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3737">
                  <a:extLst>
                    <a:ext uri="{9D8B030D-6E8A-4147-A177-3AD203B41FA5}">
                      <a16:colId xmlns:a16="http://schemas.microsoft.com/office/drawing/2014/main" val="2350421721"/>
                    </a:ext>
                  </a:extLst>
                </a:gridCol>
                <a:gridCol w="1057275">
                  <a:extLst>
                    <a:ext uri="{9D8B030D-6E8A-4147-A177-3AD203B41FA5}">
                      <a16:colId xmlns:a16="http://schemas.microsoft.com/office/drawing/2014/main" val="84394799"/>
                    </a:ext>
                  </a:extLst>
                </a:gridCol>
                <a:gridCol w="4497388">
                  <a:extLst>
                    <a:ext uri="{9D8B030D-6E8A-4147-A177-3AD203B41FA5}">
                      <a16:colId xmlns:a16="http://schemas.microsoft.com/office/drawing/2014/main" val="4158650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194783"/>
                  </a:ext>
                </a:extLst>
              </a:tr>
              <a:tr h="407035">
                <a:tc>
                  <a:txBody>
                    <a:bodyPr/>
                    <a:lstStyle/>
                    <a:p>
                      <a:r>
                        <a:rPr lang="en-GB" sz="1600" dirty="0"/>
                        <a:t>RWS-230089  R19 RAN Slicing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RWS-230265  Considerations on IDLE/INACTIVE enhancements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8551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RWS-230099  Views on Ambient IoT for R19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RWS-230272  NTN enhancement in Rel-19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45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RWS-230100  R19 </a:t>
                      </a:r>
                      <a:r>
                        <a:rPr lang="en-GB" sz="1600" dirty="0" err="1"/>
                        <a:t>sidelink</a:t>
                      </a:r>
                      <a:r>
                        <a:rPr lang="en-GB" sz="1600" dirty="0"/>
                        <a:t> relay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RWS-230274  Views on </a:t>
                      </a:r>
                      <a:r>
                        <a:rPr lang="en-GB" sz="1600" dirty="0" err="1"/>
                        <a:t>Sidelink</a:t>
                      </a:r>
                      <a:r>
                        <a:rPr lang="en-GB" sz="1600" dirty="0"/>
                        <a:t> evolution in Rel-19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4416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RWS-230101  AI/ML for higher layer use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RWS-230280  Views on Rel-19 Positioning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906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RWS-230105  Motivation for Integrated Sensing and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RWS-230309  Vehicle-Mounted Relay in Rel-19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070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RWS-230106  Motivation for dynamic UE capability update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RWS-230310  RAN Visible </a:t>
                      </a:r>
                      <a:r>
                        <a:rPr lang="en-GB" sz="1600" dirty="0" err="1"/>
                        <a:t>QoE</a:t>
                      </a:r>
                      <a:r>
                        <a:rPr lang="en-GB" sz="1600" dirty="0"/>
                        <a:t> in Rel-19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75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RWS-230131  Views on Rel-19 AI/ML in air interface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RWS-230431  Views on Multi-carrier enhancement in Rel-19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218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RWS-230243  Mobility Enhancements in 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RWS-230432  Views on duplex evolution in Rel-19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35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RWS-230244  Views on MIMO enhancements in 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RWS-230328  Views on Rel-19 RAN4 topics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056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RWS-230263  Support for Multi-modality and Metaverse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0347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8543039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511</Words>
  <Application>Microsoft Office PowerPoint</Application>
  <PresentationFormat>Widescreen</PresentationFormat>
  <Paragraphs>89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宋体</vt:lpstr>
      <vt:lpstr>Arial</vt:lpstr>
      <vt:lpstr>Arial Unicode MS</vt:lpstr>
      <vt:lpstr>Calibri</vt:lpstr>
      <vt:lpstr>Calibri Light</vt:lpstr>
      <vt:lpstr>Wingdings</vt:lpstr>
      <vt:lpstr>回顾</vt:lpstr>
      <vt:lpstr>Agenda Item 4 Source: Xiaomi </vt:lpstr>
      <vt:lpstr>Overview of REL-19 Objectives</vt:lpstr>
      <vt:lpstr>RP-230050 RAN planning – Timeline ENDORSED RAN#99</vt:lpstr>
      <vt:lpstr>PowerPoint Presentation</vt:lpstr>
      <vt:lpstr>Work Group Responsibilities</vt:lpstr>
      <vt:lpstr>PowerPoint Presentation</vt:lpstr>
      <vt:lpstr>Annex – Xiaomi Related Contributions to RAN REL-19 Workshop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GordonYoung</dc:creator>
  <cp:lastModifiedBy>GordonYoung</cp:lastModifiedBy>
  <cp:revision>75</cp:revision>
  <dcterms:created xsi:type="dcterms:W3CDTF">2023-05-29T23:43:41Z</dcterms:created>
  <dcterms:modified xsi:type="dcterms:W3CDTF">2023-05-31T19:32:16Z</dcterms:modified>
</cp:coreProperties>
</file>