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</p:sldMasterIdLst>
  <p:notesMasterIdLst>
    <p:notesMasterId r:id="rId5"/>
  </p:notesMasterIdLst>
  <p:handoutMasterIdLst>
    <p:handoutMasterId r:id="rId11"/>
  </p:handoutMasterIdLst>
  <p:sldIdLst>
    <p:sldId id="256" r:id="rId4"/>
    <p:sldId id="9300" r:id="rId6"/>
    <p:sldId id="9310" r:id="rId7"/>
    <p:sldId id="9308" r:id="rId8"/>
    <p:sldId id="9309" r:id="rId9"/>
    <p:sldId id="9281" r:id="rId10"/>
  </p:sldIdLst>
  <p:sldSz cx="12192000" cy="6858000"/>
  <p:notesSz cx="6858000" cy="9144000"/>
  <p:custDataLst>
    <p:tags r:id="rId16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7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Yi Xuan" initials="YX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135F"/>
    <a:srgbClr val="F47000"/>
    <a:srgbClr val="E9EBF5"/>
    <a:srgbClr val="016A31"/>
    <a:srgbClr val="CCFFFF"/>
    <a:srgbClr val="DFEFDB"/>
    <a:srgbClr val="CEE6C0"/>
    <a:srgbClr val="7030A0"/>
    <a:srgbClr val="ED7D31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4" autoAdjust="0"/>
    <p:restoredTop sz="91667" autoAdjust="0"/>
  </p:normalViewPr>
  <p:slideViewPr>
    <p:cSldViewPr snapToGrid="0" showGuides="1">
      <p:cViewPr>
        <p:scale>
          <a:sx n="100" d="100"/>
          <a:sy n="100" d="100"/>
        </p:scale>
        <p:origin x="1858" y="617"/>
      </p:cViewPr>
      <p:guideLst>
        <p:guide orient="horz" pos="2168"/>
        <p:guide pos="387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6" d="100"/>
          <a:sy n="86" d="100"/>
        </p:scale>
        <p:origin x="3012" y="10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6" Type="http://schemas.openxmlformats.org/officeDocument/2006/relationships/tags" Target="tags/tag4.xml"/><Relationship Id="rId15" Type="http://schemas.openxmlformats.org/officeDocument/2006/relationships/commentAuthors" Target="commentAuthors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626703-5A4C-4E93-B10B-34DA12F392D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AF2056B-DB32-48B6-B103-D0F16206E52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694E5D-EE84-4145-B92C-929C40FBE0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52EED7-8DBB-4AE6-8CEF-CC632BE0575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152EED7-8DBB-4AE6-8CEF-CC632BE057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52EED7-8DBB-4AE6-8CEF-CC632BE05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52EED7-8DBB-4AE6-8CEF-CC632BE05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152EED7-8DBB-4AE6-8CEF-CC632BE057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占位符 1"/>
          <p:cNvSpPr>
            <a:spLocks noGrp="1"/>
          </p:cNvSpPr>
          <p:nvPr>
            <p:ph type="title"/>
          </p:nvPr>
        </p:nvSpPr>
        <p:spPr>
          <a:xfrm>
            <a:off x="318700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鍐呭-1"/>
          <p:cNvPicPr>
            <a:picLocks noChangeAspect="1"/>
          </p:cNvPicPr>
          <p:nvPr userDrawn="1"/>
        </p:nvPicPr>
        <p:blipFill rotWithShape="1">
          <a:blip r:embed="rId2"/>
          <a:srcRect r="96881"/>
          <a:stretch>
            <a:fillRect/>
          </a:stretch>
        </p:blipFill>
        <p:spPr>
          <a:xfrm>
            <a:off x="-7555" y="79674"/>
            <a:ext cx="344023" cy="620458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"/>
          <p:cNvSpPr txBox="1">
            <a:spLocks noChangeArrowheads="1"/>
          </p:cNvSpPr>
          <p:nvPr userDrawn="1"/>
        </p:nvSpPr>
        <p:spPr bwMode="auto">
          <a:xfrm>
            <a:off x="2890301" y="2340598"/>
            <a:ext cx="6411399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6000" b="1" kern="1500" spc="30" baseline="0" dirty="0">
                <a:solidFill>
                  <a:srgbClr val="002060"/>
                </a:solidFill>
                <a:latin typeface="Source Han Sans CN"/>
                <a:ea typeface="Source Han Sans CN"/>
                <a:cs typeface="Source Han Sans CN"/>
              </a:rPr>
              <a:t>THANKS</a:t>
            </a:r>
            <a:endParaRPr lang="en-US" altLang="zh-CN" sz="6000" b="1" kern="1500" spc="30" baseline="0" dirty="0">
              <a:solidFill>
                <a:srgbClr val="002060"/>
              </a:solidFill>
              <a:latin typeface="Source Han Sans CN"/>
              <a:ea typeface="Source Han Sans CN"/>
              <a:cs typeface="Source Han Sans CN"/>
            </a:endParaRPr>
          </a:p>
        </p:txBody>
      </p:sp>
      <p:sp>
        <p:nvSpPr>
          <p:cNvPr id="8" name="文本框 9"/>
          <p:cNvSpPr txBox="1">
            <a:spLocks noChangeArrowheads="1"/>
          </p:cNvSpPr>
          <p:nvPr userDrawn="1"/>
        </p:nvSpPr>
        <p:spPr bwMode="auto">
          <a:xfrm>
            <a:off x="9793968" y="6315316"/>
            <a:ext cx="1871663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800">
                <a:solidFill>
                  <a:schemeClr val="tx1"/>
                </a:solidFill>
                <a:latin typeface="Kaiti SC" charset="-122"/>
                <a:ea typeface="Kaiti SC" charset="-122"/>
              </a:defRPr>
            </a:lvl1pPr>
            <a:lvl2pPr marL="881380" indent="-336550">
              <a:spcBef>
                <a:spcPct val="20000"/>
              </a:spcBef>
              <a:buChar char="–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2pPr>
            <a:lvl3pPr marL="1357630" indent="-268605">
              <a:spcBef>
                <a:spcPct val="20000"/>
              </a:spcBef>
              <a:buChar char="•"/>
              <a:defRPr sz="3300">
                <a:solidFill>
                  <a:schemeClr val="tx1"/>
                </a:solidFill>
                <a:latin typeface="Kaiti SC" charset="-122"/>
                <a:ea typeface="Kaiti SC" charset="-122"/>
              </a:defRPr>
            </a:lvl3pPr>
            <a:lvl4pPr marL="1901825" indent="-268605">
              <a:spcBef>
                <a:spcPct val="20000"/>
              </a:spcBef>
              <a:buChar char="–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4pPr>
            <a:lvl5pPr marL="2446655" indent="-268605">
              <a:spcBef>
                <a:spcPct val="20000"/>
              </a:spcBef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5pPr>
            <a:lvl6pPr marL="29038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6pPr>
            <a:lvl7pPr marL="33610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7pPr>
            <a:lvl8pPr marL="38182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8pPr>
            <a:lvl9pPr marL="4275455" indent="-268605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chemeClr val="tx1"/>
                </a:solidFill>
                <a:latin typeface="Kaiti SC" charset="-122"/>
                <a:ea typeface="Kaiti SC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zh-CN" sz="16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www.caict.ac.cn</a:t>
            </a:r>
            <a:endParaRPr lang="zh-CN" altLang="en-US" sz="1600" dirty="0">
              <a:solidFill>
                <a:schemeClr val="bg1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9" name="图片 1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76556" y="5185766"/>
            <a:ext cx="1104900" cy="1104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3.png"/><Relationship Id="rId4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6"/>
          <p:cNvSpPr txBox="1">
            <a:spLocks noChangeArrowheads="1"/>
          </p:cNvSpPr>
          <p:nvPr userDrawn="1"/>
        </p:nvSpPr>
        <p:spPr bwMode="auto">
          <a:xfrm>
            <a:off x="10716434" y="6463187"/>
            <a:ext cx="1344026" cy="194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defPPr>
              <a:defRPr lang="zh-CN"/>
            </a:defPPr>
            <a:lvl1pPr marL="0" algn="r" defTabSz="914400" rtl="0" eaLnBrk="1" latinLnBrk="0" hangingPunct="1">
              <a:buFont typeface="Arial" panose="020B0604020202020204" pitchFamily="34" charset="0"/>
              <a:buNone/>
              <a:defRPr sz="950" kern="1200">
                <a:solidFill>
                  <a:srgbClr val="00125E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4C3C1BB-2CB7-4B46-9869-50D2F6B9EAFD}" type="slidenum">
              <a:rPr lang="en-US" altLang="zh-CN" smtClean="0"/>
            </a:fld>
            <a:endParaRPr lang="zh-CN" altLang="en-US" dirty="0"/>
          </a:p>
        </p:txBody>
      </p:sp>
      <p:sp>
        <p:nvSpPr>
          <p:cNvPr id="5" name="标题占位符 1"/>
          <p:cNvSpPr>
            <a:spLocks noGrp="1"/>
          </p:cNvSpPr>
          <p:nvPr>
            <p:ph type="title"/>
          </p:nvPr>
        </p:nvSpPr>
        <p:spPr>
          <a:xfrm>
            <a:off x="318700" y="158750"/>
            <a:ext cx="9347835" cy="44577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pic>
        <p:nvPicPr>
          <p:cNvPr id="7" name="图片 3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36152"/>
            <a:ext cx="12190319" cy="40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4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7930" y="239209"/>
            <a:ext cx="2338606" cy="2688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en-US" sz="2600" b="1" kern="1200" dirty="0">
          <a:solidFill>
            <a:srgbClr val="002060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5500"/>
          <a:stretch>
            <a:fillRect/>
          </a:stretch>
        </p:blipFill>
        <p:spPr>
          <a:xfrm>
            <a:off x="0" y="4657090"/>
            <a:ext cx="12192000" cy="22002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文本框 9"/>
          <p:cNvSpPr txBox="1"/>
          <p:nvPr/>
        </p:nvSpPr>
        <p:spPr>
          <a:xfrm>
            <a:off x="738431" y="1739567"/>
            <a:ext cx="10888486" cy="15696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>
              <a:defRPr/>
            </a:pPr>
            <a:r>
              <a:rPr lang="en-US" altLang="zh-CN" sz="4800" b="1" dirty="0">
                <a:solidFill>
                  <a:srgbClr val="01135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Initial views on Rel-19 RAN4 </a:t>
            </a:r>
            <a:endParaRPr lang="en-US" altLang="zh-CN" sz="4800" b="1" dirty="0">
              <a:solidFill>
                <a:srgbClr val="01135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>
              <a:defRPr/>
            </a:pPr>
            <a:r>
              <a:rPr lang="en-US" altLang="zh-CN" sz="4800" b="1" dirty="0">
                <a:solidFill>
                  <a:srgbClr val="01135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rPr>
              <a:t>OTA topics</a:t>
            </a:r>
            <a:endParaRPr lang="zh-CN" altLang="en-US" sz="3600" b="1" dirty="0">
              <a:solidFill>
                <a:srgbClr val="01135F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sp>
        <p:nvSpPr>
          <p:cNvPr id="2" name="标题 3"/>
          <p:cNvSpPr txBox="1"/>
          <p:nvPr/>
        </p:nvSpPr>
        <p:spPr>
          <a:xfrm>
            <a:off x="760656" y="4527058"/>
            <a:ext cx="4615617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Source: CAICT</a:t>
            </a:r>
            <a:endParaRPr lang="en-US" altLang="zh-CN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Document for: Discussion</a:t>
            </a:r>
            <a:endParaRPr lang="en-US" altLang="zh-CN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Agenda Item: 6</a:t>
            </a:r>
            <a:endParaRPr lang="zh-CN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标题 3"/>
          <p:cNvSpPr txBox="1"/>
          <p:nvPr/>
        </p:nvSpPr>
        <p:spPr>
          <a:xfrm>
            <a:off x="764191" y="100480"/>
            <a:ext cx="4384187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3000" kern="1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3GPP TSG RAN Rel-19 workshop</a:t>
            </a:r>
            <a:endParaRPr lang="en-US" altLang="zh-CN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fi-FI" altLang="zh-CN" sz="1800" b="1" dirty="0">
                <a:latin typeface="Arial" panose="020B0604020202020204" pitchFamily="34" charset="0"/>
                <a:cs typeface="Arial" panose="020B0604020202020204" pitchFamily="34" charset="0"/>
              </a:rPr>
              <a:t>Taipei, June 15 - 16, 2023</a:t>
            </a:r>
            <a:endParaRPr lang="zh-CN" altLang="en-US" sz="1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805680" y="287298"/>
            <a:ext cx="189296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US" altLang="zh-CN" b="1" dirty="0">
                <a:latin typeface="Arial" panose="020B0604020202020204" pitchFamily="34" charset="0"/>
                <a:cs typeface="Arial" panose="020B0604020202020204" pitchFamily="34" charset="0"/>
              </a:rPr>
              <a:t>RWS-230359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89570" y="732518"/>
            <a:ext cx="2505495" cy="2956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Background of NR MIMO OTA 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97779" y="1019663"/>
            <a:ext cx="11303157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2000" b="1" dirty="0">
                <a:solidFill>
                  <a:srgbClr val="0113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From Rel-11 to Rel-18, 3GPP methodologies for measuring multi-antenna reception performance of UEs have been pursuing</a:t>
            </a:r>
            <a:endParaRPr lang="en-US" altLang="zh-CN" sz="2000" b="1" dirty="0">
              <a:solidFill>
                <a:srgbClr val="01135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test conditions more closely resembling the realistic channel environment, and</a:t>
            </a:r>
            <a:endParaRPr lang="en-US" altLang="zh-CN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altLang="zh-CN" sz="200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for more advanced technologies/UE features/frequencies.</a:t>
            </a:r>
            <a:endParaRPr lang="en-US" altLang="zh-CN" sz="2000" dirty="0">
              <a:solidFill>
                <a:srgbClr val="C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endParaRPr lang="en-US" altLang="zh-CN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rgbClr val="0113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HSPA and LTE MIMO OTA</a:t>
            </a:r>
            <a:endParaRPr lang="en-US" altLang="zh-CN" sz="2000" b="1" dirty="0">
              <a:solidFill>
                <a:srgbClr val="01135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 set of comparable methodologies were defined in TR 37.977.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One of the objectives in the WID “the utilization of 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Variable Reference Channels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and other-cell interference shall also be studied at a later stage”, however, is unfinished.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endParaRPr lang="en-US" altLang="zh-CN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rgbClr val="01135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NR MIMO OTA</a:t>
            </a:r>
            <a:endParaRPr lang="en-US" altLang="zh-CN" sz="2000" b="1" dirty="0">
              <a:solidFill>
                <a:srgbClr val="01135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Rel-16,</a:t>
            </a:r>
            <a:r>
              <a:rPr lang="zh-CN" alt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measurement methodologies were defined for FR1 and FR2 UEs in TR 38.827. One of the objectives in the SID “MIMO throughput under </a:t>
            </a:r>
            <a:r>
              <a:rPr lang="en-US" altLang="zh-CN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dynamic geometry environment</a:t>
            </a: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”, however, is unfinished.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Rel-17, performance requirements for bands n41 and n78 were defined in TS 38.151.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 algn="just">
              <a:buFont typeface="Arial" panose="020B0604020202020204" pitchFamily="34" charset="0"/>
              <a:buChar char="•"/>
            </a:pPr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In Rel-18, the measurement methodologies and performance requirements are being enhanced. </a:t>
            </a:r>
            <a:endParaRPr lang="en-US" altLang="zh-CN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>
                <a:latin typeface="Arial" panose="020B0604020202020204" pitchFamily="34" charset="0"/>
                <a:cs typeface="Arial" panose="020B0604020202020204" pitchFamily="34" charset="0"/>
              </a:rPr>
              <a:t>Potential NR MIMO OTA enhancements in Rel-19</a:t>
            </a:r>
            <a:endParaRPr lang="zh-CN" alt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97779" y="950114"/>
            <a:ext cx="11303157" cy="5307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1135F"/>
                </a:solidFill>
              </a:rPr>
              <a:t>Legacy MIMO OTA test plans only specified stationary channel models, i.e., the large scale channel characteristics in the test zone is fixed during testing.</a:t>
            </a:r>
            <a:endParaRPr lang="en-US" altLang="zh-CN" sz="1600" b="1" dirty="0">
              <a:solidFill>
                <a:srgbClr val="01135F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1135F"/>
                </a:solidFill>
              </a:rPr>
              <a:t>Existing test plan only applicable to UEs with sizes less than 20cm, free-space scenarios, FR1 and FR2-1.</a:t>
            </a:r>
            <a:endParaRPr lang="en-US" altLang="zh-CN" sz="1600" b="1" dirty="0">
              <a:solidFill>
                <a:srgbClr val="01135F"/>
              </a:solidFill>
            </a:endParaRPr>
          </a:p>
          <a:p>
            <a:pPr marL="342900" indent="-342900" algn="just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1135F"/>
                </a:solidFill>
              </a:rPr>
              <a:t>In Rel-18, enhancements for scenarios with body phantoms are being investigated, but are likely to be leftovers. </a:t>
            </a:r>
            <a:endParaRPr lang="en-US" altLang="zh-CN" sz="1600" b="1" dirty="0">
              <a:solidFill>
                <a:srgbClr val="01135F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1135F"/>
                </a:solidFill>
              </a:rPr>
              <a:t>Potential Rel-19 objectives:</a:t>
            </a:r>
            <a:endParaRPr lang="en-US" altLang="zh-CN" sz="1600" b="1" dirty="0">
              <a:solidFill>
                <a:srgbClr val="01135F"/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1135F"/>
                </a:solidFill>
              </a:rPr>
              <a:t>Test methodology enhancement </a:t>
            </a:r>
            <a:endParaRPr lang="en-US" altLang="zh-CN" sz="1600" b="1" dirty="0">
              <a:solidFill>
                <a:srgbClr val="01135F"/>
              </a:solidFill>
            </a:endParaRPr>
          </a:p>
          <a:p>
            <a:pPr marL="1257300" lvl="2" indent="-34290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/>
              <a:t>further optimization on test methodology (reuse the legacy system configuration as much as possible.)</a:t>
            </a:r>
            <a:endParaRPr lang="en-US" altLang="zh-CN" sz="1400" dirty="0"/>
          </a:p>
          <a:p>
            <a:pPr marL="1714500" lvl="3" indent="-34290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/>
              <a:t>introduce “dynamic” channel models</a:t>
            </a:r>
            <a:endParaRPr lang="en-US" altLang="zh-CN" sz="1400" dirty="0"/>
          </a:p>
          <a:p>
            <a:pPr marL="1714500" lvl="3" indent="-34290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/>
              <a:t>implement a future-proof quite/test zone size</a:t>
            </a:r>
            <a:endParaRPr lang="en-US" altLang="zh-CN" sz="1400" dirty="0"/>
          </a:p>
          <a:p>
            <a:pPr marL="1257300" lvl="2" indent="-34290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/>
              <a:t>potential Rel-18 leftovers</a:t>
            </a:r>
            <a:endParaRPr lang="en-US" altLang="zh-CN" sz="1400" dirty="0"/>
          </a:p>
          <a:p>
            <a:pPr marL="1714500" lvl="3" indent="-34290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/>
              <a:t>phantom-based test methodology</a:t>
            </a:r>
            <a:endParaRPr lang="en-US" altLang="zh-CN" sz="1400" dirty="0"/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1135F"/>
                </a:solidFill>
              </a:rPr>
              <a:t>MIMO OTA requirements</a:t>
            </a:r>
            <a:endParaRPr lang="en-US" altLang="zh-CN" sz="1600" b="1" dirty="0">
              <a:solidFill>
                <a:srgbClr val="01135F"/>
              </a:solidFill>
            </a:endParaRP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/>
              <a:t>FR1 and FR2 requirements for new bands based on operators' interest</a:t>
            </a:r>
            <a:endParaRPr lang="en-US" altLang="zh-CN" sz="1400" dirty="0"/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/>
              <a:t>FR1 and FR2 unfinished bands in Rel-18 (if any)</a:t>
            </a:r>
            <a:endParaRPr lang="en-US" altLang="zh-CN" sz="14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FR1 TRP TRS enhancement in R19</a:t>
            </a:r>
            <a:endParaRPr lang="en-US" altLang="zh-CN" dirty="0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97779" y="950114"/>
            <a:ext cx="11303157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1135F"/>
                </a:solidFill>
              </a:rPr>
              <a:t>For the leftovers of Rel-18, as well as some new important features, UE types can be further considered as part of new R19 WI.</a:t>
            </a:r>
            <a:endParaRPr lang="en-US" altLang="zh-CN" b="1" dirty="0">
              <a:solidFill>
                <a:srgbClr val="01135F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1135F"/>
                </a:solidFill>
              </a:rPr>
              <a:t>Potential Rel-19 objectives</a:t>
            </a:r>
            <a:r>
              <a:rPr lang="zh-CN" altLang="en-US" b="1" dirty="0">
                <a:solidFill>
                  <a:srgbClr val="01135F"/>
                </a:solidFill>
              </a:rPr>
              <a:t>：</a:t>
            </a:r>
            <a:endParaRPr lang="en-US" altLang="zh-CN" b="1" dirty="0">
              <a:solidFill>
                <a:srgbClr val="01135F"/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srgbClr val="01135F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6635750" y="2158365"/>
            <a:ext cx="609600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600" b="1" dirty="0">
                <a:solidFill>
                  <a:srgbClr val="01135F"/>
                </a:solidFill>
                <a:sym typeface="+mn-ea"/>
              </a:rPr>
              <a:t>TRP TRS requirement </a:t>
            </a:r>
            <a:r>
              <a:rPr lang="en-US" altLang="zh-CN" b="1" dirty="0">
                <a:solidFill>
                  <a:srgbClr val="01135F"/>
                </a:solidFill>
                <a:sym typeface="+mn-ea"/>
              </a:rPr>
              <a:t> </a:t>
            </a:r>
            <a:endParaRPr lang="en-US" altLang="zh-CN" b="1" dirty="0">
              <a:solidFill>
                <a:srgbClr val="01135F"/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ym typeface="+mn-ea"/>
              </a:rPr>
              <a:t>potential R18 leftovers</a:t>
            </a:r>
            <a:endParaRPr lang="en-US" altLang="zh-CN" sz="1400" dirty="0"/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ym typeface="+mn-ea"/>
              </a:rPr>
              <a:t>any unfinished R18 bands for 1Tx </a:t>
            </a:r>
            <a:endParaRPr lang="en-US" altLang="zh-CN" sz="1200" dirty="0"/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ym typeface="+mn-ea"/>
              </a:rPr>
              <a:t>PC2 requirement for 2Tx</a:t>
            </a:r>
            <a:endParaRPr lang="en-US" altLang="zh-CN" sz="1200" dirty="0"/>
          </a:p>
          <a:p>
            <a:pPr marL="800100" lvl="1" indent="-34290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sym typeface="+mn-ea"/>
              </a:rPr>
              <a:t>more FR1 bands for handheld UE based on operators’interest </a:t>
            </a:r>
            <a:endParaRPr lang="en-US" altLang="zh-CN" sz="1400" dirty="0"/>
          </a:p>
          <a:p>
            <a:pPr marL="800100" lvl="1" indent="-34290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sym typeface="+mn-ea"/>
              </a:rPr>
              <a:t>Redcap UE requirements</a:t>
            </a:r>
            <a:endParaRPr lang="en-US" altLang="zh-CN" sz="1400" dirty="0"/>
          </a:p>
          <a:p>
            <a:pPr marL="800100" lvl="1" indent="-34290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sym typeface="+mn-ea"/>
              </a:rPr>
              <a:t>PC1.5 requirement for 2Tx </a:t>
            </a:r>
            <a:endParaRPr lang="en-US" altLang="zh-CN" sz="1400" dirty="0"/>
          </a:p>
          <a:p>
            <a:pPr marL="800100" lvl="1" indent="-342900" algn="l">
              <a:lnSpc>
                <a:spcPct val="150000"/>
              </a:lnSpc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400" dirty="0">
                <a:sym typeface="+mn-ea"/>
              </a:rPr>
              <a:t>CA requirements</a:t>
            </a:r>
            <a:endParaRPr lang="en-US" altLang="zh-CN" sz="1400" dirty="0"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97840" y="2158365"/>
            <a:ext cx="6096000" cy="3184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1135F"/>
                </a:solidFill>
                <a:sym typeface="+mn-ea"/>
              </a:rPr>
              <a:t>Test methodology enhancement </a:t>
            </a:r>
            <a:endParaRPr lang="en-US" altLang="zh-CN" sz="2000" b="1" dirty="0">
              <a:solidFill>
                <a:srgbClr val="01135F"/>
              </a:solidFill>
            </a:endParaRP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ym typeface="+mn-ea"/>
              </a:rPr>
              <a:t>more UE types, e.g., XR, NTN UE...</a:t>
            </a:r>
            <a:endParaRPr lang="en-US" altLang="zh-CN" sz="1400" dirty="0"/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ym typeface="+mn-ea"/>
              </a:rPr>
              <a:t>new phantoms</a:t>
            </a:r>
            <a:endParaRPr lang="en-US" altLang="zh-CN" sz="1400" dirty="0"/>
          </a:p>
          <a:p>
            <a:pPr marL="1714500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ym typeface="+mn-ea"/>
              </a:rPr>
              <a:t>new phantoms for XR</a:t>
            </a:r>
            <a:endParaRPr lang="en-US" altLang="zh-CN" sz="1200" dirty="0"/>
          </a:p>
          <a:p>
            <a:pPr marL="1714500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ym typeface="+mn-ea"/>
              </a:rPr>
              <a:t>new phantoms for wearable Redcap UE other than forearm phantom</a:t>
            </a:r>
            <a:endParaRPr lang="en-US" altLang="zh-CN" sz="1200" dirty="0"/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ym typeface="+mn-ea"/>
              </a:rPr>
              <a:t>CA to support more UL/DL configurations</a:t>
            </a:r>
            <a:endParaRPr lang="en-US" altLang="zh-CN" sz="1400" dirty="0"/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>
                <a:sym typeface="+mn-ea"/>
              </a:rPr>
              <a:t>futher optimization on test methodology</a:t>
            </a:r>
            <a:endParaRPr lang="en-US" altLang="zh-CN" sz="1400" dirty="0"/>
          </a:p>
          <a:p>
            <a:pPr marL="1714500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ym typeface="+mn-ea"/>
              </a:rPr>
              <a:t>2Tx test methodology</a:t>
            </a:r>
            <a:endParaRPr lang="en-US" altLang="zh-CN" sz="1200" dirty="0"/>
          </a:p>
          <a:p>
            <a:pPr marL="1714500" lvl="3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200" dirty="0">
                <a:sym typeface="+mn-ea"/>
              </a:rPr>
              <a:t>other test time reduction solutions</a:t>
            </a:r>
            <a:endParaRPr lang="en-US" altLang="zh-CN" sz="1200" dirty="0">
              <a:sym typeface="+mn-ea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Potential FR2 OTA enhancement in R19</a:t>
            </a:r>
            <a:endParaRPr lang="en-US" altLang="zh-CN" dirty="0"/>
          </a:p>
        </p:txBody>
      </p:sp>
      <p:sp>
        <p:nvSpPr>
          <p:cNvPr id="5" name="文本框 4"/>
          <p:cNvSpPr txBox="1"/>
          <p:nvPr>
            <p:custDataLst>
              <p:tags r:id="rId1"/>
            </p:custDataLst>
          </p:nvPr>
        </p:nvSpPr>
        <p:spPr>
          <a:xfrm>
            <a:off x="497779" y="950114"/>
            <a:ext cx="11303157" cy="244538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1135F"/>
                </a:solidFill>
              </a:rPr>
              <a:t>RAN4 is discussing the requirements for multi-Tx , the corresponding test method can be considered in Rel-19.</a:t>
            </a:r>
            <a:endParaRPr lang="en-US" altLang="zh-CN" b="1" dirty="0">
              <a:solidFill>
                <a:srgbClr val="01135F"/>
              </a:solidFill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b="1" dirty="0">
                <a:solidFill>
                  <a:srgbClr val="01135F"/>
                </a:solidFill>
              </a:rPr>
              <a:t>Potential Rel-19 objectives:</a:t>
            </a:r>
            <a:endParaRPr lang="en-US" altLang="zh-CN" b="1" dirty="0">
              <a:solidFill>
                <a:srgbClr val="01135F"/>
              </a:solidFill>
            </a:endParaRPr>
          </a:p>
          <a:p>
            <a:pPr marL="800100" lvl="1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2000" b="1" dirty="0">
                <a:solidFill>
                  <a:srgbClr val="01135F"/>
                </a:solidFill>
              </a:rPr>
              <a:t>T</a:t>
            </a:r>
            <a:r>
              <a:rPr lang="en-US" altLang="zh-CN" b="1" dirty="0">
                <a:solidFill>
                  <a:srgbClr val="01135F"/>
                </a:solidFill>
              </a:rPr>
              <a:t>est methodology enhancement </a:t>
            </a:r>
            <a:endParaRPr lang="en-US" altLang="zh-CN" sz="2000" b="1" dirty="0">
              <a:solidFill>
                <a:srgbClr val="01135F"/>
              </a:solidFill>
            </a:endParaRPr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/>
              <a:t>RF/RRM/Demod test methodology to support simultaneous transmission with multi-panel</a:t>
            </a:r>
            <a:endParaRPr lang="en-US" altLang="zh-CN" sz="1400" dirty="0"/>
          </a:p>
          <a:p>
            <a:pPr marL="1257300" lvl="2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altLang="zh-CN" sz="1400" dirty="0"/>
              <a:t>any leftovers on multi-Rx test methodology in Rel-18</a:t>
            </a:r>
            <a:endParaRPr lang="en-US" altLang="zh-CN" sz="1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5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009" y="523971"/>
            <a:ext cx="2919412" cy="344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OTU4MjljY2YzMDI1NGE4ZjYxYjczNDgxZmJjYzMzMTQifQ=="/>
  <p:tag name="KSO_WPP_MARK_KEY" val="fc79c231-772b-4242-8a59-6c651bca9fa0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2962</Words>
  <Application>WPS 演示</Application>
  <PresentationFormat>宽屏</PresentationFormat>
  <Paragraphs>76</Paragraphs>
  <Slides>6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Kaiti SC</vt:lpstr>
      <vt:lpstr>Source Han Sans CN</vt:lpstr>
      <vt:lpstr>Segoe Print</vt:lpstr>
      <vt:lpstr>等线</vt:lpstr>
      <vt:lpstr>Arial Unicode MS</vt:lpstr>
      <vt:lpstr>3_Office 主题​​</vt:lpstr>
      <vt:lpstr>Office 主题​​</vt:lpstr>
      <vt:lpstr>PowerPoint 演示文稿</vt:lpstr>
      <vt:lpstr>Background </vt:lpstr>
      <vt:lpstr>Potential NR MIMO OTA enhancements in Rel-19</vt:lpstr>
      <vt:lpstr>Potential FR1 TRP TRS enhancement in R19</vt:lpstr>
      <vt:lpstr>Potential FR2 OTA enhancement in R19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CAICT</dc:creator>
  <cp:lastModifiedBy>zst</cp:lastModifiedBy>
  <cp:revision>1566</cp:revision>
  <dcterms:created xsi:type="dcterms:W3CDTF">2021-03-07T11:43:00Z</dcterms:created>
  <dcterms:modified xsi:type="dcterms:W3CDTF">2023-05-31T12:45:12Z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88A1D305E90A43EC9EC02C37924C36C7_13</vt:lpwstr>
  </property>
</Properties>
</file>