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15"/>
  </p:notesMasterIdLst>
  <p:sldIdLst>
    <p:sldId id="256" r:id="rId3"/>
    <p:sldId id="355" r:id="rId4"/>
    <p:sldId id="431" r:id="rId5"/>
    <p:sldId id="433" r:id="rId6"/>
    <p:sldId id="434" r:id="rId7"/>
    <p:sldId id="435" r:id="rId8"/>
    <p:sldId id="436" r:id="rId9"/>
    <p:sldId id="437" r:id="rId10"/>
    <p:sldId id="438" r:id="rId11"/>
    <p:sldId id="432" r:id="rId12"/>
    <p:sldId id="439" r:id="rId13"/>
    <p:sldId id="269" r:id="rId1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355"/>
            <p14:sldId id="431"/>
            <p14:sldId id="433"/>
            <p14:sldId id="434"/>
            <p14:sldId id="435"/>
            <p14:sldId id="436"/>
            <p14:sldId id="437"/>
            <p14:sldId id="438"/>
            <p14:sldId id="432"/>
            <p14:sldId id="439"/>
            <p14:sldId id="26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5E5E5E"/>
    <a:srgbClr val="2DC84D"/>
    <a:srgbClr val="FFFFFF"/>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706" autoAdjust="0"/>
  </p:normalViewPr>
  <p:slideViewPr>
    <p:cSldViewPr snapToGrid="0" snapToObjects="1">
      <p:cViewPr varScale="1">
        <p:scale>
          <a:sx n="61" d="100"/>
          <a:sy n="61" d="100"/>
        </p:scale>
        <p:origin x="4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80037C-50D4-4751-A7D6-E1C7F4B8F4EA}" type="doc">
      <dgm:prSet loTypeId="urn:microsoft.com/office/officeart/2008/layout/VerticalCurvedList" loCatId="list" qsTypeId="urn:microsoft.com/office/officeart/2005/8/quickstyle/simple1" qsCatId="simple" csTypeId="urn:microsoft.com/office/officeart/2005/8/colors/accent1_3" csCatId="accent1" phldr="1"/>
      <dgm:spPr/>
      <dgm:t>
        <a:bodyPr/>
        <a:lstStyle/>
        <a:p>
          <a:endParaRPr lang="zh-CN" altLang="en-US"/>
        </a:p>
      </dgm:t>
    </dgm:pt>
    <dgm:pt modelId="{36AD50B3-AE70-4F26-9919-ECE34C20165A}">
      <dgm:prSet phldrT="[文本]" custT="1"/>
      <dgm:spPr/>
      <dgm:t>
        <a:bodyPr/>
        <a:lstStyle/>
        <a:p>
          <a:pPr>
            <a:buFont typeface="Wingdings" pitchFamily="2" charset="2"/>
            <a:buNone/>
          </a:pPr>
          <a:r>
            <a:rPr lang="en-US" altLang="zh-CN" sz="3200" kern="1200" dirty="0"/>
            <a:t>Motivation and design target of  Ambient IoT</a:t>
          </a:r>
          <a:endParaRPr lang="zh-CN" altLang="en-US" sz="3200" b="1" kern="1200" dirty="0">
            <a:solidFill>
              <a:srgbClr val="FFFFFF"/>
            </a:solidFill>
            <a:latin typeface="OPPOSans B" panose="00020600040101010101" pitchFamily="18" charset="-122"/>
            <a:ea typeface="OPPOSans B" panose="00020600040101010101" pitchFamily="18" charset="-122"/>
            <a:cs typeface="Helvetica Neue Medium"/>
          </a:endParaRPr>
        </a:p>
      </dgm:t>
    </dgm:pt>
    <dgm:pt modelId="{AC5CEFD4-CD85-4EBB-8FB4-AB82E5E27FF4}" type="parTrans" cxnId="{AFA3CEAC-621B-4CE7-9165-B55084BD913E}">
      <dgm:prSet/>
      <dgm:spPr/>
      <dgm:t>
        <a:bodyPr/>
        <a:lstStyle/>
        <a:p>
          <a:endParaRPr lang="zh-CN" altLang="en-US"/>
        </a:p>
      </dgm:t>
    </dgm:pt>
    <dgm:pt modelId="{FA000675-D981-417B-8E4A-011E5964FBCA}" type="sibTrans" cxnId="{AFA3CEAC-621B-4CE7-9165-B55084BD913E}">
      <dgm:prSet/>
      <dgm:spPr/>
      <dgm:t>
        <a:bodyPr/>
        <a:lstStyle/>
        <a:p>
          <a:endParaRPr lang="zh-CN" altLang="en-US"/>
        </a:p>
      </dgm:t>
    </dgm:pt>
    <dgm:pt modelId="{C84FE7F0-7C7D-489C-ADF7-FE0A97376CC7}">
      <dgm:prSet custT="1"/>
      <dgm:spPr/>
      <dgm:t>
        <a:bodyPr/>
        <a:lstStyle/>
        <a:p>
          <a:pPr marL="0" lvl="0" indent="0" algn="l" defTabSz="844550">
            <a:lnSpc>
              <a:spcPct val="90000"/>
            </a:lnSpc>
            <a:spcBef>
              <a:spcPct val="0"/>
            </a:spcBef>
            <a:spcAft>
              <a:spcPct val="35000"/>
            </a:spcAft>
            <a:buNone/>
          </a:pPr>
          <a:r>
            <a:rPr lang="en-US" altLang="zh-CN" sz="3200" kern="1200" dirty="0">
              <a:solidFill>
                <a:srgbClr val="FFFFFF"/>
              </a:solidFill>
              <a:latin typeface="Helvetica Neue Medium"/>
              <a:ea typeface="Helvetica Neue Medium"/>
              <a:cs typeface="Helvetica Neue Medium"/>
            </a:rPr>
            <a:t>Summary and proposals</a:t>
          </a:r>
          <a:endParaRPr lang="zh-CN" altLang="en-US" sz="3200" kern="1200" dirty="0">
            <a:solidFill>
              <a:srgbClr val="FFFFFF"/>
            </a:solidFill>
            <a:latin typeface="Helvetica Neue Medium"/>
            <a:ea typeface="Helvetica Neue Medium"/>
            <a:cs typeface="Helvetica Neue Medium"/>
            <a:sym typeface="Helvetica Neue"/>
          </a:endParaRPr>
        </a:p>
      </dgm:t>
    </dgm:pt>
    <dgm:pt modelId="{1140A1DB-E538-43D2-8332-ADFB41C36558}" type="parTrans" cxnId="{7067016C-8E0C-456E-895C-4C9E8EBEA547}">
      <dgm:prSet/>
      <dgm:spPr/>
      <dgm:t>
        <a:bodyPr/>
        <a:lstStyle/>
        <a:p>
          <a:endParaRPr lang="zh-CN" altLang="en-US"/>
        </a:p>
      </dgm:t>
    </dgm:pt>
    <dgm:pt modelId="{EC508DEF-7FDE-4530-B613-B39934151147}" type="sibTrans" cxnId="{7067016C-8E0C-456E-895C-4C9E8EBEA547}">
      <dgm:prSet/>
      <dgm:spPr/>
      <dgm:t>
        <a:bodyPr/>
        <a:lstStyle/>
        <a:p>
          <a:endParaRPr lang="zh-CN" altLang="en-US"/>
        </a:p>
      </dgm:t>
    </dgm:pt>
    <dgm:pt modelId="{BC5C2FC6-2F28-435C-8395-84EF709810DB}">
      <dgm:prSet custT="1"/>
      <dgm:spPr/>
      <dgm:t>
        <a:bodyPr/>
        <a:lstStyle/>
        <a:p>
          <a:pPr marL="0" lvl="0" indent="0" algn="l" defTabSz="844550">
            <a:lnSpc>
              <a:spcPct val="90000"/>
            </a:lnSpc>
            <a:spcBef>
              <a:spcPct val="0"/>
            </a:spcBef>
            <a:spcAft>
              <a:spcPct val="35000"/>
            </a:spcAft>
            <a:buNone/>
          </a:pPr>
          <a:r>
            <a:rPr lang="en-US" altLang="zh-CN" sz="3200" kern="1200" dirty="0">
              <a:solidFill>
                <a:srgbClr val="FFFFFF"/>
              </a:solidFill>
              <a:latin typeface="Helvetica Neue Medium"/>
              <a:ea typeface="Helvetica Neue Medium"/>
              <a:cs typeface="Helvetica Neue Medium"/>
            </a:rPr>
            <a:t>Important aspects for ambient IoT</a:t>
          </a:r>
        </a:p>
      </dgm:t>
    </dgm:pt>
    <dgm:pt modelId="{A9667650-8B22-4B13-8283-0DFD72AD18F3}" type="parTrans" cxnId="{BC5D14C7-CAF6-4ECE-A718-5AB75CE844B2}">
      <dgm:prSet/>
      <dgm:spPr/>
      <dgm:t>
        <a:bodyPr/>
        <a:lstStyle/>
        <a:p>
          <a:endParaRPr lang="zh-CN" altLang="en-US"/>
        </a:p>
      </dgm:t>
    </dgm:pt>
    <dgm:pt modelId="{F4484735-DD0D-4211-B606-DDF551F3A8FC}" type="sibTrans" cxnId="{BC5D14C7-CAF6-4ECE-A718-5AB75CE844B2}">
      <dgm:prSet/>
      <dgm:spPr/>
      <dgm:t>
        <a:bodyPr/>
        <a:lstStyle/>
        <a:p>
          <a:endParaRPr lang="zh-CN" altLang="en-US"/>
        </a:p>
      </dgm:t>
    </dgm:pt>
    <dgm:pt modelId="{D8BC698A-9AEB-463B-B06E-01FD94328B1A}" type="pres">
      <dgm:prSet presAssocID="{4380037C-50D4-4751-A7D6-E1C7F4B8F4EA}" presName="Name0" presStyleCnt="0">
        <dgm:presLayoutVars>
          <dgm:chMax val="7"/>
          <dgm:chPref val="7"/>
          <dgm:dir/>
        </dgm:presLayoutVars>
      </dgm:prSet>
      <dgm:spPr/>
    </dgm:pt>
    <dgm:pt modelId="{0EC9B0BA-BA4C-45CD-8410-DEDDB95211C9}" type="pres">
      <dgm:prSet presAssocID="{4380037C-50D4-4751-A7D6-E1C7F4B8F4EA}" presName="Name1" presStyleCnt="0"/>
      <dgm:spPr/>
    </dgm:pt>
    <dgm:pt modelId="{544D4A35-6423-4316-8AEA-61D3128EC4F4}" type="pres">
      <dgm:prSet presAssocID="{4380037C-50D4-4751-A7D6-E1C7F4B8F4EA}" presName="cycle" presStyleCnt="0"/>
      <dgm:spPr/>
    </dgm:pt>
    <dgm:pt modelId="{65C574F5-ADB0-4413-848B-7B2B6C88D639}" type="pres">
      <dgm:prSet presAssocID="{4380037C-50D4-4751-A7D6-E1C7F4B8F4EA}" presName="srcNode" presStyleLbl="node1" presStyleIdx="0" presStyleCnt="3"/>
      <dgm:spPr/>
    </dgm:pt>
    <dgm:pt modelId="{2AAC8EE6-3A71-4E70-AC1C-3A4F2F62920C}" type="pres">
      <dgm:prSet presAssocID="{4380037C-50D4-4751-A7D6-E1C7F4B8F4EA}" presName="conn" presStyleLbl="parChTrans1D2" presStyleIdx="0" presStyleCnt="1"/>
      <dgm:spPr/>
    </dgm:pt>
    <dgm:pt modelId="{2D9C9C6F-F6CD-426F-9B4A-453780A79713}" type="pres">
      <dgm:prSet presAssocID="{4380037C-50D4-4751-A7D6-E1C7F4B8F4EA}" presName="extraNode" presStyleLbl="node1" presStyleIdx="0" presStyleCnt="3"/>
      <dgm:spPr/>
    </dgm:pt>
    <dgm:pt modelId="{2DE587BA-9ED6-42F0-BFD8-00A388811BE9}" type="pres">
      <dgm:prSet presAssocID="{4380037C-50D4-4751-A7D6-E1C7F4B8F4EA}" presName="dstNode" presStyleLbl="node1" presStyleIdx="0" presStyleCnt="3"/>
      <dgm:spPr/>
    </dgm:pt>
    <dgm:pt modelId="{AC684B7C-1758-4AD2-9EE5-0F746729B8BD}" type="pres">
      <dgm:prSet presAssocID="{36AD50B3-AE70-4F26-9919-ECE34C20165A}" presName="text_1" presStyleLbl="node1" presStyleIdx="0" presStyleCnt="3">
        <dgm:presLayoutVars>
          <dgm:bulletEnabled val="1"/>
        </dgm:presLayoutVars>
      </dgm:prSet>
      <dgm:spPr/>
    </dgm:pt>
    <dgm:pt modelId="{4C6657BA-0BBB-4A10-A8A0-86876ADE191C}" type="pres">
      <dgm:prSet presAssocID="{36AD50B3-AE70-4F26-9919-ECE34C20165A}" presName="accent_1" presStyleCnt="0"/>
      <dgm:spPr/>
    </dgm:pt>
    <dgm:pt modelId="{1AE435FD-67D5-4AC7-BF43-04CD56D10007}" type="pres">
      <dgm:prSet presAssocID="{36AD50B3-AE70-4F26-9919-ECE34C20165A}" presName="accentRepeatNode" presStyleLbl="solidFgAcc1" presStyleIdx="0" presStyleCnt="3"/>
      <dgm:spPr/>
    </dgm:pt>
    <dgm:pt modelId="{D3FFB9DA-8A09-4C2E-BC49-02A0C9FCCC06}" type="pres">
      <dgm:prSet presAssocID="{BC5C2FC6-2F28-435C-8395-84EF709810DB}" presName="text_2" presStyleLbl="node1" presStyleIdx="1" presStyleCnt="3">
        <dgm:presLayoutVars>
          <dgm:bulletEnabled val="1"/>
        </dgm:presLayoutVars>
      </dgm:prSet>
      <dgm:spPr/>
    </dgm:pt>
    <dgm:pt modelId="{9DAEF3BA-CC2C-455B-8672-DF17FC384F0F}" type="pres">
      <dgm:prSet presAssocID="{BC5C2FC6-2F28-435C-8395-84EF709810DB}" presName="accent_2" presStyleCnt="0"/>
      <dgm:spPr/>
    </dgm:pt>
    <dgm:pt modelId="{3D4AA9A4-4F8F-41DA-8146-6FF363A3B803}" type="pres">
      <dgm:prSet presAssocID="{BC5C2FC6-2F28-435C-8395-84EF709810DB}" presName="accentRepeatNode" presStyleLbl="solidFgAcc1" presStyleIdx="1" presStyleCnt="3"/>
      <dgm:spPr/>
    </dgm:pt>
    <dgm:pt modelId="{0367E210-3BCE-4B11-BDD6-B00A9CC70263}" type="pres">
      <dgm:prSet presAssocID="{C84FE7F0-7C7D-489C-ADF7-FE0A97376CC7}" presName="text_3" presStyleLbl="node1" presStyleIdx="2" presStyleCnt="3">
        <dgm:presLayoutVars>
          <dgm:bulletEnabled val="1"/>
        </dgm:presLayoutVars>
      </dgm:prSet>
      <dgm:spPr/>
    </dgm:pt>
    <dgm:pt modelId="{C395D1C3-162D-4E44-B601-889111699761}" type="pres">
      <dgm:prSet presAssocID="{C84FE7F0-7C7D-489C-ADF7-FE0A97376CC7}" presName="accent_3" presStyleCnt="0"/>
      <dgm:spPr/>
    </dgm:pt>
    <dgm:pt modelId="{261F8E85-06FF-4500-9D0F-E42548F226C7}" type="pres">
      <dgm:prSet presAssocID="{C84FE7F0-7C7D-489C-ADF7-FE0A97376CC7}" presName="accentRepeatNode" presStyleLbl="solidFgAcc1" presStyleIdx="2" presStyleCnt="3"/>
      <dgm:spPr/>
    </dgm:pt>
  </dgm:ptLst>
  <dgm:cxnLst>
    <dgm:cxn modelId="{0004ED1C-0993-420C-9102-4E46BAAE4F0B}" type="presOf" srcId="{BC5C2FC6-2F28-435C-8395-84EF709810DB}" destId="{D3FFB9DA-8A09-4C2E-BC49-02A0C9FCCC06}" srcOrd="0" destOrd="0" presId="urn:microsoft.com/office/officeart/2008/layout/VerticalCurvedList"/>
    <dgm:cxn modelId="{A0DDBD2D-739C-44B4-BA98-F3691FB4DE3B}" type="presOf" srcId="{C84FE7F0-7C7D-489C-ADF7-FE0A97376CC7}" destId="{0367E210-3BCE-4B11-BDD6-B00A9CC70263}" srcOrd="0" destOrd="0" presId="urn:microsoft.com/office/officeart/2008/layout/VerticalCurvedList"/>
    <dgm:cxn modelId="{7067016C-8E0C-456E-895C-4C9E8EBEA547}" srcId="{4380037C-50D4-4751-A7D6-E1C7F4B8F4EA}" destId="{C84FE7F0-7C7D-489C-ADF7-FE0A97376CC7}" srcOrd="2" destOrd="0" parTransId="{1140A1DB-E538-43D2-8332-ADFB41C36558}" sibTransId="{EC508DEF-7FDE-4530-B613-B39934151147}"/>
    <dgm:cxn modelId="{FC5E399C-1DF4-4FE2-B753-DD7C0EED067B}" type="presOf" srcId="{4380037C-50D4-4751-A7D6-E1C7F4B8F4EA}" destId="{D8BC698A-9AEB-463B-B06E-01FD94328B1A}" srcOrd="0" destOrd="0" presId="urn:microsoft.com/office/officeart/2008/layout/VerticalCurvedList"/>
    <dgm:cxn modelId="{45E815A0-AB37-4A23-8698-2D6AE4D438BA}" type="presOf" srcId="{36AD50B3-AE70-4F26-9919-ECE34C20165A}" destId="{AC684B7C-1758-4AD2-9EE5-0F746729B8BD}" srcOrd="0" destOrd="0" presId="urn:microsoft.com/office/officeart/2008/layout/VerticalCurvedList"/>
    <dgm:cxn modelId="{AFA3CEAC-621B-4CE7-9165-B55084BD913E}" srcId="{4380037C-50D4-4751-A7D6-E1C7F4B8F4EA}" destId="{36AD50B3-AE70-4F26-9919-ECE34C20165A}" srcOrd="0" destOrd="0" parTransId="{AC5CEFD4-CD85-4EBB-8FB4-AB82E5E27FF4}" sibTransId="{FA000675-D981-417B-8E4A-011E5964FBCA}"/>
    <dgm:cxn modelId="{BC5D14C7-CAF6-4ECE-A718-5AB75CE844B2}" srcId="{4380037C-50D4-4751-A7D6-E1C7F4B8F4EA}" destId="{BC5C2FC6-2F28-435C-8395-84EF709810DB}" srcOrd="1" destOrd="0" parTransId="{A9667650-8B22-4B13-8283-0DFD72AD18F3}" sibTransId="{F4484735-DD0D-4211-B606-DDF551F3A8FC}"/>
    <dgm:cxn modelId="{B63F5FC9-BE8E-42A7-B9EC-F3578D4F4651}" type="presOf" srcId="{FA000675-D981-417B-8E4A-011E5964FBCA}" destId="{2AAC8EE6-3A71-4E70-AC1C-3A4F2F62920C}" srcOrd="0" destOrd="0" presId="urn:microsoft.com/office/officeart/2008/layout/VerticalCurvedList"/>
    <dgm:cxn modelId="{DF435D91-2519-42AC-9648-E7689816CE7F}" type="presParOf" srcId="{D8BC698A-9AEB-463B-B06E-01FD94328B1A}" destId="{0EC9B0BA-BA4C-45CD-8410-DEDDB95211C9}" srcOrd="0" destOrd="0" presId="urn:microsoft.com/office/officeart/2008/layout/VerticalCurvedList"/>
    <dgm:cxn modelId="{2C8A84D1-4ACA-43FE-AD85-8B9AE528D9FE}" type="presParOf" srcId="{0EC9B0BA-BA4C-45CD-8410-DEDDB95211C9}" destId="{544D4A35-6423-4316-8AEA-61D3128EC4F4}" srcOrd="0" destOrd="0" presId="urn:microsoft.com/office/officeart/2008/layout/VerticalCurvedList"/>
    <dgm:cxn modelId="{A8237E50-65E2-4041-A8F1-AB79D4FA1902}" type="presParOf" srcId="{544D4A35-6423-4316-8AEA-61D3128EC4F4}" destId="{65C574F5-ADB0-4413-848B-7B2B6C88D639}" srcOrd="0" destOrd="0" presId="urn:microsoft.com/office/officeart/2008/layout/VerticalCurvedList"/>
    <dgm:cxn modelId="{9D447BAC-1282-4C16-83A7-9AD67908B649}" type="presParOf" srcId="{544D4A35-6423-4316-8AEA-61D3128EC4F4}" destId="{2AAC8EE6-3A71-4E70-AC1C-3A4F2F62920C}" srcOrd="1" destOrd="0" presId="urn:microsoft.com/office/officeart/2008/layout/VerticalCurvedList"/>
    <dgm:cxn modelId="{F6F7B628-4752-442A-A06F-3E1B0EB63576}" type="presParOf" srcId="{544D4A35-6423-4316-8AEA-61D3128EC4F4}" destId="{2D9C9C6F-F6CD-426F-9B4A-453780A79713}" srcOrd="2" destOrd="0" presId="urn:microsoft.com/office/officeart/2008/layout/VerticalCurvedList"/>
    <dgm:cxn modelId="{4D22D920-1430-4A30-BCE8-5A01E6661984}" type="presParOf" srcId="{544D4A35-6423-4316-8AEA-61D3128EC4F4}" destId="{2DE587BA-9ED6-42F0-BFD8-00A388811BE9}" srcOrd="3" destOrd="0" presId="urn:microsoft.com/office/officeart/2008/layout/VerticalCurvedList"/>
    <dgm:cxn modelId="{C3FCA93E-6445-4050-9350-2DB6C90884E7}" type="presParOf" srcId="{0EC9B0BA-BA4C-45CD-8410-DEDDB95211C9}" destId="{AC684B7C-1758-4AD2-9EE5-0F746729B8BD}" srcOrd="1" destOrd="0" presId="urn:microsoft.com/office/officeart/2008/layout/VerticalCurvedList"/>
    <dgm:cxn modelId="{AC948804-1836-4513-B005-FB6333FABDA2}" type="presParOf" srcId="{0EC9B0BA-BA4C-45CD-8410-DEDDB95211C9}" destId="{4C6657BA-0BBB-4A10-A8A0-86876ADE191C}" srcOrd="2" destOrd="0" presId="urn:microsoft.com/office/officeart/2008/layout/VerticalCurvedList"/>
    <dgm:cxn modelId="{FF01963E-02DB-49D1-86FB-B473FBBA8420}" type="presParOf" srcId="{4C6657BA-0BBB-4A10-A8A0-86876ADE191C}" destId="{1AE435FD-67D5-4AC7-BF43-04CD56D10007}" srcOrd="0" destOrd="0" presId="urn:microsoft.com/office/officeart/2008/layout/VerticalCurvedList"/>
    <dgm:cxn modelId="{B84BC102-4E7A-4DFF-86DD-089B0B657871}" type="presParOf" srcId="{0EC9B0BA-BA4C-45CD-8410-DEDDB95211C9}" destId="{D3FFB9DA-8A09-4C2E-BC49-02A0C9FCCC06}" srcOrd="3" destOrd="0" presId="urn:microsoft.com/office/officeart/2008/layout/VerticalCurvedList"/>
    <dgm:cxn modelId="{F0548122-377F-4CF3-A129-5A10D67322DA}" type="presParOf" srcId="{0EC9B0BA-BA4C-45CD-8410-DEDDB95211C9}" destId="{9DAEF3BA-CC2C-455B-8672-DF17FC384F0F}" srcOrd="4" destOrd="0" presId="urn:microsoft.com/office/officeart/2008/layout/VerticalCurvedList"/>
    <dgm:cxn modelId="{CEDD345F-016C-40AB-8824-BFC681862D01}" type="presParOf" srcId="{9DAEF3BA-CC2C-455B-8672-DF17FC384F0F}" destId="{3D4AA9A4-4F8F-41DA-8146-6FF363A3B803}" srcOrd="0" destOrd="0" presId="urn:microsoft.com/office/officeart/2008/layout/VerticalCurvedList"/>
    <dgm:cxn modelId="{6B2A4E8E-5B88-4125-B005-FEE1CD944E1D}" type="presParOf" srcId="{0EC9B0BA-BA4C-45CD-8410-DEDDB95211C9}" destId="{0367E210-3BCE-4B11-BDD6-B00A9CC70263}" srcOrd="5" destOrd="0" presId="urn:microsoft.com/office/officeart/2008/layout/VerticalCurvedList"/>
    <dgm:cxn modelId="{E1F970FE-72EB-445D-AE79-2C060DCD4E2A}" type="presParOf" srcId="{0EC9B0BA-BA4C-45CD-8410-DEDDB95211C9}" destId="{C395D1C3-162D-4E44-B601-889111699761}" srcOrd="6" destOrd="0" presId="urn:microsoft.com/office/officeart/2008/layout/VerticalCurvedList"/>
    <dgm:cxn modelId="{F4F8D7F1-562E-4860-830A-620A1AB2BD59}" type="presParOf" srcId="{C395D1C3-162D-4E44-B601-889111699761}" destId="{261F8E85-06FF-4500-9D0F-E42548F226C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AC8EE6-3A71-4E70-AC1C-3A4F2F62920C}">
      <dsp:nvSpPr>
        <dsp:cNvPr id="0" name=""/>
        <dsp:cNvSpPr/>
      </dsp:nvSpPr>
      <dsp:spPr>
        <a:xfrm>
          <a:off x="-9439095" y="-1442103"/>
          <a:ext cx="11237135" cy="11237135"/>
        </a:xfrm>
        <a:prstGeom prst="blockArc">
          <a:avLst>
            <a:gd name="adj1" fmla="val 18900000"/>
            <a:gd name="adj2" fmla="val 2700000"/>
            <a:gd name="adj3" fmla="val 192"/>
          </a:avLst>
        </a:prstGeom>
        <a:noFill/>
        <a:ln w="25400" cap="flat" cmpd="sng" algn="ctr">
          <a:solidFill>
            <a:schemeClr val="accent1">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684B7C-1758-4AD2-9EE5-0F746729B8BD}">
      <dsp:nvSpPr>
        <dsp:cNvPr id="0" name=""/>
        <dsp:cNvSpPr/>
      </dsp:nvSpPr>
      <dsp:spPr>
        <a:xfrm>
          <a:off x="1159386" y="835292"/>
          <a:ext cx="14999151" cy="1670585"/>
        </a:xfrm>
        <a:prstGeom prst="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6027" tIns="81280" rIns="81280" bIns="81280" numCol="1" spcCol="1270" anchor="ctr" anchorCtr="0">
          <a:noAutofit/>
        </a:bodyPr>
        <a:lstStyle/>
        <a:p>
          <a:pPr marL="0" lvl="0" indent="0" algn="l" defTabSz="1422400">
            <a:lnSpc>
              <a:spcPct val="90000"/>
            </a:lnSpc>
            <a:spcBef>
              <a:spcPct val="0"/>
            </a:spcBef>
            <a:spcAft>
              <a:spcPct val="35000"/>
            </a:spcAft>
            <a:buFont typeface="Wingdings" pitchFamily="2" charset="2"/>
            <a:buNone/>
          </a:pPr>
          <a:r>
            <a:rPr lang="en-US" altLang="zh-CN" sz="3200" kern="1200" dirty="0"/>
            <a:t>Motivation and design target of  Ambient IoT</a:t>
          </a:r>
          <a:endParaRPr lang="zh-CN" altLang="en-US" sz="3200" b="1" kern="1200" dirty="0">
            <a:solidFill>
              <a:srgbClr val="FFFFFF"/>
            </a:solidFill>
            <a:latin typeface="OPPOSans B" panose="00020600040101010101" pitchFamily="18" charset="-122"/>
            <a:ea typeface="OPPOSans B" panose="00020600040101010101" pitchFamily="18" charset="-122"/>
            <a:cs typeface="Helvetica Neue Medium"/>
          </a:endParaRPr>
        </a:p>
      </dsp:txBody>
      <dsp:txXfrm>
        <a:off x="1159386" y="835292"/>
        <a:ext cx="14999151" cy="1670585"/>
      </dsp:txXfrm>
    </dsp:sp>
    <dsp:sp modelId="{1AE435FD-67D5-4AC7-BF43-04CD56D10007}">
      <dsp:nvSpPr>
        <dsp:cNvPr id="0" name=""/>
        <dsp:cNvSpPr/>
      </dsp:nvSpPr>
      <dsp:spPr>
        <a:xfrm>
          <a:off x="115270" y="626469"/>
          <a:ext cx="2088232" cy="2088232"/>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FFB9DA-8A09-4C2E-BC49-02A0C9FCCC06}">
      <dsp:nvSpPr>
        <dsp:cNvPr id="0" name=""/>
        <dsp:cNvSpPr/>
      </dsp:nvSpPr>
      <dsp:spPr>
        <a:xfrm>
          <a:off x="1766644" y="3341171"/>
          <a:ext cx="14391893" cy="1670585"/>
        </a:xfrm>
        <a:prstGeom prst="rect">
          <a:avLst/>
        </a:prstGeom>
        <a:solidFill>
          <a:schemeClr val="accent1">
            <a:shade val="80000"/>
            <a:hueOff val="-395950"/>
            <a:satOff val="-41417"/>
            <a:lumOff val="216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6027" tIns="81280" rIns="81280" bIns="81280" numCol="1" spcCol="1270" anchor="ctr" anchorCtr="0">
          <a:noAutofit/>
        </a:bodyPr>
        <a:lstStyle/>
        <a:p>
          <a:pPr marL="0" lvl="0" indent="0" algn="l" defTabSz="844550">
            <a:lnSpc>
              <a:spcPct val="90000"/>
            </a:lnSpc>
            <a:spcBef>
              <a:spcPct val="0"/>
            </a:spcBef>
            <a:spcAft>
              <a:spcPct val="35000"/>
            </a:spcAft>
            <a:buNone/>
          </a:pPr>
          <a:r>
            <a:rPr lang="en-US" altLang="zh-CN" sz="3200" kern="1200" dirty="0">
              <a:solidFill>
                <a:srgbClr val="FFFFFF"/>
              </a:solidFill>
              <a:latin typeface="Helvetica Neue Medium"/>
              <a:ea typeface="Helvetica Neue Medium"/>
              <a:cs typeface="Helvetica Neue Medium"/>
            </a:rPr>
            <a:t>Important aspects for ambient IoT</a:t>
          </a:r>
        </a:p>
      </dsp:txBody>
      <dsp:txXfrm>
        <a:off x="1766644" y="3341171"/>
        <a:ext cx="14391893" cy="1670585"/>
      </dsp:txXfrm>
    </dsp:sp>
    <dsp:sp modelId="{3D4AA9A4-4F8F-41DA-8146-6FF363A3B803}">
      <dsp:nvSpPr>
        <dsp:cNvPr id="0" name=""/>
        <dsp:cNvSpPr/>
      </dsp:nvSpPr>
      <dsp:spPr>
        <a:xfrm>
          <a:off x="722528" y="3132348"/>
          <a:ext cx="2088232" cy="2088232"/>
        </a:xfrm>
        <a:prstGeom prst="ellipse">
          <a:avLst/>
        </a:prstGeom>
        <a:solidFill>
          <a:schemeClr val="lt1">
            <a:hueOff val="0"/>
            <a:satOff val="0"/>
            <a:lumOff val="0"/>
            <a:alphaOff val="0"/>
          </a:schemeClr>
        </a:solidFill>
        <a:ln w="25400" cap="flat" cmpd="sng" algn="ctr">
          <a:solidFill>
            <a:schemeClr val="accent1">
              <a:shade val="80000"/>
              <a:hueOff val="-395950"/>
              <a:satOff val="-41417"/>
              <a:lumOff val="21651"/>
              <a:alphaOff val="0"/>
            </a:schemeClr>
          </a:solidFill>
          <a:prstDash val="solid"/>
        </a:ln>
        <a:effectLst/>
      </dsp:spPr>
      <dsp:style>
        <a:lnRef idx="2">
          <a:scrgbClr r="0" g="0" b="0"/>
        </a:lnRef>
        <a:fillRef idx="1">
          <a:scrgbClr r="0" g="0" b="0"/>
        </a:fillRef>
        <a:effectRef idx="0">
          <a:scrgbClr r="0" g="0" b="0"/>
        </a:effectRef>
        <a:fontRef idx="minor"/>
      </dsp:style>
    </dsp:sp>
    <dsp:sp modelId="{0367E210-3BCE-4B11-BDD6-B00A9CC70263}">
      <dsp:nvSpPr>
        <dsp:cNvPr id="0" name=""/>
        <dsp:cNvSpPr/>
      </dsp:nvSpPr>
      <dsp:spPr>
        <a:xfrm>
          <a:off x="1159386" y="5847049"/>
          <a:ext cx="14999151" cy="1670585"/>
        </a:xfrm>
        <a:prstGeom prst="rect">
          <a:avLst/>
        </a:prstGeom>
        <a:solidFill>
          <a:schemeClr val="accent1">
            <a:shade val="80000"/>
            <a:hueOff val="-791899"/>
            <a:satOff val="-82834"/>
            <a:lumOff val="4330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26027" tIns="81280" rIns="81280" bIns="81280" numCol="1" spcCol="1270" anchor="ctr" anchorCtr="0">
          <a:noAutofit/>
        </a:bodyPr>
        <a:lstStyle/>
        <a:p>
          <a:pPr marL="0" lvl="0" indent="0" algn="l" defTabSz="844550">
            <a:lnSpc>
              <a:spcPct val="90000"/>
            </a:lnSpc>
            <a:spcBef>
              <a:spcPct val="0"/>
            </a:spcBef>
            <a:spcAft>
              <a:spcPct val="35000"/>
            </a:spcAft>
            <a:buNone/>
          </a:pPr>
          <a:r>
            <a:rPr lang="en-US" altLang="zh-CN" sz="3200" kern="1200" dirty="0">
              <a:solidFill>
                <a:srgbClr val="FFFFFF"/>
              </a:solidFill>
              <a:latin typeface="Helvetica Neue Medium"/>
              <a:ea typeface="Helvetica Neue Medium"/>
              <a:cs typeface="Helvetica Neue Medium"/>
            </a:rPr>
            <a:t>Summary and proposals</a:t>
          </a:r>
          <a:endParaRPr lang="zh-CN" altLang="en-US" sz="3200" kern="1200" dirty="0">
            <a:solidFill>
              <a:srgbClr val="FFFFFF"/>
            </a:solidFill>
            <a:latin typeface="Helvetica Neue Medium"/>
            <a:ea typeface="Helvetica Neue Medium"/>
            <a:cs typeface="Helvetica Neue Medium"/>
            <a:sym typeface="Helvetica Neue"/>
          </a:endParaRPr>
        </a:p>
      </dsp:txBody>
      <dsp:txXfrm>
        <a:off x="1159386" y="5847049"/>
        <a:ext cx="14999151" cy="1670585"/>
      </dsp:txXfrm>
    </dsp:sp>
    <dsp:sp modelId="{261F8E85-06FF-4500-9D0F-E42548F226C7}">
      <dsp:nvSpPr>
        <dsp:cNvPr id="0" name=""/>
        <dsp:cNvSpPr/>
      </dsp:nvSpPr>
      <dsp:spPr>
        <a:xfrm>
          <a:off x="115270" y="5638226"/>
          <a:ext cx="2088232" cy="2088232"/>
        </a:xfrm>
        <a:prstGeom prst="ellipse">
          <a:avLst/>
        </a:prstGeom>
        <a:solidFill>
          <a:schemeClr val="lt1">
            <a:hueOff val="0"/>
            <a:satOff val="0"/>
            <a:lumOff val="0"/>
            <a:alphaOff val="0"/>
          </a:schemeClr>
        </a:solidFill>
        <a:ln w="25400" cap="flat" cmpd="sng" algn="ctr">
          <a:solidFill>
            <a:schemeClr val="accent1">
              <a:shade val="80000"/>
              <a:hueOff val="-791899"/>
              <a:satOff val="-82834"/>
              <a:lumOff val="43303"/>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67BC6A-AC88-44A7-A2AB-386B87E6CC8F}" type="slidenum">
              <a:rPr lang="zh-CN" altLang="en-US" smtClean="0"/>
              <a:pPr/>
              <a:t>2</a:t>
            </a:fld>
            <a:endParaRPr lang="zh-CN" altLang="en-US"/>
          </a:p>
        </p:txBody>
      </p:sp>
    </p:spTree>
    <p:extLst>
      <p:ext uri="{BB962C8B-B14F-4D97-AF65-F5344CB8AC3E}">
        <p14:creationId xmlns:p14="http://schemas.microsoft.com/office/powerpoint/2010/main" val="1717014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a:t>单击此处编辑母版标题样式</a:t>
            </a:r>
            <a:endParaRPr kumimoji="1" lang="zh-CN" altLang="en-US" dirty="0"/>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2023/5/31</a:t>
            </a:fld>
            <a:endParaRPr kumimoji="0" lang="zh-CN" altLang="en-US" sz="50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a:t>单击此处编辑母版文本样式</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panose="00020600040101010101" charset="-122"/>
                <a:ea typeface="OPPOSans R" panose="00020600040101010101" charset="-122"/>
                <a:cs typeface="OPPOSans R" panose="00020600040101010101" charset="-122"/>
              </a:rPr>
              <a:t>Thank you</a:t>
            </a:r>
            <a:endParaRPr lang="en-US"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a:t>单击此处编辑母版标题样式</a:t>
            </a:r>
            <a:endParaRPr kumimoji="1" lang="zh-CN" altLang="en-US" dirty="0"/>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r>
              <a:rPr kumimoji="1" lang="zh-CN" altLang="en-US"/>
              <a:t>单击图标添加图片</a:t>
            </a:r>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hasCustomPrompt="1"/>
          </p:nvPr>
        </p:nvSpPr>
        <p:spPr>
          <a:xfrm>
            <a:off x="776288" y="2800350"/>
            <a:ext cx="22842537" cy="9229725"/>
          </a:xfrm>
        </p:spPr>
        <p:txBody>
          <a:bodyPr/>
          <a:lstStyle/>
          <a:p>
            <a:r>
              <a:rPr kumimoji="1" lang="zh-CN" altLang="en-US"/>
              <a:t>单击图标添加表格</a:t>
            </a:r>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panose="00020600040101010101" charset="-122"/>
                <a:ea typeface="OPPOSans R" panose="00020600040101010101" charset="-122"/>
                <a:cs typeface="OPPOSans R" panose="00020600040101010101" charset="-122"/>
              </a:rPr>
              <a:t>Thank you</a:t>
            </a:r>
            <a:endParaRPr lang="en-US"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a:t>单击此处编辑母版标题样式</a:t>
            </a:r>
            <a:endParaRPr kumimoji="1" lang="zh-CN" altLang="en-US" dirty="0"/>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endParaRPr kumimoji="1"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28234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panose="00020600040101010101" charset="-122"/>
                <a:ea typeface="OPPOSans R" panose="00020600040101010101" charset="-122"/>
                <a:cs typeface="OPPOSans R" panose="00020600040101010101" charset="-122"/>
              </a:rPr>
              <a:t>‹#›</a:t>
            </a:fld>
            <a:endParaRPr sz="12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71" r:id="rId9"/>
  </p:sldLayoutIdLst>
  <p:hf sldNum="0" hdr="0" ftr="0"/>
  <p:txStyles>
    <p:titleStyle>
      <a:lvl1pPr marL="0" marR="0" indent="0" algn="l" defTabSz="825500" eaLnBrk="1" latinLnBrk="0" hangingPunct="1">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825500" eaLnBrk="1" latinLnBrk="0" hangingPunct="1">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1270000" marR="0" indent="-635000" algn="l" defTabSz="825500" eaLnBrk="1" latinLnBrk="0" hangingPunct="1">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1905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2540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3175000" marR="0" indent="-635000" algn="l" defTabSz="825500" eaLnBrk="1" latinLnBrk="0" hangingPunct="1">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381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444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5080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5715000" marR="0" indent="-635000" algn="l" defTabSz="825500" eaLnBrk="1" latinLnBrk="0" hangingPunct="1">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eaLnBrk="1" latinLnBrk="0" hangingPunct="1">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panose="00020600040101010101" charset="-122"/>
                <a:ea typeface="OPPOSans R" panose="00020600040101010101" charset="-122"/>
                <a:cs typeface="OPPOSans R" panose="00020600040101010101" charset="-122"/>
              </a:rPr>
              <a:t>‹#›</a:t>
            </a:fld>
            <a:endParaRPr sz="12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32" Type="http://schemas.openxmlformats.org/officeDocument/2006/relationships/image" Target="../media/image35.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498547" y="5037961"/>
            <a:ext cx="20288465" cy="3318932"/>
          </a:xfrm>
        </p:spPr>
        <p:txBody>
          <a:bodyPr/>
          <a:lstStyle/>
          <a:p>
            <a:pPr algn="ctr"/>
            <a:r>
              <a:rPr kumimoji="1" lang="en-US" altLang="zh-CN" sz="6000" dirty="0"/>
              <a:t>Views on Rel-19 Ambient IoT</a:t>
            </a:r>
            <a:endParaRPr kumimoji="1" lang="zh-CN" altLang="en-US" sz="6000" dirty="0"/>
          </a:p>
        </p:txBody>
      </p:sp>
      <p:sp>
        <p:nvSpPr>
          <p:cNvPr id="2" name="文本框 1">
            <a:extLst>
              <a:ext uri="{FF2B5EF4-FFF2-40B4-BE49-F238E27FC236}">
                <a16:creationId xmlns:a16="http://schemas.microsoft.com/office/drawing/2014/main" id="{69AFA3DC-AAD5-447F-88A3-6E2A16DFD770}"/>
              </a:ext>
            </a:extLst>
          </p:cNvPr>
          <p:cNvSpPr txBox="1"/>
          <p:nvPr/>
        </p:nvSpPr>
        <p:spPr>
          <a:xfrm>
            <a:off x="1355833" y="1126489"/>
            <a:ext cx="6842235" cy="139525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eaLnBrk="1" hangingPunct="1">
              <a:lnSpc>
                <a:spcPct val="150000"/>
              </a:lnSpc>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3GPP RAN-Release 19 workshop</a:t>
            </a:r>
            <a:r>
              <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rPr>
              <a:t>	</a:t>
            </a:r>
          </a:p>
          <a:p>
            <a:pPr algn="l" eaLnBrk="1" hangingPunct="1">
              <a:lnSpc>
                <a:spcPct val="150000"/>
              </a:lnSpc>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Taipei, June 15 - June 16, 2023</a:t>
            </a:r>
            <a:endPar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endParaRPr>
          </a:p>
        </p:txBody>
      </p:sp>
      <p:sp>
        <p:nvSpPr>
          <p:cNvPr id="7" name="文本框 6">
            <a:extLst>
              <a:ext uri="{FF2B5EF4-FFF2-40B4-BE49-F238E27FC236}">
                <a16:creationId xmlns:a16="http://schemas.microsoft.com/office/drawing/2014/main" id="{3C0DA98D-A7E8-494F-ADDA-211479C2928D}"/>
              </a:ext>
            </a:extLst>
          </p:cNvPr>
          <p:cNvSpPr txBox="1"/>
          <p:nvPr/>
        </p:nvSpPr>
        <p:spPr>
          <a:xfrm>
            <a:off x="16742978" y="1557375"/>
            <a:ext cx="6842235" cy="5334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eaLnBrk="1" hangingPunct="1">
              <a:defRPr/>
            </a:pPr>
            <a:r>
              <a:rPr kumimoji="1" lang="en-US" altLang="en-US" sz="2800" b="0" dirty="0">
                <a:solidFill>
                  <a:srgbClr val="046A38"/>
                </a:solidFill>
                <a:latin typeface="OPPOSans B" panose="00020600040101010101" charset="-122"/>
                <a:ea typeface="OPPOSans B" panose="00020600040101010101" charset="-122"/>
                <a:sym typeface="OPPOSans B" panose="00020600040101010101" charset="-122"/>
              </a:rPr>
              <a:t>RWS-2300342</a:t>
            </a:r>
            <a:endParaRPr kumimoji="1" lang="sv-SE" altLang="en-US" sz="2800" b="0" dirty="0">
              <a:solidFill>
                <a:srgbClr val="046A38"/>
              </a:solidFill>
              <a:latin typeface="OPPOSans B" panose="00020600040101010101" charset="-122"/>
              <a:ea typeface="OPPOSans B" panose="00020600040101010101" charset="-122"/>
              <a:sym typeface="OPPOSans B" panose="00020600040101010101" charset="-122"/>
            </a:endParaRPr>
          </a:p>
        </p:txBody>
      </p:sp>
      <p:sp>
        <p:nvSpPr>
          <p:cNvPr id="6" name="矩形 5">
            <a:extLst>
              <a:ext uri="{FF2B5EF4-FFF2-40B4-BE49-F238E27FC236}">
                <a16:creationId xmlns:a16="http://schemas.microsoft.com/office/drawing/2014/main" id="{B1031729-31C5-416E-A375-B5F073EEE49F}"/>
              </a:ext>
            </a:extLst>
          </p:cNvPr>
          <p:cNvSpPr/>
          <p:nvPr/>
        </p:nvSpPr>
        <p:spPr>
          <a:xfrm>
            <a:off x="1129865" y="8918260"/>
            <a:ext cx="5382686" cy="1951496"/>
          </a:xfrm>
          <a:prstGeom prst="rect">
            <a:avLst/>
          </a:prstGeom>
        </p:spPr>
        <p:txBody>
          <a:bodyPr wrap="square">
            <a:spAutoFit/>
          </a:bodyPr>
          <a:lstStyle/>
          <a:p>
            <a:pPr algn="l" hangingPunct="1">
              <a:lnSpc>
                <a:spcPct val="150000"/>
              </a:lnSpc>
              <a:defRPr/>
            </a:pPr>
            <a:r>
              <a:rPr kumimoji="1" lang="en-US" sz="2800" b="0" dirty="0">
                <a:solidFill>
                  <a:srgbClr val="046A38"/>
                </a:solidFill>
                <a:ea typeface="OPPOSans B" panose="00020600040101010101" charset="-122"/>
              </a:rPr>
              <a:t>Agenda Item: 	RWS, 5</a:t>
            </a:r>
          </a:p>
          <a:p>
            <a:pPr algn="l" hangingPunct="1">
              <a:lnSpc>
                <a:spcPct val="150000"/>
              </a:lnSpc>
              <a:defRPr/>
            </a:pPr>
            <a:r>
              <a:rPr kumimoji="1" lang="en-US" sz="2800" b="0" dirty="0">
                <a:solidFill>
                  <a:srgbClr val="046A38"/>
                </a:solidFill>
                <a:ea typeface="OPPOSans B" panose="00020600040101010101" charset="-122"/>
              </a:rPr>
              <a:t>Source: 	OPPO</a:t>
            </a:r>
          </a:p>
          <a:p>
            <a:pPr algn="l" hangingPunct="1">
              <a:lnSpc>
                <a:spcPct val="150000"/>
              </a:lnSpc>
              <a:defRPr/>
            </a:pPr>
            <a:r>
              <a:rPr kumimoji="1" lang="en-US" sz="2800" b="0" dirty="0">
                <a:solidFill>
                  <a:srgbClr val="046A38"/>
                </a:solidFill>
                <a:ea typeface="OPPOSans B" panose="00020600040101010101" charset="-122"/>
              </a:rPr>
              <a:t>Document for: Discussion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FDE87A2-4384-4B64-9BE7-A886A6D33896}"/>
              </a:ext>
            </a:extLst>
          </p:cNvPr>
          <p:cNvSpPr>
            <a:spLocks noGrp="1"/>
          </p:cNvSpPr>
          <p:nvPr>
            <p:ph type="title"/>
          </p:nvPr>
        </p:nvSpPr>
        <p:spPr/>
        <p:txBody>
          <a:bodyPr/>
          <a:lstStyle/>
          <a:p>
            <a:r>
              <a:rPr lang="en-US" altLang="zh-CN" dirty="0"/>
              <a:t>Summary </a:t>
            </a:r>
            <a:endParaRPr lang="zh-CN" altLang="en-US" dirty="0"/>
          </a:p>
        </p:txBody>
      </p:sp>
      <p:sp>
        <p:nvSpPr>
          <p:cNvPr id="2" name="文本占位符 1">
            <a:extLst>
              <a:ext uri="{FF2B5EF4-FFF2-40B4-BE49-F238E27FC236}">
                <a16:creationId xmlns:a16="http://schemas.microsoft.com/office/drawing/2014/main" id="{5D060EB4-048E-48B7-B140-01923C1E377E}"/>
              </a:ext>
            </a:extLst>
          </p:cNvPr>
          <p:cNvSpPr>
            <a:spLocks noGrp="1"/>
          </p:cNvSpPr>
          <p:nvPr>
            <p:ph type="body" sz="quarter" idx="10"/>
          </p:nvPr>
        </p:nvSpPr>
        <p:spPr>
          <a:xfrm>
            <a:off x="1056290" y="2724912"/>
            <a:ext cx="21992896" cy="8090233"/>
          </a:xfrm>
        </p:spPr>
        <p:txBody>
          <a:bodyPr>
            <a:normAutofit fontScale="77500" lnSpcReduction="20000"/>
          </a:bodyPr>
          <a:lstStyle/>
          <a:p>
            <a:pPr lvl="1"/>
            <a:r>
              <a:rPr lang="en-US" altLang="zh-CN" dirty="0"/>
              <a:t>Based on the discussion, we proposed to study ambient IoT in Rel-19 and have the following proposals: </a:t>
            </a:r>
          </a:p>
          <a:p>
            <a:pPr lvl="2"/>
            <a:r>
              <a:rPr lang="en-US" altLang="zh-CN" dirty="0"/>
              <a:t>Ambient IoT  needs to be complementary to existing 3GPP IoT technologies and overlapping of the target market and the network/device capability with the existing 3GPP IoT technologies shall be avoided. </a:t>
            </a:r>
          </a:p>
          <a:p>
            <a:pPr lvl="2"/>
            <a:r>
              <a:rPr lang="en-US" altLang="zh-CN" dirty="0"/>
              <a:t>Study both direct mode and indirect mode for ambient IoT in Rel-19.</a:t>
            </a:r>
          </a:p>
          <a:p>
            <a:pPr lvl="2"/>
            <a:r>
              <a:rPr lang="en-US" altLang="zh-CN" dirty="0"/>
              <a:t>study both backscatter and active transmitter for ambient IoT device.</a:t>
            </a:r>
          </a:p>
          <a:p>
            <a:pPr lvl="2"/>
            <a:r>
              <a:rPr lang="en-US" altLang="zh-CN" dirty="0"/>
              <a:t>Study to support all 4 identified functionalities(i.e. inventory, sensor, positioning and actuator) in Rel-19.</a:t>
            </a:r>
          </a:p>
          <a:p>
            <a:pPr lvl="2"/>
            <a:r>
              <a:rPr lang="en-US" altLang="zh-CN" dirty="0"/>
              <a:t>study suitable ambient IoT security mechanisms (e.g. Physical layer security) considering the ultra-low complexity and ultra-low power constraint(e.g. peak power consumption less than 1mW) of ambient IoT devices in Rel-19.</a:t>
            </a:r>
          </a:p>
          <a:p>
            <a:endParaRPr lang="zh-CN" altLang="en-US" dirty="0"/>
          </a:p>
        </p:txBody>
      </p:sp>
    </p:spTree>
    <p:extLst>
      <p:ext uri="{BB962C8B-B14F-4D97-AF65-F5344CB8AC3E}">
        <p14:creationId xmlns:p14="http://schemas.microsoft.com/office/powerpoint/2010/main" val="2688901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0F52B2-1319-41AE-A1A3-2ECAB16379A6}"/>
              </a:ext>
            </a:extLst>
          </p:cNvPr>
          <p:cNvSpPr>
            <a:spLocks noGrp="1"/>
          </p:cNvSpPr>
          <p:nvPr>
            <p:ph type="title"/>
          </p:nvPr>
        </p:nvSpPr>
        <p:spPr/>
        <p:txBody>
          <a:bodyPr/>
          <a:lstStyle/>
          <a:p>
            <a:r>
              <a:rPr lang="en-US" altLang="zh-CN" dirty="0"/>
              <a:t>Reference </a:t>
            </a:r>
            <a:endParaRPr lang="zh-CN" altLang="en-US" dirty="0"/>
          </a:p>
        </p:txBody>
      </p:sp>
      <p:sp>
        <p:nvSpPr>
          <p:cNvPr id="3" name="文本占位符 2">
            <a:extLst>
              <a:ext uri="{FF2B5EF4-FFF2-40B4-BE49-F238E27FC236}">
                <a16:creationId xmlns:a16="http://schemas.microsoft.com/office/drawing/2014/main" id="{78EF579F-B32A-40C4-A20D-B05BE74BF48A}"/>
              </a:ext>
            </a:extLst>
          </p:cNvPr>
          <p:cNvSpPr>
            <a:spLocks noGrp="1"/>
          </p:cNvSpPr>
          <p:nvPr>
            <p:ph type="body" sz="quarter" idx="10"/>
          </p:nvPr>
        </p:nvSpPr>
        <p:spPr>
          <a:xfrm>
            <a:off x="776506" y="2724913"/>
            <a:ext cx="22841774" cy="6639804"/>
          </a:xfrm>
        </p:spPr>
        <p:txBody>
          <a:bodyPr>
            <a:normAutofit fontScale="55000" lnSpcReduction="20000"/>
          </a:bodyPr>
          <a:lstStyle/>
          <a:p>
            <a:pPr marL="914400" indent="-914400">
              <a:buFont typeface="+mj-lt"/>
              <a:buAutoNum type="arabicPeriod"/>
            </a:pPr>
            <a:r>
              <a:rPr lang="en-US" altLang="zh-CN" dirty="0"/>
              <a:t>K. Tang et al., "A 75.3 </a:t>
            </a:r>
            <a:r>
              <a:rPr lang="en-US" altLang="zh-CN" dirty="0" err="1"/>
              <a:t>pJ</a:t>
            </a:r>
            <a:r>
              <a:rPr lang="en-US" altLang="zh-CN" dirty="0"/>
              <a:t>/b Ultra-Low Power MEMS-Based FSK Transmitter in ISM-915 MHz Band for Pico-IoT Applications," 2021 IEEE International Symposium on Circuits and Systems (ISCAS), 2021, pp. 1-4, </a:t>
            </a:r>
            <a:r>
              <a:rPr lang="en-US" altLang="zh-CN" dirty="0" err="1"/>
              <a:t>doi</a:t>
            </a:r>
            <a:r>
              <a:rPr lang="en-US" altLang="zh-CN" dirty="0"/>
              <a:t>: 10.1109/ISCAS51556.2021.9401715</a:t>
            </a:r>
          </a:p>
          <a:p>
            <a:pPr marL="914400" indent="-914400">
              <a:buFont typeface="+mj-lt"/>
              <a:buAutoNum type="arabicPeriod"/>
            </a:pPr>
            <a:r>
              <a:rPr lang="en-US" altLang="zh-CN" dirty="0"/>
              <a:t>M. S. Jahan, J. Langford and J. Holleman, "A low-power FSK/OOK transmitter for 915 MHz ISM band," 2015 IEEE Radio Frequency Integrated Circuits Symposium (RFIC), 2015, pp. 163-166, </a:t>
            </a:r>
            <a:r>
              <a:rPr lang="en-US" altLang="zh-CN" dirty="0" err="1"/>
              <a:t>doi</a:t>
            </a:r>
            <a:r>
              <a:rPr lang="en-US" altLang="zh-CN" dirty="0"/>
              <a:t>: 10.1109/RFIC.2015.7337730.</a:t>
            </a:r>
          </a:p>
          <a:p>
            <a:pPr marL="914400" indent="-914400">
              <a:buFont typeface="+mj-lt"/>
              <a:buAutoNum type="arabicPeriod"/>
            </a:pPr>
            <a:r>
              <a:rPr lang="en-US" altLang="zh-CN" dirty="0"/>
              <a:t>J. Bae and H. </a:t>
            </a:r>
            <a:r>
              <a:rPr lang="en-US" altLang="zh-CN" dirty="0" err="1"/>
              <a:t>Yoo</a:t>
            </a:r>
            <a:r>
              <a:rPr lang="en-US" altLang="zh-CN" dirty="0"/>
              <a:t>, "A low energy injection-locked FSK transceiver with frequency-to-amplitude conversion for body sensor applications," 2010 Symposium on VLSI Circuits, 2010, pp. 133-134, </a:t>
            </a:r>
            <a:r>
              <a:rPr lang="en-US" altLang="zh-CN" dirty="0" err="1"/>
              <a:t>doi</a:t>
            </a:r>
            <a:r>
              <a:rPr lang="en-US" altLang="zh-CN" dirty="0"/>
              <a:t>: 10.1109/VLSIC.2010.5560325.</a:t>
            </a:r>
          </a:p>
          <a:p>
            <a:pPr marL="914400" indent="-914400">
              <a:buFont typeface="+mj-lt"/>
              <a:buAutoNum type="arabicPeriod"/>
            </a:pPr>
            <a:r>
              <a:rPr lang="en-US" altLang="zh-CN" dirty="0"/>
              <a:t>S1-231333 TR 22.840v1.2.0 Study on Ambient power-enabled Internet of Things OPPO</a:t>
            </a:r>
          </a:p>
          <a:p>
            <a:pPr marL="914400" indent="-914400">
              <a:buFont typeface="+mj-lt"/>
              <a:buAutoNum type="arabicPeriod"/>
            </a:pPr>
            <a:r>
              <a:rPr lang="en-US" altLang="zh-CN" dirty="0"/>
              <a:t> RWS_230317 Positioning technologies for Rel-19 Ambient IoT OPPO</a:t>
            </a:r>
          </a:p>
          <a:p>
            <a:pPr marL="914400" indent="-914400">
              <a:buFont typeface="+mj-lt"/>
              <a:buAutoNum type="arabicPeriod"/>
            </a:pPr>
            <a:r>
              <a:rPr lang="en-US" altLang="zh-CN" dirty="0"/>
              <a:t> RWS_230316 Views on positioning enhancement in Rel-19 OPPO</a:t>
            </a:r>
          </a:p>
          <a:p>
            <a:endParaRPr lang="zh-CN" altLang="en-US" dirty="0"/>
          </a:p>
        </p:txBody>
      </p:sp>
    </p:spTree>
    <p:extLst>
      <p:ext uri="{BB962C8B-B14F-4D97-AF65-F5344CB8AC3E}">
        <p14:creationId xmlns:p14="http://schemas.microsoft.com/office/powerpoint/2010/main" val="1230951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
            <a:extLst>
              <a:ext uri="{FF2B5EF4-FFF2-40B4-BE49-F238E27FC236}">
                <a16:creationId xmlns:a16="http://schemas.microsoft.com/office/drawing/2014/main" id="{EB9C6A5E-4DE8-49FA-BE95-1DBAAB4A5039}"/>
              </a:ext>
            </a:extLst>
          </p:cNvPr>
          <p:cNvSpPr>
            <a:spLocks noGrp="1"/>
          </p:cNvSpPr>
          <p:nvPr>
            <p:ph type="title"/>
          </p:nvPr>
        </p:nvSpPr>
        <p:spPr>
          <a:xfrm>
            <a:off x="814736" y="656006"/>
            <a:ext cx="16459200" cy="1165188"/>
          </a:xfrm>
        </p:spPr>
        <p:txBody>
          <a:bodyPr>
            <a:normAutofit/>
          </a:bodyPr>
          <a:lstStyle/>
          <a:p>
            <a:pPr algn="l"/>
            <a:r>
              <a:rPr lang="en-US" altLang="zh-CN" sz="5334" b="1" dirty="0">
                <a:latin typeface="OPPOSans B" panose="00020600040101010101" pitchFamily="18" charset="-122"/>
                <a:ea typeface="OPPOSans B" panose="00020600040101010101" pitchFamily="18" charset="-122"/>
              </a:rPr>
              <a:t>Outline</a:t>
            </a:r>
          </a:p>
        </p:txBody>
      </p:sp>
      <p:graphicFrame>
        <p:nvGraphicFramePr>
          <p:cNvPr id="2" name="图示 1">
            <a:extLst>
              <a:ext uri="{FF2B5EF4-FFF2-40B4-BE49-F238E27FC236}">
                <a16:creationId xmlns:a16="http://schemas.microsoft.com/office/drawing/2014/main" id="{E08C5932-1FEF-44E8-AEAD-8A2CD00217F1}"/>
              </a:ext>
            </a:extLst>
          </p:cNvPr>
          <p:cNvGraphicFramePr/>
          <p:nvPr>
            <p:extLst/>
          </p:nvPr>
        </p:nvGraphicFramePr>
        <p:xfrm>
          <a:off x="5279232" y="2825552"/>
          <a:ext cx="16273808" cy="8352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73457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25C2CE-FF59-4955-9713-F3C319D215FD}"/>
              </a:ext>
            </a:extLst>
          </p:cNvPr>
          <p:cNvSpPr>
            <a:spLocks noGrp="1"/>
          </p:cNvSpPr>
          <p:nvPr>
            <p:ph type="title"/>
          </p:nvPr>
        </p:nvSpPr>
        <p:spPr/>
        <p:txBody>
          <a:bodyPr/>
          <a:lstStyle/>
          <a:p>
            <a:r>
              <a:rPr lang="en-US" altLang="zh-CN" b="1" dirty="0"/>
              <a:t>Motivation on supporting Ambient IoT</a:t>
            </a:r>
            <a:endParaRPr lang="zh-CN" altLang="en-US" dirty="0"/>
          </a:p>
        </p:txBody>
      </p:sp>
      <p:sp>
        <p:nvSpPr>
          <p:cNvPr id="3" name="文本占位符 2">
            <a:extLst>
              <a:ext uri="{FF2B5EF4-FFF2-40B4-BE49-F238E27FC236}">
                <a16:creationId xmlns:a16="http://schemas.microsoft.com/office/drawing/2014/main" id="{68ED310B-EAAC-4486-ABF9-850BC5D9FDDA}"/>
              </a:ext>
            </a:extLst>
          </p:cNvPr>
          <p:cNvSpPr>
            <a:spLocks noGrp="1"/>
          </p:cNvSpPr>
          <p:nvPr>
            <p:ph type="body" sz="quarter" idx="10"/>
          </p:nvPr>
        </p:nvSpPr>
        <p:spPr>
          <a:xfrm>
            <a:off x="776505" y="2724911"/>
            <a:ext cx="16092597" cy="6466385"/>
          </a:xfrm>
        </p:spPr>
        <p:txBody>
          <a:bodyPr>
            <a:normAutofit fontScale="62500" lnSpcReduction="20000"/>
          </a:bodyPr>
          <a:lstStyle/>
          <a:p>
            <a:pPr lvl="1"/>
            <a:r>
              <a:rPr lang="en-US" altLang="zh-CN" dirty="0"/>
              <a:t>An ambient power-enabled Internet of Things device is an IoT device powered by energy harvesting ( e.g. from radio waves, light (solar), motion, heat etc.), being either battery-less or with limited energy storage capability (e.g. using a capacitor). </a:t>
            </a:r>
          </a:p>
          <a:p>
            <a:pPr lvl="1"/>
            <a:r>
              <a:rPr lang="en-US" altLang="zh-CN" dirty="0"/>
              <a:t>Ambient IoT provides a promising scheme to fulfil the service requirements that can’t be met using the existing IoT technologies(e.g. NB-IoT/MTC etc.). </a:t>
            </a:r>
          </a:p>
          <a:p>
            <a:pPr lvl="2"/>
            <a:r>
              <a:rPr lang="en-US" altLang="zh-CN" dirty="0"/>
              <a:t>Under extreme conditions, e.g., high pressure, extremely high/low temperature, humid etc..</a:t>
            </a:r>
          </a:p>
          <a:p>
            <a:pPr lvl="2"/>
            <a:r>
              <a:rPr lang="en-US" altLang="zh-CN" dirty="0"/>
              <a:t>Where Ultra-low cost, very smaller form factor, maintenance-free and longer life cycle are required. </a:t>
            </a:r>
          </a:p>
          <a:p>
            <a:endParaRPr lang="zh-CN" altLang="en-US" dirty="0"/>
          </a:p>
        </p:txBody>
      </p:sp>
      <p:grpSp>
        <p:nvGrpSpPr>
          <p:cNvPr id="4" name="组合 3">
            <a:extLst>
              <a:ext uri="{FF2B5EF4-FFF2-40B4-BE49-F238E27FC236}">
                <a16:creationId xmlns:a16="http://schemas.microsoft.com/office/drawing/2014/main" id="{97A04CBB-5734-45EC-BBD1-09FF0E8E6E31}"/>
              </a:ext>
            </a:extLst>
          </p:cNvPr>
          <p:cNvGrpSpPr/>
          <p:nvPr/>
        </p:nvGrpSpPr>
        <p:grpSpPr>
          <a:xfrm>
            <a:off x="2795689" y="8604557"/>
            <a:ext cx="11925749" cy="3330707"/>
            <a:chOff x="1497342" y="1288523"/>
            <a:chExt cx="7231134" cy="1867823"/>
          </a:xfrm>
        </p:grpSpPr>
        <p:grpSp>
          <p:nvGrpSpPr>
            <p:cNvPr id="5" name="组合 4">
              <a:extLst>
                <a:ext uri="{FF2B5EF4-FFF2-40B4-BE49-F238E27FC236}">
                  <a16:creationId xmlns:a16="http://schemas.microsoft.com/office/drawing/2014/main" id="{1ED7A2CD-224A-4858-A4D0-F14D0CE21A95}"/>
                </a:ext>
              </a:extLst>
            </p:cNvPr>
            <p:cNvGrpSpPr/>
            <p:nvPr/>
          </p:nvGrpSpPr>
          <p:grpSpPr>
            <a:xfrm>
              <a:off x="1497343" y="2212631"/>
              <a:ext cx="7228923" cy="943715"/>
              <a:chOff x="1755896" y="3863027"/>
              <a:chExt cx="7228923" cy="943715"/>
            </a:xfrm>
          </p:grpSpPr>
          <p:sp>
            <p:nvSpPr>
              <p:cNvPr id="33" name="矩形: 圆角 32">
                <a:extLst>
                  <a:ext uri="{FF2B5EF4-FFF2-40B4-BE49-F238E27FC236}">
                    <a16:creationId xmlns:a16="http://schemas.microsoft.com/office/drawing/2014/main" id="{01B86ECE-D78C-4672-915C-72008E7C2D08}"/>
                  </a:ext>
                </a:extLst>
              </p:cNvPr>
              <p:cNvSpPr/>
              <p:nvPr/>
            </p:nvSpPr>
            <p:spPr>
              <a:xfrm>
                <a:off x="1755896" y="3863027"/>
                <a:ext cx="7151307" cy="943715"/>
              </a:xfrm>
              <a:prstGeom prst="roundRect">
                <a:avLst>
                  <a:gd name="adj" fmla="val 1546"/>
                </a:avLst>
              </a:prstGeom>
              <a:solidFill>
                <a:srgbClr val="FFFFE5"/>
              </a:solid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id="{CD005886-963C-46B8-886B-F4A0B937B972}"/>
                  </a:ext>
                </a:extLst>
              </p:cNvPr>
              <p:cNvGrpSpPr/>
              <p:nvPr/>
            </p:nvGrpSpPr>
            <p:grpSpPr>
              <a:xfrm>
                <a:off x="7876206" y="4000316"/>
                <a:ext cx="1108613" cy="598734"/>
                <a:chOff x="2302301" y="6158791"/>
                <a:chExt cx="1478150" cy="798312"/>
              </a:xfrm>
            </p:grpSpPr>
            <p:sp>
              <p:nvSpPr>
                <p:cNvPr id="71" name="矩形: 圆角 70">
                  <a:extLst>
                    <a:ext uri="{FF2B5EF4-FFF2-40B4-BE49-F238E27FC236}">
                      <a16:creationId xmlns:a16="http://schemas.microsoft.com/office/drawing/2014/main" id="{44ED2F76-0BE4-4458-86D0-5A705DEC0756}"/>
                    </a:ext>
                  </a:extLst>
                </p:cNvPr>
                <p:cNvSpPr/>
                <p:nvPr/>
              </p:nvSpPr>
              <p:spPr>
                <a:xfrm>
                  <a:off x="2302301" y="6158791"/>
                  <a:ext cx="873500" cy="791128"/>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latin typeface="微软雅黑" panose="020B0503020204020204" pitchFamily="34" charset="-122"/>
                    <a:ea typeface="微软雅黑" panose="020B0503020204020204" pitchFamily="34" charset="-122"/>
                  </a:endParaRPr>
                </a:p>
              </p:txBody>
            </p:sp>
            <p:sp>
              <p:nvSpPr>
                <p:cNvPr id="72" name="矩形 71">
                  <a:extLst>
                    <a:ext uri="{FF2B5EF4-FFF2-40B4-BE49-F238E27FC236}">
                      <a16:creationId xmlns:a16="http://schemas.microsoft.com/office/drawing/2014/main" id="{B0C9B0DA-26FE-4887-BC25-096785F957DD}"/>
                    </a:ext>
                  </a:extLst>
                </p:cNvPr>
                <p:cNvSpPr/>
                <p:nvPr/>
              </p:nvSpPr>
              <p:spPr>
                <a:xfrm>
                  <a:off x="2427269" y="6716702"/>
                  <a:ext cx="117760" cy="240401"/>
                </a:xfrm>
                <a:prstGeom prst="rect">
                  <a:avLst/>
                </a:prstGeom>
              </p:spPr>
              <p:txBody>
                <a:bodyPr wrap="none">
                  <a:spAutoFit/>
                </a:bodyPr>
                <a:lstStyle/>
                <a:p>
                  <a:pPr defTabSz="914378">
                    <a:spcBef>
                      <a:spcPct val="20000"/>
                    </a:spcBef>
                    <a:buClr>
                      <a:srgbClr val="00925F"/>
                    </a:buClr>
                    <a:buSzPct val="60000"/>
                    <a:defRPr/>
                  </a:pP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73" name="图片 72">
                  <a:extLst>
                    <a:ext uri="{FF2B5EF4-FFF2-40B4-BE49-F238E27FC236}">
                      <a16:creationId xmlns:a16="http://schemas.microsoft.com/office/drawing/2014/main" id="{97E0A777-1E14-4A28-BA48-31AF9B3E5C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1708" y="6229211"/>
                  <a:ext cx="538261" cy="462676"/>
                </a:xfrm>
                <a:prstGeom prst="rect">
                  <a:avLst/>
                </a:prstGeom>
              </p:spPr>
            </p:pic>
            <p:sp>
              <p:nvSpPr>
                <p:cNvPr id="74" name="文本框 73">
                  <a:extLst>
                    <a:ext uri="{FF2B5EF4-FFF2-40B4-BE49-F238E27FC236}">
                      <a16:creationId xmlns:a16="http://schemas.microsoft.com/office/drawing/2014/main" id="{86855CC1-2FFB-4340-A66C-9FDF6EC310FF}"/>
                    </a:ext>
                  </a:extLst>
                </p:cNvPr>
                <p:cNvSpPr txBox="1"/>
                <p:nvPr/>
              </p:nvSpPr>
              <p:spPr>
                <a:xfrm>
                  <a:off x="3249454" y="6170372"/>
                  <a:ext cx="530997" cy="532316"/>
                </a:xfrm>
                <a:prstGeom prst="rect">
                  <a:avLst/>
                </a:prstGeom>
                <a:noFill/>
              </p:spPr>
              <p:txBody>
                <a:bodyPr wrap="square" rtlCol="0">
                  <a:spAutoFit/>
                </a:bodyPr>
                <a:lstStyle/>
                <a:p>
                  <a:r>
                    <a:rPr lang="en-US" altLang="zh-CN" sz="5600" dirty="0">
                      <a:latin typeface="微软雅黑" panose="020B0503020204020204" pitchFamily="34" charset="-122"/>
                      <a:ea typeface="微软雅黑" panose="020B0503020204020204" pitchFamily="34" charset="-122"/>
                    </a:rPr>
                    <a:t>…</a:t>
                  </a:r>
                  <a:endParaRPr lang="zh-CN" altLang="en-US" sz="56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68566BE6-F1E9-4F35-9457-AC44A49A9C7D}"/>
                  </a:ext>
                </a:extLst>
              </p:cNvPr>
              <p:cNvGrpSpPr/>
              <p:nvPr/>
            </p:nvGrpSpPr>
            <p:grpSpPr>
              <a:xfrm>
                <a:off x="1847512" y="3892916"/>
                <a:ext cx="2283419" cy="822890"/>
                <a:chOff x="878190" y="2814463"/>
                <a:chExt cx="3044559" cy="1097187"/>
              </a:xfrm>
            </p:grpSpPr>
            <p:sp>
              <p:nvSpPr>
                <p:cNvPr id="60" name="矩形: 圆角 59">
                  <a:extLst>
                    <a:ext uri="{FF2B5EF4-FFF2-40B4-BE49-F238E27FC236}">
                      <a16:creationId xmlns:a16="http://schemas.microsoft.com/office/drawing/2014/main" id="{1FB1DE51-626A-4944-8342-5305D26E61E9}"/>
                    </a:ext>
                  </a:extLst>
                </p:cNvPr>
                <p:cNvSpPr/>
                <p:nvPr/>
              </p:nvSpPr>
              <p:spPr>
                <a:xfrm>
                  <a:off x="878190" y="2814463"/>
                  <a:ext cx="3044559" cy="1071091"/>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latin typeface="微软雅黑" panose="020B0503020204020204" pitchFamily="34" charset="-122"/>
                    <a:ea typeface="微软雅黑" panose="020B0503020204020204" pitchFamily="34" charset="-122"/>
                  </a:endParaRPr>
                </a:p>
              </p:txBody>
            </p:sp>
            <p:sp>
              <p:nvSpPr>
                <p:cNvPr id="61" name="矩形 60">
                  <a:extLst>
                    <a:ext uri="{FF2B5EF4-FFF2-40B4-BE49-F238E27FC236}">
                      <a16:creationId xmlns:a16="http://schemas.microsoft.com/office/drawing/2014/main" id="{3C786E86-FB31-4803-B9E7-4E7849533DF1}"/>
                    </a:ext>
                  </a:extLst>
                </p:cNvPr>
                <p:cNvSpPr/>
                <p:nvPr/>
              </p:nvSpPr>
              <p:spPr>
                <a:xfrm>
                  <a:off x="1137303" y="3612220"/>
                  <a:ext cx="612182" cy="240401"/>
                </a:xfrm>
                <a:prstGeom prst="rect">
                  <a:avLst/>
                </a:prstGeom>
              </p:spPr>
              <p:txBody>
                <a:bodyPr wrap="square">
                  <a:spAutoFit/>
                </a:bodyPr>
                <a:lstStyle/>
                <a:p>
                  <a:pPr defTabSz="914378">
                    <a:spcBef>
                      <a:spcPct val="20000"/>
                    </a:spcBef>
                    <a:buClr>
                      <a:srgbClr val="00925F"/>
                    </a:buClr>
                    <a:buSzPct val="60000"/>
                    <a:defRPr/>
                  </a:pP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62" name="图片 61">
                  <a:extLst>
                    <a:ext uri="{FF2B5EF4-FFF2-40B4-BE49-F238E27FC236}">
                      <a16:creationId xmlns:a16="http://schemas.microsoft.com/office/drawing/2014/main" id="{5E3259C6-22B2-4AC4-90B0-74CD1B57EE22}"/>
                    </a:ext>
                  </a:extLst>
                </p:cNvPr>
                <p:cNvPicPr>
                  <a:picLocks noChangeAspect="1"/>
                </p:cNvPicPr>
                <p:nvPr/>
              </p:nvPicPr>
              <p:blipFill>
                <a:blip r:embed="rId3">
                  <a:duotone>
                    <a:schemeClr val="accent5">
                      <a:shade val="45000"/>
                      <a:satMod val="135000"/>
                    </a:schemeClr>
                    <a:prstClr val="white"/>
                  </a:duotone>
                </a:blip>
                <a:stretch>
                  <a:fillRect/>
                </a:stretch>
              </p:blipFill>
              <p:spPr>
                <a:xfrm>
                  <a:off x="2145188" y="3358449"/>
                  <a:ext cx="852976" cy="324099"/>
                </a:xfrm>
                <a:prstGeom prst="rect">
                  <a:avLst/>
                </a:prstGeom>
              </p:spPr>
            </p:pic>
            <p:pic>
              <p:nvPicPr>
                <p:cNvPr id="63" name="图片 62">
                  <a:extLst>
                    <a:ext uri="{FF2B5EF4-FFF2-40B4-BE49-F238E27FC236}">
                      <a16:creationId xmlns:a16="http://schemas.microsoft.com/office/drawing/2014/main" id="{A8A7D55F-5E7F-4A58-97C2-1E49D1632794}"/>
                    </a:ext>
                  </a:extLst>
                </p:cNvPr>
                <p:cNvPicPr>
                  <a:picLocks noChangeAspect="1"/>
                </p:cNvPicPr>
                <p:nvPr/>
              </p:nvPicPr>
              <p:blipFill>
                <a:blip r:embed="rId4">
                  <a:duotone>
                    <a:schemeClr val="accent6">
                      <a:shade val="45000"/>
                      <a:satMod val="135000"/>
                    </a:schemeClr>
                    <a:prstClr val="white"/>
                  </a:duotone>
                </a:blip>
                <a:stretch>
                  <a:fillRect/>
                </a:stretch>
              </p:blipFill>
              <p:spPr>
                <a:xfrm>
                  <a:off x="3277296" y="3369414"/>
                  <a:ext cx="445588" cy="320997"/>
                </a:xfrm>
                <a:prstGeom prst="rect">
                  <a:avLst/>
                </a:prstGeom>
              </p:spPr>
            </p:pic>
            <p:sp>
              <p:nvSpPr>
                <p:cNvPr id="64" name="矩形 63">
                  <a:extLst>
                    <a:ext uri="{FF2B5EF4-FFF2-40B4-BE49-F238E27FC236}">
                      <a16:creationId xmlns:a16="http://schemas.microsoft.com/office/drawing/2014/main" id="{6F5DF1D5-B244-4536-AD96-AA96E250F6B0}"/>
                    </a:ext>
                  </a:extLst>
                </p:cNvPr>
                <p:cNvSpPr/>
                <p:nvPr/>
              </p:nvSpPr>
              <p:spPr>
                <a:xfrm>
                  <a:off x="3184225" y="3650618"/>
                  <a:ext cx="117761" cy="206058"/>
                </a:xfrm>
                <a:prstGeom prst="rect">
                  <a:avLst/>
                </a:prstGeom>
              </p:spPr>
              <p:txBody>
                <a:bodyPr wrap="non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65" name="图片 64">
                  <a:extLst>
                    <a:ext uri="{FF2B5EF4-FFF2-40B4-BE49-F238E27FC236}">
                      <a16:creationId xmlns:a16="http://schemas.microsoft.com/office/drawing/2014/main" id="{C9C40451-6EB1-4DEB-9D10-49E87534C9B1}"/>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368796" y="2828240"/>
                  <a:ext cx="308225" cy="273253"/>
                </a:xfrm>
                <a:prstGeom prst="rect">
                  <a:avLst/>
                </a:prstGeom>
              </p:spPr>
            </p:pic>
            <p:pic>
              <p:nvPicPr>
                <p:cNvPr id="66" name="图片 65">
                  <a:extLst>
                    <a:ext uri="{FF2B5EF4-FFF2-40B4-BE49-F238E27FC236}">
                      <a16:creationId xmlns:a16="http://schemas.microsoft.com/office/drawing/2014/main" id="{EA1FDA0A-B699-43CC-B340-AFC9F9B73D97}"/>
                    </a:ext>
                  </a:extLst>
                </p:cNvPr>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137303" y="2837758"/>
                  <a:ext cx="477825" cy="323135"/>
                </a:xfrm>
                <a:prstGeom prst="rect">
                  <a:avLst/>
                </a:prstGeom>
              </p:spPr>
            </p:pic>
            <p:sp>
              <p:nvSpPr>
                <p:cNvPr id="67" name="矩形 66">
                  <a:extLst>
                    <a:ext uri="{FF2B5EF4-FFF2-40B4-BE49-F238E27FC236}">
                      <a16:creationId xmlns:a16="http://schemas.microsoft.com/office/drawing/2014/main" id="{F5FE1E5C-CBA8-4A71-8DE9-98226958CCDA}"/>
                    </a:ext>
                  </a:extLst>
                </p:cNvPr>
                <p:cNvSpPr/>
                <p:nvPr/>
              </p:nvSpPr>
              <p:spPr>
                <a:xfrm>
                  <a:off x="3160884" y="3109338"/>
                  <a:ext cx="754246" cy="206058"/>
                </a:xfrm>
                <a:prstGeom prst="rect">
                  <a:avLst/>
                </a:prstGeom>
              </p:spPr>
              <p:txBody>
                <a:bodyPr wrap="squar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68" name="矩形 67">
                  <a:extLst>
                    <a:ext uri="{FF2B5EF4-FFF2-40B4-BE49-F238E27FC236}">
                      <a16:creationId xmlns:a16="http://schemas.microsoft.com/office/drawing/2014/main" id="{9398F423-89E6-4BF6-95FF-BEB863D4D4A3}"/>
                    </a:ext>
                  </a:extLst>
                </p:cNvPr>
                <p:cNvSpPr/>
                <p:nvPr/>
              </p:nvSpPr>
              <p:spPr>
                <a:xfrm>
                  <a:off x="2091469" y="3127532"/>
                  <a:ext cx="1183957" cy="206058"/>
                </a:xfrm>
                <a:prstGeom prst="rect">
                  <a:avLst/>
                </a:prstGeom>
              </p:spPr>
              <p:txBody>
                <a:bodyPr wrap="squar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69" name="矩形 68">
                  <a:extLst>
                    <a:ext uri="{FF2B5EF4-FFF2-40B4-BE49-F238E27FC236}">
                      <a16:creationId xmlns:a16="http://schemas.microsoft.com/office/drawing/2014/main" id="{2E5BB8AE-8BFD-4453-BEBD-37FC20903BE8}"/>
                    </a:ext>
                  </a:extLst>
                </p:cNvPr>
                <p:cNvSpPr/>
                <p:nvPr/>
              </p:nvSpPr>
              <p:spPr>
                <a:xfrm>
                  <a:off x="2330962" y="3705592"/>
                  <a:ext cx="117761" cy="206058"/>
                </a:xfrm>
                <a:prstGeom prst="rect">
                  <a:avLst/>
                </a:prstGeom>
              </p:spPr>
              <p:txBody>
                <a:bodyPr wrap="non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70" name="图片 69">
                  <a:extLst>
                    <a:ext uri="{FF2B5EF4-FFF2-40B4-BE49-F238E27FC236}">
                      <a16:creationId xmlns:a16="http://schemas.microsoft.com/office/drawing/2014/main" id="{0B4D52B4-A248-4692-AC9B-E3DACE407F2D}"/>
                    </a:ext>
                  </a:extLst>
                </p:cNvPr>
                <p:cNvPicPr>
                  <a:picLocks noChangeAspect="1"/>
                </p:cNvPicPr>
                <p:nvPr/>
              </p:nvPicPr>
              <p:blipFill>
                <a:blip r:embed="rId7">
                  <a:duotone>
                    <a:schemeClr val="accent5">
                      <a:shade val="45000"/>
                      <a:satMod val="135000"/>
                    </a:schemeClr>
                    <a:prstClr val="white"/>
                  </a:duotone>
                </a:blip>
                <a:stretch>
                  <a:fillRect/>
                </a:stretch>
              </p:blipFill>
              <p:spPr>
                <a:xfrm>
                  <a:off x="1103644" y="2939751"/>
                  <a:ext cx="609713" cy="626941"/>
                </a:xfrm>
                <a:prstGeom prst="rect">
                  <a:avLst/>
                </a:prstGeom>
              </p:spPr>
            </p:pic>
          </p:grpSp>
          <p:pic>
            <p:nvPicPr>
              <p:cNvPr id="36" name="图片 35">
                <a:extLst>
                  <a:ext uri="{FF2B5EF4-FFF2-40B4-BE49-F238E27FC236}">
                    <a16:creationId xmlns:a16="http://schemas.microsoft.com/office/drawing/2014/main" id="{91A97BD9-02AC-4CC1-971D-B057D0904588}"/>
                  </a:ext>
                </a:extLst>
              </p:cNvPr>
              <p:cNvPicPr>
                <a:picLocks noChangeAspect="1"/>
              </p:cNvPicPr>
              <p:nvPr/>
            </p:nvPicPr>
            <p:blipFill>
              <a:blip r:embed="rId8"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117625" y="3885619"/>
                <a:ext cx="321407" cy="276273"/>
              </a:xfrm>
              <a:prstGeom prst="rect">
                <a:avLst/>
              </a:prstGeom>
            </p:spPr>
          </p:pic>
          <p:grpSp>
            <p:nvGrpSpPr>
              <p:cNvPr id="37" name="组合 36">
                <a:extLst>
                  <a:ext uri="{FF2B5EF4-FFF2-40B4-BE49-F238E27FC236}">
                    <a16:creationId xmlns:a16="http://schemas.microsoft.com/office/drawing/2014/main" id="{1F727E8D-CB1B-4732-8E5E-8158828CF6AC}"/>
                  </a:ext>
                </a:extLst>
              </p:cNvPr>
              <p:cNvGrpSpPr/>
              <p:nvPr/>
            </p:nvGrpSpPr>
            <p:grpSpPr>
              <a:xfrm>
                <a:off x="6822300" y="3995483"/>
                <a:ext cx="879018" cy="603286"/>
                <a:chOff x="1038081" y="6152361"/>
                <a:chExt cx="1172024" cy="804383"/>
              </a:xfrm>
            </p:grpSpPr>
            <p:sp>
              <p:nvSpPr>
                <p:cNvPr id="55" name="矩形: 圆角 54">
                  <a:extLst>
                    <a:ext uri="{FF2B5EF4-FFF2-40B4-BE49-F238E27FC236}">
                      <a16:creationId xmlns:a16="http://schemas.microsoft.com/office/drawing/2014/main" id="{548A61C4-A51B-4931-80F5-E8F44241D7C4}"/>
                    </a:ext>
                  </a:extLst>
                </p:cNvPr>
                <p:cNvSpPr/>
                <p:nvPr/>
              </p:nvSpPr>
              <p:spPr>
                <a:xfrm>
                  <a:off x="1062593" y="6152361"/>
                  <a:ext cx="1147512" cy="791128"/>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10BCC20D-8F7B-4B66-97C5-F435F6708CC2}"/>
                    </a:ext>
                  </a:extLst>
                </p:cNvPr>
                <p:cNvSpPr/>
                <p:nvPr/>
              </p:nvSpPr>
              <p:spPr>
                <a:xfrm>
                  <a:off x="1258122" y="6716343"/>
                  <a:ext cx="117761" cy="240401"/>
                </a:xfrm>
                <a:prstGeom prst="rect">
                  <a:avLst/>
                </a:prstGeom>
              </p:spPr>
              <p:txBody>
                <a:bodyPr wrap="none">
                  <a:spAutoFit/>
                </a:bodyPr>
                <a:lstStyle/>
                <a:p>
                  <a:pPr defTabSz="914378">
                    <a:spcBef>
                      <a:spcPct val="20000"/>
                    </a:spcBef>
                    <a:buClr>
                      <a:srgbClr val="00925F"/>
                    </a:buClr>
                    <a:buSzPct val="60000"/>
                    <a:defRPr/>
                  </a:pP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57" name="图片 56">
                  <a:extLst>
                    <a:ext uri="{FF2B5EF4-FFF2-40B4-BE49-F238E27FC236}">
                      <a16:creationId xmlns:a16="http://schemas.microsoft.com/office/drawing/2014/main" id="{9C454927-A151-4C1D-8ABE-16A5628A1CF3}"/>
                    </a:ext>
                  </a:extLst>
                </p:cNvPr>
                <p:cNvPicPr>
                  <a:picLocks noChangeAspect="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038081" y="6161057"/>
                  <a:ext cx="707130" cy="626897"/>
                </a:xfrm>
                <a:prstGeom prst="rect">
                  <a:avLst/>
                </a:prstGeom>
              </p:spPr>
            </p:pic>
            <p:sp>
              <p:nvSpPr>
                <p:cNvPr id="58" name="矩形 57">
                  <a:extLst>
                    <a:ext uri="{FF2B5EF4-FFF2-40B4-BE49-F238E27FC236}">
                      <a16:creationId xmlns:a16="http://schemas.microsoft.com/office/drawing/2014/main" id="{99195C2C-1E81-474E-80CE-951624A29876}"/>
                    </a:ext>
                  </a:extLst>
                </p:cNvPr>
                <p:cNvSpPr/>
                <p:nvPr/>
              </p:nvSpPr>
              <p:spPr>
                <a:xfrm>
                  <a:off x="1711847" y="6372760"/>
                  <a:ext cx="117761" cy="206058"/>
                </a:xfrm>
                <a:prstGeom prst="rect">
                  <a:avLst/>
                </a:prstGeom>
              </p:spPr>
              <p:txBody>
                <a:bodyPr wrap="non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59" name="图片 58">
                  <a:extLst>
                    <a:ext uri="{FF2B5EF4-FFF2-40B4-BE49-F238E27FC236}">
                      <a16:creationId xmlns:a16="http://schemas.microsoft.com/office/drawing/2014/main" id="{3090BC37-DF1D-4DE9-84EE-4876A54D924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88921" y="6200130"/>
                  <a:ext cx="230911" cy="198486"/>
                </a:xfrm>
                <a:prstGeom prst="rect">
                  <a:avLst/>
                </a:prstGeom>
              </p:spPr>
            </p:pic>
          </p:grpSp>
          <p:grpSp>
            <p:nvGrpSpPr>
              <p:cNvPr id="38" name="组合 37">
                <a:extLst>
                  <a:ext uri="{FF2B5EF4-FFF2-40B4-BE49-F238E27FC236}">
                    <a16:creationId xmlns:a16="http://schemas.microsoft.com/office/drawing/2014/main" id="{08947591-D140-4F61-BEEB-893D5F3D2FB7}"/>
                  </a:ext>
                </a:extLst>
              </p:cNvPr>
              <p:cNvGrpSpPr/>
              <p:nvPr/>
            </p:nvGrpSpPr>
            <p:grpSpPr>
              <a:xfrm>
                <a:off x="4300021" y="3910392"/>
                <a:ext cx="2283419" cy="815844"/>
                <a:chOff x="5940952" y="2786735"/>
                <a:chExt cx="3044559" cy="989028"/>
              </a:xfrm>
            </p:grpSpPr>
            <p:sp>
              <p:nvSpPr>
                <p:cNvPr id="39" name="矩形: 圆角 38">
                  <a:extLst>
                    <a:ext uri="{FF2B5EF4-FFF2-40B4-BE49-F238E27FC236}">
                      <a16:creationId xmlns:a16="http://schemas.microsoft.com/office/drawing/2014/main" id="{FBC1FF93-B8C5-4D3F-B76A-B29210F45D32}"/>
                    </a:ext>
                  </a:extLst>
                </p:cNvPr>
                <p:cNvSpPr/>
                <p:nvPr/>
              </p:nvSpPr>
              <p:spPr>
                <a:xfrm>
                  <a:off x="5940952" y="2786735"/>
                  <a:ext cx="3044559" cy="980195"/>
                </a:xfrm>
                <a:prstGeom prst="roundRect">
                  <a:avLst>
                    <a:gd name="adj" fmla="val 10346"/>
                  </a:avLst>
                </a:prstGeom>
                <a:solidFill>
                  <a:schemeClr val="bg1">
                    <a:lumMod val="95000"/>
                    <a:alpha val="17000"/>
                  </a:schemeClr>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latin typeface="微软雅黑" panose="020B0503020204020204" pitchFamily="34" charset="-122"/>
                    <a:ea typeface="微软雅黑" panose="020B0503020204020204" pitchFamily="34" charset="-122"/>
                  </a:endParaRPr>
                </a:p>
              </p:txBody>
            </p:sp>
            <p:grpSp>
              <p:nvGrpSpPr>
                <p:cNvPr id="40" name="组合 39">
                  <a:extLst>
                    <a:ext uri="{FF2B5EF4-FFF2-40B4-BE49-F238E27FC236}">
                      <a16:creationId xmlns:a16="http://schemas.microsoft.com/office/drawing/2014/main" id="{1ADCE39B-620F-4E06-8CEF-9D17FA019653}"/>
                    </a:ext>
                  </a:extLst>
                </p:cNvPr>
                <p:cNvGrpSpPr/>
                <p:nvPr/>
              </p:nvGrpSpPr>
              <p:grpSpPr>
                <a:xfrm>
                  <a:off x="6007386" y="2819699"/>
                  <a:ext cx="2870434" cy="956064"/>
                  <a:chOff x="1192684" y="5104491"/>
                  <a:chExt cx="2870434" cy="956064"/>
                </a:xfrm>
              </p:grpSpPr>
              <p:sp>
                <p:nvSpPr>
                  <p:cNvPr id="41" name="矩形 40">
                    <a:extLst>
                      <a:ext uri="{FF2B5EF4-FFF2-40B4-BE49-F238E27FC236}">
                        <a16:creationId xmlns:a16="http://schemas.microsoft.com/office/drawing/2014/main" id="{F48C4647-AE3F-4D86-8613-A1933139AF36}"/>
                      </a:ext>
                    </a:extLst>
                  </p:cNvPr>
                  <p:cNvSpPr/>
                  <p:nvPr/>
                </p:nvSpPr>
                <p:spPr>
                  <a:xfrm>
                    <a:off x="3145912" y="5406159"/>
                    <a:ext cx="754248" cy="187349"/>
                  </a:xfrm>
                  <a:prstGeom prst="rect">
                    <a:avLst/>
                  </a:prstGeom>
                </p:spPr>
                <p:txBody>
                  <a:bodyPr wrap="squar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2" name="矩形 41">
                    <a:extLst>
                      <a:ext uri="{FF2B5EF4-FFF2-40B4-BE49-F238E27FC236}">
                        <a16:creationId xmlns:a16="http://schemas.microsoft.com/office/drawing/2014/main" id="{C3647244-6BD6-458E-8FAB-30DA919A4D79}"/>
                      </a:ext>
                    </a:extLst>
                  </p:cNvPr>
                  <p:cNvSpPr/>
                  <p:nvPr/>
                </p:nvSpPr>
                <p:spPr>
                  <a:xfrm>
                    <a:off x="2276565" y="5396021"/>
                    <a:ext cx="117761" cy="187349"/>
                  </a:xfrm>
                  <a:prstGeom prst="rect">
                    <a:avLst/>
                  </a:prstGeom>
                </p:spPr>
                <p:txBody>
                  <a:bodyPr wrap="non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3" name="矩形 42">
                    <a:extLst>
                      <a:ext uri="{FF2B5EF4-FFF2-40B4-BE49-F238E27FC236}">
                        <a16:creationId xmlns:a16="http://schemas.microsoft.com/office/drawing/2014/main" id="{B97A80F0-3772-4B05-A359-DB17F46E7FCC}"/>
                      </a:ext>
                    </a:extLst>
                  </p:cNvPr>
                  <p:cNvSpPr/>
                  <p:nvPr/>
                </p:nvSpPr>
                <p:spPr>
                  <a:xfrm>
                    <a:off x="1270295" y="5824577"/>
                    <a:ext cx="117761" cy="218574"/>
                  </a:xfrm>
                  <a:prstGeom prst="rect">
                    <a:avLst/>
                  </a:prstGeom>
                </p:spPr>
                <p:txBody>
                  <a:bodyPr wrap="none">
                    <a:spAutoFit/>
                  </a:bodyPr>
                  <a:lstStyle/>
                  <a:p>
                    <a:pPr defTabSz="914378">
                      <a:spcBef>
                        <a:spcPct val="20000"/>
                      </a:spcBef>
                      <a:buClr>
                        <a:srgbClr val="00925F"/>
                      </a:buClr>
                      <a:buSzPct val="60000"/>
                      <a:defRPr/>
                    </a:pP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4" name="矩形 43">
                    <a:extLst>
                      <a:ext uri="{FF2B5EF4-FFF2-40B4-BE49-F238E27FC236}">
                        <a16:creationId xmlns:a16="http://schemas.microsoft.com/office/drawing/2014/main" id="{5C86FE8B-AEBC-444C-9889-5091BF3AD10E}"/>
                      </a:ext>
                    </a:extLst>
                  </p:cNvPr>
                  <p:cNvSpPr/>
                  <p:nvPr/>
                </p:nvSpPr>
                <p:spPr>
                  <a:xfrm>
                    <a:off x="2245878" y="5873206"/>
                    <a:ext cx="727719" cy="187349"/>
                  </a:xfrm>
                  <a:prstGeom prst="rect">
                    <a:avLst/>
                  </a:prstGeom>
                </p:spPr>
                <p:txBody>
                  <a:bodyPr wrap="squar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45" name="矩形 44">
                    <a:extLst>
                      <a:ext uri="{FF2B5EF4-FFF2-40B4-BE49-F238E27FC236}">
                        <a16:creationId xmlns:a16="http://schemas.microsoft.com/office/drawing/2014/main" id="{8543AAAE-FBFF-4DA3-A590-172FC7CD8822}"/>
                      </a:ext>
                    </a:extLst>
                  </p:cNvPr>
                  <p:cNvSpPr/>
                  <p:nvPr/>
                </p:nvSpPr>
                <p:spPr>
                  <a:xfrm>
                    <a:off x="3276124" y="5855029"/>
                    <a:ext cx="625561" cy="187349"/>
                  </a:xfrm>
                  <a:prstGeom prst="rect">
                    <a:avLst/>
                  </a:prstGeom>
                </p:spPr>
                <p:txBody>
                  <a:bodyPr wrap="square">
                    <a:spAutoFit/>
                  </a:bodyPr>
                  <a:lstStyle/>
                  <a:p>
                    <a:pPr defTabSz="914378">
                      <a:spcBef>
                        <a:spcPct val="20000"/>
                      </a:spcBef>
                      <a:buClr>
                        <a:srgbClr val="00925F"/>
                      </a:buClr>
                      <a:buSzPct val="60000"/>
                      <a:defRPr/>
                    </a:pPr>
                    <a:endParaRPr lang="zh-CN" altLang="zh-CN" sz="1800" dirty="0">
                      <a:latin typeface="微软雅黑" panose="020B0503020204020204" pitchFamily="34" charset="-122"/>
                      <a:ea typeface="微软雅黑" panose="020B0503020204020204" pitchFamily="34" charset="-122"/>
                      <a:cs typeface="宋体" panose="02010600030101010101" pitchFamily="2" charset="-122"/>
                    </a:endParaRPr>
                  </a:p>
                </p:txBody>
              </p:sp>
              <p:pic>
                <p:nvPicPr>
                  <p:cNvPr id="46" name="图片 45">
                    <a:extLst>
                      <a:ext uri="{FF2B5EF4-FFF2-40B4-BE49-F238E27FC236}">
                        <a16:creationId xmlns:a16="http://schemas.microsoft.com/office/drawing/2014/main" id="{F87D695D-FC14-4C28-97E8-1CA13F844E57}"/>
                      </a:ext>
                    </a:extLst>
                  </p:cNvPr>
                  <p:cNvPicPr>
                    <a:picLocks noChangeAspect="1"/>
                  </p:cNvPicPr>
                  <p:nvPr/>
                </p:nvPicPr>
                <p:blipFill>
                  <a:blip r:embed="rId11">
                    <a:duotone>
                      <a:schemeClr val="accent5">
                        <a:shade val="45000"/>
                        <a:satMod val="135000"/>
                      </a:schemeClr>
                      <a:prstClr val="white"/>
                    </a:duotone>
                  </a:blip>
                  <a:stretch>
                    <a:fillRect/>
                  </a:stretch>
                </p:blipFill>
                <p:spPr>
                  <a:xfrm>
                    <a:off x="2319251" y="5104491"/>
                    <a:ext cx="338985" cy="301668"/>
                  </a:xfrm>
                  <a:prstGeom prst="rect">
                    <a:avLst/>
                  </a:prstGeom>
                </p:spPr>
              </p:pic>
              <p:pic>
                <p:nvPicPr>
                  <p:cNvPr id="47" name="图片 46">
                    <a:extLst>
                      <a:ext uri="{FF2B5EF4-FFF2-40B4-BE49-F238E27FC236}">
                        <a16:creationId xmlns:a16="http://schemas.microsoft.com/office/drawing/2014/main" id="{BB46180B-317D-40FF-BA87-0E1B5CD55E52}"/>
                      </a:ext>
                    </a:extLst>
                  </p:cNvPr>
                  <p:cNvPicPr>
                    <a:picLocks noChangeAspect="1"/>
                  </p:cNvPicPr>
                  <p:nvPr/>
                </p:nvPicPr>
                <p:blipFill>
                  <a:blip r:embed="rId1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095986" y="5130120"/>
                    <a:ext cx="298013" cy="256165"/>
                  </a:xfrm>
                  <a:prstGeom prst="rect">
                    <a:avLst/>
                  </a:prstGeom>
                </p:spPr>
              </p:pic>
              <p:pic>
                <p:nvPicPr>
                  <p:cNvPr id="48" name="图片 47">
                    <a:extLst>
                      <a:ext uri="{FF2B5EF4-FFF2-40B4-BE49-F238E27FC236}">
                        <a16:creationId xmlns:a16="http://schemas.microsoft.com/office/drawing/2014/main" id="{5F92145E-E65A-4C1D-A06B-1FB6512BA430}"/>
                      </a:ext>
                    </a:extLst>
                  </p:cNvPr>
                  <p:cNvPicPr>
                    <a:picLocks noChangeAspect="1"/>
                  </p:cNvPicPr>
                  <p:nvPr/>
                </p:nvPicPr>
                <p:blipFill>
                  <a:blip r:embed="rId1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564818" y="5104889"/>
                    <a:ext cx="382752" cy="329004"/>
                  </a:xfrm>
                  <a:prstGeom prst="rect">
                    <a:avLst/>
                  </a:prstGeom>
                </p:spPr>
              </p:pic>
              <p:pic>
                <p:nvPicPr>
                  <p:cNvPr id="49" name="图片 48">
                    <a:extLst>
                      <a:ext uri="{FF2B5EF4-FFF2-40B4-BE49-F238E27FC236}">
                        <a16:creationId xmlns:a16="http://schemas.microsoft.com/office/drawing/2014/main" id="{DD5ED01C-B3DC-4789-940A-66420BF84953}"/>
                      </a:ext>
                    </a:extLst>
                  </p:cNvPr>
                  <p:cNvPicPr>
                    <a:picLocks noChangeAspect="1"/>
                  </p:cNvPicPr>
                  <p:nvPr/>
                </p:nvPicPr>
                <p:blipFill>
                  <a:blip r:embed="rId1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192684" y="5149268"/>
                    <a:ext cx="774146" cy="665437"/>
                  </a:xfrm>
                  <a:prstGeom prst="rect">
                    <a:avLst/>
                  </a:prstGeom>
                </p:spPr>
              </p:pic>
              <p:pic>
                <p:nvPicPr>
                  <p:cNvPr id="50" name="图片 49">
                    <a:extLst>
                      <a:ext uri="{FF2B5EF4-FFF2-40B4-BE49-F238E27FC236}">
                        <a16:creationId xmlns:a16="http://schemas.microsoft.com/office/drawing/2014/main" id="{27289B2B-D876-4215-A9F2-FEF42A3C1893}"/>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062191" y="5602046"/>
                    <a:ext cx="314330" cy="270191"/>
                  </a:xfrm>
                  <a:prstGeom prst="rect">
                    <a:avLst/>
                  </a:prstGeom>
                </p:spPr>
              </p:pic>
              <p:pic>
                <p:nvPicPr>
                  <p:cNvPr id="51" name="图片 50">
                    <a:extLst>
                      <a:ext uri="{FF2B5EF4-FFF2-40B4-BE49-F238E27FC236}">
                        <a16:creationId xmlns:a16="http://schemas.microsoft.com/office/drawing/2014/main" id="{D9ABBAED-8609-4E8D-9087-1E7BE7CDEAD8}"/>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419857" y="5601520"/>
                    <a:ext cx="304434" cy="261684"/>
                  </a:xfrm>
                  <a:prstGeom prst="rect">
                    <a:avLst/>
                  </a:prstGeom>
                </p:spPr>
              </p:pic>
              <p:pic>
                <p:nvPicPr>
                  <p:cNvPr id="52" name="图片 51">
                    <a:extLst>
                      <a:ext uri="{FF2B5EF4-FFF2-40B4-BE49-F238E27FC236}">
                        <a16:creationId xmlns:a16="http://schemas.microsoft.com/office/drawing/2014/main" id="{EB8612EE-50E8-47B0-BBF2-8301F016DBDF}"/>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3796981" y="5626188"/>
                    <a:ext cx="266137" cy="228764"/>
                  </a:xfrm>
                  <a:prstGeom prst="rect">
                    <a:avLst/>
                  </a:prstGeom>
                </p:spPr>
              </p:pic>
              <p:pic>
                <p:nvPicPr>
                  <p:cNvPr id="53" name="图片 52">
                    <a:extLst>
                      <a:ext uri="{FF2B5EF4-FFF2-40B4-BE49-F238E27FC236}">
                        <a16:creationId xmlns:a16="http://schemas.microsoft.com/office/drawing/2014/main" id="{2A2F4269-64CB-4199-826A-2851698BCE29}"/>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167368" y="5604756"/>
                    <a:ext cx="317346" cy="272783"/>
                  </a:xfrm>
                  <a:prstGeom prst="rect">
                    <a:avLst/>
                  </a:prstGeom>
                </p:spPr>
              </p:pic>
              <p:pic>
                <p:nvPicPr>
                  <p:cNvPr id="54" name="图片 53">
                    <a:extLst>
                      <a:ext uri="{FF2B5EF4-FFF2-40B4-BE49-F238E27FC236}">
                        <a16:creationId xmlns:a16="http://schemas.microsoft.com/office/drawing/2014/main" id="{99380D14-DD23-4DEF-B8FD-F8DD587E9609}"/>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528049" y="5632157"/>
                    <a:ext cx="259192" cy="222795"/>
                  </a:xfrm>
                  <a:prstGeom prst="rect">
                    <a:avLst/>
                  </a:prstGeom>
                </p:spPr>
              </p:pic>
            </p:grpSp>
          </p:grpSp>
        </p:grpSp>
        <p:grpSp>
          <p:nvGrpSpPr>
            <p:cNvPr id="6" name="组合 5">
              <a:extLst>
                <a:ext uri="{FF2B5EF4-FFF2-40B4-BE49-F238E27FC236}">
                  <a16:creationId xmlns:a16="http://schemas.microsoft.com/office/drawing/2014/main" id="{CEDC6FEF-1FF5-4D1B-9CD9-6F9F68017AAA}"/>
                </a:ext>
              </a:extLst>
            </p:cNvPr>
            <p:cNvGrpSpPr/>
            <p:nvPr/>
          </p:nvGrpSpPr>
          <p:grpSpPr>
            <a:xfrm>
              <a:off x="1497342" y="1288523"/>
              <a:ext cx="7231134" cy="891875"/>
              <a:chOff x="2321564" y="4025370"/>
              <a:chExt cx="9641513" cy="1189167"/>
            </a:xfrm>
          </p:grpSpPr>
          <p:grpSp>
            <p:nvGrpSpPr>
              <p:cNvPr id="7" name="组合 6">
                <a:extLst>
                  <a:ext uri="{FF2B5EF4-FFF2-40B4-BE49-F238E27FC236}">
                    <a16:creationId xmlns:a16="http://schemas.microsoft.com/office/drawing/2014/main" id="{1F9C0E63-164C-463A-83CC-3C436136D2A2}"/>
                  </a:ext>
                </a:extLst>
              </p:cNvPr>
              <p:cNvGrpSpPr/>
              <p:nvPr/>
            </p:nvGrpSpPr>
            <p:grpSpPr>
              <a:xfrm>
                <a:off x="2321564" y="4025370"/>
                <a:ext cx="9535076" cy="1189167"/>
                <a:chOff x="2352566" y="3669469"/>
                <a:chExt cx="9535076" cy="1189167"/>
              </a:xfrm>
            </p:grpSpPr>
            <p:sp>
              <p:nvSpPr>
                <p:cNvPr id="16" name="矩形: 圆角 15">
                  <a:extLst>
                    <a:ext uri="{FF2B5EF4-FFF2-40B4-BE49-F238E27FC236}">
                      <a16:creationId xmlns:a16="http://schemas.microsoft.com/office/drawing/2014/main" id="{E14A01DD-8CB4-4E71-A486-8FBE8A5D3C95}"/>
                    </a:ext>
                  </a:extLst>
                </p:cNvPr>
                <p:cNvSpPr/>
                <p:nvPr/>
              </p:nvSpPr>
              <p:spPr>
                <a:xfrm>
                  <a:off x="2352566" y="3669469"/>
                  <a:ext cx="9535076" cy="1189167"/>
                </a:xfrm>
                <a:prstGeom prst="roundRect">
                  <a:avLst>
                    <a:gd name="adj" fmla="val 1546"/>
                  </a:avLst>
                </a:prstGeom>
                <a:solidFill>
                  <a:srgbClr val="FFFFE5"/>
                </a:solid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E06FE1D0-ED2E-42E5-9B5C-EE9D0637BB5F}"/>
                    </a:ext>
                  </a:extLst>
                </p:cNvPr>
                <p:cNvGrpSpPr/>
                <p:nvPr/>
              </p:nvGrpSpPr>
              <p:grpSpPr>
                <a:xfrm>
                  <a:off x="4682282" y="3749885"/>
                  <a:ext cx="6634320" cy="844658"/>
                  <a:chOff x="3097427" y="1093336"/>
                  <a:chExt cx="7010863" cy="844658"/>
                </a:xfrm>
              </p:grpSpPr>
              <p:pic>
                <p:nvPicPr>
                  <p:cNvPr id="26" name="图片 25">
                    <a:extLst>
                      <a:ext uri="{FF2B5EF4-FFF2-40B4-BE49-F238E27FC236}">
                        <a16:creationId xmlns:a16="http://schemas.microsoft.com/office/drawing/2014/main" id="{D06A84A1-9EDE-4B4C-B600-E7501C831DC5}"/>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462511" y="1160187"/>
                    <a:ext cx="769020" cy="712395"/>
                  </a:xfrm>
                  <a:prstGeom prst="rect">
                    <a:avLst/>
                  </a:prstGeom>
                </p:spPr>
              </p:pic>
              <p:pic>
                <p:nvPicPr>
                  <p:cNvPr id="27" name="图片 26">
                    <a:extLst>
                      <a:ext uri="{FF2B5EF4-FFF2-40B4-BE49-F238E27FC236}">
                        <a16:creationId xmlns:a16="http://schemas.microsoft.com/office/drawing/2014/main" id="{5B358843-EAF1-492C-84F0-5666F32DAD43}"/>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9433926" y="1257589"/>
                    <a:ext cx="674364" cy="624710"/>
                  </a:xfrm>
                  <a:prstGeom prst="rect">
                    <a:avLst/>
                  </a:prstGeom>
                </p:spPr>
              </p:pic>
              <p:pic>
                <p:nvPicPr>
                  <p:cNvPr id="28" name="图片 27">
                    <a:extLst>
                      <a:ext uri="{FF2B5EF4-FFF2-40B4-BE49-F238E27FC236}">
                        <a16:creationId xmlns:a16="http://schemas.microsoft.com/office/drawing/2014/main" id="{1DA174DB-C072-4FE9-910F-7FFA20D36E21}"/>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097427" y="1114574"/>
                    <a:ext cx="826301" cy="802183"/>
                  </a:xfrm>
                  <a:prstGeom prst="rect">
                    <a:avLst/>
                  </a:prstGeom>
                </p:spPr>
              </p:pic>
              <p:pic>
                <p:nvPicPr>
                  <p:cNvPr id="29" name="图片 28">
                    <a:extLst>
                      <a:ext uri="{FF2B5EF4-FFF2-40B4-BE49-F238E27FC236}">
                        <a16:creationId xmlns:a16="http://schemas.microsoft.com/office/drawing/2014/main" id="{FFEB22A5-521E-4C17-B376-2481D296A5F8}"/>
                      </a:ext>
                    </a:extLst>
                  </p:cNvPr>
                  <p:cNvPicPr>
                    <a:picLocks noChangeAspect="1"/>
                  </p:cNvPicPr>
                  <p:nvPr/>
                </p:nvPicPr>
                <p:blipFill>
                  <a:blip r:embed="rId2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392502" y="1093336"/>
                    <a:ext cx="911794" cy="844658"/>
                  </a:xfrm>
                  <a:prstGeom prst="rect">
                    <a:avLst/>
                  </a:prstGeom>
                </p:spPr>
              </p:pic>
              <p:pic>
                <p:nvPicPr>
                  <p:cNvPr id="30" name="图片 29">
                    <a:extLst>
                      <a:ext uri="{FF2B5EF4-FFF2-40B4-BE49-F238E27FC236}">
                        <a16:creationId xmlns:a16="http://schemas.microsoft.com/office/drawing/2014/main" id="{1C2DC178-8CA9-4A6D-A768-FC7FF2DED7F9}"/>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184551" y="1120744"/>
                    <a:ext cx="813071" cy="789842"/>
                  </a:xfrm>
                  <a:prstGeom prst="rect">
                    <a:avLst/>
                  </a:prstGeom>
                </p:spPr>
              </p:pic>
              <p:pic>
                <p:nvPicPr>
                  <p:cNvPr id="31" name="图片 30">
                    <a:extLst>
                      <a:ext uri="{FF2B5EF4-FFF2-40B4-BE49-F238E27FC236}">
                        <a16:creationId xmlns:a16="http://schemas.microsoft.com/office/drawing/2014/main" id="{ED29F26C-1738-471E-B55E-922AA57C1E91}"/>
                      </a:ext>
                    </a:extLst>
                  </p:cNvPr>
                  <p:cNvPicPr>
                    <a:picLocks noChangeAspect="1"/>
                  </p:cNvPicPr>
                  <p:nvPr/>
                </p:nvPicPr>
                <p:blipFill>
                  <a:blip r:embed="rId2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258445" y="1104497"/>
                    <a:ext cx="840600" cy="822337"/>
                  </a:xfrm>
                  <a:prstGeom prst="rect">
                    <a:avLst/>
                  </a:prstGeom>
                </p:spPr>
              </p:pic>
              <p:pic>
                <p:nvPicPr>
                  <p:cNvPr id="32" name="图片 31">
                    <a:extLst>
                      <a:ext uri="{FF2B5EF4-FFF2-40B4-BE49-F238E27FC236}">
                        <a16:creationId xmlns:a16="http://schemas.microsoft.com/office/drawing/2014/main" id="{68B293A8-9975-4BCF-945B-360124B42C49}"/>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6359868" y="1114574"/>
                    <a:ext cx="771811" cy="802183"/>
                  </a:xfrm>
                  <a:prstGeom prst="rect">
                    <a:avLst/>
                  </a:prstGeom>
                </p:spPr>
              </p:pic>
            </p:grpSp>
            <p:grpSp>
              <p:nvGrpSpPr>
                <p:cNvPr id="18" name="组合 17">
                  <a:extLst>
                    <a:ext uri="{FF2B5EF4-FFF2-40B4-BE49-F238E27FC236}">
                      <a16:creationId xmlns:a16="http://schemas.microsoft.com/office/drawing/2014/main" id="{637AA82F-042D-4D68-8267-AE8FCF5586AE}"/>
                    </a:ext>
                  </a:extLst>
                </p:cNvPr>
                <p:cNvGrpSpPr/>
                <p:nvPr/>
              </p:nvGrpSpPr>
              <p:grpSpPr>
                <a:xfrm>
                  <a:off x="4637709" y="4596253"/>
                  <a:ext cx="6906112" cy="248387"/>
                  <a:chOff x="3166581" y="1813219"/>
                  <a:chExt cx="7185866" cy="199429"/>
                </a:xfrm>
              </p:grpSpPr>
              <p:sp>
                <p:nvSpPr>
                  <p:cNvPr id="19" name="矩形 18">
                    <a:extLst>
                      <a:ext uri="{FF2B5EF4-FFF2-40B4-BE49-F238E27FC236}">
                        <a16:creationId xmlns:a16="http://schemas.microsoft.com/office/drawing/2014/main" id="{3DF6FB4E-8103-4A33-B356-BFB2DAF3D4C3}"/>
                      </a:ext>
                    </a:extLst>
                  </p:cNvPr>
                  <p:cNvSpPr/>
                  <p:nvPr/>
                </p:nvSpPr>
                <p:spPr>
                  <a:xfrm>
                    <a:off x="7596634" y="1819631"/>
                    <a:ext cx="122531" cy="193017"/>
                  </a:xfrm>
                  <a:prstGeom prst="rect">
                    <a:avLst/>
                  </a:prstGeom>
                </p:spPr>
                <p:txBody>
                  <a:bodyPr wrap="none">
                    <a:spAutoFit/>
                  </a:bodyPr>
                  <a:lstStyle/>
                  <a:p>
                    <a:pPr defTabSz="914378">
                      <a:spcBef>
                        <a:spcPct val="20000"/>
                      </a:spcBef>
                      <a:buClr>
                        <a:srgbClr val="00925F"/>
                      </a:buClr>
                      <a:buSzPct val="60000"/>
                      <a:defRPr/>
                    </a:pP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矩形 19">
                    <a:extLst>
                      <a:ext uri="{FF2B5EF4-FFF2-40B4-BE49-F238E27FC236}">
                        <a16:creationId xmlns:a16="http://schemas.microsoft.com/office/drawing/2014/main" id="{2500BB34-46F6-4FC4-9111-49B056F66A98}"/>
                      </a:ext>
                    </a:extLst>
                  </p:cNvPr>
                  <p:cNvSpPr/>
                  <p:nvPr/>
                </p:nvSpPr>
                <p:spPr>
                  <a:xfrm>
                    <a:off x="3166581" y="1819631"/>
                    <a:ext cx="122531" cy="193017"/>
                  </a:xfrm>
                  <a:prstGeom prst="rect">
                    <a:avLst/>
                  </a:prstGeom>
                </p:spPr>
                <p:txBody>
                  <a:bodyPr wrap="none">
                    <a:spAutoFit/>
                  </a:bodyPr>
                  <a:lstStyle/>
                  <a:p>
                    <a:pPr defTabSz="914378">
                      <a:spcBef>
                        <a:spcPct val="20000"/>
                      </a:spcBef>
                      <a:buClr>
                        <a:srgbClr val="00925F"/>
                      </a:buClr>
                      <a:buSzPct val="60000"/>
                      <a:defRPr/>
                    </a:pPr>
                    <a:endParaRPr lang="zh-CN" altLang="zh-CN" sz="22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矩形 20">
                    <a:extLst>
                      <a:ext uri="{FF2B5EF4-FFF2-40B4-BE49-F238E27FC236}">
                        <a16:creationId xmlns:a16="http://schemas.microsoft.com/office/drawing/2014/main" id="{7A7694E1-4283-489A-9C18-B3BD7ACC6AC6}"/>
                      </a:ext>
                    </a:extLst>
                  </p:cNvPr>
                  <p:cNvSpPr/>
                  <p:nvPr/>
                </p:nvSpPr>
                <p:spPr>
                  <a:xfrm>
                    <a:off x="4349904" y="1822896"/>
                    <a:ext cx="122531" cy="186267"/>
                  </a:xfrm>
                  <a:prstGeom prst="rect">
                    <a:avLst/>
                  </a:prstGeom>
                </p:spPr>
                <p:txBody>
                  <a:bodyPr wrap="none">
                    <a:spAutoFit/>
                  </a:bodyPr>
                  <a:lstStyle/>
                  <a:p>
                    <a:pPr defTabSz="914378">
                      <a:spcBef>
                        <a:spcPct val="20000"/>
                      </a:spcBef>
                      <a:buClr>
                        <a:srgbClr val="00925F"/>
                      </a:buClr>
                      <a:buSzPct val="60000"/>
                      <a:defRPr/>
                    </a:pPr>
                    <a:endParaRPr lang="zh-CN" altLang="zh-CN" sz="2102"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2" name="矩形 21">
                    <a:extLst>
                      <a:ext uri="{FF2B5EF4-FFF2-40B4-BE49-F238E27FC236}">
                        <a16:creationId xmlns:a16="http://schemas.microsoft.com/office/drawing/2014/main" id="{F1452FAC-698D-4FC1-8529-C1A8FD195700}"/>
                      </a:ext>
                    </a:extLst>
                  </p:cNvPr>
                  <p:cNvSpPr/>
                  <p:nvPr/>
                </p:nvSpPr>
                <p:spPr>
                  <a:xfrm>
                    <a:off x="5379321" y="1822897"/>
                    <a:ext cx="827675" cy="186267"/>
                  </a:xfrm>
                  <a:prstGeom prst="rect">
                    <a:avLst/>
                  </a:prstGeom>
                </p:spPr>
                <p:txBody>
                  <a:bodyPr wrap="square">
                    <a:spAutoFit/>
                  </a:bodyPr>
                  <a:lstStyle/>
                  <a:p>
                    <a:pPr defTabSz="914378">
                      <a:spcBef>
                        <a:spcPct val="20000"/>
                      </a:spcBef>
                      <a:buClr>
                        <a:srgbClr val="00925F"/>
                      </a:buClr>
                      <a:buSzPct val="60000"/>
                      <a:defRPr/>
                    </a:pPr>
                    <a:endParaRPr lang="zh-CN" altLang="zh-CN" sz="2102"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3" name="矩形 22">
                    <a:extLst>
                      <a:ext uri="{FF2B5EF4-FFF2-40B4-BE49-F238E27FC236}">
                        <a16:creationId xmlns:a16="http://schemas.microsoft.com/office/drawing/2014/main" id="{264F5783-04DB-4E80-AAC7-DC14AFE99D82}"/>
                      </a:ext>
                    </a:extLst>
                  </p:cNvPr>
                  <p:cNvSpPr/>
                  <p:nvPr/>
                </p:nvSpPr>
                <p:spPr>
                  <a:xfrm>
                    <a:off x="6566907" y="1822897"/>
                    <a:ext cx="886020" cy="186267"/>
                  </a:xfrm>
                  <a:prstGeom prst="rect">
                    <a:avLst/>
                  </a:prstGeom>
                </p:spPr>
                <p:txBody>
                  <a:bodyPr wrap="square">
                    <a:spAutoFit/>
                  </a:bodyPr>
                  <a:lstStyle/>
                  <a:p>
                    <a:pPr defTabSz="914378">
                      <a:spcBef>
                        <a:spcPct val="20000"/>
                      </a:spcBef>
                      <a:buClr>
                        <a:srgbClr val="00925F"/>
                      </a:buClr>
                      <a:buSzPct val="60000"/>
                      <a:defRPr/>
                    </a:pPr>
                    <a:endParaRPr lang="zh-CN" altLang="zh-CN" sz="2102"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4" name="矩形 23">
                    <a:extLst>
                      <a:ext uri="{FF2B5EF4-FFF2-40B4-BE49-F238E27FC236}">
                        <a16:creationId xmlns:a16="http://schemas.microsoft.com/office/drawing/2014/main" id="{C684A0EB-50EB-4449-A9EE-04F10E32952F}"/>
                      </a:ext>
                    </a:extLst>
                  </p:cNvPr>
                  <p:cNvSpPr/>
                  <p:nvPr/>
                </p:nvSpPr>
                <p:spPr>
                  <a:xfrm>
                    <a:off x="9412297" y="1813219"/>
                    <a:ext cx="940150" cy="186267"/>
                  </a:xfrm>
                  <a:prstGeom prst="rect">
                    <a:avLst/>
                  </a:prstGeom>
                </p:spPr>
                <p:txBody>
                  <a:bodyPr wrap="square">
                    <a:spAutoFit/>
                  </a:bodyPr>
                  <a:lstStyle/>
                  <a:p>
                    <a:pPr defTabSz="914378">
                      <a:spcBef>
                        <a:spcPct val="20000"/>
                      </a:spcBef>
                      <a:buClr>
                        <a:srgbClr val="00925F"/>
                      </a:buClr>
                      <a:buSzPct val="60000"/>
                      <a:defRPr/>
                    </a:pPr>
                    <a:endParaRPr lang="zh-CN" altLang="zh-CN" sz="2102"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5" name="矩形 24">
                    <a:extLst>
                      <a:ext uri="{FF2B5EF4-FFF2-40B4-BE49-F238E27FC236}">
                        <a16:creationId xmlns:a16="http://schemas.microsoft.com/office/drawing/2014/main" id="{7D949950-77CA-4829-8C7D-8D92B5C90C3E}"/>
                      </a:ext>
                    </a:extLst>
                  </p:cNvPr>
                  <p:cNvSpPr/>
                  <p:nvPr/>
                </p:nvSpPr>
                <p:spPr>
                  <a:xfrm>
                    <a:off x="8518788" y="1813631"/>
                    <a:ext cx="1160106" cy="186267"/>
                  </a:xfrm>
                  <a:prstGeom prst="rect">
                    <a:avLst/>
                  </a:prstGeom>
                </p:spPr>
                <p:txBody>
                  <a:bodyPr wrap="square">
                    <a:spAutoFit/>
                  </a:bodyPr>
                  <a:lstStyle/>
                  <a:p>
                    <a:pPr defTabSz="914378">
                      <a:spcBef>
                        <a:spcPct val="20000"/>
                      </a:spcBef>
                      <a:buClr>
                        <a:srgbClr val="00925F"/>
                      </a:buClr>
                      <a:buSzPct val="60000"/>
                      <a:defRPr/>
                    </a:pPr>
                    <a:endParaRPr lang="zh-CN" altLang="zh-CN" sz="2102" dirty="0">
                      <a:latin typeface="微软雅黑" panose="020B0503020204020204" pitchFamily="34" charset="-122"/>
                      <a:ea typeface="微软雅黑" panose="020B0503020204020204" pitchFamily="34" charset="-122"/>
                      <a:cs typeface="宋体" panose="02010600030101010101" pitchFamily="2" charset="-122"/>
                    </a:endParaRPr>
                  </a:p>
                </p:txBody>
              </p:sp>
            </p:grpSp>
          </p:grpSp>
          <p:sp>
            <p:nvSpPr>
              <p:cNvPr id="8" name="文本框 7">
                <a:extLst>
                  <a:ext uri="{FF2B5EF4-FFF2-40B4-BE49-F238E27FC236}">
                    <a16:creationId xmlns:a16="http://schemas.microsoft.com/office/drawing/2014/main" id="{AC023C56-9748-4E85-A8B0-11FB3FB8E6F7}"/>
                  </a:ext>
                </a:extLst>
              </p:cNvPr>
              <p:cNvSpPr txBox="1"/>
              <p:nvPr/>
            </p:nvSpPr>
            <p:spPr>
              <a:xfrm>
                <a:off x="11461257" y="4329289"/>
                <a:ext cx="501820" cy="532316"/>
              </a:xfrm>
              <a:prstGeom prst="rect">
                <a:avLst/>
              </a:prstGeom>
              <a:noFill/>
            </p:spPr>
            <p:txBody>
              <a:bodyPr wrap="square" rtlCol="0">
                <a:spAutoFit/>
              </a:bodyPr>
              <a:lstStyle/>
              <a:p>
                <a:r>
                  <a:rPr lang="en-US" altLang="zh-CN" sz="5600" dirty="0">
                    <a:latin typeface="微软雅黑" panose="020B0503020204020204" pitchFamily="34" charset="-122"/>
                    <a:ea typeface="微软雅黑" panose="020B0503020204020204" pitchFamily="34" charset="-122"/>
                  </a:rPr>
                  <a:t>…</a:t>
                </a:r>
                <a:endParaRPr lang="zh-CN" altLang="en-US" sz="5600" dirty="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CF580481-87EC-4C4C-8B08-C48ECD4918C2}"/>
                  </a:ext>
                </a:extLst>
              </p:cNvPr>
              <p:cNvPicPr>
                <a:picLocks noChangeAspect="1"/>
              </p:cNvPicPr>
              <p:nvPr/>
            </p:nvPicPr>
            <p:blipFill>
              <a:blip r:embed="rId2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31226" y="4574136"/>
                <a:ext cx="390029" cy="334244"/>
              </a:xfrm>
              <a:prstGeom prst="rect">
                <a:avLst/>
              </a:prstGeom>
            </p:spPr>
          </p:pic>
          <p:grpSp>
            <p:nvGrpSpPr>
              <p:cNvPr id="10" name="组合 9">
                <a:extLst>
                  <a:ext uri="{FF2B5EF4-FFF2-40B4-BE49-F238E27FC236}">
                    <a16:creationId xmlns:a16="http://schemas.microsoft.com/office/drawing/2014/main" id="{A9F7C02D-B83A-448E-92C1-905D527A1D65}"/>
                  </a:ext>
                </a:extLst>
              </p:cNvPr>
              <p:cNvGrpSpPr/>
              <p:nvPr/>
            </p:nvGrpSpPr>
            <p:grpSpPr>
              <a:xfrm>
                <a:off x="2584664" y="4149339"/>
                <a:ext cx="1470226" cy="953000"/>
                <a:chOff x="2779943" y="5591106"/>
                <a:chExt cx="1605054" cy="978846"/>
              </a:xfrm>
            </p:grpSpPr>
            <p:pic>
              <p:nvPicPr>
                <p:cNvPr id="11" name="图片 10">
                  <a:extLst>
                    <a:ext uri="{FF2B5EF4-FFF2-40B4-BE49-F238E27FC236}">
                      <a16:creationId xmlns:a16="http://schemas.microsoft.com/office/drawing/2014/main" id="{13ED8663-B63C-4BF7-8224-5110810ED835}"/>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708582" y="5591106"/>
                  <a:ext cx="386944" cy="386944"/>
                </a:xfrm>
                <a:prstGeom prst="rect">
                  <a:avLst/>
                </a:prstGeom>
              </p:spPr>
            </p:pic>
            <p:pic>
              <p:nvPicPr>
                <p:cNvPr id="12" name="图片 11">
                  <a:extLst>
                    <a:ext uri="{FF2B5EF4-FFF2-40B4-BE49-F238E27FC236}">
                      <a16:creationId xmlns:a16="http://schemas.microsoft.com/office/drawing/2014/main" id="{427734E0-424D-484B-A4D5-0E7F47502037}"/>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693827" y="5997295"/>
                  <a:ext cx="469752" cy="469752"/>
                </a:xfrm>
                <a:prstGeom prst="rect">
                  <a:avLst/>
                </a:prstGeom>
              </p:spPr>
            </p:pic>
            <p:pic>
              <p:nvPicPr>
                <p:cNvPr id="13" name="图片 12">
                  <a:extLst>
                    <a:ext uri="{FF2B5EF4-FFF2-40B4-BE49-F238E27FC236}">
                      <a16:creationId xmlns:a16="http://schemas.microsoft.com/office/drawing/2014/main" id="{9827FCE9-FE49-4AFD-9517-965B03A1FEC1}"/>
                    </a:ext>
                  </a:extLst>
                </p:cNvPr>
                <p:cNvPicPr>
                  <a:picLocks noChangeAspect="1"/>
                </p:cNvPicPr>
                <p:nvPr/>
              </p:nvPicPr>
              <p:blipFill>
                <a:blip r:embed="rId30"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79943" y="5620846"/>
                  <a:ext cx="850061" cy="808484"/>
                </a:xfrm>
                <a:prstGeom prst="rect">
                  <a:avLst/>
                </a:prstGeom>
              </p:spPr>
            </p:pic>
            <p:sp>
              <p:nvSpPr>
                <p:cNvPr id="14" name="矩形 13">
                  <a:extLst>
                    <a:ext uri="{FF2B5EF4-FFF2-40B4-BE49-F238E27FC236}">
                      <a16:creationId xmlns:a16="http://schemas.microsoft.com/office/drawing/2014/main" id="{42B274A5-CCB5-4DA6-BCCF-641A1B8BA503}"/>
                    </a:ext>
                  </a:extLst>
                </p:cNvPr>
                <p:cNvSpPr/>
                <p:nvPr/>
              </p:nvSpPr>
              <p:spPr>
                <a:xfrm>
                  <a:off x="4089465" y="5653774"/>
                  <a:ext cx="128560" cy="19400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spcBef>
                      <a:spcPct val="20000"/>
                    </a:spcBef>
                    <a:buClr>
                      <a:srgbClr val="00925F"/>
                    </a:buClr>
                    <a:buSzPct val="60000"/>
                    <a:defRPr/>
                  </a:pP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矩形 14">
                  <a:extLst>
                    <a:ext uri="{FF2B5EF4-FFF2-40B4-BE49-F238E27FC236}">
                      <a16:creationId xmlns:a16="http://schemas.microsoft.com/office/drawing/2014/main" id="{8E6E28F2-49C6-450A-8871-F324D6F980CE}"/>
                    </a:ext>
                  </a:extLst>
                </p:cNvPr>
                <p:cNvSpPr/>
                <p:nvPr/>
              </p:nvSpPr>
              <p:spPr>
                <a:xfrm>
                  <a:off x="4256437" y="6375943"/>
                  <a:ext cx="128560" cy="19400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spcBef>
                      <a:spcPct val="20000"/>
                    </a:spcBef>
                    <a:buClr>
                      <a:srgbClr val="00925F"/>
                    </a:buClr>
                    <a:buSzPct val="60000"/>
                    <a:defRPr/>
                  </a:pP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grpSp>
        </p:grpSp>
      </p:grpSp>
      <p:pic>
        <p:nvPicPr>
          <p:cNvPr id="75" name="图片 74">
            <a:extLst>
              <a:ext uri="{FF2B5EF4-FFF2-40B4-BE49-F238E27FC236}">
                <a16:creationId xmlns:a16="http://schemas.microsoft.com/office/drawing/2014/main" id="{0B42D019-2D43-4FED-BBBA-A8FF07FCE389}"/>
              </a:ext>
            </a:extLst>
          </p:cNvPr>
          <p:cNvPicPr>
            <a:picLocks noChangeAspect="1"/>
          </p:cNvPicPr>
          <p:nvPr/>
        </p:nvPicPr>
        <p:blipFill>
          <a:blip r:embed="rId31"/>
          <a:stretch>
            <a:fillRect/>
          </a:stretch>
        </p:blipFill>
        <p:spPr>
          <a:xfrm>
            <a:off x="16750041" y="7997264"/>
            <a:ext cx="7342469" cy="3939669"/>
          </a:xfrm>
          <a:prstGeom prst="rect">
            <a:avLst/>
          </a:prstGeom>
        </p:spPr>
      </p:pic>
      <p:pic>
        <p:nvPicPr>
          <p:cNvPr id="76" name="图片 75">
            <a:extLst>
              <a:ext uri="{FF2B5EF4-FFF2-40B4-BE49-F238E27FC236}">
                <a16:creationId xmlns:a16="http://schemas.microsoft.com/office/drawing/2014/main" id="{9929EB8A-8358-41A3-9A7B-7D2791FDCE86}"/>
              </a:ext>
            </a:extLst>
          </p:cNvPr>
          <p:cNvPicPr>
            <a:picLocks noChangeAspect="1"/>
          </p:cNvPicPr>
          <p:nvPr/>
        </p:nvPicPr>
        <p:blipFill>
          <a:blip r:embed="rId32"/>
          <a:stretch>
            <a:fillRect/>
          </a:stretch>
        </p:blipFill>
        <p:spPr>
          <a:xfrm>
            <a:off x="16869102" y="4414054"/>
            <a:ext cx="6776630" cy="2308260"/>
          </a:xfrm>
          <a:prstGeom prst="rect">
            <a:avLst/>
          </a:prstGeom>
        </p:spPr>
      </p:pic>
    </p:spTree>
    <p:extLst>
      <p:ext uri="{BB962C8B-B14F-4D97-AF65-F5344CB8AC3E}">
        <p14:creationId xmlns:p14="http://schemas.microsoft.com/office/powerpoint/2010/main" val="1990738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EC6975-CC96-4F69-A062-318B0C3A971B}"/>
              </a:ext>
            </a:extLst>
          </p:cNvPr>
          <p:cNvSpPr>
            <a:spLocks noGrp="1"/>
          </p:cNvSpPr>
          <p:nvPr>
            <p:ph type="title"/>
          </p:nvPr>
        </p:nvSpPr>
        <p:spPr/>
        <p:txBody>
          <a:bodyPr/>
          <a:lstStyle/>
          <a:p>
            <a:r>
              <a:rPr lang="en-US" altLang="zh-CN" b="1" dirty="0"/>
              <a:t>Design principle of Ambient IoT</a:t>
            </a:r>
            <a:endParaRPr lang="zh-CN" altLang="en-US" dirty="0"/>
          </a:p>
        </p:txBody>
      </p:sp>
      <p:sp>
        <p:nvSpPr>
          <p:cNvPr id="3" name="文本占位符 2">
            <a:extLst>
              <a:ext uri="{FF2B5EF4-FFF2-40B4-BE49-F238E27FC236}">
                <a16:creationId xmlns:a16="http://schemas.microsoft.com/office/drawing/2014/main" id="{46F75F60-057B-4450-9E63-6BA304C68FBB}"/>
              </a:ext>
            </a:extLst>
          </p:cNvPr>
          <p:cNvSpPr>
            <a:spLocks noGrp="1"/>
          </p:cNvSpPr>
          <p:nvPr>
            <p:ph type="body" sz="quarter" idx="10"/>
          </p:nvPr>
        </p:nvSpPr>
        <p:spPr>
          <a:xfrm>
            <a:off x="776506" y="2724913"/>
            <a:ext cx="21925839" cy="5375036"/>
          </a:xfrm>
        </p:spPr>
        <p:txBody>
          <a:bodyPr>
            <a:normAutofit fontScale="55000" lnSpcReduction="20000"/>
          </a:bodyPr>
          <a:lstStyle/>
          <a:p>
            <a:pPr lvl="1"/>
            <a:r>
              <a:rPr lang="en-US" altLang="zh-CN" dirty="0"/>
              <a:t>The distinguished characteristics of ambient IoT includes:</a:t>
            </a:r>
          </a:p>
          <a:p>
            <a:pPr lvl="2"/>
            <a:r>
              <a:rPr lang="en-US" altLang="zh-CN" dirty="0"/>
              <a:t>Maintenance-free device</a:t>
            </a:r>
          </a:p>
          <a:p>
            <a:pPr lvl="2"/>
            <a:r>
              <a:rPr lang="en-US" altLang="zh-CN" dirty="0"/>
              <a:t>Battery-less device</a:t>
            </a:r>
          </a:p>
          <a:p>
            <a:pPr lvl="2"/>
            <a:r>
              <a:rPr lang="en-US" altLang="zh-CN" dirty="0"/>
              <a:t>Ultra-low cost</a:t>
            </a:r>
          </a:p>
          <a:p>
            <a:pPr lvl="2"/>
            <a:r>
              <a:rPr lang="en-US" altLang="zh-CN" dirty="0"/>
              <a:t>Small size</a:t>
            </a:r>
          </a:p>
          <a:p>
            <a:pPr lvl="2"/>
            <a:r>
              <a:rPr lang="en-US" altLang="zh-CN" dirty="0"/>
              <a:t>Long life span etc. </a:t>
            </a:r>
          </a:p>
          <a:p>
            <a:pPr lvl="1"/>
            <a:r>
              <a:rPr lang="en-US" altLang="zh-CN" dirty="0"/>
              <a:t>From the perspective of  both technique design and the target use case, Ambient IoT  needs to be complementary to existing 3GPP IoT technologies.</a:t>
            </a:r>
          </a:p>
          <a:p>
            <a:pPr lvl="2"/>
            <a:r>
              <a:rPr lang="en-US" altLang="zh-CN" dirty="0"/>
              <a:t>Overlapping of the target market with existing 3GPP IoT technologies needs to be avoided.</a:t>
            </a:r>
          </a:p>
          <a:p>
            <a:pPr lvl="2"/>
            <a:r>
              <a:rPr lang="en-US" altLang="zh-CN" dirty="0"/>
              <a:t>An ultra-low complexity and ultra-low power consumption communication technology which has obvious difference with the existing technologies shall be targeted for ambient IoT. </a:t>
            </a:r>
          </a:p>
          <a:p>
            <a:endParaRPr lang="zh-CN" altLang="en-US" dirty="0"/>
          </a:p>
        </p:txBody>
      </p:sp>
      <p:pic>
        <p:nvPicPr>
          <p:cNvPr id="4" name="图片 3">
            <a:extLst>
              <a:ext uri="{FF2B5EF4-FFF2-40B4-BE49-F238E27FC236}">
                <a16:creationId xmlns:a16="http://schemas.microsoft.com/office/drawing/2014/main" id="{F447BBDB-366F-4825-9894-5EDA369893C7}"/>
              </a:ext>
            </a:extLst>
          </p:cNvPr>
          <p:cNvPicPr>
            <a:picLocks noChangeAspect="1"/>
          </p:cNvPicPr>
          <p:nvPr/>
        </p:nvPicPr>
        <p:blipFill>
          <a:blip r:embed="rId2"/>
          <a:stretch>
            <a:fillRect/>
          </a:stretch>
        </p:blipFill>
        <p:spPr>
          <a:xfrm>
            <a:off x="4253963" y="8099949"/>
            <a:ext cx="13923678" cy="4513958"/>
          </a:xfrm>
          <a:prstGeom prst="rect">
            <a:avLst/>
          </a:prstGeom>
        </p:spPr>
      </p:pic>
    </p:spTree>
    <p:extLst>
      <p:ext uri="{BB962C8B-B14F-4D97-AF65-F5344CB8AC3E}">
        <p14:creationId xmlns:p14="http://schemas.microsoft.com/office/powerpoint/2010/main" val="1928181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B187AD-3576-4A75-8841-E6BDF2990B02}"/>
              </a:ext>
            </a:extLst>
          </p:cNvPr>
          <p:cNvSpPr>
            <a:spLocks noGrp="1"/>
          </p:cNvSpPr>
          <p:nvPr>
            <p:ph type="title"/>
          </p:nvPr>
        </p:nvSpPr>
        <p:spPr/>
        <p:txBody>
          <a:bodyPr/>
          <a:lstStyle/>
          <a:p>
            <a:r>
              <a:rPr lang="en-US" altLang="zh-CN" dirty="0"/>
              <a:t>Ambient IoT device capability</a:t>
            </a:r>
            <a:endParaRPr lang="zh-CN" altLang="en-US" dirty="0"/>
          </a:p>
        </p:txBody>
      </p:sp>
      <p:sp>
        <p:nvSpPr>
          <p:cNvPr id="3" name="文本占位符 2">
            <a:extLst>
              <a:ext uri="{FF2B5EF4-FFF2-40B4-BE49-F238E27FC236}">
                <a16:creationId xmlns:a16="http://schemas.microsoft.com/office/drawing/2014/main" id="{BD26F2D5-B9EE-4E8B-8BAD-2A09EAF42924}"/>
              </a:ext>
            </a:extLst>
          </p:cNvPr>
          <p:cNvSpPr>
            <a:spLocks noGrp="1"/>
          </p:cNvSpPr>
          <p:nvPr>
            <p:ph type="body" sz="quarter" idx="10"/>
          </p:nvPr>
        </p:nvSpPr>
        <p:spPr>
          <a:xfrm>
            <a:off x="776506" y="2724913"/>
            <a:ext cx="21200625" cy="4779473"/>
          </a:xfrm>
        </p:spPr>
        <p:txBody>
          <a:bodyPr>
            <a:normAutofit fontScale="62500" lnSpcReduction="20000"/>
          </a:bodyPr>
          <a:lstStyle/>
          <a:p>
            <a:pPr lvl="1"/>
            <a:r>
              <a:rPr lang="en-US" altLang="zh-CN" dirty="0"/>
              <a:t>When setting the design target for ambient IoT device capability, the differentiation with existing 3GPP</a:t>
            </a:r>
          </a:p>
          <a:p>
            <a:pPr lvl="2"/>
            <a:r>
              <a:rPr lang="en-US" altLang="zh-CN" dirty="0"/>
              <a:t>technologies and even non-3GPP technologies shall be pursued.  </a:t>
            </a:r>
          </a:p>
          <a:p>
            <a:pPr lvl="2"/>
            <a:r>
              <a:rPr lang="en-US" altLang="zh-CN" dirty="0"/>
              <a:t>For example, the coverage (for direct mode) can be relaxed compared with that legacy 3GPP technologies</a:t>
            </a:r>
          </a:p>
          <a:p>
            <a:pPr lvl="2"/>
            <a:r>
              <a:rPr lang="en-US" altLang="zh-CN" dirty="0"/>
              <a:t>For example, the power consumption shall be lower enough to support using ambient power with extremely low power density. Meanwhile, Aspects such as the 3GPP system efficiency, coexistence with the existing  3GPP system(e.g. In-band deployment) deployed in licensed frequency band etc. shall be considered. </a:t>
            </a:r>
          </a:p>
          <a:p>
            <a:pPr lvl="1"/>
            <a:r>
              <a:rPr lang="en-US" altLang="zh-CN" dirty="0"/>
              <a:t>Therefore, It is proposed  that Ambient IoT device has a higher capability than that of RFID device and much lower capability than  that of existing 3GPP IoT devices. </a:t>
            </a:r>
          </a:p>
          <a:p>
            <a:pPr lvl="1"/>
            <a:endParaRPr lang="zh-CN" altLang="en-US" dirty="0"/>
          </a:p>
        </p:txBody>
      </p:sp>
      <p:graphicFrame>
        <p:nvGraphicFramePr>
          <p:cNvPr id="4" name="表格 3">
            <a:extLst>
              <a:ext uri="{FF2B5EF4-FFF2-40B4-BE49-F238E27FC236}">
                <a16:creationId xmlns:a16="http://schemas.microsoft.com/office/drawing/2014/main" id="{48C85C01-D6B1-47C2-9841-8542C59BF01D}"/>
              </a:ext>
            </a:extLst>
          </p:cNvPr>
          <p:cNvGraphicFramePr>
            <a:graphicFrameLocks noGrp="1"/>
          </p:cNvGraphicFramePr>
          <p:nvPr>
            <p:extLst>
              <p:ext uri="{D42A27DB-BD31-4B8C-83A1-F6EECF244321}">
                <p14:modId xmlns:p14="http://schemas.microsoft.com/office/powerpoint/2010/main" val="2107116925"/>
              </p:ext>
            </p:extLst>
          </p:nvPr>
        </p:nvGraphicFramePr>
        <p:xfrm>
          <a:off x="2091558" y="7094483"/>
          <a:ext cx="18309021" cy="5139556"/>
        </p:xfrm>
        <a:graphic>
          <a:graphicData uri="http://schemas.openxmlformats.org/drawingml/2006/table">
            <a:tbl>
              <a:tblPr firstRow="1" bandRow="1">
                <a:tableStyleId>{5C22544A-7EE6-4342-B048-85BDC9FD1C3A}</a:tableStyleId>
              </a:tblPr>
              <a:tblGrid>
                <a:gridCol w="3292990">
                  <a:extLst>
                    <a:ext uri="{9D8B030D-6E8A-4147-A177-3AD203B41FA5}">
                      <a16:colId xmlns:a16="http://schemas.microsoft.com/office/drawing/2014/main" val="20000"/>
                    </a:ext>
                  </a:extLst>
                </a:gridCol>
                <a:gridCol w="3706966">
                  <a:extLst>
                    <a:ext uri="{9D8B030D-6E8A-4147-A177-3AD203B41FA5}">
                      <a16:colId xmlns:a16="http://schemas.microsoft.com/office/drawing/2014/main" val="20001"/>
                    </a:ext>
                  </a:extLst>
                </a:gridCol>
                <a:gridCol w="5739210">
                  <a:extLst>
                    <a:ext uri="{9D8B030D-6E8A-4147-A177-3AD203B41FA5}">
                      <a16:colId xmlns:a16="http://schemas.microsoft.com/office/drawing/2014/main" val="20002"/>
                    </a:ext>
                  </a:extLst>
                </a:gridCol>
                <a:gridCol w="5569855">
                  <a:extLst>
                    <a:ext uri="{9D8B030D-6E8A-4147-A177-3AD203B41FA5}">
                      <a16:colId xmlns:a16="http://schemas.microsoft.com/office/drawing/2014/main" val="20003"/>
                    </a:ext>
                  </a:extLst>
                </a:gridCol>
              </a:tblGrid>
              <a:tr h="724917">
                <a:tc>
                  <a:txBody>
                    <a:bodyPr/>
                    <a:lstStyle/>
                    <a:p>
                      <a:endParaRPr lang="zh-CN" altLang="en-US" sz="4000" b="0" dirty="0">
                        <a:latin typeface="OPPOSans M" panose="00020600040101010101" charset="-122"/>
                        <a:ea typeface="OPPOSans M" panose="00020600040101010101" charset="-122"/>
                      </a:endParaRPr>
                    </a:p>
                  </a:txBody>
                  <a:tcPr/>
                </a:tc>
                <a:tc>
                  <a:txBody>
                    <a:bodyPr/>
                    <a:lstStyle/>
                    <a:p>
                      <a:r>
                        <a:rPr lang="en-US" altLang="zh-CN" sz="2800" b="0" dirty="0">
                          <a:latin typeface="OPPOSans M" panose="00020600040101010101" charset="-122"/>
                          <a:ea typeface="OPPOSans M" panose="00020600040101010101" charset="-122"/>
                        </a:rPr>
                        <a:t>RFID</a:t>
                      </a:r>
                      <a:endParaRPr lang="zh-CN" altLang="en-US" sz="2800" b="0" dirty="0">
                        <a:latin typeface="OPPOSans M" panose="00020600040101010101" charset="-122"/>
                        <a:ea typeface="OPPOSans M" panose="00020600040101010101" charset="-122"/>
                      </a:endParaRPr>
                    </a:p>
                  </a:txBody>
                  <a:tcPr/>
                </a:tc>
                <a:tc>
                  <a:txBody>
                    <a:bodyPr/>
                    <a:lstStyle/>
                    <a:p>
                      <a:r>
                        <a:rPr lang="en-US" altLang="zh-CN" sz="2800" b="0" dirty="0">
                          <a:latin typeface="OPPOSans M" panose="00020600040101010101" charset="-122"/>
                          <a:ea typeface="OPPOSans M" panose="00020600040101010101" charset="-122"/>
                        </a:rPr>
                        <a:t>Ambient IoT</a:t>
                      </a:r>
                      <a:endParaRPr lang="zh-CN" altLang="en-US" sz="2800" b="0" dirty="0">
                        <a:latin typeface="OPPOSans M" panose="00020600040101010101" charset="-122"/>
                        <a:ea typeface="OPPOSans M" panose="00020600040101010101" charset="-122"/>
                      </a:endParaRPr>
                    </a:p>
                  </a:txBody>
                  <a:tcPr/>
                </a:tc>
                <a:tc>
                  <a:txBody>
                    <a:bodyPr/>
                    <a:lstStyle/>
                    <a:p>
                      <a:r>
                        <a:rPr lang="en-US" altLang="zh-CN" sz="2800" b="0" dirty="0">
                          <a:latin typeface="OPPOSans M" panose="00020600040101010101" charset="-122"/>
                          <a:ea typeface="OPPOSans M" panose="00020600040101010101" charset="-122"/>
                        </a:rPr>
                        <a:t>Existing IoT</a:t>
                      </a:r>
                      <a:endParaRPr lang="zh-CN" altLang="en-US" sz="2800" b="0" dirty="0">
                        <a:latin typeface="OPPOSans M" panose="00020600040101010101" charset="-122"/>
                        <a:ea typeface="OPPOSans M" panose="00020600040101010101" charset="-122"/>
                      </a:endParaRPr>
                    </a:p>
                  </a:txBody>
                  <a:tcPr/>
                </a:tc>
                <a:extLst>
                  <a:ext uri="{0D108BD9-81ED-4DB2-BD59-A6C34878D82A}">
                    <a16:rowId xmlns:a16="http://schemas.microsoft.com/office/drawing/2014/main" val="10000"/>
                  </a:ext>
                </a:extLst>
              </a:tr>
              <a:tr h="641614">
                <a:tc>
                  <a:txBody>
                    <a:bodyPr/>
                    <a:lstStyle/>
                    <a:p>
                      <a:r>
                        <a:rPr lang="en-US" altLang="zh-CN" sz="1800" b="0" dirty="0">
                          <a:latin typeface="OPPOSans M" panose="00020600040101010101" charset="-122"/>
                          <a:ea typeface="OPPOSans M" panose="00020600040101010101" charset="-122"/>
                        </a:rPr>
                        <a:t>Coverage </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dirty="0">
                          <a:latin typeface="OPPOSans M" panose="00020600040101010101" charset="-122"/>
                          <a:ea typeface="OPPOSans M" panose="00020600040101010101" charset="-122"/>
                        </a:rPr>
                        <a:t>&lt;10 m</a:t>
                      </a:r>
                      <a:endParaRPr lang="zh-CN" altLang="en-US" sz="1800" b="0" dirty="0">
                        <a:latin typeface="OPPOSans M" panose="00020600040101010101" charset="-122"/>
                        <a:ea typeface="OPPOSans M" panose="00020600040101010101" charset="-122"/>
                      </a:endParaRPr>
                    </a:p>
                  </a:txBody>
                  <a:tcPr/>
                </a:tc>
                <a:tc>
                  <a:txBody>
                    <a:bodyPr/>
                    <a:lstStyle/>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10m~30m (RF power);</a:t>
                      </a:r>
                      <a:endPar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endParaRPr>
                    </a:p>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Up to 200m(other ambient power)</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&gt;=1000m </a:t>
                      </a:r>
                      <a:endParaRPr lang="zh-CN" altLang="en-US" sz="1800" b="0" dirty="0">
                        <a:latin typeface="OPPOSans M" panose="00020600040101010101" charset="-122"/>
                        <a:ea typeface="OPPOSans M" panose="00020600040101010101" charset="-122"/>
                      </a:endParaRPr>
                    </a:p>
                  </a:txBody>
                  <a:tcPr/>
                </a:tc>
                <a:extLst>
                  <a:ext uri="{0D108BD9-81ED-4DB2-BD59-A6C34878D82A}">
                    <a16:rowId xmlns:a16="http://schemas.microsoft.com/office/drawing/2014/main" val="10001"/>
                  </a:ext>
                </a:extLst>
              </a:tr>
              <a:tr h="641201">
                <a:tc>
                  <a:txBody>
                    <a:bodyPr/>
                    <a:lstStyle/>
                    <a:p>
                      <a:r>
                        <a:rPr lang="en-US" altLang="zh-CN" sz="1800" b="0" dirty="0">
                          <a:latin typeface="OPPOSans M" panose="00020600040101010101" charset="-122"/>
                          <a:ea typeface="OPPOSans M" panose="00020600040101010101" charset="-122"/>
                        </a:rPr>
                        <a:t>Power Source</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RF power only</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Various ambient power</a:t>
                      </a:r>
                      <a:r>
                        <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a:t>
                      </a:r>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RF sensitivity ~35dBm</a:t>
                      </a:r>
                      <a:r>
                        <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a:t>
                      </a: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Conventional Battery</a:t>
                      </a:r>
                      <a:endParaRPr lang="zh-CN" altLang="en-US" sz="1800" b="0" dirty="0">
                        <a:latin typeface="OPPOSans M" panose="00020600040101010101" charset="-122"/>
                        <a:ea typeface="OPPOSans M" panose="00020600040101010101" charset="-122"/>
                      </a:endParaRPr>
                    </a:p>
                  </a:txBody>
                  <a:tcPr/>
                </a:tc>
                <a:extLst>
                  <a:ext uri="{0D108BD9-81ED-4DB2-BD59-A6C34878D82A}">
                    <a16:rowId xmlns:a16="http://schemas.microsoft.com/office/drawing/2014/main" val="10002"/>
                  </a:ext>
                </a:extLst>
              </a:tr>
              <a:tr h="1477549">
                <a:tc>
                  <a:txBody>
                    <a:bodyPr/>
                    <a:lstStyle/>
                    <a:p>
                      <a:r>
                        <a:rPr lang="en-US" altLang="zh-CN" sz="1800" b="0" dirty="0">
                          <a:latin typeface="OPPOSans M" panose="00020600040101010101" charset="-122"/>
                          <a:ea typeface="OPPOSans M" panose="00020600040101010101" charset="-122"/>
                        </a:rPr>
                        <a:t>Techniques</a:t>
                      </a:r>
                      <a:endParaRPr lang="zh-CN" altLang="en-US" sz="1800" b="0" dirty="0">
                        <a:latin typeface="OPPOSans M" panose="00020600040101010101" charset="-122"/>
                        <a:ea typeface="OPPOSans M" panose="00020600040101010101" charset="-122"/>
                      </a:endParaRPr>
                    </a:p>
                  </a:txBody>
                  <a:tcPr/>
                </a:tc>
                <a:tc>
                  <a:txBody>
                    <a:bodyPr/>
                    <a:lstStyle/>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Backscattering</a:t>
                      </a:r>
                      <a:endParaRPr lang="zh-CN" altLang="en-US" sz="1800" b="0" dirty="0">
                        <a:latin typeface="OPPOSans M" panose="00020600040101010101" charset="-122"/>
                        <a:ea typeface="OPPOSans M" panose="00020600040101010101" charset="-122"/>
                      </a:endParaRPr>
                    </a:p>
                  </a:txBody>
                  <a:tcPr/>
                </a:tc>
                <a:tc>
                  <a:txBody>
                    <a:bodyPr/>
                    <a:lstStyle/>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Backscattering(x~10x </a:t>
                      </a:r>
                      <a:r>
                        <a:rPr lang="en-US" altLang="zh-CN" sz="1800" b="0" i="0" u="none" strike="noStrike" cap="none" spc="0" baseline="0" dirty="0" err="1">
                          <a:ln>
                            <a:noFill/>
                          </a:ln>
                          <a:solidFill>
                            <a:schemeClr val="dk1"/>
                          </a:solidFill>
                          <a:uFillTx/>
                          <a:latin typeface="OPPOSans M" panose="00020600040101010101" charset="-122"/>
                          <a:ea typeface="OPPOSans M" panose="00020600040101010101" charset="-122"/>
                          <a:cs typeface="+mn-cs"/>
                          <a:sym typeface="Helvetica Neue Light"/>
                        </a:rPr>
                        <a:t>uW</a:t>
                      </a:r>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)/Active transmitter</a:t>
                      </a:r>
                      <a:r>
                        <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a:t>
                      </a:r>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200~500 </a:t>
                      </a:r>
                      <a:r>
                        <a:rPr lang="en-US" altLang="zh-CN" sz="1800" b="0" i="0" u="none" strike="noStrike" cap="none" spc="0" baseline="0" dirty="0" err="1">
                          <a:ln>
                            <a:noFill/>
                          </a:ln>
                          <a:solidFill>
                            <a:schemeClr val="dk1"/>
                          </a:solidFill>
                          <a:uFillTx/>
                          <a:latin typeface="OPPOSans M" panose="00020600040101010101" charset="-122"/>
                          <a:ea typeface="OPPOSans M" panose="00020600040101010101" charset="-122"/>
                          <a:cs typeface="+mn-cs"/>
                          <a:sym typeface="Helvetica Neue Light"/>
                        </a:rPr>
                        <a:t>uW</a:t>
                      </a:r>
                      <a:r>
                        <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a:t>
                      </a:r>
                    </a:p>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Ultralow-power receiver </a:t>
                      </a:r>
                      <a:r>
                        <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a:t>
                      </a:r>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10x~100x </a:t>
                      </a:r>
                      <a:r>
                        <a:rPr lang="en-US" altLang="zh-CN" sz="1800" b="0" i="0" u="none" strike="noStrike" cap="none" spc="0" baseline="0" dirty="0" err="1">
                          <a:ln>
                            <a:noFill/>
                          </a:ln>
                          <a:solidFill>
                            <a:schemeClr val="dk1"/>
                          </a:solidFill>
                          <a:uFillTx/>
                          <a:latin typeface="OPPOSans M" panose="00020600040101010101" charset="-122"/>
                          <a:ea typeface="OPPOSans M" panose="00020600040101010101" charset="-122"/>
                          <a:cs typeface="+mn-cs"/>
                          <a:sym typeface="Helvetica Neue Light"/>
                        </a:rPr>
                        <a:t>uW</a:t>
                      </a:r>
                      <a:r>
                        <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a:t>
                      </a:r>
                    </a:p>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Enhanced power saving</a:t>
                      </a:r>
                      <a:endPar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endParaRPr>
                    </a:p>
                  </a:txBody>
                  <a:tcPr/>
                </a:tc>
                <a:tc>
                  <a:txBody>
                    <a:bodyPr/>
                    <a:lstStyle/>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OFDM</a:t>
                      </a:r>
                      <a:endPar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endParaRPr>
                    </a:p>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Narrow bandwidth</a:t>
                      </a:r>
                      <a:endPar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endParaRPr>
                    </a:p>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Relaxed processing</a:t>
                      </a:r>
                      <a:endPar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endParaRPr>
                    </a:p>
                    <a:p>
                      <a:pPr rtl="0"/>
                      <a:r>
                        <a:rPr lang="en-US" altLang="zh-CN" sz="1800" b="0" i="0" u="none" strike="noStrike" cap="none" spc="0" baseline="0" dirty="0" err="1">
                          <a:ln>
                            <a:noFill/>
                          </a:ln>
                          <a:solidFill>
                            <a:schemeClr val="dk1"/>
                          </a:solidFill>
                          <a:uFillTx/>
                          <a:latin typeface="OPPOSans M" panose="00020600040101010101" charset="-122"/>
                          <a:ea typeface="OPPOSans M" panose="00020600040101010101" charset="-122"/>
                          <a:cs typeface="+mn-cs"/>
                          <a:sym typeface="Helvetica Neue Light"/>
                        </a:rPr>
                        <a:t>eDRX</a:t>
                      </a:r>
                      <a:endParaRPr lang="zh-CN" altLang="en-US"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endParaRPr>
                    </a:p>
                    <a:p>
                      <a:pPr rtl="0"/>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PSM, etc.</a:t>
                      </a:r>
                      <a:endParaRPr lang="zh-CN" altLang="en-US" sz="1800" b="0" dirty="0">
                        <a:latin typeface="OPPOSans M" panose="00020600040101010101" charset="-122"/>
                        <a:ea typeface="OPPOSans M" panose="00020600040101010101" charset="-122"/>
                      </a:endParaRPr>
                    </a:p>
                  </a:txBody>
                  <a:tcPr/>
                </a:tc>
                <a:extLst>
                  <a:ext uri="{0D108BD9-81ED-4DB2-BD59-A6C34878D82A}">
                    <a16:rowId xmlns:a16="http://schemas.microsoft.com/office/drawing/2014/main" val="10003"/>
                  </a:ext>
                </a:extLst>
              </a:tr>
              <a:tr h="371460">
                <a:tc>
                  <a:txBody>
                    <a:bodyPr/>
                    <a:lstStyle/>
                    <a:p>
                      <a:r>
                        <a:rPr lang="en-US" altLang="zh-CN" sz="1800" b="0" dirty="0">
                          <a:latin typeface="OPPOSans M" panose="00020600040101010101" charset="-122"/>
                          <a:ea typeface="OPPOSans M" panose="00020600040101010101" charset="-122"/>
                        </a:rPr>
                        <a:t>Power Consumption</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1uw~10uw</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&lt;1mw</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100x mw</a:t>
                      </a:r>
                      <a:endParaRPr lang="zh-CN" altLang="en-US" sz="1800" b="0" dirty="0">
                        <a:latin typeface="OPPOSans M" panose="00020600040101010101" charset="-122"/>
                        <a:ea typeface="OPPOSans M" panose="00020600040101010101" charset="-122"/>
                      </a:endParaRPr>
                    </a:p>
                  </a:txBody>
                  <a:tcPr/>
                </a:tc>
                <a:extLst>
                  <a:ext uri="{0D108BD9-81ED-4DB2-BD59-A6C34878D82A}">
                    <a16:rowId xmlns:a16="http://schemas.microsoft.com/office/drawing/2014/main" val="10004"/>
                  </a:ext>
                </a:extLst>
              </a:tr>
              <a:tr h="641201">
                <a:tc>
                  <a:txBody>
                    <a:bodyPr/>
                    <a:lstStyle/>
                    <a:p>
                      <a:r>
                        <a:rPr lang="en-US" altLang="zh-CN" sz="1800" b="0" dirty="0">
                          <a:latin typeface="OPPOSans M" panose="00020600040101010101" charset="-122"/>
                          <a:ea typeface="OPPOSans M" panose="00020600040101010101" charset="-122"/>
                        </a:rPr>
                        <a:t>Device Cost (Relatively)</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Low</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dirty="0">
                          <a:latin typeface="OPPOSans M" panose="00020600040101010101" charset="-122"/>
                          <a:ea typeface="OPPOSans M" panose="00020600040101010101" charset="-122"/>
                        </a:rPr>
                        <a:t>Medium</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High</a:t>
                      </a:r>
                      <a:endParaRPr lang="zh-CN" altLang="en-US" sz="1800" b="0" dirty="0">
                        <a:latin typeface="OPPOSans M" panose="00020600040101010101" charset="-122"/>
                        <a:ea typeface="OPPOSans M" panose="00020600040101010101" charset="-122"/>
                      </a:endParaRPr>
                    </a:p>
                  </a:txBody>
                  <a:tcPr/>
                </a:tc>
                <a:extLst>
                  <a:ext uri="{0D108BD9-81ED-4DB2-BD59-A6C34878D82A}">
                    <a16:rowId xmlns:a16="http://schemas.microsoft.com/office/drawing/2014/main" val="10005"/>
                  </a:ext>
                </a:extLst>
              </a:tr>
              <a:tr h="641614">
                <a:tc>
                  <a:txBody>
                    <a:bodyPr/>
                    <a:lstStyle/>
                    <a:p>
                      <a:r>
                        <a:rPr lang="en-US" altLang="zh-CN" sz="1800" b="0" dirty="0">
                          <a:latin typeface="OPPOSans M" panose="00020600040101010101" charset="-122"/>
                          <a:ea typeface="OPPOSans M" panose="00020600040101010101" charset="-122"/>
                        </a:rPr>
                        <a:t>Maintenance/operation  cost</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dirty="0">
                          <a:latin typeface="OPPOSans M" panose="00020600040101010101" charset="-122"/>
                          <a:ea typeface="OPPOSans M" panose="00020600040101010101" charset="-122"/>
                        </a:rPr>
                        <a:t>Need labor cost for operation</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dirty="0">
                          <a:latin typeface="OPPOSans M" panose="00020600040101010101" charset="-122"/>
                          <a:ea typeface="OPPOSans M" panose="00020600040101010101" charset="-122"/>
                        </a:rPr>
                        <a:t>Maintenance-free and</a:t>
                      </a:r>
                    </a:p>
                    <a:p>
                      <a:r>
                        <a:rPr lang="en-US" altLang="zh-CN" sz="1800" b="0" dirty="0">
                          <a:latin typeface="OPPOSans M" panose="00020600040101010101" charset="-122"/>
                          <a:ea typeface="OPPOSans M" panose="00020600040101010101" charset="-122"/>
                        </a:rPr>
                        <a:t>Automated operation</a:t>
                      </a:r>
                      <a:endParaRPr lang="zh-CN" altLang="en-US" sz="1800" b="0" dirty="0">
                        <a:latin typeface="OPPOSans M" panose="00020600040101010101" charset="-122"/>
                        <a:ea typeface="OPPOSans M" panose="00020600040101010101" charset="-122"/>
                      </a:endParaRPr>
                    </a:p>
                  </a:txBody>
                  <a:tcPr/>
                </a:tc>
                <a:tc>
                  <a:txBody>
                    <a:bodyPr/>
                    <a:lstStyle/>
                    <a:p>
                      <a:r>
                        <a:rPr lang="en-US" altLang="zh-CN" sz="1800" b="0" dirty="0">
                          <a:latin typeface="OPPOSans M" panose="00020600040101010101" charset="-122"/>
                          <a:ea typeface="OPPOSans M" panose="00020600040101010101" charset="-122"/>
                        </a:rPr>
                        <a:t>Automated operation but need to replace/recharge the battery</a:t>
                      </a:r>
                      <a:endParaRPr lang="zh-CN" altLang="en-US" sz="1800" b="0" dirty="0">
                        <a:latin typeface="OPPOSans M" panose="00020600040101010101" charset="-122"/>
                        <a:ea typeface="OPPOSans M" panose="00020600040101010101" charset="-122"/>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23118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87EFEE-CF57-47D4-8F54-8AF904551E05}"/>
              </a:ext>
            </a:extLst>
          </p:cNvPr>
          <p:cNvSpPr>
            <a:spLocks noGrp="1"/>
          </p:cNvSpPr>
          <p:nvPr>
            <p:ph type="title"/>
          </p:nvPr>
        </p:nvSpPr>
        <p:spPr/>
        <p:txBody>
          <a:bodyPr/>
          <a:lstStyle/>
          <a:p>
            <a:r>
              <a:rPr lang="en-US" altLang="zh-CN" dirty="0"/>
              <a:t>Potential Ambient IoT architecture</a:t>
            </a:r>
            <a:endParaRPr lang="zh-CN" altLang="en-US" dirty="0"/>
          </a:p>
        </p:txBody>
      </p:sp>
      <p:sp>
        <p:nvSpPr>
          <p:cNvPr id="3" name="文本占位符 2">
            <a:extLst>
              <a:ext uri="{FF2B5EF4-FFF2-40B4-BE49-F238E27FC236}">
                <a16:creationId xmlns:a16="http://schemas.microsoft.com/office/drawing/2014/main" id="{BCB43EE4-AC05-4780-8F94-28254885C653}"/>
              </a:ext>
            </a:extLst>
          </p:cNvPr>
          <p:cNvSpPr>
            <a:spLocks noGrp="1"/>
          </p:cNvSpPr>
          <p:nvPr>
            <p:ph type="body" sz="quarter" idx="10"/>
          </p:nvPr>
        </p:nvSpPr>
        <p:spPr>
          <a:xfrm>
            <a:off x="10200289" y="3105807"/>
            <a:ext cx="12580884" cy="5014795"/>
          </a:xfrm>
        </p:spPr>
        <p:txBody>
          <a:bodyPr>
            <a:normAutofit fontScale="55000" lnSpcReduction="20000"/>
          </a:bodyPr>
          <a:lstStyle/>
          <a:p>
            <a:pPr lvl="1"/>
            <a:r>
              <a:rPr lang="en-US" altLang="zh-CN" dirty="0"/>
              <a:t>With direct mode, the network has limited coverage and it is suitable for dedicated deployment for verticals.</a:t>
            </a:r>
          </a:p>
          <a:p>
            <a:pPr lvl="1"/>
            <a:r>
              <a:rPr lang="en-US" altLang="zh-CN" dirty="0"/>
              <a:t>With indirect mode, using relay node (e.g. intermediate node/ a UE), the coverage of ambient IoT can be significantly extended and it can support ambient IoT using the existing network deployment topologies. </a:t>
            </a:r>
          </a:p>
          <a:p>
            <a:pPr lvl="1"/>
            <a:r>
              <a:rPr lang="en-US" altLang="zh-CN" dirty="0"/>
              <a:t>Many To-C applications can be enabled  with indirect mode. </a:t>
            </a:r>
          </a:p>
          <a:p>
            <a:pPr lvl="1"/>
            <a:endParaRPr lang="en-US" altLang="zh-CN" dirty="0"/>
          </a:p>
          <a:p>
            <a:pPr lvl="1"/>
            <a:r>
              <a:rPr lang="en-US" altLang="zh-CN" dirty="0"/>
              <a:t>Therefore, it is proposed to study to support both direct mode and indirect mode for ambient IoT in Rel-19.</a:t>
            </a:r>
          </a:p>
          <a:p>
            <a:endParaRPr lang="zh-CN" altLang="en-US" dirty="0"/>
          </a:p>
        </p:txBody>
      </p:sp>
      <p:pic>
        <p:nvPicPr>
          <p:cNvPr id="4" name="图片 3">
            <a:extLst>
              <a:ext uri="{FF2B5EF4-FFF2-40B4-BE49-F238E27FC236}">
                <a16:creationId xmlns:a16="http://schemas.microsoft.com/office/drawing/2014/main" id="{559DA454-6BC7-475B-8356-3FCD9146AED6}"/>
              </a:ext>
            </a:extLst>
          </p:cNvPr>
          <p:cNvPicPr>
            <a:picLocks noChangeAspect="1"/>
          </p:cNvPicPr>
          <p:nvPr/>
        </p:nvPicPr>
        <p:blipFill>
          <a:blip r:embed="rId2"/>
          <a:stretch>
            <a:fillRect/>
          </a:stretch>
        </p:blipFill>
        <p:spPr>
          <a:xfrm>
            <a:off x="2270233" y="2669074"/>
            <a:ext cx="7320385" cy="5014795"/>
          </a:xfrm>
          <a:prstGeom prst="rect">
            <a:avLst/>
          </a:prstGeom>
        </p:spPr>
      </p:pic>
      <p:graphicFrame>
        <p:nvGraphicFramePr>
          <p:cNvPr id="5" name="表格 4">
            <a:extLst>
              <a:ext uri="{FF2B5EF4-FFF2-40B4-BE49-F238E27FC236}">
                <a16:creationId xmlns:a16="http://schemas.microsoft.com/office/drawing/2014/main" id="{64DC54C9-7DF1-484D-A3BA-F5FA3F7D360B}"/>
              </a:ext>
            </a:extLst>
          </p:cNvPr>
          <p:cNvGraphicFramePr>
            <a:graphicFrameLocks noGrp="1"/>
          </p:cNvGraphicFramePr>
          <p:nvPr>
            <p:extLst>
              <p:ext uri="{D42A27DB-BD31-4B8C-83A1-F6EECF244321}">
                <p14:modId xmlns:p14="http://schemas.microsoft.com/office/powerpoint/2010/main" val="3742860893"/>
              </p:ext>
            </p:extLst>
          </p:nvPr>
        </p:nvGraphicFramePr>
        <p:xfrm>
          <a:off x="1347289" y="8878251"/>
          <a:ext cx="22067798" cy="2880766"/>
        </p:xfrm>
        <a:graphic>
          <a:graphicData uri="http://schemas.openxmlformats.org/drawingml/2006/table">
            <a:tbl>
              <a:tblPr firstRow="1" bandRow="1">
                <a:tableStyleId>{5C22544A-7EE6-4342-B048-85BDC9FD1C3A}</a:tableStyleId>
              </a:tblPr>
              <a:tblGrid>
                <a:gridCol w="2325508">
                  <a:extLst>
                    <a:ext uri="{9D8B030D-6E8A-4147-A177-3AD203B41FA5}">
                      <a16:colId xmlns:a16="http://schemas.microsoft.com/office/drawing/2014/main" val="20000"/>
                    </a:ext>
                  </a:extLst>
                </a:gridCol>
                <a:gridCol w="4240934">
                  <a:extLst>
                    <a:ext uri="{9D8B030D-6E8A-4147-A177-3AD203B41FA5}">
                      <a16:colId xmlns:a16="http://schemas.microsoft.com/office/drawing/2014/main" val="20001"/>
                    </a:ext>
                  </a:extLst>
                </a:gridCol>
                <a:gridCol w="3312660">
                  <a:extLst>
                    <a:ext uri="{9D8B030D-6E8A-4147-A177-3AD203B41FA5}">
                      <a16:colId xmlns:a16="http://schemas.microsoft.com/office/drawing/2014/main" val="20002"/>
                    </a:ext>
                  </a:extLst>
                </a:gridCol>
                <a:gridCol w="3312660">
                  <a:extLst>
                    <a:ext uri="{9D8B030D-6E8A-4147-A177-3AD203B41FA5}">
                      <a16:colId xmlns:a16="http://schemas.microsoft.com/office/drawing/2014/main" val="20003"/>
                    </a:ext>
                  </a:extLst>
                </a:gridCol>
                <a:gridCol w="2570952">
                  <a:extLst>
                    <a:ext uri="{9D8B030D-6E8A-4147-A177-3AD203B41FA5}">
                      <a16:colId xmlns:a16="http://schemas.microsoft.com/office/drawing/2014/main" val="20004"/>
                    </a:ext>
                  </a:extLst>
                </a:gridCol>
                <a:gridCol w="3152542">
                  <a:extLst>
                    <a:ext uri="{9D8B030D-6E8A-4147-A177-3AD203B41FA5}">
                      <a16:colId xmlns:a16="http://schemas.microsoft.com/office/drawing/2014/main" val="20005"/>
                    </a:ext>
                  </a:extLst>
                </a:gridCol>
                <a:gridCol w="3152542">
                  <a:extLst>
                    <a:ext uri="{9D8B030D-6E8A-4147-A177-3AD203B41FA5}">
                      <a16:colId xmlns:a16="http://schemas.microsoft.com/office/drawing/2014/main" val="20006"/>
                    </a:ext>
                  </a:extLst>
                </a:gridCol>
              </a:tblGrid>
              <a:tr h="730680">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bg1"/>
                          </a:solidFill>
                          <a:uFillTx/>
                          <a:latin typeface="OPPOSans M" panose="00020600040101010101" charset="-122"/>
                          <a:ea typeface="OPPOSans M" panose="00020600040101010101" charset="-122"/>
                          <a:cs typeface="+mn-cs"/>
                          <a:sym typeface="Helvetica Neue Light"/>
                        </a:rPr>
                        <a:t>Operation mode</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bg1"/>
                          </a:solidFill>
                          <a:uFillTx/>
                          <a:latin typeface="OPPOSans M" panose="00020600040101010101" charset="-122"/>
                          <a:ea typeface="OPPOSans M" panose="00020600040101010101" charset="-122"/>
                          <a:cs typeface="+mn-cs"/>
                          <a:sym typeface="Helvetica Neue Light"/>
                        </a:rPr>
                        <a:t>Coverage</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bg1"/>
                          </a:solidFill>
                          <a:uFillTx/>
                          <a:latin typeface="OPPOSans M" panose="00020600040101010101" charset="-122"/>
                          <a:ea typeface="OPPOSans M" panose="00020600040101010101" charset="-122"/>
                          <a:cs typeface="+mn-cs"/>
                          <a:sym typeface="Helvetica Neue Light"/>
                        </a:rPr>
                        <a:t>Device power consumption</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bg1"/>
                          </a:solidFill>
                          <a:uFillTx/>
                          <a:latin typeface="OPPOSans M" panose="00020600040101010101" charset="-122"/>
                          <a:ea typeface="OPPOSans M" panose="00020600040101010101" charset="-122"/>
                          <a:cs typeface="+mn-cs"/>
                          <a:sym typeface="Helvetica Neue Light"/>
                        </a:rPr>
                        <a:t>Device complexity and cost</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bg1"/>
                          </a:solidFill>
                          <a:uFillTx/>
                          <a:latin typeface="OPPOSans M" panose="00020600040101010101" charset="-122"/>
                          <a:ea typeface="OPPOSans M" panose="00020600040101010101" charset="-122"/>
                          <a:cs typeface="+mn-cs"/>
                          <a:sym typeface="Helvetica Neue Light"/>
                        </a:rPr>
                        <a:t>Data rate</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bg1"/>
                          </a:solidFill>
                          <a:uFillTx/>
                          <a:latin typeface="OPPOSans M" panose="00020600040101010101" charset="-122"/>
                          <a:ea typeface="OPPOSans M" panose="00020600040101010101" charset="-122"/>
                          <a:cs typeface="+mn-cs"/>
                          <a:sym typeface="Helvetica Neue Light"/>
                        </a:rPr>
                        <a:t>Positioning </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bg1"/>
                          </a:solidFill>
                          <a:uFillTx/>
                          <a:latin typeface="OPPOSans M" panose="00020600040101010101" charset="-122"/>
                          <a:ea typeface="OPPOSans M" panose="00020600040101010101" charset="-122"/>
                          <a:cs typeface="+mn-cs"/>
                          <a:sym typeface="Helvetica Neue Light"/>
                        </a:rPr>
                        <a:t>Speed</a:t>
                      </a:r>
                    </a:p>
                  </a:txBody>
                  <a:tcPr marL="9526" marR="9526" marT="9526" marB="0" anchor="b"/>
                </a:tc>
                <a:extLst>
                  <a:ext uri="{0D108BD9-81ED-4DB2-BD59-A6C34878D82A}">
                    <a16:rowId xmlns:a16="http://schemas.microsoft.com/office/drawing/2014/main" val="10000"/>
                  </a:ext>
                </a:extLst>
              </a:tr>
              <a:tr h="1090399">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Direct mode</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few 10 meters indoor; up to 200 meters outdoor;</a:t>
                      </a:r>
                      <a:b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b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New base stations are needed</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High</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High</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few kbps</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Base station is positioning anchor</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low</a:t>
                      </a:r>
                    </a:p>
                  </a:txBody>
                  <a:tcPr marL="9526" marR="9526" marT="9526" marB="0" anchor="b"/>
                </a:tc>
                <a:extLst>
                  <a:ext uri="{0D108BD9-81ED-4DB2-BD59-A6C34878D82A}">
                    <a16:rowId xmlns:a16="http://schemas.microsoft.com/office/drawing/2014/main" val="10001"/>
                  </a:ext>
                </a:extLst>
              </a:tr>
              <a:tr h="1059687">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a:ln>
                            <a:noFill/>
                          </a:ln>
                          <a:solidFill>
                            <a:schemeClr val="dk1"/>
                          </a:solidFill>
                          <a:uFillTx/>
                          <a:latin typeface="OPPOSans M" panose="00020600040101010101" charset="-122"/>
                          <a:ea typeface="OPPOSans M" panose="00020600040101010101" charset="-122"/>
                          <a:cs typeface="+mn-cs"/>
                          <a:sym typeface="Helvetica Neue Light"/>
                        </a:rPr>
                        <a:t>Indirect mode</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a:ln>
                            <a:noFill/>
                          </a:ln>
                          <a:solidFill>
                            <a:schemeClr val="dk1"/>
                          </a:solidFill>
                          <a:uFillTx/>
                          <a:latin typeface="OPPOSans M" panose="00020600040101010101" charset="-122"/>
                          <a:ea typeface="OPPOSans M" panose="00020600040101010101" charset="-122"/>
                          <a:cs typeface="+mn-cs"/>
                          <a:sym typeface="Helvetica Neue Light"/>
                        </a:rPr>
                        <a:t>few 100 meters or kilo meters by reusing existing infrastruture</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Low because of A-IoT device is close to smart phone usually</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a:ln>
                            <a:noFill/>
                          </a:ln>
                          <a:solidFill>
                            <a:schemeClr val="dk1"/>
                          </a:solidFill>
                          <a:uFillTx/>
                          <a:latin typeface="OPPOSans M" panose="00020600040101010101" charset="-122"/>
                          <a:ea typeface="OPPOSans M" panose="00020600040101010101" charset="-122"/>
                          <a:cs typeface="+mn-cs"/>
                          <a:sym typeface="Helvetica Neue Light"/>
                        </a:rPr>
                        <a:t>Low due to low power consumption</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few 10 kbps</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smart phone is positioning anchor</a:t>
                      </a:r>
                    </a:p>
                  </a:txBody>
                  <a:tcPr marL="9526" marR="9526" marT="9526" marB="0" anchor="b"/>
                </a:tc>
                <a:tc>
                  <a:txBody>
                    <a:bodyPr/>
                    <a:lstStyle/>
                    <a:p>
                      <a:pPr marL="0" marR="0" indent="0" algn="ctr" defTabSz="825500" rtl="0" eaLnBrk="1" fontAlgn="b" latinLnBrk="0" hangingPunct="1">
                        <a:lnSpc>
                          <a:spcPct val="100000"/>
                        </a:lnSpc>
                        <a:spcBef>
                          <a:spcPts val="0"/>
                        </a:spcBef>
                        <a:spcAft>
                          <a:spcPts val="0"/>
                        </a:spcAft>
                        <a:buClrTx/>
                        <a:buSzTx/>
                        <a:buFontTx/>
                        <a:buNone/>
                      </a:pP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Could be very high as long as relative speed </a:t>
                      </a:r>
                      <a:r>
                        <a:rPr lang="en-US" altLang="zh-CN"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to</a:t>
                      </a:r>
                      <a:r>
                        <a:rPr lang="en-US" sz="2000" b="0" i="0" u="none" strike="noStrike" cap="none" spc="0" baseline="0" dirty="0">
                          <a:ln>
                            <a:noFill/>
                          </a:ln>
                          <a:solidFill>
                            <a:schemeClr val="dk1"/>
                          </a:solidFill>
                          <a:uFillTx/>
                          <a:latin typeface="OPPOSans M" panose="00020600040101010101" charset="-122"/>
                          <a:ea typeface="OPPOSans M" panose="00020600040101010101" charset="-122"/>
                          <a:cs typeface="+mn-cs"/>
                          <a:sym typeface="Helvetica Neue Light"/>
                        </a:rPr>
                        <a:t> smart phone is low</a:t>
                      </a:r>
                    </a:p>
                  </a:txBody>
                  <a:tcPr marL="9526" marR="9526" marT="9526" marB="0" anchor="b"/>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34317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90A894-6AA6-4A9D-846A-FB8275B62DDE}"/>
              </a:ext>
            </a:extLst>
          </p:cNvPr>
          <p:cNvSpPr>
            <a:spLocks noGrp="1"/>
          </p:cNvSpPr>
          <p:nvPr>
            <p:ph type="title"/>
          </p:nvPr>
        </p:nvSpPr>
        <p:spPr/>
        <p:txBody>
          <a:bodyPr/>
          <a:lstStyle/>
          <a:p>
            <a:r>
              <a:rPr lang="en-US" altLang="zh-CN" dirty="0"/>
              <a:t>Active transmitter vs Backscatter </a:t>
            </a:r>
            <a:endParaRPr lang="zh-CN" altLang="en-US" dirty="0"/>
          </a:p>
        </p:txBody>
      </p:sp>
      <p:sp>
        <p:nvSpPr>
          <p:cNvPr id="3" name="文本占位符 2">
            <a:extLst>
              <a:ext uri="{FF2B5EF4-FFF2-40B4-BE49-F238E27FC236}">
                <a16:creationId xmlns:a16="http://schemas.microsoft.com/office/drawing/2014/main" id="{D0F5CF64-FA93-4B46-8F6E-67FF745E83A8}"/>
              </a:ext>
            </a:extLst>
          </p:cNvPr>
          <p:cNvSpPr>
            <a:spLocks noGrp="1"/>
          </p:cNvSpPr>
          <p:nvPr>
            <p:ph type="body" sz="quarter" idx="10"/>
          </p:nvPr>
        </p:nvSpPr>
        <p:spPr>
          <a:xfrm>
            <a:off x="1371599" y="6353503"/>
            <a:ext cx="20416345" cy="6188984"/>
          </a:xfrm>
        </p:spPr>
        <p:txBody>
          <a:bodyPr>
            <a:normAutofit fontScale="55000" lnSpcReduction="20000"/>
          </a:bodyPr>
          <a:lstStyle/>
          <a:p>
            <a:pPr lvl="1"/>
            <a:r>
              <a:rPr lang="en-US" altLang="zh-CN" dirty="0"/>
              <a:t>Both devices type with backscatter and active transmitter has been discussed and agreed to be studied.</a:t>
            </a:r>
          </a:p>
          <a:p>
            <a:pPr lvl="1"/>
            <a:r>
              <a:rPr lang="en-US" altLang="zh-CN" dirty="0"/>
              <a:t>It is beneficial to achieve ultra-low power consumption (e.g. several to tens of </a:t>
            </a:r>
            <a:r>
              <a:rPr lang="en-US" altLang="zh-CN" dirty="0" err="1"/>
              <a:t>uW</a:t>
            </a:r>
            <a:r>
              <a:rPr lang="en-US" altLang="zh-CN" dirty="0"/>
              <a:t> for uplink) for Ambient IoT devices with an backscatter but it will introduce self-interference issue for mono-static deployment (i.e. topologies 1/2/4 agreed in RAN study). </a:t>
            </a:r>
          </a:p>
          <a:p>
            <a:pPr lvl="2"/>
            <a:r>
              <a:rPr lang="en-US" altLang="zh-CN" dirty="0"/>
              <a:t>Bio-static deployment topology (i.e. topologies 3 agreed in RAN study) can relieve the self-interference issue but it complicates the deployment</a:t>
            </a:r>
          </a:p>
          <a:p>
            <a:pPr lvl="2"/>
            <a:r>
              <a:rPr lang="en-US" altLang="zh-CN" dirty="0"/>
              <a:t>The co-existence with existing 3GPP system also needs to be considered.</a:t>
            </a:r>
          </a:p>
          <a:p>
            <a:pPr lvl="1"/>
            <a:r>
              <a:rPr lang="en-US" altLang="zh-CN" dirty="0"/>
              <a:t> It is also feasible to support ultra-low power active transmitter for ambient IoT device[1][2][3] . Although with slightly higher power consumption (e.g. 100x </a:t>
            </a:r>
            <a:r>
              <a:rPr lang="en-US" altLang="zh-CN" dirty="0" err="1"/>
              <a:t>uW</a:t>
            </a:r>
            <a:r>
              <a:rPr lang="en-US" altLang="zh-CN" dirty="0"/>
              <a:t>), it can significantly simplify the receiver implementation of the </a:t>
            </a:r>
            <a:r>
              <a:rPr lang="en-US" altLang="zh-CN" dirty="0" err="1"/>
              <a:t>gNB</a:t>
            </a:r>
            <a:r>
              <a:rPr lang="en-US" altLang="zh-CN" dirty="0"/>
              <a:t> or the Relay UE.  </a:t>
            </a:r>
          </a:p>
          <a:p>
            <a:pPr lvl="1"/>
            <a:r>
              <a:rPr lang="en-US" altLang="zh-CN" dirty="0"/>
              <a:t>Therefore, it is proposed to study both backscatter and active transmitter for ambient IoT device. </a:t>
            </a:r>
          </a:p>
          <a:p>
            <a:pPr lvl="1"/>
            <a:endParaRPr lang="zh-CN" altLang="en-US" dirty="0"/>
          </a:p>
        </p:txBody>
      </p:sp>
      <p:pic>
        <p:nvPicPr>
          <p:cNvPr id="4" name="图片 3">
            <a:extLst>
              <a:ext uri="{FF2B5EF4-FFF2-40B4-BE49-F238E27FC236}">
                <a16:creationId xmlns:a16="http://schemas.microsoft.com/office/drawing/2014/main" id="{49E875FB-C6FA-4BE8-AC1B-DE943A61455D}"/>
              </a:ext>
            </a:extLst>
          </p:cNvPr>
          <p:cNvPicPr>
            <a:picLocks noChangeAspect="1"/>
          </p:cNvPicPr>
          <p:nvPr/>
        </p:nvPicPr>
        <p:blipFill>
          <a:blip r:embed="rId2"/>
          <a:stretch>
            <a:fillRect/>
          </a:stretch>
        </p:blipFill>
        <p:spPr>
          <a:xfrm>
            <a:off x="6391275" y="2623286"/>
            <a:ext cx="11601450" cy="3211203"/>
          </a:xfrm>
          <a:prstGeom prst="rect">
            <a:avLst/>
          </a:prstGeom>
        </p:spPr>
      </p:pic>
    </p:spTree>
    <p:extLst>
      <p:ext uri="{BB962C8B-B14F-4D97-AF65-F5344CB8AC3E}">
        <p14:creationId xmlns:p14="http://schemas.microsoft.com/office/powerpoint/2010/main" val="840272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6619E7-6FF2-48D3-A1A9-BFAECEF71A21}"/>
              </a:ext>
            </a:extLst>
          </p:cNvPr>
          <p:cNvSpPr>
            <a:spLocks noGrp="1"/>
          </p:cNvSpPr>
          <p:nvPr>
            <p:ph type="title"/>
          </p:nvPr>
        </p:nvSpPr>
        <p:spPr/>
        <p:txBody>
          <a:bodyPr/>
          <a:lstStyle/>
          <a:p>
            <a:r>
              <a:rPr lang="en-US" altLang="zh-CN" dirty="0"/>
              <a:t>Supported functionalities </a:t>
            </a:r>
            <a:endParaRPr lang="zh-CN" altLang="en-US" dirty="0"/>
          </a:p>
        </p:txBody>
      </p:sp>
      <p:sp>
        <p:nvSpPr>
          <p:cNvPr id="3" name="文本占位符 2">
            <a:extLst>
              <a:ext uri="{FF2B5EF4-FFF2-40B4-BE49-F238E27FC236}">
                <a16:creationId xmlns:a16="http://schemas.microsoft.com/office/drawing/2014/main" id="{8E255636-AFDC-47A9-A55E-5F608137E261}"/>
              </a:ext>
            </a:extLst>
          </p:cNvPr>
          <p:cNvSpPr>
            <a:spLocks noGrp="1"/>
          </p:cNvSpPr>
          <p:nvPr>
            <p:ph type="body" sz="quarter" idx="10"/>
          </p:nvPr>
        </p:nvSpPr>
        <p:spPr>
          <a:xfrm>
            <a:off x="776506" y="2724913"/>
            <a:ext cx="22556460" cy="8452840"/>
          </a:xfrm>
        </p:spPr>
        <p:txBody>
          <a:bodyPr>
            <a:normAutofit/>
          </a:bodyPr>
          <a:lstStyle/>
          <a:p>
            <a:pPr lvl="1">
              <a:lnSpc>
                <a:spcPct val="140000"/>
              </a:lnSpc>
            </a:pPr>
            <a:r>
              <a:rPr lang="en-US" altLang="zh-CN" sz="3300" dirty="0"/>
              <a:t>Based on the use case study in SA1[4], 4 important functionalities are required for ambient IoT:</a:t>
            </a:r>
          </a:p>
          <a:p>
            <a:pPr lvl="2">
              <a:lnSpc>
                <a:spcPct val="130000"/>
              </a:lnSpc>
            </a:pPr>
            <a:r>
              <a:rPr lang="en-US" altLang="zh-CN" sz="2200" dirty="0"/>
              <a:t>Inventory</a:t>
            </a:r>
          </a:p>
          <a:p>
            <a:pPr lvl="2">
              <a:lnSpc>
                <a:spcPct val="130000"/>
              </a:lnSpc>
            </a:pPr>
            <a:r>
              <a:rPr lang="en-US" altLang="zh-CN" sz="2200" dirty="0"/>
              <a:t>Sensor</a:t>
            </a:r>
          </a:p>
          <a:p>
            <a:pPr lvl="2">
              <a:lnSpc>
                <a:spcPct val="130000"/>
              </a:lnSpc>
            </a:pPr>
            <a:r>
              <a:rPr lang="en-US" altLang="zh-CN" sz="2200" dirty="0"/>
              <a:t>Positioning</a:t>
            </a:r>
          </a:p>
          <a:p>
            <a:pPr lvl="2">
              <a:lnSpc>
                <a:spcPct val="130000"/>
              </a:lnSpc>
            </a:pPr>
            <a:r>
              <a:rPr lang="en-US" altLang="zh-CN" sz="2200" dirty="0"/>
              <a:t>Actuator</a:t>
            </a:r>
          </a:p>
          <a:p>
            <a:pPr lvl="2">
              <a:lnSpc>
                <a:spcPct val="130000"/>
              </a:lnSpc>
            </a:pPr>
            <a:endParaRPr lang="en-US" altLang="zh-CN" sz="2200" dirty="0"/>
          </a:p>
          <a:p>
            <a:pPr lvl="1">
              <a:lnSpc>
                <a:spcPct val="140000"/>
              </a:lnSpc>
            </a:pPr>
            <a:r>
              <a:rPr lang="en-US" altLang="zh-CN" sz="3000" dirty="0"/>
              <a:t>All the 4 functionalities are important. We propose to study to support all these functionalities in Rel-19.</a:t>
            </a:r>
          </a:p>
          <a:p>
            <a:pPr lvl="2">
              <a:lnSpc>
                <a:spcPct val="140000"/>
              </a:lnSpc>
            </a:pPr>
            <a:r>
              <a:rPr lang="en-US" altLang="zh-CN" sz="2800" dirty="0">
                <a:latin typeface="OPPOSans M" panose="00020600040101010101" pitchFamily="18" charset="-122"/>
                <a:ea typeface="OPPOSans M" panose="00020600040101010101" pitchFamily="18" charset="-122"/>
              </a:rPr>
              <a:t>Ambien IoT positioning is discussed in our companion contribution[5] [6]</a:t>
            </a:r>
          </a:p>
          <a:p>
            <a:pPr lvl="1">
              <a:lnSpc>
                <a:spcPct val="140000"/>
              </a:lnSpc>
            </a:pPr>
            <a:r>
              <a:rPr lang="en-US" altLang="zh-CN" sz="3000" dirty="0"/>
              <a:t>If there shall be a priority, We propose the following priority:</a:t>
            </a:r>
          </a:p>
          <a:p>
            <a:pPr lvl="2">
              <a:lnSpc>
                <a:spcPct val="130000"/>
              </a:lnSpc>
            </a:pPr>
            <a:r>
              <a:rPr lang="en-US" altLang="zh-CN" sz="2200" dirty="0"/>
              <a:t> Inventory and positioning&gt;Sensor&gt;Actuator</a:t>
            </a:r>
          </a:p>
          <a:p>
            <a:endParaRPr lang="zh-CN" altLang="en-US" dirty="0"/>
          </a:p>
        </p:txBody>
      </p:sp>
    </p:spTree>
    <p:extLst>
      <p:ext uri="{BB962C8B-B14F-4D97-AF65-F5344CB8AC3E}">
        <p14:creationId xmlns:p14="http://schemas.microsoft.com/office/powerpoint/2010/main" val="1319029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74BD76-A6A1-4520-B1DE-DB39A1371C2F}"/>
              </a:ext>
            </a:extLst>
          </p:cNvPr>
          <p:cNvSpPr>
            <a:spLocks noGrp="1"/>
          </p:cNvSpPr>
          <p:nvPr>
            <p:ph type="title"/>
          </p:nvPr>
        </p:nvSpPr>
        <p:spPr/>
        <p:txBody>
          <a:bodyPr/>
          <a:lstStyle/>
          <a:p>
            <a:r>
              <a:rPr lang="en-US" altLang="zh-CN" dirty="0"/>
              <a:t>Security </a:t>
            </a:r>
            <a:endParaRPr lang="zh-CN" altLang="en-US" dirty="0"/>
          </a:p>
        </p:txBody>
      </p:sp>
      <p:sp>
        <p:nvSpPr>
          <p:cNvPr id="3" name="文本占位符 2">
            <a:extLst>
              <a:ext uri="{FF2B5EF4-FFF2-40B4-BE49-F238E27FC236}">
                <a16:creationId xmlns:a16="http://schemas.microsoft.com/office/drawing/2014/main" id="{E3365D3B-E83B-47A9-8EA3-26A7581F0A3D}"/>
              </a:ext>
            </a:extLst>
          </p:cNvPr>
          <p:cNvSpPr>
            <a:spLocks noGrp="1"/>
          </p:cNvSpPr>
          <p:nvPr>
            <p:ph type="body" sz="quarter" idx="10"/>
          </p:nvPr>
        </p:nvSpPr>
        <p:spPr>
          <a:xfrm>
            <a:off x="776507" y="2724912"/>
            <a:ext cx="12860666" cy="8374012"/>
          </a:xfrm>
        </p:spPr>
        <p:txBody>
          <a:bodyPr>
            <a:normAutofit fontScale="62500" lnSpcReduction="20000"/>
          </a:bodyPr>
          <a:lstStyle/>
          <a:p>
            <a:pPr lvl="1"/>
            <a:r>
              <a:rPr lang="en-US" altLang="zh-CN" dirty="0"/>
              <a:t>When support ambient IoT in 5G system, the network security shall be guaranteed. </a:t>
            </a:r>
          </a:p>
          <a:p>
            <a:pPr lvl="1"/>
            <a:r>
              <a:rPr lang="en-US" altLang="zh-CN" dirty="0"/>
              <a:t>In addition, the user privacy needs to be protected for most of the identified use cases. </a:t>
            </a:r>
          </a:p>
          <a:p>
            <a:pPr lvl="1"/>
            <a:r>
              <a:rPr lang="en-US" altLang="zh-CN" dirty="0"/>
              <a:t>On the other hand, it needs to consider the ultra-low complexity and ultra-low power constraint(e.g. peak power consumption less than 1mW) of ambient IoT devices. </a:t>
            </a:r>
          </a:p>
          <a:p>
            <a:pPr lvl="1"/>
            <a:endParaRPr lang="en-US" altLang="zh-CN" dirty="0"/>
          </a:p>
          <a:p>
            <a:pPr lvl="1"/>
            <a:endParaRPr lang="en-US" altLang="zh-CN" dirty="0"/>
          </a:p>
          <a:p>
            <a:pPr lvl="1"/>
            <a:r>
              <a:rPr lang="en-US" altLang="zh-CN" dirty="0"/>
              <a:t>Therefore, it is proposed to study ambient IoT security mechanisms (e.g. Physical layer security) considering the ultra-low complexity and ultra-low power constraint(e.g. peak power consumption less than 1mW) of ambient IoT devices in Rel-19.</a:t>
            </a:r>
          </a:p>
          <a:p>
            <a:pPr lvl="1"/>
            <a:endParaRPr lang="zh-CN" altLang="en-US" dirty="0"/>
          </a:p>
        </p:txBody>
      </p:sp>
      <p:pic>
        <p:nvPicPr>
          <p:cNvPr id="4" name="图片 3">
            <a:extLst>
              <a:ext uri="{FF2B5EF4-FFF2-40B4-BE49-F238E27FC236}">
                <a16:creationId xmlns:a16="http://schemas.microsoft.com/office/drawing/2014/main" id="{622C85A9-0727-4FA5-A84E-EF0658C7332F}"/>
              </a:ext>
            </a:extLst>
          </p:cNvPr>
          <p:cNvPicPr>
            <a:picLocks noChangeAspect="1"/>
          </p:cNvPicPr>
          <p:nvPr/>
        </p:nvPicPr>
        <p:blipFill>
          <a:blip r:embed="rId2"/>
          <a:stretch>
            <a:fillRect/>
          </a:stretch>
        </p:blipFill>
        <p:spPr>
          <a:xfrm>
            <a:off x="13982701" y="2923190"/>
            <a:ext cx="8911682" cy="6858000"/>
          </a:xfrm>
          <a:prstGeom prst="rect">
            <a:avLst/>
          </a:prstGeom>
        </p:spPr>
      </p:pic>
    </p:spTree>
    <p:extLst>
      <p:ext uri="{BB962C8B-B14F-4D97-AF65-F5344CB8AC3E}">
        <p14:creationId xmlns:p14="http://schemas.microsoft.com/office/powerpoint/2010/main" val="1681587656"/>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OPPO PPT template</Template>
  <TotalTime>260</TotalTime>
  <Words>1393</Words>
  <Application>Microsoft Office PowerPoint</Application>
  <PresentationFormat>自定义</PresentationFormat>
  <Paragraphs>136</Paragraphs>
  <Slides>12</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Helvetica Neue</vt:lpstr>
      <vt:lpstr>Helvetica Neue Light</vt:lpstr>
      <vt:lpstr>Helvetica Neue Medium</vt:lpstr>
      <vt:lpstr>OPPOSans B</vt:lpstr>
      <vt:lpstr>OPPOSans M</vt:lpstr>
      <vt:lpstr>OPPOSans R</vt:lpstr>
      <vt:lpstr>宋体</vt:lpstr>
      <vt:lpstr>微软雅黑</vt:lpstr>
      <vt:lpstr>Arial</vt:lpstr>
      <vt:lpstr>Helvetica</vt:lpstr>
      <vt:lpstr>Wingdings</vt:lpstr>
      <vt:lpstr>White 白底</vt:lpstr>
      <vt:lpstr>Black 黑底</vt:lpstr>
      <vt:lpstr>Views on Rel-19 Ambient IoT</vt:lpstr>
      <vt:lpstr>Outline</vt:lpstr>
      <vt:lpstr>Motivation on supporting Ambient IoT</vt:lpstr>
      <vt:lpstr>Design principle of Ambient IoT</vt:lpstr>
      <vt:lpstr>Ambient IoT device capability</vt:lpstr>
      <vt:lpstr>Potential Ambient IoT architecture</vt:lpstr>
      <vt:lpstr>Active transmitter vs Backscatter </vt:lpstr>
      <vt:lpstr>Supported functionalities </vt:lpstr>
      <vt:lpstr>Security </vt:lpstr>
      <vt:lpstr>Summary </vt:lpstr>
      <vt:lpstr>Reference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OPPO(Zhongda)</dc:creator>
  <cp:lastModifiedBy>OPPO(Zonda)</cp:lastModifiedBy>
  <cp:revision>377</cp:revision>
  <dcterms:created xsi:type="dcterms:W3CDTF">2022-11-29T06:05:00Z</dcterms:created>
  <dcterms:modified xsi:type="dcterms:W3CDTF">2023-05-31T10:59:53Z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y fmtid="{D5CDD505-2E9C-101B-9397-08002B2CF9AE}" pid="3" name="ICV">
    <vt:lpwstr/>
  </property>
</Properties>
</file>