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</p:sldMasterIdLst>
  <p:notesMasterIdLst>
    <p:notesMasterId r:id="rId8"/>
  </p:notesMasterIdLst>
  <p:handoutMasterIdLst>
    <p:handoutMasterId r:id="rId9"/>
  </p:handoutMasterIdLst>
  <p:sldIdLst>
    <p:sldId id="283" r:id="rId2"/>
    <p:sldId id="1500" r:id="rId3"/>
    <p:sldId id="1501" r:id="rId4"/>
    <p:sldId id="1495" r:id="rId5"/>
    <p:sldId id="1498" r:id="rId6"/>
    <p:sldId id="1499" r:id="rId7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" id="{E8D0D622-F6C6-F44A-B365-B4A5FF6195C2}">
          <p14:sldIdLst>
            <p14:sldId id="283"/>
          </p14:sldIdLst>
        </p14:section>
        <p14:section name="General" id="{17C670ED-A4D6-4502-8203-67C0E20568EB}">
          <p14:sldIdLst>
            <p14:sldId id="1500"/>
            <p14:sldId id="1501"/>
            <p14:sldId id="1495"/>
            <p14:sldId id="1498"/>
            <p14:sldId id="149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6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E8C4"/>
    <a:srgbClr val="170BB5"/>
    <a:srgbClr val="DDDDDD"/>
    <a:srgbClr val="B5B5B5"/>
    <a:srgbClr val="FFFFFF"/>
    <a:srgbClr val="000000"/>
    <a:srgbClr val="E9002F"/>
    <a:srgbClr val="595757"/>
    <a:srgbClr val="221815"/>
    <a:srgbClr val="8888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6433" autoAdjust="0"/>
  </p:normalViewPr>
  <p:slideViewPr>
    <p:cSldViewPr snapToGrid="0" snapToObjects="1">
      <p:cViewPr varScale="1">
        <p:scale>
          <a:sx n="116" d="100"/>
          <a:sy n="116" d="100"/>
        </p:scale>
        <p:origin x="52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200" b="1" dirty="0"/>
              <a:t>0.7GHZ, SE / SFN size</a:t>
            </a:r>
            <a:endParaRPr lang="zh-CN" sz="1200" b="1" dirty="0"/>
          </a:p>
        </c:rich>
      </c:tx>
      <c:layout>
        <c:manualLayout>
          <c:xMode val="edge"/>
          <c:yMode val="edge"/>
          <c:x val="0.31713663240450479"/>
          <c:y val="4.33067241361672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'1105-LLS (2)'!$C$66</c:f>
              <c:strCache>
                <c:ptCount val="1"/>
                <c:pt idx="0">
                  <c:v>4.7us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'1105-LLS (2)'!$B$67:$B$70</c:f>
              <c:strCache>
                <c:ptCount val="4"/>
                <c:pt idx="0">
                  <c:v>7(12)</c:v>
                </c:pt>
                <c:pt idx="1">
                  <c:v>19(18)</c:v>
                </c:pt>
                <c:pt idx="2">
                  <c:v>37(24)</c:v>
                </c:pt>
                <c:pt idx="3">
                  <c:v>61(30)</c:v>
                </c:pt>
              </c:strCache>
            </c:strRef>
          </c:cat>
          <c:val>
            <c:numRef>
              <c:f>'1105-LLS (2)'!$C$67:$C$70</c:f>
              <c:numCache>
                <c:formatCode>0.00_ </c:formatCode>
                <c:ptCount val="4"/>
                <c:pt idx="0">
                  <c:v>0.32691499191499196</c:v>
                </c:pt>
                <c:pt idx="1">
                  <c:v>0.52614316239316239</c:v>
                </c:pt>
                <c:pt idx="2">
                  <c:v>0.5814608575185497</c:v>
                </c:pt>
                <c:pt idx="3">
                  <c:v>0.71991907261592303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BB46-49E0-8BF5-387A9E899D45}"/>
            </c:ext>
          </c:extLst>
        </c:ser>
        <c:ser>
          <c:idx val="1"/>
          <c:order val="1"/>
          <c:tx>
            <c:strRef>
              <c:f>'1105-LLS (2)'!$D$66</c:f>
              <c:strCache>
                <c:ptCount val="1"/>
                <c:pt idx="0">
                  <c:v>16.7us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Pt>
            <c:idx val="3"/>
            <c:marker>
              <c:symbol val="circle"/>
              <c:size val="5"/>
              <c:spPr>
                <a:solidFill>
                  <a:schemeClr val="accent2"/>
                </a:solidFill>
                <a:ln w="9525">
                  <a:solidFill>
                    <a:schemeClr val="accent2"/>
                  </a:solidFill>
                  <a:bevel/>
                </a:ln>
                <a:effectLst/>
              </c:spPr>
            </c:marker>
            <c:bubble3D val="0"/>
          </c:dPt>
          <c:cat>
            <c:strRef>
              <c:f>'1105-LLS (2)'!$B$67:$B$70</c:f>
              <c:strCache>
                <c:ptCount val="4"/>
                <c:pt idx="0">
                  <c:v>7(12)</c:v>
                </c:pt>
                <c:pt idx="1">
                  <c:v>19(18)</c:v>
                </c:pt>
                <c:pt idx="2">
                  <c:v>37(24)</c:v>
                </c:pt>
                <c:pt idx="3">
                  <c:v>61(30)</c:v>
                </c:pt>
              </c:strCache>
            </c:strRef>
          </c:cat>
          <c:val>
            <c:numRef>
              <c:f>'1105-LLS (2)'!$D$67:$D$70</c:f>
              <c:numCache>
                <c:formatCode>0.00_ </c:formatCode>
                <c:ptCount val="4"/>
                <c:pt idx="0">
                  <c:v>0.56058558558558558</c:v>
                </c:pt>
                <c:pt idx="1">
                  <c:v>0.95882723833543515</c:v>
                </c:pt>
                <c:pt idx="2">
                  <c:v>1.3415187376725837</c:v>
                </c:pt>
                <c:pt idx="3">
                  <c:v>1.5966535433070863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BB46-49E0-8BF5-387A9E899D45}"/>
            </c:ext>
          </c:extLst>
        </c:ser>
        <c:ser>
          <c:idx val="2"/>
          <c:order val="2"/>
          <c:tx>
            <c:strRef>
              <c:f>'1105-LLS (2)'!$E$66</c:f>
              <c:strCache>
                <c:ptCount val="1"/>
                <c:pt idx="0">
                  <c:v>33.3us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val>
            <c:numRef>
              <c:f>'1105-LLS (2)'!$E$67:$E$70</c:f>
              <c:numCache>
                <c:formatCode>0.00_ </c:formatCode>
                <c:ptCount val="4"/>
                <c:pt idx="0">
                  <c:v>0.46715465465465456</c:v>
                </c:pt>
                <c:pt idx="1">
                  <c:v>0.79902269861286268</c:v>
                </c:pt>
                <c:pt idx="2">
                  <c:v>1.1179322813938197</c:v>
                </c:pt>
                <c:pt idx="3">
                  <c:v>1.3305446194225721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BB46-49E0-8BF5-387A9E899D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610340688"/>
        <c:axId val="-610336336"/>
      </c:lineChart>
      <c:catAx>
        <c:axId val="-61034068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 dirty="0"/>
                  <a:t>SFN</a:t>
                </a:r>
                <a:r>
                  <a:rPr lang="zh-CN" b="1" dirty="0"/>
                  <a:t> </a:t>
                </a:r>
                <a:r>
                  <a:rPr lang="en-US" b="1" dirty="0"/>
                  <a:t>size( </a:t>
                </a:r>
                <a:r>
                  <a:rPr lang="en-US" altLang="zh-CN" b="1" dirty="0" smtClean="0"/>
                  <a:t>Number</a:t>
                </a:r>
                <a:r>
                  <a:rPr lang="en-US" b="1" dirty="0" smtClean="0"/>
                  <a:t> </a:t>
                </a:r>
                <a:r>
                  <a:rPr lang="en-US" b="1" dirty="0"/>
                  <a:t>of reserved cells)</a:t>
                </a:r>
                <a:endParaRPr lang="zh-CN" b="1" dirty="0"/>
              </a:p>
            </c:rich>
          </c:tx>
          <c:layout>
            <c:manualLayout>
              <c:xMode val="edge"/>
              <c:yMode val="edge"/>
              <c:x val="0.12861674046371391"/>
              <c:y val="0.8563764036323088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610336336"/>
        <c:crosses val="autoZero"/>
        <c:auto val="1"/>
        <c:lblAlgn val="ctr"/>
        <c:lblOffset val="100"/>
        <c:noMultiLvlLbl val="0"/>
      </c:catAx>
      <c:valAx>
        <c:axId val="-6103363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1"/>
                  <a:t>SE</a:t>
                </a:r>
                <a:endParaRPr lang="zh-CN" sz="1200" b="1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0.00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6103406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solidFill>
        <a:schemeClr val="accent2"/>
      </a:solidFill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3594797"/>
      </p:ext>
    </p:extLst>
  </p:cSld>
  <p:clrMapOvr>
    <a:masterClrMapping/>
  </p:clrMapOvr>
  <p:transition/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19" r:id="rId2"/>
    <p:sldLayoutId id="2147483978" r:id="rId3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6380" y="3766875"/>
            <a:ext cx="6535842" cy="643926"/>
          </a:xfrm>
        </p:spPr>
        <p:txBody>
          <a:bodyPr/>
          <a:lstStyle/>
          <a:p>
            <a:r>
              <a:rPr lang="en-US" altLang="zh-CN" sz="2000" dirty="0" smtClean="0"/>
              <a:t>Huawei, </a:t>
            </a:r>
            <a:r>
              <a:rPr lang="en-US" altLang="zh-CN" sz="2000" dirty="0" err="1" smtClean="0"/>
              <a:t>HiSilicon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xmlns="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746380" y="1916703"/>
            <a:ext cx="10663078" cy="876533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en-US" altLang="zh-CN" sz="3600" b="1" dirty="0" smtClean="0">
                <a:solidFill>
                  <a:srgbClr val="C00000"/>
                </a:solidFill>
              </a:rPr>
              <a:t>MBS enhancements in Rel-19</a:t>
            </a:r>
            <a:endParaRPr lang="en-US" altLang="zh-CN" sz="3600" b="1" dirty="0">
              <a:solidFill>
                <a:srgbClr val="C0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8767" y="217357"/>
            <a:ext cx="11580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Rel-19 workshop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</a:t>
            </a:r>
            <a:r>
              <a:rPr lang="en-GB" altLang="zh-CN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RWS-230326</a:t>
            </a:r>
            <a:endParaRPr lang="zh-CN" altLang="zh-CN" sz="11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altLang="zh-CN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Taipei, June 15 - 16, 2023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b="1" dirty="0" smtClean="0"/>
              <a:t>Contents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r>
              <a:rPr lang="en-US" altLang="zh-CN" b="1" dirty="0" smtClean="0"/>
              <a:t>Overview</a:t>
            </a:r>
          </a:p>
          <a:p>
            <a:r>
              <a:rPr lang="en-US" altLang="zh-CN" b="1" dirty="0" smtClean="0"/>
              <a:t>MBS enhancements</a:t>
            </a:r>
          </a:p>
          <a:p>
            <a:pPr lvl="1"/>
            <a:r>
              <a:rPr lang="en-US" altLang="zh-CN" dirty="0" smtClean="0"/>
              <a:t>Extended CP</a:t>
            </a:r>
          </a:p>
          <a:p>
            <a:pPr lvl="1"/>
            <a:r>
              <a:rPr lang="en-US" altLang="zh-CN" dirty="0" smtClean="0"/>
              <a:t>Multicast optimization in RAN sharing scenario</a:t>
            </a:r>
          </a:p>
          <a:p>
            <a:r>
              <a:rPr lang="en-US" altLang="zh-CN" b="1" dirty="0" smtClean="0"/>
              <a:t>Potential objectives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84414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等腰三角形 409">
            <a:extLst>
              <a:ext uri="{FF2B5EF4-FFF2-40B4-BE49-F238E27FC236}">
                <a16:creationId xmlns:a16="http://schemas.microsoft.com/office/drawing/2014/main" xmlns="" id="{FE396801-F723-43F6-8915-14D3EEE92515}"/>
              </a:ext>
            </a:extLst>
          </p:cNvPr>
          <p:cNvSpPr/>
          <p:nvPr/>
        </p:nvSpPr>
        <p:spPr bwMode="auto">
          <a:xfrm rot="10800000" flipV="1">
            <a:off x="5481067" y="1336265"/>
            <a:ext cx="2800052" cy="307268"/>
          </a:xfrm>
          <a:prstGeom prst="triangle">
            <a:avLst>
              <a:gd name="adj" fmla="val 50226"/>
            </a:avLst>
          </a:prstGeom>
          <a:gradFill flip="none" rotWithShape="1">
            <a:gsLst>
              <a:gs pos="0">
                <a:srgbClr val="FFFFFF">
                  <a:alpha val="48000"/>
                </a:srgbClr>
              </a:gs>
              <a:gs pos="28000">
                <a:schemeClr val="accent1">
                  <a:lumMod val="20000"/>
                  <a:lumOff val="8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charset="-122"/>
              <a:cs typeface="Calibri" panose="020F0502020204030204" pitchFamily="34" charset="0"/>
            </a:endParaRPr>
          </a:p>
        </p:txBody>
      </p:sp>
      <p:sp>
        <p:nvSpPr>
          <p:cNvPr id="411" name="等腰三角形 410">
            <a:extLst>
              <a:ext uri="{FF2B5EF4-FFF2-40B4-BE49-F238E27FC236}">
                <a16:creationId xmlns:a16="http://schemas.microsoft.com/office/drawing/2014/main" xmlns="" id="{3709F895-8483-40FC-88F0-4F59B7435FEE}"/>
              </a:ext>
            </a:extLst>
          </p:cNvPr>
          <p:cNvSpPr/>
          <p:nvPr/>
        </p:nvSpPr>
        <p:spPr bwMode="auto">
          <a:xfrm rot="10800000" flipV="1">
            <a:off x="8852038" y="1336265"/>
            <a:ext cx="2800052" cy="307268"/>
          </a:xfrm>
          <a:prstGeom prst="triangle">
            <a:avLst>
              <a:gd name="adj" fmla="val 50226"/>
            </a:avLst>
          </a:prstGeom>
          <a:gradFill flip="none" rotWithShape="1">
            <a:gsLst>
              <a:gs pos="0">
                <a:srgbClr val="FFFFFF">
                  <a:alpha val="48000"/>
                </a:srgbClr>
              </a:gs>
              <a:gs pos="28000">
                <a:schemeClr val="accent1">
                  <a:lumMod val="20000"/>
                  <a:lumOff val="8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charset="-122"/>
              <a:cs typeface="Calibri" panose="020F050202020403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16FD9965-FA3D-446D-B3B9-3FFF3B4A08BA}"/>
              </a:ext>
            </a:extLst>
          </p:cNvPr>
          <p:cNvSpPr/>
          <p:nvPr/>
        </p:nvSpPr>
        <p:spPr>
          <a:xfrm>
            <a:off x="93187" y="1753994"/>
            <a:ext cx="11828958" cy="2059863"/>
          </a:xfrm>
          <a:prstGeom prst="rect">
            <a:avLst/>
          </a:prstGeom>
          <a:solidFill>
            <a:schemeClr val="tx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5" name="矩形 214">
            <a:extLst>
              <a:ext uri="{FF2B5EF4-FFF2-40B4-BE49-F238E27FC236}">
                <a16:creationId xmlns:a16="http://schemas.microsoft.com/office/drawing/2014/main" xmlns="" id="{DCF0282E-A480-45B8-97C1-7DD87CA16A0B}"/>
              </a:ext>
            </a:extLst>
          </p:cNvPr>
          <p:cNvSpPr/>
          <p:nvPr/>
        </p:nvSpPr>
        <p:spPr>
          <a:xfrm>
            <a:off x="93187" y="3996046"/>
            <a:ext cx="11828958" cy="2059863"/>
          </a:xfrm>
          <a:prstGeom prst="rect">
            <a:avLst/>
          </a:prstGeom>
          <a:solidFill>
            <a:schemeClr val="tx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4" name="矩形 403">
            <a:extLst>
              <a:ext uri="{FF2B5EF4-FFF2-40B4-BE49-F238E27FC236}">
                <a16:creationId xmlns:a16="http://schemas.microsoft.com/office/drawing/2014/main" xmlns="" id="{F35F29E4-26F2-411A-B51B-1D9F7B13F355}"/>
              </a:ext>
            </a:extLst>
          </p:cNvPr>
          <p:cNvSpPr/>
          <p:nvPr/>
        </p:nvSpPr>
        <p:spPr>
          <a:xfrm>
            <a:off x="1848168" y="1863041"/>
            <a:ext cx="3128569" cy="264913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5" name="矩形 404">
            <a:extLst>
              <a:ext uri="{FF2B5EF4-FFF2-40B4-BE49-F238E27FC236}">
                <a16:creationId xmlns:a16="http://schemas.microsoft.com/office/drawing/2014/main" xmlns="" id="{00285345-902D-4A42-A22A-C39CCE24B6E2}"/>
              </a:ext>
            </a:extLst>
          </p:cNvPr>
          <p:cNvSpPr/>
          <p:nvPr/>
        </p:nvSpPr>
        <p:spPr>
          <a:xfrm>
            <a:off x="1848168" y="4137627"/>
            <a:ext cx="3128569" cy="264913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6" name="矩形 405">
            <a:extLst>
              <a:ext uri="{FF2B5EF4-FFF2-40B4-BE49-F238E27FC236}">
                <a16:creationId xmlns:a16="http://schemas.microsoft.com/office/drawing/2014/main" xmlns="" id="{46DB6F8B-F70D-4CF9-B3A0-86272A203EAE}"/>
              </a:ext>
            </a:extLst>
          </p:cNvPr>
          <p:cNvSpPr/>
          <p:nvPr/>
        </p:nvSpPr>
        <p:spPr>
          <a:xfrm>
            <a:off x="5366420" y="4149117"/>
            <a:ext cx="3007428" cy="396000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7" name="矩形 406">
            <a:extLst>
              <a:ext uri="{FF2B5EF4-FFF2-40B4-BE49-F238E27FC236}">
                <a16:creationId xmlns:a16="http://schemas.microsoft.com/office/drawing/2014/main" xmlns="" id="{2CF5713C-F986-4871-9317-26F67D7CEA8E}"/>
              </a:ext>
            </a:extLst>
          </p:cNvPr>
          <p:cNvSpPr/>
          <p:nvPr/>
        </p:nvSpPr>
        <p:spPr>
          <a:xfrm>
            <a:off x="5383751" y="2763185"/>
            <a:ext cx="3007428" cy="396000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8" name="矩形 407">
            <a:extLst>
              <a:ext uri="{FF2B5EF4-FFF2-40B4-BE49-F238E27FC236}">
                <a16:creationId xmlns:a16="http://schemas.microsoft.com/office/drawing/2014/main" xmlns="" id="{199EBBFD-F319-4F61-B0D8-7639D0E61F15}"/>
              </a:ext>
            </a:extLst>
          </p:cNvPr>
          <p:cNvSpPr/>
          <p:nvPr/>
        </p:nvSpPr>
        <p:spPr>
          <a:xfrm>
            <a:off x="5366420" y="1892675"/>
            <a:ext cx="3007428" cy="396000"/>
          </a:xfrm>
          <a:prstGeom prst="rect">
            <a:avLst/>
          </a:prstGeom>
          <a:solidFill>
            <a:schemeClr val="tx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16796" y="252725"/>
            <a:ext cx="1802504" cy="466149"/>
          </a:xfrm>
        </p:spPr>
        <p:txBody>
          <a:bodyPr/>
          <a:lstStyle/>
          <a:p>
            <a:r>
              <a:rPr lang="en-US" altLang="zh-CN" b="1" dirty="0"/>
              <a:t>Overview</a:t>
            </a:r>
            <a:endParaRPr lang="zh-CN" altLang="en-US" b="1" dirty="0"/>
          </a:p>
        </p:txBody>
      </p:sp>
      <p:sp>
        <p:nvSpPr>
          <p:cNvPr id="42" name="圆角矩形 16">
            <a:extLst>
              <a:ext uri="{FF2B5EF4-FFF2-40B4-BE49-F238E27FC236}">
                <a16:creationId xmlns:a16="http://schemas.microsoft.com/office/drawing/2014/main" xmlns="" id="{1AB05E26-C5D3-4B3F-9EB7-22EBD6FA0AE1}"/>
              </a:ext>
            </a:extLst>
          </p:cNvPr>
          <p:cNvSpPr/>
          <p:nvPr/>
        </p:nvSpPr>
        <p:spPr>
          <a:xfrm>
            <a:off x="8700002" y="987588"/>
            <a:ext cx="3278638" cy="5272625"/>
          </a:xfrm>
          <a:prstGeom prst="roundRect">
            <a:avLst>
              <a:gd name="adj" fmla="val 3087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3" name="圆角矩形 16">
            <a:extLst>
              <a:ext uri="{FF2B5EF4-FFF2-40B4-BE49-F238E27FC236}">
                <a16:creationId xmlns:a16="http://schemas.microsoft.com/office/drawing/2014/main" xmlns="" id="{17B32246-59AB-449A-86D4-1C43BD5C20D5}"/>
              </a:ext>
            </a:extLst>
          </p:cNvPr>
          <p:cNvSpPr/>
          <p:nvPr/>
        </p:nvSpPr>
        <p:spPr>
          <a:xfrm>
            <a:off x="1775895" y="987589"/>
            <a:ext cx="3286290" cy="5272624"/>
          </a:xfrm>
          <a:prstGeom prst="roundRect">
            <a:avLst>
              <a:gd name="adj" fmla="val 2500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BD0461AE-1DBE-4737-B181-B7E840CE3C18}"/>
              </a:ext>
            </a:extLst>
          </p:cNvPr>
          <p:cNvSpPr txBox="1"/>
          <p:nvPr/>
        </p:nvSpPr>
        <p:spPr>
          <a:xfrm>
            <a:off x="2910195" y="824427"/>
            <a:ext cx="942738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121856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/>
                <a:cs typeface="Arial" panose="020B0604020202020204" pitchFamily="34" charset="0"/>
              </a:rPr>
              <a:t>Rel-17</a:t>
            </a: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xmlns="" id="{25A8B488-DF6C-4F43-BDF0-F387FADE82FB}"/>
              </a:ext>
            </a:extLst>
          </p:cNvPr>
          <p:cNvSpPr/>
          <p:nvPr/>
        </p:nvSpPr>
        <p:spPr>
          <a:xfrm>
            <a:off x="5868397" y="1314859"/>
            <a:ext cx="2050404" cy="252000"/>
          </a:xfrm>
          <a:prstGeom prst="rect">
            <a:avLst/>
          </a:prstGeom>
          <a:solidFill>
            <a:srgbClr val="C00000"/>
          </a:solidFill>
        </p:spPr>
        <p:txBody>
          <a:bodyPr wrap="square" anchor="ctr">
            <a:no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dirty="0">
                <a:solidFill>
                  <a:srgbClr val="FFFFFF"/>
                </a:solidFill>
                <a:latin typeface="Calibri" panose="020F0502020204030204"/>
                <a:ea typeface="微软雅黑" panose="020B0503020204020204" pitchFamily="34" charset="-122"/>
              </a:rPr>
              <a:t>Efficiency</a:t>
            </a:r>
            <a:r>
              <a:rPr lang="zh-CN" altLang="en-US" sz="1400" b="1" dirty="0">
                <a:solidFill>
                  <a:srgbClr val="FFFFFF"/>
                </a:solidFill>
                <a:latin typeface="Calibri" panose="020F0502020204030204"/>
                <a:ea typeface="微软雅黑" panose="020B0503020204020204" pitchFamily="34" charset="-122"/>
              </a:rPr>
              <a:t> </a:t>
            </a:r>
            <a:r>
              <a:rPr lang="en-US" altLang="zh-CN" sz="1400" b="1" dirty="0" smtClean="0">
                <a:solidFill>
                  <a:srgbClr val="FFFFFF"/>
                </a:solidFill>
                <a:latin typeface="Calibri" panose="020F0502020204030204"/>
                <a:ea typeface="微软雅黑" panose="020B0503020204020204" pitchFamily="34" charset="-122"/>
              </a:rPr>
              <a:t>improvement</a:t>
            </a:r>
            <a:endParaRPr lang="en-US" altLang="zh-CN" sz="1400" b="1" dirty="0">
              <a:solidFill>
                <a:srgbClr val="FFFFFF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xmlns="" id="{1A127CEC-88A2-46CC-8BBE-E3112CA78530}"/>
              </a:ext>
            </a:extLst>
          </p:cNvPr>
          <p:cNvSpPr/>
          <p:nvPr/>
        </p:nvSpPr>
        <p:spPr>
          <a:xfrm>
            <a:off x="8890599" y="1314859"/>
            <a:ext cx="2722930" cy="252000"/>
          </a:xfrm>
          <a:prstGeom prst="rect">
            <a:avLst/>
          </a:prstGeom>
          <a:solidFill>
            <a:srgbClr val="C00000"/>
          </a:solidFill>
        </p:spPr>
        <p:txBody>
          <a:bodyPr wrap="square" anchor="ctr">
            <a:no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dirty="0">
                <a:solidFill>
                  <a:srgbClr val="FFFFFF"/>
                </a:solidFill>
                <a:latin typeface="Calibri" panose="020F0502020204030204"/>
                <a:ea typeface="微软雅黑" panose="020B0503020204020204" pitchFamily="34" charset="-122"/>
              </a:rPr>
              <a:t>Further efficiency </a:t>
            </a:r>
            <a:r>
              <a:rPr lang="en-US" altLang="zh-CN" sz="1400" b="1" dirty="0" smtClean="0">
                <a:solidFill>
                  <a:srgbClr val="FFFFFF"/>
                </a:solidFill>
                <a:latin typeface="Calibri" panose="020F0502020204030204"/>
                <a:ea typeface="微软雅黑" panose="020B0503020204020204" pitchFamily="34" charset="-122"/>
              </a:rPr>
              <a:t>improvement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3" name="圆角矩形 16">
            <a:extLst>
              <a:ext uri="{FF2B5EF4-FFF2-40B4-BE49-F238E27FC236}">
                <a16:creationId xmlns:a16="http://schemas.microsoft.com/office/drawing/2014/main" xmlns="" id="{947B1261-0FB9-4152-919A-B9E840DA12FA}"/>
              </a:ext>
            </a:extLst>
          </p:cNvPr>
          <p:cNvSpPr/>
          <p:nvPr/>
        </p:nvSpPr>
        <p:spPr>
          <a:xfrm>
            <a:off x="5319088" y="987589"/>
            <a:ext cx="3124011" cy="5272624"/>
          </a:xfrm>
          <a:prstGeom prst="roundRect">
            <a:avLst>
              <a:gd name="adj" fmla="val 2500"/>
            </a:avLst>
          </a:prstGeom>
          <a:noFill/>
          <a:ln w="1905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xmlns="" id="{5F4C1A12-2799-43CD-8137-DB3C021F4292}"/>
              </a:ext>
            </a:extLst>
          </p:cNvPr>
          <p:cNvSpPr txBox="1"/>
          <p:nvPr/>
        </p:nvSpPr>
        <p:spPr>
          <a:xfrm>
            <a:off x="6525522" y="824427"/>
            <a:ext cx="917964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121856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/>
                <a:cs typeface="Arial" panose="020B0604020202020204" pitchFamily="34" charset="0"/>
              </a:rPr>
              <a:t>Rel-18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DEAC6C40-1BC5-4356-AB8C-ED63E418292E}"/>
              </a:ext>
            </a:extLst>
          </p:cNvPr>
          <p:cNvSpPr txBox="1"/>
          <p:nvPr/>
        </p:nvSpPr>
        <p:spPr>
          <a:xfrm>
            <a:off x="9814322" y="824427"/>
            <a:ext cx="917964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121856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/>
                <a:cs typeface="Arial" panose="020B0604020202020204" pitchFamily="34" charset="0"/>
              </a:rPr>
              <a:t>Rel-19</a:t>
            </a: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xmlns="" id="{40368075-4A43-4412-91C5-7D656661498E}"/>
              </a:ext>
            </a:extLst>
          </p:cNvPr>
          <p:cNvSpPr/>
          <p:nvPr/>
        </p:nvSpPr>
        <p:spPr>
          <a:xfrm>
            <a:off x="301711" y="2030423"/>
            <a:ext cx="1270400" cy="24622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296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i="1" kern="0" dirty="0">
                <a:solidFill>
                  <a:srgbClr val="C00000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 pitchFamily="34" charset="0"/>
              </a:rPr>
              <a:t>Broadcast</a:t>
            </a: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xmlns="" id="{3283C6A0-CA2C-4CBC-8F5D-E047D13B00EA}"/>
              </a:ext>
            </a:extLst>
          </p:cNvPr>
          <p:cNvSpPr/>
          <p:nvPr/>
        </p:nvSpPr>
        <p:spPr>
          <a:xfrm>
            <a:off x="216796" y="3977785"/>
            <a:ext cx="1377745" cy="738664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296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i="1" kern="0" dirty="0">
                <a:solidFill>
                  <a:srgbClr val="C00000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 pitchFamily="34" charset="0"/>
              </a:rPr>
              <a:t>Multicast</a:t>
            </a:r>
          </a:p>
          <a:p>
            <a:pPr algn="ctr" defTabSz="914296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b="1" kern="0" dirty="0">
                <a:solidFill>
                  <a:srgbClr val="C00000"/>
                </a:solidFill>
                <a:latin typeface="Calibri" panose="020F0502020204030204"/>
                <a:ea typeface="微软雅黑" panose="020B0503020204020204" pitchFamily="34" charset="-122"/>
                <a:cs typeface="Arial" panose="020B0604020202020204" pitchFamily="34" charset="0"/>
              </a:rPr>
              <a:t>(NR new function) 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C5AFF65-6584-4F72-8FE5-955983A5F7E9}"/>
              </a:ext>
            </a:extLst>
          </p:cNvPr>
          <p:cNvSpPr/>
          <p:nvPr/>
        </p:nvSpPr>
        <p:spPr>
          <a:xfrm>
            <a:off x="1826160" y="1859000"/>
            <a:ext cx="3089615" cy="1195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defTabSz="914400" fontAlgn="base">
              <a:lnSpc>
                <a:spcPts val="1600"/>
              </a:lnSpc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sz="1200" b="1" dirty="0" smtClean="0">
                <a:solidFill>
                  <a:schemeClr val="tx2"/>
                </a:solidFill>
                <a:latin typeface="Calibri" panose="020F0502020204030204"/>
                <a:ea typeface="微软雅黑" panose="020B0503020204020204" pitchFamily="34" charset="-122"/>
              </a:rPr>
              <a:t>Basic </a:t>
            </a:r>
            <a:r>
              <a:rPr lang="en-US" altLang="zh-CN" sz="1200" b="1" dirty="0">
                <a:solidFill>
                  <a:schemeClr val="tx2"/>
                </a:solidFill>
                <a:latin typeface="Calibri" panose="020F0502020204030204"/>
                <a:ea typeface="微软雅黑" panose="020B0503020204020204" pitchFamily="34" charset="-122"/>
              </a:rPr>
              <a:t>broadcast support</a:t>
            </a:r>
          </a:p>
          <a:p>
            <a:pPr marL="172800" lvl="1" indent="-171450" defTabSz="9144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‒"/>
            </a:pPr>
            <a:r>
              <a:rPr lang="en-US" altLang="zh-CN" sz="1000" dirty="0">
                <a:solidFill>
                  <a:schemeClr val="bg1"/>
                </a:solidFill>
                <a:latin typeface="Calibri" panose="020F0502020204030204"/>
                <a:ea typeface="微软雅黑" panose="020B0503020204020204" pitchFamily="34" charset="-122"/>
              </a:rPr>
              <a:t>DL only broadcast, support any RRC states </a:t>
            </a:r>
          </a:p>
          <a:p>
            <a:pPr marL="172800" lvl="1" indent="-171450" defTabSz="9144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‒"/>
            </a:pPr>
            <a:r>
              <a:rPr lang="en-US" altLang="zh-CN" sz="1000" dirty="0">
                <a:solidFill>
                  <a:schemeClr val="bg1"/>
                </a:solidFill>
                <a:latin typeface="Calibri" panose="020F0502020204030204"/>
                <a:ea typeface="微软雅黑" panose="020B0503020204020204" pitchFamily="34" charset="-122"/>
              </a:rPr>
              <a:t>scheduled by G-RNTI on PDSCH without HARQ feedback/re-transmission </a:t>
            </a:r>
          </a:p>
          <a:p>
            <a:pPr marL="172800" lvl="1" indent="-171450" defTabSz="9144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‒"/>
            </a:pPr>
            <a:r>
              <a:rPr lang="en-US" altLang="zh-CN" sz="1000" dirty="0">
                <a:solidFill>
                  <a:schemeClr val="bg1"/>
                </a:solidFill>
                <a:latin typeface="Calibri" panose="020F0502020204030204"/>
                <a:ea typeface="微软雅黑" panose="020B0503020204020204" pitchFamily="34" charset="-122"/>
              </a:rPr>
              <a:t>Areas (cells list/TA list) based MBS session start/stop 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7377400-D1C7-4F97-B341-8161E2152FAF}"/>
              </a:ext>
            </a:extLst>
          </p:cNvPr>
          <p:cNvSpPr/>
          <p:nvPr/>
        </p:nvSpPr>
        <p:spPr>
          <a:xfrm>
            <a:off x="1825176" y="4137627"/>
            <a:ext cx="3221609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defTabSz="914400" fontAlgn="base">
              <a:lnSpc>
                <a:spcPts val="1600"/>
              </a:lnSpc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sz="1200" b="1" dirty="0">
                <a:solidFill>
                  <a:schemeClr val="tx2"/>
                </a:solidFill>
                <a:latin typeface="Calibri" panose="020F0502020204030204"/>
                <a:ea typeface="微软雅黑" panose="020B0503020204020204" pitchFamily="34" charset="-122"/>
              </a:rPr>
              <a:t>Basic multicast support</a:t>
            </a:r>
          </a:p>
          <a:p>
            <a:pPr marL="172800" lvl="1" indent="-171450" defTabSz="9144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‒"/>
            </a:pPr>
            <a:r>
              <a:rPr lang="en-US" altLang="zh-CN" sz="1000" dirty="0">
                <a:solidFill>
                  <a:schemeClr val="bg1"/>
                </a:solidFill>
                <a:latin typeface="Calibri" panose="020F0502020204030204"/>
                <a:ea typeface="微软雅黑" panose="020B0503020204020204" pitchFamily="34" charset="-122"/>
              </a:rPr>
              <a:t>only for RRC Connected state</a:t>
            </a:r>
          </a:p>
          <a:p>
            <a:pPr marL="172800" lvl="1" indent="-171450" defTabSz="9144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‒"/>
            </a:pPr>
            <a:r>
              <a:rPr lang="en-US" altLang="zh-CN" sz="1000" dirty="0">
                <a:solidFill>
                  <a:schemeClr val="bg1"/>
                </a:solidFill>
                <a:latin typeface="Calibri" panose="020F0502020204030204"/>
                <a:ea typeface="微软雅黑" panose="020B0503020204020204" pitchFamily="34" charset="-122"/>
              </a:rPr>
              <a:t>scheduled by G-RNTI on PDSCH, supporting HARQ feedback/re-transmission </a:t>
            </a:r>
          </a:p>
          <a:p>
            <a:pPr marL="172800" lvl="1" indent="-171450" defTabSz="9144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‒"/>
            </a:pPr>
            <a:r>
              <a:rPr lang="en-US" altLang="zh-CN" sz="1000" dirty="0">
                <a:solidFill>
                  <a:schemeClr val="bg1"/>
                </a:solidFill>
                <a:latin typeface="Calibri" panose="020F0502020204030204"/>
                <a:ea typeface="微软雅黑" panose="020B0503020204020204" pitchFamily="34" charset="-122"/>
              </a:rPr>
              <a:t>multicast group is managed by CN</a:t>
            </a:r>
          </a:p>
          <a:p>
            <a:pPr marL="172800" lvl="1" indent="-171450" defTabSz="9144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‒"/>
            </a:pPr>
            <a:r>
              <a:rPr lang="en-US" altLang="zh-CN" sz="1000" dirty="0">
                <a:solidFill>
                  <a:schemeClr val="bg1"/>
                </a:solidFill>
                <a:latin typeface="Calibri" panose="020F0502020204030204"/>
                <a:ea typeface="微软雅黑" panose="020B0503020204020204" pitchFamily="34" charset="-122"/>
              </a:rPr>
              <a:t>supporting PTP/PTM dynamic switch controlled by RAN</a:t>
            </a:r>
          </a:p>
          <a:p>
            <a:pPr marL="172800" lvl="1" indent="-171450" defTabSz="9144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‒"/>
            </a:pPr>
            <a:r>
              <a:rPr lang="en-US" altLang="zh-CN" sz="1000" dirty="0">
                <a:solidFill>
                  <a:schemeClr val="bg1"/>
                </a:solidFill>
                <a:latin typeface="Calibri" panose="020F0502020204030204"/>
                <a:ea typeface="微软雅黑" panose="020B0503020204020204" pitchFamily="34" charset="-122"/>
              </a:rPr>
              <a:t>supporting lossless handover for MBS Multicast</a:t>
            </a:r>
          </a:p>
        </p:txBody>
      </p:sp>
      <p:sp>
        <p:nvSpPr>
          <p:cNvPr id="144" name="等腰三角形 143">
            <a:extLst>
              <a:ext uri="{FF2B5EF4-FFF2-40B4-BE49-F238E27FC236}">
                <a16:creationId xmlns:a16="http://schemas.microsoft.com/office/drawing/2014/main" xmlns="" id="{1A357D3B-EE06-4397-9D7A-AB23D8A50887}"/>
              </a:ext>
            </a:extLst>
          </p:cNvPr>
          <p:cNvSpPr/>
          <p:nvPr/>
        </p:nvSpPr>
        <p:spPr bwMode="auto">
          <a:xfrm rot="16200000" flipV="1">
            <a:off x="4663452" y="2546172"/>
            <a:ext cx="1012200" cy="226925"/>
          </a:xfrm>
          <a:prstGeom prst="triangle">
            <a:avLst>
              <a:gd name="adj" fmla="val 49886"/>
            </a:avLst>
          </a:prstGeom>
          <a:gradFill flip="none" rotWithShape="1">
            <a:gsLst>
              <a:gs pos="0">
                <a:srgbClr val="FFFFFF">
                  <a:alpha val="48000"/>
                </a:srgbClr>
              </a:gs>
              <a:gs pos="56000">
                <a:srgbClr val="B9D5F1"/>
              </a:gs>
              <a:gs pos="100000">
                <a:srgbClr val="99CCFF"/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charset="-122"/>
              <a:cs typeface="Calibri" panose="020F0502020204030204" pitchFamily="34" charset="0"/>
            </a:endParaRPr>
          </a:p>
        </p:txBody>
      </p:sp>
      <p:sp>
        <p:nvSpPr>
          <p:cNvPr id="152" name="Content Placeholder 2">
            <a:extLst>
              <a:ext uri="{FF2B5EF4-FFF2-40B4-BE49-F238E27FC236}">
                <a16:creationId xmlns:a16="http://schemas.microsoft.com/office/drawing/2014/main" xmlns="" id="{FCB9537F-BB5A-49FE-A4D2-3272EE6D44AC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8809552" y="1981841"/>
            <a:ext cx="2960381" cy="1226570"/>
          </a:xfrm>
        </p:spPr>
        <p:txBody>
          <a:bodyPr/>
          <a:lstStyle/>
          <a:p>
            <a:pPr lvl="1">
              <a:spcBef>
                <a:spcPts val="600"/>
              </a:spcBef>
              <a:buFont typeface="Wingdings" panose="05000000000000000000" pitchFamily="2" charset="2"/>
              <a:buChar char="p"/>
            </a:pPr>
            <a:r>
              <a:rPr lang="en-US" altLang="zh-CN" sz="1200" b="1" dirty="0" smtClean="0">
                <a:solidFill>
                  <a:srgbClr val="C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Enhancement for better spectrum efficiency</a:t>
            </a:r>
          </a:p>
          <a:p>
            <a:pPr lvl="1">
              <a:spcBef>
                <a:spcPts val="600"/>
              </a:spcBef>
            </a:pPr>
            <a:r>
              <a:rPr lang="en-US" altLang="zh-CN" sz="1200" dirty="0" smtClean="0">
                <a:solidFill>
                  <a:srgbClr val="C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Support extended CP</a:t>
            </a:r>
            <a:endParaRPr lang="en-US" altLang="zh-CN" sz="1200" dirty="0">
              <a:solidFill>
                <a:srgbClr val="C00000"/>
              </a:solidFill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xmlns="" id="{34106066-4346-4892-9DA5-D5F635C2036A}"/>
              </a:ext>
            </a:extLst>
          </p:cNvPr>
          <p:cNvSpPr/>
          <p:nvPr/>
        </p:nvSpPr>
        <p:spPr>
          <a:xfrm>
            <a:off x="5375603" y="1859000"/>
            <a:ext cx="2927182" cy="22570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defTabSz="914400" fontAlgn="base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sz="1200" b="1" dirty="0">
                <a:solidFill>
                  <a:schemeClr val="tx2"/>
                </a:solidFill>
                <a:latin typeface="Calibri" panose="020F0502020204030204"/>
                <a:ea typeface="微软雅黑" panose="020B0503020204020204" pitchFamily="34" charset="-122"/>
              </a:rPr>
              <a:t>Enhancement on simultaneous reception of broadcast and unicast</a:t>
            </a:r>
          </a:p>
          <a:p>
            <a:pPr marL="172800" lvl="1" indent="-171450" defTabSz="9144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‒"/>
            </a:pPr>
            <a:r>
              <a:rPr lang="en-US" altLang="zh-CN" sz="1000" dirty="0">
                <a:solidFill>
                  <a:schemeClr val="bg1"/>
                </a:solidFill>
                <a:latin typeface="Calibri" panose="020F0502020204030204"/>
                <a:ea typeface="微软雅黑" panose="020B0503020204020204" pitchFamily="34" charset="-122"/>
              </a:rPr>
              <a:t>Enhance the UE capability and MII </a:t>
            </a:r>
            <a:r>
              <a:rPr lang="en-US" altLang="zh-CN" sz="1000" dirty="0" smtClean="0">
                <a:solidFill>
                  <a:schemeClr val="bg1"/>
                </a:solidFill>
                <a:latin typeface="Calibri" panose="020F0502020204030204"/>
                <a:ea typeface="微软雅黑" panose="020B0503020204020204" pitchFamily="34" charset="-122"/>
              </a:rPr>
              <a:t>procedure for higher unicast scheduling efficiency</a:t>
            </a:r>
            <a:endParaRPr lang="en-US" altLang="zh-CN" sz="1000" dirty="0">
              <a:solidFill>
                <a:schemeClr val="tx2"/>
              </a:solidFill>
              <a:latin typeface="Calibri" panose="020F0502020204030204"/>
              <a:ea typeface="微软雅黑" panose="020B0503020204020204" pitchFamily="34" charset="-122"/>
            </a:endParaRPr>
          </a:p>
          <a:p>
            <a:pPr marL="171450" lvl="1" indent="-171450" defTabSz="914400" fontAlgn="base">
              <a:lnSpc>
                <a:spcPts val="1600"/>
              </a:lnSpc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sz="1200" b="1" dirty="0" smtClean="0">
                <a:solidFill>
                  <a:schemeClr val="tx2"/>
                </a:solidFill>
                <a:latin typeface="Calibri" panose="020F0502020204030204"/>
                <a:ea typeface="微软雅黑" panose="020B0503020204020204" pitchFamily="34" charset="-122"/>
              </a:rPr>
              <a:t>Broadcast optimization </a:t>
            </a:r>
            <a:r>
              <a:rPr lang="en-US" altLang="zh-CN" sz="1200" b="1" dirty="0">
                <a:solidFill>
                  <a:schemeClr val="tx2"/>
                </a:solidFill>
                <a:latin typeface="Calibri" panose="020F0502020204030204"/>
                <a:ea typeface="微软雅黑" panose="020B0503020204020204" pitchFamily="34" charset="-122"/>
              </a:rPr>
              <a:t>in RAN sharing scenario</a:t>
            </a:r>
          </a:p>
          <a:p>
            <a:pPr marL="172800" lvl="1" indent="-171450" defTabSz="9144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‒"/>
            </a:pPr>
            <a:r>
              <a:rPr lang="en-US" altLang="zh-CN" sz="1000" dirty="0" smtClean="0">
                <a:solidFill>
                  <a:schemeClr val="bg1"/>
                </a:solidFill>
                <a:latin typeface="Calibri" panose="020F0502020204030204"/>
                <a:ea typeface="微软雅黑" panose="020B0503020204020204" pitchFamily="34" charset="-122"/>
              </a:rPr>
              <a:t>Support </a:t>
            </a:r>
            <a:r>
              <a:rPr lang="en-US" altLang="zh-CN" sz="1000" dirty="0">
                <a:solidFill>
                  <a:schemeClr val="bg1"/>
                </a:solidFill>
                <a:latin typeface="Calibri" panose="020F0502020204030204"/>
                <a:ea typeface="微软雅黑" panose="020B0503020204020204" pitchFamily="34" charset="-122"/>
              </a:rPr>
              <a:t>the </a:t>
            </a:r>
            <a:r>
              <a:rPr lang="en-US" altLang="zh-CN" sz="1000" dirty="0" err="1">
                <a:solidFill>
                  <a:schemeClr val="bg1"/>
                </a:solidFill>
                <a:latin typeface="Calibri" panose="020F0502020204030204"/>
                <a:ea typeface="微软雅黑" panose="020B0503020204020204" pitchFamily="34" charset="-122"/>
              </a:rPr>
              <a:t>gNBs</a:t>
            </a:r>
            <a:r>
              <a:rPr lang="en-US" altLang="zh-CN" sz="1000" dirty="0">
                <a:solidFill>
                  <a:schemeClr val="bg1"/>
                </a:solidFill>
                <a:latin typeface="Calibri" panose="020F0502020204030204"/>
                <a:ea typeface="微软雅黑" panose="020B0503020204020204" pitchFamily="34" charset="-122"/>
              </a:rPr>
              <a:t> </a:t>
            </a:r>
            <a:r>
              <a:rPr lang="en-US" altLang="zh-CN" sz="1000" dirty="0" smtClean="0">
                <a:solidFill>
                  <a:schemeClr val="bg1"/>
                </a:solidFill>
                <a:latin typeface="Calibri" panose="020F0502020204030204"/>
                <a:ea typeface="微软雅黑" panose="020B0503020204020204" pitchFamily="34" charset="-122"/>
              </a:rPr>
              <a:t>identifying </a:t>
            </a:r>
            <a:r>
              <a:rPr lang="en-US" altLang="zh-CN" sz="1000" dirty="0">
                <a:solidFill>
                  <a:schemeClr val="bg1"/>
                </a:solidFill>
                <a:latin typeface="Calibri" panose="020F0502020204030204"/>
                <a:ea typeface="微软雅黑" panose="020B0503020204020204" pitchFamily="34" charset="-122"/>
              </a:rPr>
              <a:t>the same service of different sessions from different </a:t>
            </a:r>
            <a:r>
              <a:rPr lang="en-US" altLang="zh-CN" sz="1000" dirty="0" smtClean="0">
                <a:solidFill>
                  <a:schemeClr val="bg1"/>
                </a:solidFill>
                <a:latin typeface="Calibri" panose="020F0502020204030204"/>
                <a:ea typeface="微软雅黑" panose="020B0503020204020204" pitchFamily="34" charset="-122"/>
              </a:rPr>
              <a:t>PLMNs to reduce </a:t>
            </a:r>
            <a:r>
              <a:rPr lang="en-US" altLang="zh-CN" sz="1000" dirty="0" err="1" smtClean="0">
                <a:solidFill>
                  <a:schemeClr val="bg1"/>
                </a:solidFill>
                <a:latin typeface="Calibri" panose="020F0502020204030204"/>
                <a:ea typeface="微软雅黑" panose="020B0503020204020204" pitchFamily="34" charset="-122"/>
              </a:rPr>
              <a:t>Uu</a:t>
            </a:r>
            <a:r>
              <a:rPr lang="en-US" altLang="zh-CN" sz="1000" dirty="0" smtClean="0">
                <a:solidFill>
                  <a:schemeClr val="bg1"/>
                </a:solidFill>
                <a:latin typeface="Calibri" panose="020F0502020204030204"/>
                <a:ea typeface="微软雅黑" panose="020B0503020204020204" pitchFamily="34" charset="-122"/>
              </a:rPr>
              <a:t> resource consumption</a:t>
            </a:r>
            <a:endParaRPr lang="en-US" altLang="zh-CN" sz="1000" dirty="0">
              <a:solidFill>
                <a:schemeClr val="bg1"/>
              </a:solidFill>
              <a:latin typeface="Calibri" panose="020F0502020204030204"/>
              <a:ea typeface="微软雅黑" panose="020B0503020204020204" pitchFamily="34" charset="-122"/>
            </a:endParaRPr>
          </a:p>
          <a:p>
            <a:pPr marL="1350" lvl="1" defTabSz="9144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000" dirty="0">
              <a:solidFill>
                <a:schemeClr val="bg1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154" name="等腰三角形 153">
            <a:extLst>
              <a:ext uri="{FF2B5EF4-FFF2-40B4-BE49-F238E27FC236}">
                <a16:creationId xmlns:a16="http://schemas.microsoft.com/office/drawing/2014/main" xmlns="" id="{5C6B7B66-26C3-4CD2-8EFC-F53CF790FD0A}"/>
              </a:ext>
            </a:extLst>
          </p:cNvPr>
          <p:cNvSpPr/>
          <p:nvPr/>
        </p:nvSpPr>
        <p:spPr bwMode="auto">
          <a:xfrm rot="16200000" flipV="1">
            <a:off x="4663452" y="5045161"/>
            <a:ext cx="1012200" cy="226925"/>
          </a:xfrm>
          <a:prstGeom prst="triangle">
            <a:avLst>
              <a:gd name="adj" fmla="val 49886"/>
            </a:avLst>
          </a:prstGeom>
          <a:gradFill flip="none" rotWithShape="1">
            <a:gsLst>
              <a:gs pos="0">
                <a:srgbClr val="FFFFFF">
                  <a:alpha val="48000"/>
                </a:srgbClr>
              </a:gs>
              <a:gs pos="56000">
                <a:srgbClr val="B9D5F1"/>
              </a:gs>
              <a:gs pos="100000">
                <a:srgbClr val="99CCFF"/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600" kern="0">
              <a:solidFill>
                <a:srgbClr val="000000"/>
              </a:solidFill>
              <a:latin typeface="Calibri" panose="020F0502020204030204" pitchFamily="34" charset="0"/>
              <a:ea typeface="宋体" charset="-122"/>
              <a:cs typeface="Calibri" panose="020F050202020403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9C3D4A6-FAA2-46C6-BE69-755E5EF2AEF3}"/>
              </a:ext>
            </a:extLst>
          </p:cNvPr>
          <p:cNvSpPr/>
          <p:nvPr/>
        </p:nvSpPr>
        <p:spPr>
          <a:xfrm>
            <a:off x="5389137" y="4097851"/>
            <a:ext cx="2913648" cy="99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1" indent="-171450" defTabSz="914400" fontAlgn="base">
              <a:lnSpc>
                <a:spcPts val="1600"/>
              </a:lnSpc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sz="1200" b="1" dirty="0">
                <a:solidFill>
                  <a:schemeClr val="tx2"/>
                </a:solidFill>
                <a:latin typeface="Calibri" panose="020F0502020204030204"/>
                <a:ea typeface="微软雅黑" panose="020B0503020204020204" pitchFamily="34" charset="-122"/>
              </a:rPr>
              <a:t>Support for multicast reception in RRC_INACTIVE state</a:t>
            </a:r>
          </a:p>
          <a:p>
            <a:pPr marL="172800" lvl="1" indent="-171450" defTabSz="9144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Font typeface="Calibri" panose="020F0502020204030204" pitchFamily="34" charset="0"/>
              <a:buChar char="‒"/>
            </a:pPr>
            <a:r>
              <a:rPr lang="en-US" altLang="zh-CN" sz="1000" dirty="0">
                <a:solidFill>
                  <a:schemeClr val="bg1"/>
                </a:solidFill>
                <a:latin typeface="Calibri" panose="020F0502020204030204"/>
                <a:ea typeface="微软雅黑" panose="020B0503020204020204" pitchFamily="34" charset="-122"/>
              </a:rPr>
              <a:t>Extend </a:t>
            </a:r>
            <a:r>
              <a:rPr lang="en-US" altLang="zh-CN" sz="1000" dirty="0" smtClean="0">
                <a:solidFill>
                  <a:schemeClr val="bg1"/>
                </a:solidFill>
                <a:latin typeface="Calibri" panose="020F0502020204030204"/>
                <a:ea typeface="微软雅黑" panose="020B0503020204020204" pitchFamily="34" charset="-122"/>
              </a:rPr>
              <a:t>multicast reception to RRC_INACTIVE </a:t>
            </a:r>
            <a:r>
              <a:rPr lang="en-US" altLang="zh-CN" sz="1000" dirty="0">
                <a:solidFill>
                  <a:schemeClr val="bg1"/>
                </a:solidFill>
                <a:latin typeface="Calibri" panose="020F0502020204030204"/>
                <a:ea typeface="微软雅黑" panose="020B0503020204020204" pitchFamily="34" charset="-122"/>
              </a:rPr>
              <a:t>state </a:t>
            </a:r>
            <a:r>
              <a:rPr lang="en-US" altLang="zh-CN" sz="1000" dirty="0" smtClean="0">
                <a:solidFill>
                  <a:schemeClr val="bg1"/>
                </a:solidFill>
                <a:latin typeface="Calibri" panose="020F0502020204030204"/>
                <a:ea typeface="微软雅黑" panose="020B0503020204020204" pitchFamily="34" charset="-122"/>
              </a:rPr>
              <a:t>for UE power saving</a:t>
            </a:r>
            <a:endParaRPr lang="en-US" altLang="zh-CN" sz="1000" dirty="0">
              <a:solidFill>
                <a:schemeClr val="bg1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0C3711-96B0-4239-A045-5DE2CF0F179F}"/>
              </a:ext>
            </a:extLst>
          </p:cNvPr>
          <p:cNvSpPr/>
          <p:nvPr/>
        </p:nvSpPr>
        <p:spPr>
          <a:xfrm>
            <a:off x="8752813" y="4284217"/>
            <a:ext cx="3040779" cy="1483519"/>
          </a:xfrm>
          <a:prstGeom prst="rect">
            <a:avLst/>
          </a:prstGeom>
        </p:spPr>
        <p:txBody>
          <a:bodyPr lIns="0" tIns="0" rIns="0" bIns="0"/>
          <a:lstStyle/>
          <a:p>
            <a:pPr marL="332136" lvl="1" indent="-171450" defTabSz="1187323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Wingdings" panose="05000000000000000000" pitchFamily="2" charset="2"/>
              <a:buChar char="p"/>
              <a:tabLst>
                <a:tab pos="1207605" algn="ctr"/>
              </a:tabLst>
            </a:pPr>
            <a:r>
              <a:rPr lang="en-US" altLang="zh-CN" sz="1200" b="1" dirty="0" smtClean="0">
                <a:solidFill>
                  <a:srgbClr val="C00000"/>
                </a:solidFill>
                <a:latin typeface="Calibri" panose="020F0502020204030204"/>
                <a:ea typeface="微软雅黑" panose="020B0503020204020204" pitchFamily="34" charset="-122"/>
              </a:rPr>
              <a:t>Multicast optimization </a:t>
            </a:r>
            <a:r>
              <a:rPr lang="en-US" altLang="zh-CN" sz="1200" b="1" dirty="0">
                <a:solidFill>
                  <a:srgbClr val="C00000"/>
                </a:solidFill>
                <a:latin typeface="Calibri" panose="020F0502020204030204"/>
                <a:ea typeface="微软雅黑" panose="020B0503020204020204" pitchFamily="34" charset="-122"/>
              </a:rPr>
              <a:t>in RAN Sharing </a:t>
            </a:r>
            <a:r>
              <a:rPr lang="en-US" altLang="zh-CN" sz="1200" b="1" dirty="0" smtClean="0">
                <a:solidFill>
                  <a:srgbClr val="C00000"/>
                </a:solidFill>
                <a:latin typeface="Calibri" panose="020F0502020204030204"/>
                <a:ea typeface="微软雅黑" panose="020B0503020204020204" pitchFamily="34" charset="-122"/>
              </a:rPr>
              <a:t>scenario to reduce </a:t>
            </a:r>
            <a:r>
              <a:rPr lang="en-US" altLang="zh-CN" sz="1200" b="1" dirty="0" err="1" smtClean="0">
                <a:solidFill>
                  <a:srgbClr val="C00000"/>
                </a:solidFill>
                <a:latin typeface="Calibri" panose="020F0502020204030204"/>
                <a:ea typeface="微软雅黑" panose="020B0503020204020204" pitchFamily="34" charset="-122"/>
              </a:rPr>
              <a:t>Uu</a:t>
            </a:r>
            <a:r>
              <a:rPr lang="en-US" altLang="zh-CN" sz="1200" b="1" dirty="0" smtClean="0">
                <a:solidFill>
                  <a:srgbClr val="C00000"/>
                </a:solidFill>
                <a:latin typeface="Calibri" panose="020F0502020204030204"/>
                <a:ea typeface="微软雅黑" panose="020B0503020204020204" pitchFamily="34" charset="-122"/>
              </a:rPr>
              <a:t> resource consumption</a:t>
            </a:r>
            <a:endParaRPr lang="en-US" altLang="zh-CN" sz="1200" b="1" dirty="0">
              <a:solidFill>
                <a:srgbClr val="C00000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6F69231-D071-4B75-83E0-D29B6C5AD180}"/>
              </a:ext>
            </a:extLst>
          </p:cNvPr>
          <p:cNvSpPr/>
          <p:nvPr/>
        </p:nvSpPr>
        <p:spPr>
          <a:xfrm>
            <a:off x="151396" y="2347021"/>
            <a:ext cx="1646507" cy="861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0070C0"/>
                </a:solidFill>
                <a:latin typeface="Calibri" panose="020F0502020204030204"/>
                <a:ea typeface="微软雅黑" panose="020B0503020204020204" pitchFamily="34" charset="-122"/>
              </a:rPr>
              <a:t>Addressing lower QoS services</a:t>
            </a:r>
          </a:p>
          <a:p>
            <a:pPr marL="171450" indent="-171450" fontAlgn="base">
              <a:spcBef>
                <a:spcPts val="2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0070C0"/>
                </a:solidFill>
                <a:latin typeface="Calibri" panose="020F0502020204030204"/>
                <a:ea typeface="微软雅黑" panose="020B0503020204020204" pitchFamily="34" charset="-122"/>
              </a:rPr>
              <a:t>Providing best effort QoS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321B4F3-D988-4418-ABD7-C20097313ED1}"/>
              </a:ext>
            </a:extLst>
          </p:cNvPr>
          <p:cNvSpPr/>
          <p:nvPr/>
        </p:nvSpPr>
        <p:spPr>
          <a:xfrm>
            <a:off x="151396" y="4600241"/>
            <a:ext cx="1681085" cy="1225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1" indent="-1714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0070C0"/>
                </a:solidFill>
                <a:latin typeface="Calibri" panose="020F0502020204030204"/>
                <a:ea typeface="微软雅黑" panose="020B0503020204020204" pitchFamily="34" charset="-122"/>
              </a:rPr>
              <a:t>Addressing higher QoS services</a:t>
            </a:r>
          </a:p>
          <a:p>
            <a:pPr marL="171450" lvl="1" indent="-1714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0070C0"/>
                </a:solidFill>
                <a:latin typeface="Calibri" panose="020F0502020204030204"/>
                <a:ea typeface="微软雅黑" panose="020B0503020204020204" pitchFamily="34" charset="-122"/>
              </a:rPr>
              <a:t>providing multicast group management and same level </a:t>
            </a:r>
            <a:r>
              <a:rPr lang="en-US" altLang="zh-CN" sz="1200" dirty="0" err="1">
                <a:solidFill>
                  <a:srgbClr val="0070C0"/>
                </a:solidFill>
                <a:latin typeface="Calibri" panose="020F0502020204030204"/>
                <a:ea typeface="微软雅黑" panose="020B0503020204020204" pitchFamily="34" charset="-122"/>
              </a:rPr>
              <a:t>QoS</a:t>
            </a:r>
            <a:r>
              <a:rPr lang="en-US" altLang="zh-CN" sz="1200" dirty="0">
                <a:solidFill>
                  <a:srgbClr val="0070C0"/>
                </a:solidFill>
                <a:latin typeface="Calibri" panose="020F0502020204030204"/>
                <a:ea typeface="微软雅黑" panose="020B0503020204020204" pitchFamily="34" charset="-122"/>
              </a:rPr>
              <a:t> </a:t>
            </a:r>
            <a:r>
              <a:rPr lang="en-US" altLang="zh-CN" sz="1200" dirty="0" smtClean="0">
                <a:solidFill>
                  <a:srgbClr val="0070C0"/>
                </a:solidFill>
                <a:latin typeface="Calibri" panose="020F0502020204030204"/>
                <a:ea typeface="微软雅黑" panose="020B0503020204020204" pitchFamily="34" charset="-122"/>
              </a:rPr>
              <a:t>fulfillment as </a:t>
            </a:r>
            <a:r>
              <a:rPr lang="en-US" altLang="zh-CN" sz="1200" dirty="0">
                <a:solidFill>
                  <a:srgbClr val="0070C0"/>
                </a:solidFill>
                <a:latin typeface="Calibri" panose="020F0502020204030204"/>
                <a:ea typeface="微软雅黑" panose="020B0503020204020204" pitchFamily="34" charset="-122"/>
              </a:rPr>
              <a:t>unicast</a:t>
            </a:r>
          </a:p>
        </p:txBody>
      </p:sp>
      <p:sp>
        <p:nvSpPr>
          <p:cNvPr id="402" name="等腰三角形 401">
            <a:extLst>
              <a:ext uri="{FF2B5EF4-FFF2-40B4-BE49-F238E27FC236}">
                <a16:creationId xmlns:a16="http://schemas.microsoft.com/office/drawing/2014/main" xmlns="" id="{2E013A6E-F5A0-4AB3-820F-CEB355CB4D0D}"/>
              </a:ext>
            </a:extLst>
          </p:cNvPr>
          <p:cNvSpPr/>
          <p:nvPr/>
        </p:nvSpPr>
        <p:spPr bwMode="auto">
          <a:xfrm rot="16200000" flipV="1">
            <a:off x="8044746" y="2546172"/>
            <a:ext cx="1012200" cy="226925"/>
          </a:xfrm>
          <a:prstGeom prst="triangle">
            <a:avLst>
              <a:gd name="adj" fmla="val 49886"/>
            </a:avLst>
          </a:prstGeom>
          <a:gradFill flip="none" rotWithShape="1">
            <a:gsLst>
              <a:gs pos="0">
                <a:srgbClr val="FFFFFF">
                  <a:alpha val="48000"/>
                </a:srgbClr>
              </a:gs>
              <a:gs pos="56000">
                <a:srgbClr val="B9D5F1"/>
              </a:gs>
              <a:gs pos="100000">
                <a:srgbClr val="99CCFF"/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charset="-122"/>
              <a:cs typeface="Calibri" panose="020F0502020204030204" pitchFamily="34" charset="0"/>
            </a:endParaRPr>
          </a:p>
        </p:txBody>
      </p:sp>
      <p:sp>
        <p:nvSpPr>
          <p:cNvPr id="403" name="等腰三角形 402">
            <a:extLst>
              <a:ext uri="{FF2B5EF4-FFF2-40B4-BE49-F238E27FC236}">
                <a16:creationId xmlns:a16="http://schemas.microsoft.com/office/drawing/2014/main" xmlns="" id="{8B7E14C0-0482-48C6-9875-8C7214A4C609}"/>
              </a:ext>
            </a:extLst>
          </p:cNvPr>
          <p:cNvSpPr/>
          <p:nvPr/>
        </p:nvSpPr>
        <p:spPr bwMode="auto">
          <a:xfrm rot="16200000" flipV="1">
            <a:off x="8044746" y="5045161"/>
            <a:ext cx="1012200" cy="226925"/>
          </a:xfrm>
          <a:prstGeom prst="triangle">
            <a:avLst>
              <a:gd name="adj" fmla="val 49886"/>
            </a:avLst>
          </a:prstGeom>
          <a:gradFill flip="none" rotWithShape="1">
            <a:gsLst>
              <a:gs pos="0">
                <a:srgbClr val="FFFFFF">
                  <a:alpha val="48000"/>
                </a:srgbClr>
              </a:gs>
              <a:gs pos="56000">
                <a:srgbClr val="B9D5F1"/>
              </a:gs>
              <a:gs pos="100000">
                <a:srgbClr val="99CCFF"/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600" kern="0">
              <a:solidFill>
                <a:srgbClr val="000000"/>
              </a:solidFill>
              <a:latin typeface="Calibri" panose="020F0502020204030204" pitchFamily="34" charset="0"/>
              <a:ea typeface="宋体" charset="-122"/>
              <a:cs typeface="Calibri" panose="020F0502020204030204" pitchFamily="34" charset="0"/>
            </a:endParaRPr>
          </a:p>
        </p:txBody>
      </p:sp>
      <p:sp>
        <p:nvSpPr>
          <p:cNvPr id="409" name="等腰三角形 408">
            <a:extLst>
              <a:ext uri="{FF2B5EF4-FFF2-40B4-BE49-F238E27FC236}">
                <a16:creationId xmlns:a16="http://schemas.microsoft.com/office/drawing/2014/main" xmlns="" id="{5CA1D4AC-CD75-420C-9A5E-7655D0888BCD}"/>
              </a:ext>
            </a:extLst>
          </p:cNvPr>
          <p:cNvSpPr/>
          <p:nvPr/>
        </p:nvSpPr>
        <p:spPr bwMode="auto">
          <a:xfrm rot="10800000" flipV="1">
            <a:off x="2019300" y="1336265"/>
            <a:ext cx="2800052" cy="307268"/>
          </a:xfrm>
          <a:prstGeom prst="triangle">
            <a:avLst>
              <a:gd name="adj" fmla="val 50226"/>
            </a:avLst>
          </a:prstGeom>
          <a:gradFill flip="none" rotWithShape="1">
            <a:gsLst>
              <a:gs pos="0">
                <a:srgbClr val="FFFFFF">
                  <a:alpha val="48000"/>
                </a:srgbClr>
              </a:gs>
              <a:gs pos="28000">
                <a:schemeClr val="accent1">
                  <a:lumMod val="20000"/>
                  <a:lumOff val="8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charset="-122"/>
              <a:cs typeface="Calibri" panose="020F0502020204030204" pitchFamily="34" charset="0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xmlns="" id="{62224C5F-5B35-467C-9610-3BEBA9C08CDE}"/>
              </a:ext>
            </a:extLst>
          </p:cNvPr>
          <p:cNvSpPr/>
          <p:nvPr/>
        </p:nvSpPr>
        <p:spPr>
          <a:xfrm>
            <a:off x="2386874" y="1309569"/>
            <a:ext cx="2064332" cy="252000"/>
          </a:xfrm>
          <a:prstGeom prst="rect">
            <a:avLst/>
          </a:prstGeom>
          <a:solidFill>
            <a:srgbClr val="C00000"/>
          </a:solidFill>
        </p:spPr>
        <p:txBody>
          <a:bodyPr wrap="square" anchor="ctr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Calibri" panose="020F0502020204030204"/>
                <a:ea typeface="微软雅黑" panose="020B0503020204020204" pitchFamily="34" charset="-122"/>
              </a:rPr>
              <a:t>Basic Support of MBS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81182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514123" y="275165"/>
            <a:ext cx="10740640" cy="993400"/>
          </a:xfrm>
        </p:spPr>
        <p:txBody>
          <a:bodyPr/>
          <a:lstStyle/>
          <a:p>
            <a:r>
              <a:rPr lang="en-US" altLang="zh-CN" b="1" dirty="0" smtClean="0"/>
              <a:t>Extended CP</a:t>
            </a:r>
            <a:endParaRPr lang="zh-CN" altLang="en-US" b="1" dirty="0"/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2557643E-3D14-46E2-9879-AC28DAE202C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174947" y="2883217"/>
            <a:ext cx="1308769" cy="1179868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309D188-4517-4D44-81FD-34C7DED04181}"/>
              </a:ext>
            </a:extLst>
          </p:cNvPr>
          <p:cNvSpPr txBox="1"/>
          <p:nvPr/>
        </p:nvSpPr>
        <p:spPr>
          <a:xfrm>
            <a:off x="7792729" y="4140514"/>
            <a:ext cx="1943081" cy="2308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13663"/>
            <a:r>
              <a:rPr lang="en-US" altLang="zh-CN" sz="900" dirty="0" smtClean="0">
                <a:solidFill>
                  <a:srgbClr val="2318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SFN </a:t>
            </a:r>
            <a:r>
              <a:rPr lang="en-US" altLang="zh-CN" sz="900" dirty="0">
                <a:solidFill>
                  <a:srgbClr val="2318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 7 cells </a:t>
            </a:r>
            <a:r>
              <a:rPr lang="en-US" altLang="zh-CN" sz="900" dirty="0" smtClean="0">
                <a:solidFill>
                  <a:srgbClr val="2318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>
                <a:solidFill>
                  <a:srgbClr val="2318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(12 reserved cells)</a:t>
            </a:r>
            <a:endParaRPr lang="zh-CN" altLang="en-US" sz="900" dirty="0">
              <a:solidFill>
                <a:srgbClr val="2318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9" name="图表 28">
            <a:extLst>
              <a:ext uri="{FF2B5EF4-FFF2-40B4-BE49-F238E27FC236}">
                <a16:creationId xmlns:a16="http://schemas.microsoft.com/office/drawing/2014/main" xmlns="" id="{290814FE-DAFD-4E57-BC98-4FB44B5249E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7177534"/>
              </p:ext>
            </p:extLst>
          </p:nvPr>
        </p:nvGraphicFramePr>
        <p:xfrm>
          <a:off x="1840448" y="2439415"/>
          <a:ext cx="4269141" cy="2346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6" name="文本框 35"/>
          <p:cNvSpPr txBox="1"/>
          <p:nvPr/>
        </p:nvSpPr>
        <p:spPr>
          <a:xfrm>
            <a:off x="490167" y="965191"/>
            <a:ext cx="10568115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en-US" altLang="zh-CN" sz="1400" b="1" dirty="0" smtClean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Motivation</a:t>
            </a:r>
          </a:p>
          <a:p>
            <a:pPr marL="742876" lvl="1" indent="-285636" defTabSz="91411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SFN is supported in R17/R18 </a:t>
            </a:r>
            <a:r>
              <a:rPr kumimoji="1" lang="en-US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within one single </a:t>
            </a:r>
            <a:r>
              <a:rPr kumimoji="1" lang="en-US" altLang="zh-CN" sz="14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kumimoji="1" lang="en-US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by </a:t>
            </a:r>
            <a:r>
              <a:rPr kumimoji="1"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network implementation</a:t>
            </a:r>
          </a:p>
          <a:p>
            <a:pPr marL="742876" lvl="1" indent="-285636" defTabSz="91411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TV/video broadcast services can benefit from SFN to achieve better performance at cell edge.</a:t>
            </a:r>
          </a:p>
          <a:p>
            <a:pPr marL="742876" lvl="1" indent="-285636" defTabSz="91411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CP length limits the size of SFN area and the size of SFN area limits the spectrum efficiency gain</a:t>
            </a:r>
            <a:r>
              <a:rPr kumimoji="1" lang="en-US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kumimoji="1"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90167" y="4967034"/>
            <a:ext cx="10568115" cy="969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en-US" altLang="zh-CN" sz="1400" b="1" dirty="0" smtClean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Potential </a:t>
            </a:r>
            <a:r>
              <a:rPr kumimoji="1" lang="en-US" altLang="zh-CN" sz="1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objective</a:t>
            </a:r>
          </a:p>
          <a:p>
            <a:pPr marL="742876" lvl="1" indent="-285636" defTabSz="91411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Extend CP length for </a:t>
            </a:r>
            <a:r>
              <a:rPr kumimoji="1" lang="en-US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15kHz </a:t>
            </a:r>
            <a:r>
              <a:rPr kumimoji="1" lang="en-US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SCS and </a:t>
            </a:r>
            <a:r>
              <a:rPr kumimoji="1"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30kHz </a:t>
            </a:r>
            <a:r>
              <a:rPr kumimoji="1" lang="en-US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SCS [RAN1/2]</a:t>
            </a:r>
          </a:p>
          <a:p>
            <a:pPr marL="1200114" lvl="2" indent="-285636" defTabSz="91411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Need to consider coexistence between extended CP and normal CP in a </a:t>
            </a:r>
            <a:r>
              <a:rPr kumimoji="1"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cell</a:t>
            </a:r>
            <a:endParaRPr kumimoji="1"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38824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542428" y="334998"/>
            <a:ext cx="10740640" cy="993400"/>
          </a:xfrm>
        </p:spPr>
        <p:txBody>
          <a:bodyPr/>
          <a:lstStyle/>
          <a:p>
            <a:r>
              <a:rPr lang="en-US" altLang="zh-CN" b="1" dirty="0" smtClean="0"/>
              <a:t>Multicast optimization in RAN sharing scenario</a:t>
            </a:r>
            <a:endParaRPr lang="zh-CN" altLang="en-US" b="1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5517DE29-3953-4FC3-8094-370552CE0A22}"/>
              </a:ext>
            </a:extLst>
          </p:cNvPr>
          <p:cNvGrpSpPr/>
          <p:nvPr/>
        </p:nvGrpSpPr>
        <p:grpSpPr>
          <a:xfrm>
            <a:off x="3900459" y="3232856"/>
            <a:ext cx="4449093" cy="1358445"/>
            <a:chOff x="4699811" y="1502588"/>
            <a:chExt cx="3515987" cy="1073539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E46A182C-1B0B-44EF-A3A3-98C2A4C8CA85}"/>
                </a:ext>
              </a:extLst>
            </p:cNvPr>
            <p:cNvSpPr/>
            <p:nvPr/>
          </p:nvSpPr>
          <p:spPr bwMode="auto">
            <a:xfrm>
              <a:off x="6320323" y="1780372"/>
              <a:ext cx="1895475" cy="708079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7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0125A4EE-6422-4D32-9034-6614D2FE3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E88651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7248440" y="1679261"/>
              <a:ext cx="536448" cy="60531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EA5CD3BB-57E7-4547-B28F-E3C0B67926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E88651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7474246" y="1736292"/>
              <a:ext cx="536448" cy="605317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6CFB881A-2B40-4FD0-94A2-56E17E67F5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60B5CC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6845365" y="1926691"/>
              <a:ext cx="536448" cy="605317"/>
            </a:xfrm>
            <a:prstGeom prst="rect">
              <a:avLst/>
            </a:prstGeom>
          </p:spPr>
        </p:pic>
        <p:sp>
          <p:nvSpPr>
            <p:cNvPr id="11" name="Rectangle 115">
              <a:extLst>
                <a:ext uri="{FF2B5EF4-FFF2-40B4-BE49-F238E27FC236}">
                  <a16:creationId xmlns:a16="http://schemas.microsoft.com/office/drawing/2014/main" xmlns="" id="{79A8AA4D-ABA9-4577-BD18-54C8A644C5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97741" y="1805568"/>
              <a:ext cx="608936" cy="25193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lIns="79931" tIns="39968" rIns="79931" bIns="39968" anchor="t"/>
            <a:lstStyle/>
            <a:p>
              <a:pPr marL="0" marR="0" lvl="0" indent="0" algn="ctr" defTabSz="80061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Pct val="100000"/>
                <a:buFontTx/>
                <a:buNone/>
                <a:tabLst/>
                <a:defRPr/>
              </a:pPr>
              <a:r>
                <a:rPr kumimoji="0" lang="en-US" altLang="zh-CN" sz="700" b="1" i="0" u="none" strike="noStrike" kern="0" cap="none" spc="0" normalizeH="0" baseline="0" noProof="0" dirty="0">
                  <a:ln>
                    <a:noFill/>
                  </a:ln>
                  <a:solidFill>
                    <a:srgbClr val="F0AD00">
                      <a:lumMod val="7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Arial" panose="020B0604020202020204" pitchFamily="34" charset="0"/>
                </a:rPr>
                <a:t>UE group in CN1</a:t>
              </a:r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F5075825-1BE8-48E3-B61B-AC18EAC3845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60B5CC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7050021" y="1970810"/>
              <a:ext cx="536448" cy="605317"/>
            </a:xfrm>
            <a:prstGeom prst="rect">
              <a:avLst/>
            </a:prstGeom>
          </p:spPr>
        </p:pic>
        <p:sp>
          <p:nvSpPr>
            <p:cNvPr id="13" name="Rectangle 115">
              <a:extLst>
                <a:ext uri="{FF2B5EF4-FFF2-40B4-BE49-F238E27FC236}">
                  <a16:creationId xmlns:a16="http://schemas.microsoft.com/office/drawing/2014/main" xmlns="" id="{88C324BF-AE16-4C22-8895-31F70FE818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33872" y="2096497"/>
              <a:ext cx="600864" cy="25193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lIns="79931" tIns="39968" rIns="79931" bIns="39968" anchor="t"/>
            <a:lstStyle>
              <a:defPPr>
                <a:defRPr lang="zh-CN"/>
              </a:defPPr>
              <a:lvl1pPr algn="ctr" defTabSz="800612">
                <a:spcAft>
                  <a:spcPts val="300"/>
                </a:spcAft>
                <a:buSzPct val="100000"/>
                <a:buNone/>
                <a:defRPr sz="600" b="1" kern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defRPr>
              </a:lvl1pPr>
            </a:lstStyle>
            <a:p>
              <a:pPr marL="0" marR="0" lvl="0" indent="0" algn="ctr" defTabSz="80061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Pct val="100000"/>
                <a:buFontTx/>
                <a:buNone/>
                <a:tabLst/>
                <a:defRPr/>
              </a:pPr>
              <a:r>
                <a:rPr kumimoji="0" lang="en-US" altLang="zh-CN" sz="700" b="1" i="0" u="none" strike="noStrike" kern="0" cap="none" spc="0" normalizeH="0" baseline="0" noProof="0" dirty="0">
                  <a:ln>
                    <a:noFill/>
                  </a:ln>
                  <a:solidFill>
                    <a:srgbClr val="60B5CC">
                      <a:lumMod val="7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Arial" panose="020B0604020202020204" pitchFamily="34" charset="0"/>
                </a:rPr>
                <a:t>UE group in CN2</a:t>
              </a:r>
            </a:p>
          </p:txBody>
        </p:sp>
        <p:sp>
          <p:nvSpPr>
            <p:cNvPr id="14" name="矩形: 圆角 20">
              <a:extLst>
                <a:ext uri="{FF2B5EF4-FFF2-40B4-BE49-F238E27FC236}">
                  <a16:creationId xmlns:a16="http://schemas.microsoft.com/office/drawing/2014/main" xmlns="" id="{FDF73A6A-1988-4A29-978F-2BD039488C3D}"/>
                </a:ext>
              </a:extLst>
            </p:cNvPr>
            <p:cNvSpPr/>
            <p:nvPr/>
          </p:nvSpPr>
          <p:spPr bwMode="auto">
            <a:xfrm>
              <a:off x="5524394" y="1691801"/>
              <a:ext cx="470158" cy="228512"/>
            </a:xfrm>
            <a:prstGeom prst="roundRect">
              <a:avLst>
                <a:gd name="adj" fmla="val 21875"/>
              </a:avLst>
            </a:prstGeom>
            <a:solidFill>
              <a:srgbClr val="E88651">
                <a:lumMod val="40000"/>
                <a:lumOff val="60000"/>
              </a:srgbClr>
            </a:solidFill>
            <a:ln w="9525" cap="flat" cmpd="sng" algn="ctr">
              <a:solidFill>
                <a:sysClr val="window" lastClr="FFFFFF">
                  <a:lumMod val="7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9900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CN1</a:t>
              </a:r>
              <a:endParaRPr kumimoji="0" lang="zh-CN" altLang="en-US" sz="7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5" name="矩形: 圆角 21">
              <a:extLst>
                <a:ext uri="{FF2B5EF4-FFF2-40B4-BE49-F238E27FC236}">
                  <a16:creationId xmlns:a16="http://schemas.microsoft.com/office/drawing/2014/main" xmlns="" id="{980D8C9A-F936-4A53-85B8-700B791C5555}"/>
                </a:ext>
              </a:extLst>
            </p:cNvPr>
            <p:cNvSpPr/>
            <p:nvPr/>
          </p:nvSpPr>
          <p:spPr bwMode="auto">
            <a:xfrm>
              <a:off x="5518267" y="2062857"/>
              <a:ext cx="470158" cy="228512"/>
            </a:xfrm>
            <a:prstGeom prst="roundRect">
              <a:avLst>
                <a:gd name="adj" fmla="val 21875"/>
              </a:avLst>
            </a:prstGeom>
            <a:solidFill>
              <a:srgbClr val="60B5CC">
                <a:lumMod val="40000"/>
                <a:lumOff val="60000"/>
              </a:srgbClr>
            </a:solidFill>
            <a:ln w="9525" cap="flat" cmpd="sng" algn="ctr">
              <a:solidFill>
                <a:sysClr val="window" lastClr="FFFFFF">
                  <a:lumMod val="7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9900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CN2</a:t>
              </a:r>
              <a:endParaRPr kumimoji="0" lang="zh-CN" altLang="en-US" sz="7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6" name="矩形: 圆角 22">
              <a:extLst>
                <a:ext uri="{FF2B5EF4-FFF2-40B4-BE49-F238E27FC236}">
                  <a16:creationId xmlns:a16="http://schemas.microsoft.com/office/drawing/2014/main" xmlns="" id="{92B16EF2-E33B-47F9-9B6B-36E99D75AACC}"/>
                </a:ext>
              </a:extLst>
            </p:cNvPr>
            <p:cNvSpPr/>
            <p:nvPr/>
          </p:nvSpPr>
          <p:spPr bwMode="auto">
            <a:xfrm>
              <a:off x="4699811" y="1840636"/>
              <a:ext cx="589669" cy="307777"/>
            </a:xfrm>
            <a:prstGeom prst="roundRect">
              <a:avLst>
                <a:gd name="adj" fmla="val 21875"/>
              </a:avLst>
            </a:prstGeom>
            <a:solidFill>
              <a:sysClr val="window" lastClr="FFFFFF">
                <a:lumMod val="85000"/>
              </a:sysClr>
            </a:solidFill>
            <a:ln w="9525" cap="flat" cmpd="sng" algn="ctr">
              <a:solidFill>
                <a:sysClr val="window" lastClr="FFFFFF">
                  <a:lumMod val="75000"/>
                </a:sys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9900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MBS</a:t>
              </a:r>
              <a:r>
                <a:rPr kumimoji="0" lang="zh-CN" altLang="en-US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 </a:t>
              </a:r>
              <a:r>
                <a:rPr kumimoji="0" lang="en-US" altLang="zh-CN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service</a:t>
              </a:r>
              <a:endParaRPr kumimoji="0" lang="zh-CN" altLang="en-US" sz="7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7" name="等腰三角形 16">
              <a:extLst>
                <a:ext uri="{FF2B5EF4-FFF2-40B4-BE49-F238E27FC236}">
                  <a16:creationId xmlns:a16="http://schemas.microsoft.com/office/drawing/2014/main" xmlns="" id="{2437E05A-9CF2-4D1B-B948-D06B12DD8D27}"/>
                </a:ext>
              </a:extLst>
            </p:cNvPr>
            <p:cNvSpPr/>
            <p:nvPr/>
          </p:nvSpPr>
          <p:spPr bwMode="auto">
            <a:xfrm rot="21254938" flipH="1">
              <a:off x="6363538" y="1502588"/>
              <a:ext cx="1607022" cy="454584"/>
            </a:xfrm>
            <a:prstGeom prst="triangle">
              <a:avLst>
                <a:gd name="adj" fmla="val 87897"/>
              </a:avLst>
            </a:prstGeom>
            <a:gradFill>
              <a:gsLst>
                <a:gs pos="8000">
                  <a:srgbClr val="6BB76D">
                    <a:lumMod val="40000"/>
                    <a:lumOff val="60000"/>
                  </a:srgb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grpSp>
          <p:nvGrpSpPr>
            <p:cNvPr id="18" name="组合 51">
              <a:extLst>
                <a:ext uri="{FF2B5EF4-FFF2-40B4-BE49-F238E27FC236}">
                  <a16:creationId xmlns:a16="http://schemas.microsoft.com/office/drawing/2014/main" xmlns="" id="{CD1AEC14-F5F3-4249-A432-28424FE9582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437378" y="1528548"/>
              <a:ext cx="283088" cy="529154"/>
              <a:chOff x="7213600" y="4216400"/>
              <a:chExt cx="469900" cy="885825"/>
            </a:xfrm>
          </p:grpSpPr>
          <p:sp>
            <p:nvSpPr>
              <p:cNvPr id="29" name="Freeform 68">
                <a:extLst>
                  <a:ext uri="{FF2B5EF4-FFF2-40B4-BE49-F238E27FC236}">
                    <a16:creationId xmlns:a16="http://schemas.microsoft.com/office/drawing/2014/main" xmlns="" id="{49258551-5244-4E13-BC9B-20C4D0AF87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4887" y="4388963"/>
                <a:ext cx="87327" cy="75599"/>
              </a:xfrm>
              <a:custGeom>
                <a:avLst/>
                <a:gdLst>
                  <a:gd name="T0" fmla="*/ 2147483647 w 21"/>
                  <a:gd name="T1" fmla="*/ 2147483647 h 46"/>
                  <a:gd name="T2" fmla="*/ 2147483647 w 21"/>
                  <a:gd name="T3" fmla="*/ 0 h 46"/>
                  <a:gd name="T4" fmla="*/ 2147483647 w 21"/>
                  <a:gd name="T5" fmla="*/ 2147483647 h 46"/>
                  <a:gd name="T6" fmla="*/ 2147483647 w 21"/>
                  <a:gd name="T7" fmla="*/ 2147483647 h 46"/>
                  <a:gd name="T8" fmla="*/ 2147483647 w 21"/>
                  <a:gd name="T9" fmla="*/ 2147483647 h 46"/>
                  <a:gd name="T10" fmla="*/ 0 w 21"/>
                  <a:gd name="T11" fmla="*/ 2147483647 h 46"/>
                  <a:gd name="T12" fmla="*/ 2147483647 w 21"/>
                  <a:gd name="T13" fmla="*/ 2147483647 h 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"/>
                  <a:gd name="T22" fmla="*/ 0 h 46"/>
                  <a:gd name="T23" fmla="*/ 21 w 21"/>
                  <a:gd name="T24" fmla="*/ 46 h 4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" h="46">
                    <a:moveTo>
                      <a:pt x="4" y="10"/>
                    </a:moveTo>
                    <a:lnTo>
                      <a:pt x="11" y="0"/>
                    </a:lnTo>
                    <a:lnTo>
                      <a:pt x="19" y="10"/>
                    </a:lnTo>
                    <a:lnTo>
                      <a:pt x="21" y="37"/>
                    </a:lnTo>
                    <a:lnTo>
                      <a:pt x="11" y="46"/>
                    </a:lnTo>
                    <a:lnTo>
                      <a:pt x="0" y="37"/>
                    </a:ln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ysClr val="windowText" lastClr="000000">
                    <a:lumMod val="85000"/>
                    <a:lumOff val="15000"/>
                  </a:sysClr>
                </a:solidFill>
                <a:round/>
                <a:headEnd/>
                <a:tailEnd/>
              </a:ln>
            </p:spPr>
            <p:txBody>
              <a:bodyPr lIns="73979" tIns="36991" rIns="73979" bIns="36991"/>
              <a:lstStyle/>
              <a:p>
                <a:pPr marL="0" marR="0" lvl="0" indent="0" defTabSz="91366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69">
                <a:extLst>
                  <a:ext uri="{FF2B5EF4-FFF2-40B4-BE49-F238E27FC236}">
                    <a16:creationId xmlns:a16="http://schemas.microsoft.com/office/drawing/2014/main" xmlns="" id="{DA1EF086-FDD2-45E8-8E73-9C3FD13702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13600" y="4978965"/>
                <a:ext cx="469900" cy="59165"/>
              </a:xfrm>
              <a:custGeom>
                <a:avLst/>
                <a:gdLst>
                  <a:gd name="T0" fmla="*/ 0 w 113"/>
                  <a:gd name="T1" fmla="*/ 2147483647 h 36"/>
                  <a:gd name="T2" fmla="*/ 2147483647 w 113"/>
                  <a:gd name="T3" fmla="*/ 0 h 36"/>
                  <a:gd name="T4" fmla="*/ 2147483647 w 113"/>
                  <a:gd name="T5" fmla="*/ 2147483647 h 36"/>
                  <a:gd name="T6" fmla="*/ 0 60000 65536"/>
                  <a:gd name="T7" fmla="*/ 0 60000 65536"/>
                  <a:gd name="T8" fmla="*/ 0 60000 65536"/>
                  <a:gd name="T9" fmla="*/ 0 w 113"/>
                  <a:gd name="T10" fmla="*/ 0 h 36"/>
                  <a:gd name="T11" fmla="*/ 113 w 113"/>
                  <a:gd name="T12" fmla="*/ 36 h 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3" h="36">
                    <a:moveTo>
                      <a:pt x="0" y="36"/>
                    </a:moveTo>
                    <a:lnTo>
                      <a:pt x="57" y="0"/>
                    </a:lnTo>
                    <a:lnTo>
                      <a:pt x="113" y="36"/>
                    </a:lnTo>
                  </a:path>
                </a:pathLst>
              </a:custGeom>
              <a:noFill/>
              <a:ln w="9525">
                <a:solidFill>
                  <a:sysClr val="windowText" lastClr="000000">
                    <a:lumMod val="85000"/>
                    <a:lumOff val="15000"/>
                  </a:sysClr>
                </a:solidFill>
                <a:round/>
                <a:headEnd/>
                <a:tailEnd/>
              </a:ln>
            </p:spPr>
            <p:txBody>
              <a:bodyPr lIns="73979" tIns="36991" rIns="73979" bIns="36991"/>
              <a:lstStyle/>
              <a:p>
                <a:pPr marL="0" marR="0" lvl="0" indent="0" defTabSz="91366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70">
                <a:extLst>
                  <a:ext uri="{FF2B5EF4-FFF2-40B4-BE49-F238E27FC236}">
                    <a16:creationId xmlns:a16="http://schemas.microsoft.com/office/drawing/2014/main" xmlns="" id="{AE1CF9D8-9E4C-42ED-B245-0EEFA02310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13600" y="4357738"/>
                <a:ext cx="469900" cy="744487"/>
              </a:xfrm>
              <a:custGeom>
                <a:avLst/>
                <a:gdLst>
                  <a:gd name="T0" fmla="*/ 2147483647 w 113"/>
                  <a:gd name="T1" fmla="*/ 0 h 453"/>
                  <a:gd name="T2" fmla="*/ 2147483647 w 113"/>
                  <a:gd name="T3" fmla="*/ 2147483647 h 453"/>
                  <a:gd name="T4" fmla="*/ 0 w 113"/>
                  <a:gd name="T5" fmla="*/ 2147483647 h 453"/>
                  <a:gd name="T6" fmla="*/ 2147483647 w 113"/>
                  <a:gd name="T7" fmla="*/ 0 h 453"/>
                  <a:gd name="T8" fmla="*/ 2147483647 w 113"/>
                  <a:gd name="T9" fmla="*/ 2147483647 h 453"/>
                  <a:gd name="T10" fmla="*/ 2147483647 w 113"/>
                  <a:gd name="T11" fmla="*/ 2147483647 h 4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3"/>
                  <a:gd name="T19" fmla="*/ 0 h 453"/>
                  <a:gd name="T20" fmla="*/ 113 w 113"/>
                  <a:gd name="T21" fmla="*/ 453 h 45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3" h="453">
                    <a:moveTo>
                      <a:pt x="57" y="0"/>
                    </a:moveTo>
                    <a:lnTo>
                      <a:pt x="57" y="453"/>
                    </a:lnTo>
                    <a:lnTo>
                      <a:pt x="0" y="414"/>
                    </a:lnTo>
                    <a:lnTo>
                      <a:pt x="57" y="0"/>
                    </a:lnTo>
                    <a:lnTo>
                      <a:pt x="113" y="414"/>
                    </a:lnTo>
                    <a:lnTo>
                      <a:pt x="57" y="453"/>
                    </a:lnTo>
                  </a:path>
                </a:pathLst>
              </a:custGeom>
              <a:noFill/>
              <a:ln w="9525">
                <a:solidFill>
                  <a:sysClr val="windowText" lastClr="000000">
                    <a:lumMod val="85000"/>
                    <a:lumOff val="15000"/>
                  </a:sysClr>
                </a:solidFill>
                <a:round/>
                <a:headEnd/>
                <a:tailEnd/>
              </a:ln>
            </p:spPr>
            <p:txBody>
              <a:bodyPr lIns="73979" tIns="36991" rIns="73979" bIns="36991"/>
              <a:lstStyle/>
              <a:p>
                <a:pPr marL="0" marR="0" lvl="0" indent="0" defTabSz="91366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Freeform 71">
                <a:extLst>
                  <a:ext uri="{FF2B5EF4-FFF2-40B4-BE49-F238E27FC236}">
                    <a16:creationId xmlns:a16="http://schemas.microsoft.com/office/drawing/2014/main" xmlns="" id="{C4812F29-1065-4C02-9F06-3B3D201CB4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6570" y="4528657"/>
                <a:ext cx="112277" cy="14791"/>
              </a:xfrm>
              <a:custGeom>
                <a:avLst/>
                <a:gdLst>
                  <a:gd name="T0" fmla="*/ 0 w 27"/>
                  <a:gd name="T1" fmla="*/ 0 h 9"/>
                  <a:gd name="T2" fmla="*/ 2147483647 w 27"/>
                  <a:gd name="T3" fmla="*/ 2147483647 h 9"/>
                  <a:gd name="T4" fmla="*/ 2147483647 w 27"/>
                  <a:gd name="T5" fmla="*/ 0 h 9"/>
                  <a:gd name="T6" fmla="*/ 0 60000 65536"/>
                  <a:gd name="T7" fmla="*/ 0 60000 65536"/>
                  <a:gd name="T8" fmla="*/ 0 60000 65536"/>
                  <a:gd name="T9" fmla="*/ 0 w 27"/>
                  <a:gd name="T10" fmla="*/ 0 h 9"/>
                  <a:gd name="T11" fmla="*/ 27 w 27"/>
                  <a:gd name="T12" fmla="*/ 9 h 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7" h="9">
                    <a:moveTo>
                      <a:pt x="0" y="0"/>
                    </a:moveTo>
                    <a:lnTo>
                      <a:pt x="13" y="9"/>
                    </a:lnTo>
                    <a:lnTo>
                      <a:pt x="27" y="0"/>
                    </a:lnTo>
                  </a:path>
                </a:pathLst>
              </a:custGeom>
              <a:noFill/>
              <a:ln w="9525">
                <a:solidFill>
                  <a:sysClr val="windowText" lastClr="000000">
                    <a:lumMod val="85000"/>
                    <a:lumOff val="15000"/>
                  </a:sysClr>
                </a:solidFill>
                <a:round/>
                <a:headEnd/>
                <a:tailEnd/>
              </a:ln>
            </p:spPr>
            <p:txBody>
              <a:bodyPr lIns="73979" tIns="36991" rIns="73979" bIns="36991"/>
              <a:lstStyle/>
              <a:p>
                <a:pPr marL="0" marR="0" lvl="0" indent="0" defTabSz="91366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72">
                <a:extLst>
                  <a:ext uri="{FF2B5EF4-FFF2-40B4-BE49-F238E27FC236}">
                    <a16:creationId xmlns:a16="http://schemas.microsoft.com/office/drawing/2014/main" xmlns="" id="{0B477696-FDF8-4FD0-B314-AE5CADE328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1619" y="4584535"/>
                <a:ext cx="162178" cy="23008"/>
              </a:xfrm>
              <a:custGeom>
                <a:avLst/>
                <a:gdLst>
                  <a:gd name="T0" fmla="*/ 0 w 39"/>
                  <a:gd name="T1" fmla="*/ 0 h 14"/>
                  <a:gd name="T2" fmla="*/ 2147483647 w 39"/>
                  <a:gd name="T3" fmla="*/ 2147483647 h 14"/>
                  <a:gd name="T4" fmla="*/ 2147483647 w 39"/>
                  <a:gd name="T5" fmla="*/ 0 h 14"/>
                  <a:gd name="T6" fmla="*/ 0 60000 65536"/>
                  <a:gd name="T7" fmla="*/ 0 60000 65536"/>
                  <a:gd name="T8" fmla="*/ 0 60000 65536"/>
                  <a:gd name="T9" fmla="*/ 0 w 39"/>
                  <a:gd name="T10" fmla="*/ 0 h 14"/>
                  <a:gd name="T11" fmla="*/ 39 w 39"/>
                  <a:gd name="T12" fmla="*/ 14 h 1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9" h="14">
                    <a:moveTo>
                      <a:pt x="0" y="0"/>
                    </a:moveTo>
                    <a:lnTo>
                      <a:pt x="19" y="14"/>
                    </a:lnTo>
                    <a:lnTo>
                      <a:pt x="39" y="0"/>
                    </a:lnTo>
                  </a:path>
                </a:pathLst>
              </a:custGeom>
              <a:noFill/>
              <a:ln w="9525">
                <a:solidFill>
                  <a:sysClr val="windowText" lastClr="000000">
                    <a:lumMod val="85000"/>
                    <a:lumOff val="15000"/>
                  </a:sysClr>
                </a:solidFill>
                <a:round/>
                <a:headEnd/>
                <a:tailEnd/>
              </a:ln>
            </p:spPr>
            <p:txBody>
              <a:bodyPr lIns="73979" tIns="36991" rIns="73979" bIns="36991"/>
              <a:lstStyle/>
              <a:p>
                <a:pPr marL="0" marR="0" lvl="0" indent="0" defTabSz="91366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 73">
                <a:extLst>
                  <a:ext uri="{FF2B5EF4-FFF2-40B4-BE49-F238E27FC236}">
                    <a16:creationId xmlns:a16="http://schemas.microsoft.com/office/drawing/2014/main" xmlns="" id="{0E6CECCD-815C-4D14-91BE-930DD736BD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4986" y="4642056"/>
                <a:ext cx="195445" cy="24652"/>
              </a:xfrm>
              <a:custGeom>
                <a:avLst/>
                <a:gdLst>
                  <a:gd name="T0" fmla="*/ 0 w 47"/>
                  <a:gd name="T1" fmla="*/ 0 h 15"/>
                  <a:gd name="T2" fmla="*/ 2147483647 w 47"/>
                  <a:gd name="T3" fmla="*/ 2147483647 h 15"/>
                  <a:gd name="T4" fmla="*/ 2147483647 w 47"/>
                  <a:gd name="T5" fmla="*/ 0 h 15"/>
                  <a:gd name="T6" fmla="*/ 0 60000 65536"/>
                  <a:gd name="T7" fmla="*/ 0 60000 65536"/>
                  <a:gd name="T8" fmla="*/ 0 60000 65536"/>
                  <a:gd name="T9" fmla="*/ 0 w 47"/>
                  <a:gd name="T10" fmla="*/ 0 h 15"/>
                  <a:gd name="T11" fmla="*/ 47 w 47"/>
                  <a:gd name="T12" fmla="*/ 15 h 1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7" h="15">
                    <a:moveTo>
                      <a:pt x="0" y="0"/>
                    </a:moveTo>
                    <a:lnTo>
                      <a:pt x="23" y="15"/>
                    </a:lnTo>
                    <a:lnTo>
                      <a:pt x="47" y="0"/>
                    </a:lnTo>
                  </a:path>
                </a:pathLst>
              </a:custGeom>
              <a:noFill/>
              <a:ln w="9525">
                <a:solidFill>
                  <a:sysClr val="windowText" lastClr="000000">
                    <a:lumMod val="85000"/>
                    <a:lumOff val="15000"/>
                  </a:sysClr>
                </a:solidFill>
                <a:round/>
                <a:headEnd/>
                <a:tailEnd/>
              </a:ln>
            </p:spPr>
            <p:txBody>
              <a:bodyPr lIns="73979" tIns="36991" rIns="73979" bIns="36991"/>
              <a:lstStyle/>
              <a:p>
                <a:pPr marL="0" marR="0" lvl="0" indent="0" defTabSz="91366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 74">
                <a:extLst>
                  <a:ext uri="{FF2B5EF4-FFF2-40B4-BE49-F238E27FC236}">
                    <a16:creationId xmlns:a16="http://schemas.microsoft.com/office/drawing/2014/main" xmlns="" id="{7461124C-82F8-49A0-BB31-72E634539B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4194" y="4697934"/>
                <a:ext cx="237029" cy="31226"/>
              </a:xfrm>
              <a:custGeom>
                <a:avLst/>
                <a:gdLst>
                  <a:gd name="T0" fmla="*/ 0 w 57"/>
                  <a:gd name="T1" fmla="*/ 0 h 19"/>
                  <a:gd name="T2" fmla="*/ 2147483647 w 57"/>
                  <a:gd name="T3" fmla="*/ 2147483647 h 19"/>
                  <a:gd name="T4" fmla="*/ 2147483647 w 57"/>
                  <a:gd name="T5" fmla="*/ 0 h 19"/>
                  <a:gd name="T6" fmla="*/ 0 60000 65536"/>
                  <a:gd name="T7" fmla="*/ 0 60000 65536"/>
                  <a:gd name="T8" fmla="*/ 0 60000 65536"/>
                  <a:gd name="T9" fmla="*/ 0 w 57"/>
                  <a:gd name="T10" fmla="*/ 0 h 19"/>
                  <a:gd name="T11" fmla="*/ 57 w 57"/>
                  <a:gd name="T12" fmla="*/ 19 h 1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7" h="19">
                    <a:moveTo>
                      <a:pt x="0" y="0"/>
                    </a:moveTo>
                    <a:lnTo>
                      <a:pt x="28" y="19"/>
                    </a:lnTo>
                    <a:lnTo>
                      <a:pt x="57" y="0"/>
                    </a:lnTo>
                  </a:path>
                </a:pathLst>
              </a:custGeom>
              <a:noFill/>
              <a:ln w="9525">
                <a:solidFill>
                  <a:sysClr val="windowText" lastClr="000000">
                    <a:lumMod val="85000"/>
                    <a:lumOff val="15000"/>
                  </a:sysClr>
                </a:solidFill>
                <a:round/>
                <a:headEnd/>
                <a:tailEnd/>
              </a:ln>
            </p:spPr>
            <p:txBody>
              <a:bodyPr lIns="73979" tIns="36991" rIns="73979" bIns="36991"/>
              <a:lstStyle/>
              <a:p>
                <a:pPr marL="0" marR="0" lvl="0" indent="0" defTabSz="91366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 75">
                <a:extLst>
                  <a:ext uri="{FF2B5EF4-FFF2-40B4-BE49-F238E27FC236}">
                    <a16:creationId xmlns:a16="http://schemas.microsoft.com/office/drawing/2014/main" xmlns="" id="{D5AB59B7-70F7-476D-87AA-BA49FDFE14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17560" y="4755455"/>
                <a:ext cx="270296" cy="37800"/>
              </a:xfrm>
              <a:custGeom>
                <a:avLst/>
                <a:gdLst>
                  <a:gd name="T0" fmla="*/ 0 w 65"/>
                  <a:gd name="T1" fmla="*/ 0 h 23"/>
                  <a:gd name="T2" fmla="*/ 2147483647 w 65"/>
                  <a:gd name="T3" fmla="*/ 2147483647 h 23"/>
                  <a:gd name="T4" fmla="*/ 2147483647 w 65"/>
                  <a:gd name="T5" fmla="*/ 0 h 23"/>
                  <a:gd name="T6" fmla="*/ 0 60000 65536"/>
                  <a:gd name="T7" fmla="*/ 0 60000 65536"/>
                  <a:gd name="T8" fmla="*/ 0 60000 65536"/>
                  <a:gd name="T9" fmla="*/ 0 w 65"/>
                  <a:gd name="T10" fmla="*/ 0 h 23"/>
                  <a:gd name="T11" fmla="*/ 65 w 65"/>
                  <a:gd name="T12" fmla="*/ 23 h 2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5" h="23">
                    <a:moveTo>
                      <a:pt x="0" y="0"/>
                    </a:moveTo>
                    <a:lnTo>
                      <a:pt x="32" y="23"/>
                    </a:lnTo>
                    <a:lnTo>
                      <a:pt x="65" y="0"/>
                    </a:lnTo>
                  </a:path>
                </a:pathLst>
              </a:custGeom>
              <a:noFill/>
              <a:ln w="9525">
                <a:solidFill>
                  <a:sysClr val="windowText" lastClr="000000">
                    <a:lumMod val="85000"/>
                    <a:lumOff val="15000"/>
                  </a:sysClr>
                </a:solidFill>
                <a:round/>
                <a:headEnd/>
                <a:tailEnd/>
              </a:ln>
            </p:spPr>
            <p:txBody>
              <a:bodyPr lIns="73979" tIns="36991" rIns="73979" bIns="36991"/>
              <a:lstStyle/>
              <a:p>
                <a:pPr marL="0" marR="0" lvl="0" indent="0" defTabSz="91366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Freeform 76">
                <a:extLst>
                  <a:ext uri="{FF2B5EF4-FFF2-40B4-BE49-F238E27FC236}">
                    <a16:creationId xmlns:a16="http://schemas.microsoft.com/office/drawing/2014/main" xmlns="" id="{E7751465-A6F9-4531-9BD0-2441ADC08D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2610" y="4811333"/>
                <a:ext cx="311881" cy="41087"/>
              </a:xfrm>
              <a:custGeom>
                <a:avLst/>
                <a:gdLst>
                  <a:gd name="T0" fmla="*/ 0 w 75"/>
                  <a:gd name="T1" fmla="*/ 0 h 25"/>
                  <a:gd name="T2" fmla="*/ 2147483647 w 75"/>
                  <a:gd name="T3" fmla="*/ 2147483647 h 25"/>
                  <a:gd name="T4" fmla="*/ 2147483647 w 75"/>
                  <a:gd name="T5" fmla="*/ 0 h 25"/>
                  <a:gd name="T6" fmla="*/ 0 60000 65536"/>
                  <a:gd name="T7" fmla="*/ 0 60000 65536"/>
                  <a:gd name="T8" fmla="*/ 0 60000 65536"/>
                  <a:gd name="T9" fmla="*/ 0 w 75"/>
                  <a:gd name="T10" fmla="*/ 0 h 25"/>
                  <a:gd name="T11" fmla="*/ 75 w 75"/>
                  <a:gd name="T12" fmla="*/ 25 h 2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5" h="25">
                    <a:moveTo>
                      <a:pt x="0" y="0"/>
                    </a:moveTo>
                    <a:lnTo>
                      <a:pt x="38" y="25"/>
                    </a:lnTo>
                    <a:lnTo>
                      <a:pt x="75" y="0"/>
                    </a:lnTo>
                  </a:path>
                </a:pathLst>
              </a:custGeom>
              <a:noFill/>
              <a:ln w="9525">
                <a:solidFill>
                  <a:sysClr val="windowText" lastClr="000000">
                    <a:lumMod val="85000"/>
                    <a:lumOff val="15000"/>
                  </a:sysClr>
                </a:solidFill>
                <a:round/>
                <a:headEnd/>
                <a:tailEnd/>
              </a:ln>
            </p:spPr>
            <p:txBody>
              <a:bodyPr lIns="73979" tIns="36991" rIns="73979" bIns="36991"/>
              <a:lstStyle/>
              <a:p>
                <a:pPr marL="0" marR="0" lvl="0" indent="0" defTabSz="91366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Freeform 77">
                <a:extLst>
                  <a:ext uri="{FF2B5EF4-FFF2-40B4-BE49-F238E27FC236}">
                    <a16:creationId xmlns:a16="http://schemas.microsoft.com/office/drawing/2014/main" xmlns="" id="{109936E9-A9DD-4715-8667-4751586CD7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5976" y="4868854"/>
                <a:ext cx="353465" cy="47660"/>
              </a:xfrm>
              <a:custGeom>
                <a:avLst/>
                <a:gdLst>
                  <a:gd name="T0" fmla="*/ 0 w 85"/>
                  <a:gd name="T1" fmla="*/ 0 h 29"/>
                  <a:gd name="T2" fmla="*/ 2147483647 w 85"/>
                  <a:gd name="T3" fmla="*/ 2147483647 h 29"/>
                  <a:gd name="T4" fmla="*/ 2147483647 w 85"/>
                  <a:gd name="T5" fmla="*/ 0 h 29"/>
                  <a:gd name="T6" fmla="*/ 0 60000 65536"/>
                  <a:gd name="T7" fmla="*/ 0 60000 65536"/>
                  <a:gd name="T8" fmla="*/ 0 60000 65536"/>
                  <a:gd name="T9" fmla="*/ 0 w 85"/>
                  <a:gd name="T10" fmla="*/ 0 h 29"/>
                  <a:gd name="T11" fmla="*/ 85 w 85"/>
                  <a:gd name="T12" fmla="*/ 29 h 2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5" h="29">
                    <a:moveTo>
                      <a:pt x="0" y="0"/>
                    </a:moveTo>
                    <a:lnTo>
                      <a:pt x="42" y="29"/>
                    </a:lnTo>
                    <a:lnTo>
                      <a:pt x="85" y="0"/>
                    </a:lnTo>
                  </a:path>
                </a:pathLst>
              </a:custGeom>
              <a:noFill/>
              <a:ln w="9525">
                <a:solidFill>
                  <a:sysClr val="windowText" lastClr="000000">
                    <a:lumMod val="85000"/>
                    <a:lumOff val="15000"/>
                  </a:sysClr>
                </a:solidFill>
                <a:round/>
                <a:headEnd/>
                <a:tailEnd/>
              </a:ln>
            </p:spPr>
            <p:txBody>
              <a:bodyPr lIns="73979" tIns="36991" rIns="73979" bIns="36991"/>
              <a:lstStyle/>
              <a:p>
                <a:pPr marL="0" marR="0" lvl="0" indent="0" defTabSz="91366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 78">
                <a:extLst>
                  <a:ext uri="{FF2B5EF4-FFF2-40B4-BE49-F238E27FC236}">
                    <a16:creationId xmlns:a16="http://schemas.microsoft.com/office/drawing/2014/main" xmlns="" id="{BE09AF83-EAB9-4C6A-ADCC-40DBE710C5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51026" y="4924731"/>
                <a:ext cx="403365" cy="54234"/>
              </a:xfrm>
              <a:custGeom>
                <a:avLst/>
                <a:gdLst>
                  <a:gd name="T0" fmla="*/ 0 w 97"/>
                  <a:gd name="T1" fmla="*/ 0 h 33"/>
                  <a:gd name="T2" fmla="*/ 2147483647 w 97"/>
                  <a:gd name="T3" fmla="*/ 2147483647 h 33"/>
                  <a:gd name="T4" fmla="*/ 2147483647 w 97"/>
                  <a:gd name="T5" fmla="*/ 0 h 33"/>
                  <a:gd name="T6" fmla="*/ 0 60000 65536"/>
                  <a:gd name="T7" fmla="*/ 0 60000 65536"/>
                  <a:gd name="T8" fmla="*/ 0 60000 65536"/>
                  <a:gd name="T9" fmla="*/ 0 w 97"/>
                  <a:gd name="T10" fmla="*/ 0 h 33"/>
                  <a:gd name="T11" fmla="*/ 97 w 97"/>
                  <a:gd name="T12" fmla="*/ 33 h 3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97" h="33">
                    <a:moveTo>
                      <a:pt x="0" y="0"/>
                    </a:moveTo>
                    <a:lnTo>
                      <a:pt x="48" y="33"/>
                    </a:lnTo>
                    <a:lnTo>
                      <a:pt x="97" y="0"/>
                    </a:lnTo>
                  </a:path>
                </a:pathLst>
              </a:custGeom>
              <a:noFill/>
              <a:ln w="9525">
                <a:solidFill>
                  <a:sysClr val="windowText" lastClr="000000">
                    <a:lumMod val="85000"/>
                    <a:lumOff val="15000"/>
                  </a:sysClr>
                </a:solidFill>
                <a:round/>
                <a:headEnd/>
                <a:tailEnd/>
              </a:ln>
            </p:spPr>
            <p:txBody>
              <a:bodyPr lIns="73979" tIns="36991" rIns="73979" bIns="36991"/>
              <a:lstStyle/>
              <a:p>
                <a:pPr marL="0" marR="0" lvl="0" indent="0" defTabSz="91366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79">
                <a:extLst>
                  <a:ext uri="{FF2B5EF4-FFF2-40B4-BE49-F238E27FC236}">
                    <a16:creationId xmlns:a16="http://schemas.microsoft.com/office/drawing/2014/main" xmlns="" id="{5CC252D1-71AA-4048-9E66-54ACA8E593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34392" y="4982252"/>
                <a:ext cx="432474" cy="55878"/>
              </a:xfrm>
              <a:custGeom>
                <a:avLst/>
                <a:gdLst>
                  <a:gd name="T0" fmla="*/ 0 w 104"/>
                  <a:gd name="T1" fmla="*/ 0 h 34"/>
                  <a:gd name="T2" fmla="*/ 2147483647 w 104"/>
                  <a:gd name="T3" fmla="*/ 2147483647 h 34"/>
                  <a:gd name="T4" fmla="*/ 2147483647 w 104"/>
                  <a:gd name="T5" fmla="*/ 0 h 34"/>
                  <a:gd name="T6" fmla="*/ 0 60000 65536"/>
                  <a:gd name="T7" fmla="*/ 0 60000 65536"/>
                  <a:gd name="T8" fmla="*/ 0 60000 65536"/>
                  <a:gd name="T9" fmla="*/ 0 w 104"/>
                  <a:gd name="T10" fmla="*/ 0 h 34"/>
                  <a:gd name="T11" fmla="*/ 104 w 104"/>
                  <a:gd name="T12" fmla="*/ 34 h 3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4" h="34">
                    <a:moveTo>
                      <a:pt x="0" y="0"/>
                    </a:moveTo>
                    <a:lnTo>
                      <a:pt x="52" y="34"/>
                    </a:lnTo>
                    <a:lnTo>
                      <a:pt x="104" y="0"/>
                    </a:lnTo>
                  </a:path>
                </a:pathLst>
              </a:custGeom>
              <a:noFill/>
              <a:ln w="9525">
                <a:solidFill>
                  <a:sysClr val="windowText" lastClr="000000">
                    <a:lumMod val="85000"/>
                    <a:lumOff val="15000"/>
                  </a:sysClr>
                </a:solidFill>
                <a:round/>
                <a:headEnd/>
                <a:tailEnd/>
              </a:ln>
            </p:spPr>
            <p:txBody>
              <a:bodyPr lIns="73979" tIns="36991" rIns="73979" bIns="36991"/>
              <a:lstStyle/>
              <a:p>
                <a:pPr marL="0" marR="0" lvl="0" indent="0" defTabSz="91366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80">
                <a:extLst>
                  <a:ext uri="{FF2B5EF4-FFF2-40B4-BE49-F238E27FC236}">
                    <a16:creationId xmlns:a16="http://schemas.microsoft.com/office/drawing/2014/main" xmlns="" id="{A40E71A6-7CFF-489F-904D-7F567668AD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4887" y="4388963"/>
                <a:ext cx="87327" cy="75599"/>
              </a:xfrm>
              <a:custGeom>
                <a:avLst/>
                <a:gdLst>
                  <a:gd name="T0" fmla="*/ 2147483647 w 21"/>
                  <a:gd name="T1" fmla="*/ 2147483647 h 46"/>
                  <a:gd name="T2" fmla="*/ 2147483647 w 21"/>
                  <a:gd name="T3" fmla="*/ 0 h 46"/>
                  <a:gd name="T4" fmla="*/ 2147483647 w 21"/>
                  <a:gd name="T5" fmla="*/ 2147483647 h 46"/>
                  <a:gd name="T6" fmla="*/ 2147483647 w 21"/>
                  <a:gd name="T7" fmla="*/ 2147483647 h 46"/>
                  <a:gd name="T8" fmla="*/ 2147483647 w 21"/>
                  <a:gd name="T9" fmla="*/ 2147483647 h 46"/>
                  <a:gd name="T10" fmla="*/ 0 w 21"/>
                  <a:gd name="T11" fmla="*/ 2147483647 h 46"/>
                  <a:gd name="T12" fmla="*/ 2147483647 w 21"/>
                  <a:gd name="T13" fmla="*/ 2147483647 h 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"/>
                  <a:gd name="T22" fmla="*/ 0 h 46"/>
                  <a:gd name="T23" fmla="*/ 21 w 21"/>
                  <a:gd name="T24" fmla="*/ 46 h 4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" h="46">
                    <a:moveTo>
                      <a:pt x="4" y="10"/>
                    </a:moveTo>
                    <a:lnTo>
                      <a:pt x="11" y="0"/>
                    </a:lnTo>
                    <a:lnTo>
                      <a:pt x="19" y="10"/>
                    </a:lnTo>
                    <a:lnTo>
                      <a:pt x="21" y="37"/>
                    </a:lnTo>
                    <a:lnTo>
                      <a:pt x="11" y="46"/>
                    </a:lnTo>
                    <a:lnTo>
                      <a:pt x="0" y="37"/>
                    </a:lnTo>
                    <a:lnTo>
                      <a:pt x="4" y="10"/>
                    </a:lnTo>
                  </a:path>
                </a:pathLst>
              </a:custGeom>
              <a:noFill/>
              <a:ln w="9525">
                <a:solidFill>
                  <a:sysClr val="windowText" lastClr="000000">
                    <a:lumMod val="85000"/>
                    <a:lumOff val="15000"/>
                  </a:sysClr>
                </a:solidFill>
                <a:round/>
                <a:headEnd/>
                <a:tailEnd/>
              </a:ln>
            </p:spPr>
            <p:txBody>
              <a:bodyPr lIns="73979" tIns="36991" rIns="73979" bIns="36991"/>
              <a:lstStyle/>
              <a:p>
                <a:pPr marL="0" marR="0" lvl="0" indent="0" defTabSz="91366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81">
                <a:extLst>
                  <a:ext uri="{FF2B5EF4-FFF2-40B4-BE49-F238E27FC236}">
                    <a16:creationId xmlns:a16="http://schemas.microsoft.com/office/drawing/2014/main" xmlns="" id="{7521AA2F-967B-41D5-A315-EFE9F6D6C3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13600" y="4326512"/>
                <a:ext cx="182970" cy="31226"/>
              </a:xfrm>
              <a:custGeom>
                <a:avLst/>
                <a:gdLst>
                  <a:gd name="T0" fmla="*/ 2147483647 w 44"/>
                  <a:gd name="T1" fmla="*/ 2147483647 h 19"/>
                  <a:gd name="T2" fmla="*/ 2147483647 w 44"/>
                  <a:gd name="T3" fmla="*/ 2147483647 h 19"/>
                  <a:gd name="T4" fmla="*/ 2147483647 w 44"/>
                  <a:gd name="T5" fmla="*/ 2147483647 h 19"/>
                  <a:gd name="T6" fmla="*/ 0 w 44"/>
                  <a:gd name="T7" fmla="*/ 0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4"/>
                  <a:gd name="T13" fmla="*/ 0 h 19"/>
                  <a:gd name="T14" fmla="*/ 44 w 44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4" h="19">
                    <a:moveTo>
                      <a:pt x="44" y="19"/>
                    </a:moveTo>
                    <a:lnTo>
                      <a:pt x="15" y="15"/>
                    </a:lnTo>
                    <a:lnTo>
                      <a:pt x="29" y="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ysClr val="windowText" lastClr="000000">
                    <a:lumMod val="85000"/>
                    <a:lumOff val="15000"/>
                  </a:sysClr>
                </a:solidFill>
                <a:round/>
                <a:headEnd/>
                <a:tailEnd/>
              </a:ln>
            </p:spPr>
            <p:txBody>
              <a:bodyPr lIns="73979" tIns="36991" rIns="73979" bIns="36991"/>
              <a:lstStyle/>
              <a:p>
                <a:pPr marL="0" marR="0" lvl="0" indent="0" defTabSz="91366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 82">
                <a:extLst>
                  <a:ext uri="{FF2B5EF4-FFF2-40B4-BE49-F238E27FC236}">
                    <a16:creationId xmlns:a16="http://schemas.microsoft.com/office/drawing/2014/main" xmlns="" id="{0FA8B652-C185-4A31-80E2-1E843DED50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3896" y="4323225"/>
                <a:ext cx="199604" cy="37800"/>
              </a:xfrm>
              <a:custGeom>
                <a:avLst/>
                <a:gdLst>
                  <a:gd name="T0" fmla="*/ 2147483647 w 48"/>
                  <a:gd name="T1" fmla="*/ 2147483647 h 23"/>
                  <a:gd name="T2" fmla="*/ 2147483647 w 48"/>
                  <a:gd name="T3" fmla="*/ 2147483647 h 23"/>
                  <a:gd name="T4" fmla="*/ 2147483647 w 48"/>
                  <a:gd name="T5" fmla="*/ 0 h 23"/>
                  <a:gd name="T6" fmla="*/ 0 w 48"/>
                  <a:gd name="T7" fmla="*/ 2147483647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8"/>
                  <a:gd name="T13" fmla="*/ 0 h 23"/>
                  <a:gd name="T14" fmla="*/ 48 w 48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8" h="23">
                    <a:moveTo>
                      <a:pt x="48" y="2"/>
                    </a:moveTo>
                    <a:lnTo>
                      <a:pt x="19" y="23"/>
                    </a:lnTo>
                    <a:lnTo>
                      <a:pt x="29" y="0"/>
                    </a:lnTo>
                    <a:lnTo>
                      <a:pt x="0" y="21"/>
                    </a:lnTo>
                  </a:path>
                </a:pathLst>
              </a:custGeom>
              <a:noFill/>
              <a:ln w="9525">
                <a:solidFill>
                  <a:sysClr val="windowText" lastClr="000000">
                    <a:lumMod val="85000"/>
                    <a:lumOff val="15000"/>
                  </a:sysClr>
                </a:solidFill>
                <a:round/>
                <a:headEnd/>
                <a:tailEnd/>
              </a:ln>
            </p:spPr>
            <p:txBody>
              <a:bodyPr lIns="73979" tIns="36991" rIns="73979" bIns="36991"/>
              <a:lstStyle/>
              <a:p>
                <a:pPr marL="0" marR="0" lvl="0" indent="0" defTabSz="91366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 83">
                <a:extLst>
                  <a:ext uri="{FF2B5EF4-FFF2-40B4-BE49-F238E27FC236}">
                    <a16:creationId xmlns:a16="http://schemas.microsoft.com/office/drawing/2014/main" xmlns="" id="{3EC37CA4-6C5E-4961-862C-6029F451F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21520" y="4216400"/>
                <a:ext cx="62376" cy="124903"/>
              </a:xfrm>
              <a:custGeom>
                <a:avLst/>
                <a:gdLst>
                  <a:gd name="T0" fmla="*/ 2147483647 w 15"/>
                  <a:gd name="T1" fmla="*/ 2147483647 h 76"/>
                  <a:gd name="T2" fmla="*/ 0 w 15"/>
                  <a:gd name="T3" fmla="*/ 2147483647 h 76"/>
                  <a:gd name="T4" fmla="*/ 2147483647 w 15"/>
                  <a:gd name="T5" fmla="*/ 2147483647 h 76"/>
                  <a:gd name="T6" fmla="*/ 2147483647 w 15"/>
                  <a:gd name="T7" fmla="*/ 0 h 7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76"/>
                  <a:gd name="T14" fmla="*/ 15 w 15"/>
                  <a:gd name="T15" fmla="*/ 76 h 7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76">
                    <a:moveTo>
                      <a:pt x="7" y="76"/>
                    </a:moveTo>
                    <a:lnTo>
                      <a:pt x="0" y="28"/>
                    </a:lnTo>
                    <a:lnTo>
                      <a:pt x="15" y="48"/>
                    </a:lnTo>
                    <a:lnTo>
                      <a:pt x="7" y="0"/>
                    </a:lnTo>
                  </a:path>
                </a:pathLst>
              </a:custGeom>
              <a:noFill/>
              <a:ln w="9525">
                <a:solidFill>
                  <a:sysClr val="windowText" lastClr="000000">
                    <a:lumMod val="85000"/>
                    <a:lumOff val="15000"/>
                  </a:sysClr>
                </a:solidFill>
                <a:round/>
                <a:headEnd/>
                <a:tailEnd/>
              </a:ln>
            </p:spPr>
            <p:txBody>
              <a:bodyPr lIns="73979" tIns="36991" rIns="73979" bIns="36991"/>
              <a:lstStyle/>
              <a:p>
                <a:pPr marL="0" marR="0" lvl="0" indent="0" defTabSz="91366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9B9BCC22-C362-4D26-9FAD-12744888458B}"/>
                </a:ext>
              </a:extLst>
            </p:cNvPr>
            <p:cNvGrpSpPr/>
            <p:nvPr/>
          </p:nvGrpSpPr>
          <p:grpSpPr>
            <a:xfrm rot="300156">
              <a:off x="6557521" y="1761255"/>
              <a:ext cx="437759" cy="254095"/>
              <a:chOff x="6560699" y="1976547"/>
              <a:chExt cx="437759" cy="254095"/>
            </a:xfrm>
          </p:grpSpPr>
          <p:sp>
            <p:nvSpPr>
              <p:cNvPr id="27" name="箭头: 下 35">
                <a:extLst>
                  <a:ext uri="{FF2B5EF4-FFF2-40B4-BE49-F238E27FC236}">
                    <a16:creationId xmlns:a16="http://schemas.microsoft.com/office/drawing/2014/main" xmlns="" id="{07E8207E-5734-4FCF-BEF2-2D403FBEDC78}"/>
                  </a:ext>
                </a:extLst>
              </p:cNvPr>
              <p:cNvSpPr/>
              <p:nvPr/>
            </p:nvSpPr>
            <p:spPr bwMode="auto">
              <a:xfrm rot="18641644">
                <a:off x="6654987" y="1887170"/>
                <a:ext cx="249184" cy="437759"/>
              </a:xfrm>
              <a:prstGeom prst="downArrow">
                <a:avLst/>
              </a:prstGeom>
              <a:gradFill rotWithShape="1">
                <a:gsLst>
                  <a:gs pos="7000">
                    <a:srgbClr val="C64847">
                      <a:lumMod val="60000"/>
                      <a:lumOff val="40000"/>
                    </a:srgbClr>
                  </a:gs>
                  <a:gs pos="100000">
                    <a:sysClr val="window" lastClr="FFFFFF">
                      <a:alpha val="96000"/>
                    </a:sysClr>
                  </a:gs>
                </a:gsLst>
                <a:lin ang="16200000" scaled="0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28" name="Rectangle 115">
                <a:extLst>
                  <a:ext uri="{FF2B5EF4-FFF2-40B4-BE49-F238E27FC236}">
                    <a16:creationId xmlns:a16="http://schemas.microsoft.com/office/drawing/2014/main" xmlns="" id="{AEE5FD42-A594-4D9D-ADE2-1276829F4E2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2499843">
                <a:off x="6593461" y="1976547"/>
                <a:ext cx="351210" cy="1855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lIns="79931" tIns="39968" rIns="79931" bIns="39968" anchor="t"/>
              <a:lstStyle/>
              <a:p>
                <a:pPr marL="0" marR="0" lvl="0" indent="0" defTabSz="800612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100000"/>
                  <a:buFontTx/>
                  <a:buNone/>
                  <a:tabLst/>
                  <a:defRPr/>
                </a:pPr>
                <a:r>
                  <a:rPr kumimoji="0" lang="en-US" altLang="zh-CN" sz="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Calibri" panose="020F0502020204030204" pitchFamily="34" charset="0"/>
                    <a:sym typeface="Arial" panose="020B0604020202020204" pitchFamily="34" charset="0"/>
                  </a:rPr>
                  <a:t>PTM</a:t>
                </a:r>
              </a:p>
            </p:txBody>
          </p:sp>
        </p:grp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2C4BED67-BB68-4892-A24C-422B2F979A82}"/>
                </a:ext>
              </a:extLst>
            </p:cNvPr>
            <p:cNvSpPr/>
            <p:nvPr/>
          </p:nvSpPr>
          <p:spPr>
            <a:xfrm>
              <a:off x="6277944" y="2013156"/>
              <a:ext cx="62106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9900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700" b="1" i="0" u="none" strike="noStrike" kern="0" cap="none" spc="0" normalizeH="0" baseline="0" noProof="0" dirty="0">
                  <a:ln>
                    <a:noFill/>
                  </a:ln>
                  <a:solidFill>
                    <a:srgbClr val="C64847">
                      <a:lumMod val="7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sharing node</a:t>
              </a:r>
              <a:endParaRPr kumimoji="0" lang="zh-CN" altLang="en-US" sz="700" b="1" i="0" u="none" strike="noStrike" kern="0" cap="none" spc="0" normalizeH="0" baseline="0" noProof="0" dirty="0">
                <a:ln>
                  <a:noFill/>
                </a:ln>
                <a:solidFill>
                  <a:srgbClr val="C64847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cxnSp>
          <p:nvCxnSpPr>
            <p:cNvPr id="21" name="直接箭头连接符 20">
              <a:extLst>
                <a:ext uri="{FF2B5EF4-FFF2-40B4-BE49-F238E27FC236}">
                  <a16:creationId xmlns:a16="http://schemas.microsoft.com/office/drawing/2014/main" xmlns="" id="{3A9D06B4-6A20-4250-87C4-85AD95F80025}"/>
                </a:ext>
              </a:extLst>
            </p:cNvPr>
            <p:cNvCxnSpPr>
              <a:cxnSpLocks/>
              <a:endCxn id="14" idx="1"/>
            </p:cNvCxnSpPr>
            <p:nvPr/>
          </p:nvCxnSpPr>
          <p:spPr bwMode="auto">
            <a:xfrm flipV="1">
              <a:off x="5308475" y="1806057"/>
              <a:ext cx="215919" cy="102423"/>
            </a:xfrm>
            <a:prstGeom prst="straightConnector1">
              <a:avLst/>
            </a:prstGeom>
            <a:noFill/>
            <a:ln w="12700">
              <a:solidFill>
                <a:sysClr val="windowText" lastClr="000000">
                  <a:lumMod val="50000"/>
                  <a:lumOff val="50000"/>
                </a:sysClr>
              </a:solidFill>
              <a:headEnd type="none" w="med" len="med"/>
              <a:tailEnd type="arrow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xmlns="" id="{FB127A1D-0DFC-429C-90AF-4C61024A0C86}"/>
                </a:ext>
              </a:extLst>
            </p:cNvPr>
            <p:cNvCxnSpPr>
              <a:cxnSpLocks/>
              <a:endCxn id="15" idx="1"/>
            </p:cNvCxnSpPr>
            <p:nvPr/>
          </p:nvCxnSpPr>
          <p:spPr bwMode="auto">
            <a:xfrm>
              <a:off x="5323616" y="2078443"/>
              <a:ext cx="194651" cy="98670"/>
            </a:xfrm>
            <a:prstGeom prst="straightConnector1">
              <a:avLst/>
            </a:prstGeom>
            <a:noFill/>
            <a:ln w="12700">
              <a:solidFill>
                <a:sysClr val="windowText" lastClr="000000">
                  <a:lumMod val="50000"/>
                  <a:lumOff val="50000"/>
                </a:sysClr>
              </a:solidFill>
              <a:headEnd type="none" w="med" len="med"/>
              <a:tailEnd type="arrow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" name="直接箭头连接符 22">
              <a:extLst>
                <a:ext uri="{FF2B5EF4-FFF2-40B4-BE49-F238E27FC236}">
                  <a16:creationId xmlns:a16="http://schemas.microsoft.com/office/drawing/2014/main" xmlns="" id="{C0E5CFD2-1470-4114-B534-AFC9961BD74B}"/>
                </a:ext>
              </a:extLst>
            </p:cNvPr>
            <p:cNvCxnSpPr>
              <a:cxnSpLocks/>
              <a:stCxn id="15" idx="3"/>
            </p:cNvCxnSpPr>
            <p:nvPr/>
          </p:nvCxnSpPr>
          <p:spPr bwMode="auto">
            <a:xfrm>
              <a:off x="5988425" y="2177113"/>
              <a:ext cx="347432" cy="0"/>
            </a:xfrm>
            <a:prstGeom prst="straightConnector1">
              <a:avLst/>
            </a:prstGeom>
            <a:noFill/>
            <a:ln w="12700">
              <a:solidFill>
                <a:sysClr val="windowText" lastClr="000000">
                  <a:lumMod val="50000"/>
                  <a:lumOff val="50000"/>
                </a:sysClr>
              </a:solidFill>
              <a:headEnd type="none" w="med" len="med"/>
              <a:tailEnd type="arrow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F5824B52-E04C-4E29-BEA4-CB1158E0D342}"/>
                </a:ext>
              </a:extLst>
            </p:cNvPr>
            <p:cNvSpPr/>
            <p:nvPr/>
          </p:nvSpPr>
          <p:spPr>
            <a:xfrm>
              <a:off x="5928373" y="1684233"/>
              <a:ext cx="407484" cy="1692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9900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TMGI 1</a:t>
              </a:r>
              <a:endParaRPr kumimoji="0" lang="zh-CN" altLang="en-US" sz="5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F4C54516-61B8-4103-AA9E-280BABCCF5E8}"/>
                </a:ext>
              </a:extLst>
            </p:cNvPr>
            <p:cNvSpPr/>
            <p:nvPr/>
          </p:nvSpPr>
          <p:spPr>
            <a:xfrm>
              <a:off x="5928373" y="2049774"/>
              <a:ext cx="407484" cy="1692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9900"/>
                </a:buClr>
                <a:buSzTx/>
                <a:buFontTx/>
                <a:buNone/>
                <a:tabLst/>
                <a:defRPr/>
              </a:pPr>
              <a:r>
                <a:rPr kumimoji="0" lang="en-US" altLang="zh-CN" sz="5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</a:rPr>
                <a:t>TMGI 2</a:t>
              </a:r>
              <a:endParaRPr kumimoji="0" lang="zh-CN" altLang="en-US" sz="5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cxnSp>
          <p:nvCxnSpPr>
            <p:cNvPr id="26" name="直接箭头连接符 25">
              <a:extLst>
                <a:ext uri="{FF2B5EF4-FFF2-40B4-BE49-F238E27FC236}">
                  <a16:creationId xmlns:a16="http://schemas.microsoft.com/office/drawing/2014/main" xmlns="" id="{33398274-D33F-428E-8E23-01C13054737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988425" y="1823193"/>
              <a:ext cx="347432" cy="0"/>
            </a:xfrm>
            <a:prstGeom prst="straightConnector1">
              <a:avLst/>
            </a:prstGeom>
            <a:noFill/>
            <a:ln w="12700">
              <a:solidFill>
                <a:sysClr val="windowText" lastClr="000000">
                  <a:lumMod val="50000"/>
                  <a:lumOff val="50000"/>
                </a:sysClr>
              </a:solidFill>
              <a:headEnd type="none" w="med" len="med"/>
              <a:tailEnd type="arrow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46" name="文本框 45"/>
          <p:cNvSpPr txBox="1"/>
          <p:nvPr/>
        </p:nvSpPr>
        <p:spPr>
          <a:xfrm>
            <a:off x="490167" y="1111022"/>
            <a:ext cx="11295433" cy="19389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en-US" altLang="zh-CN" sz="1400" b="1" dirty="0" smtClean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Motivation</a:t>
            </a:r>
          </a:p>
          <a:p>
            <a:pPr marL="742876" lvl="1" indent="-285636" defTabSz="91411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Rel-18 has only been specifying </a:t>
            </a:r>
            <a:r>
              <a:rPr kumimoji="1"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enhancement </a:t>
            </a:r>
            <a:r>
              <a:rPr kumimoji="1"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to MBS broadcast for RAN </a:t>
            </a:r>
            <a:r>
              <a:rPr kumimoji="1"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sharing </a:t>
            </a:r>
            <a:r>
              <a:rPr kumimoji="1"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scenario</a:t>
            </a:r>
          </a:p>
          <a:p>
            <a:pPr lvl="2" defTabSz="914112">
              <a:lnSpc>
                <a:spcPct val="150000"/>
              </a:lnSpc>
            </a:pPr>
            <a:r>
              <a:rPr kumimoji="1"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 For the same MBS broadcast service, in shared RAN (with different CNs), there will be only one copy of MBS broadcast packets delivered over </a:t>
            </a:r>
            <a:r>
              <a:rPr kumimoji="1"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Uu</a:t>
            </a:r>
            <a:endParaRPr kumimoji="1"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742876" lvl="1" indent="-285636" defTabSz="91411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MBS Multicast was not enhanced for RAN sharing. </a:t>
            </a:r>
            <a:r>
              <a:rPr kumimoji="1"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Radio resource </a:t>
            </a:r>
            <a:r>
              <a:rPr kumimoji="1"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can be </a:t>
            </a:r>
            <a:r>
              <a:rPr kumimoji="1"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significantly saved if shared </a:t>
            </a:r>
            <a:r>
              <a:rPr kumimoji="1"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transmission in </a:t>
            </a:r>
            <a:r>
              <a:rPr kumimoji="1" lang="en-US" altLang="zh-CN" sz="1400" b="1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Uu</a:t>
            </a:r>
            <a:r>
              <a:rPr kumimoji="1"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for the same multicast </a:t>
            </a:r>
            <a:r>
              <a:rPr kumimoji="1"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service is supported</a:t>
            </a:r>
            <a:endParaRPr kumimoji="1"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73833" y="4570770"/>
            <a:ext cx="11295433" cy="969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en-US" altLang="zh-CN" sz="1400" b="1" dirty="0" smtClean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Potential </a:t>
            </a:r>
            <a:r>
              <a:rPr kumimoji="1" lang="en-US" altLang="zh-CN" sz="1400" b="1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objective</a:t>
            </a:r>
          </a:p>
          <a:p>
            <a:pPr marL="742876" lvl="1" indent="-285636" defTabSz="91411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shared </a:t>
            </a:r>
            <a:r>
              <a:rPr kumimoji="1" lang="en-US" altLang="zh-CN" sz="140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kumimoji="1" lang="en-US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identifies the </a:t>
            </a:r>
            <a:r>
              <a:rPr kumimoji="1"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same multicast service from different </a:t>
            </a:r>
            <a:r>
              <a:rPr kumimoji="1" lang="en-US" altLang="zh-CN" sz="1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PLMNs [RAN3]</a:t>
            </a:r>
            <a:endParaRPr kumimoji="1"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742876" lvl="1" indent="-285636" defTabSz="91411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Mobility handling between RAN-sharing and non-RAN-sharing </a:t>
            </a:r>
            <a:r>
              <a:rPr kumimoji="1"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gNBs</a:t>
            </a:r>
            <a:r>
              <a:rPr kumimoji="1"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[RAN2/3]</a:t>
            </a:r>
            <a:endParaRPr kumimoji="1"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0837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b="1" dirty="0" smtClean="0"/>
              <a:t>Potential objects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r>
              <a:rPr lang="en-US" altLang="zh-CN" b="1" i="1" dirty="0" smtClean="0"/>
              <a:t>Proposal: Specify the following enhancements for MBS in Rel-19</a:t>
            </a:r>
          </a:p>
          <a:p>
            <a:pPr lvl="2"/>
            <a:r>
              <a:rPr lang="en-US" altLang="zh-CN" sz="1800" i="1" dirty="0" smtClean="0"/>
              <a:t>Support extended CP [RAN1/RAN2]</a:t>
            </a:r>
          </a:p>
          <a:p>
            <a:pPr lvl="2"/>
            <a:r>
              <a:rPr lang="en-US" altLang="zh-CN" sz="1800" i="1" dirty="0" smtClean="0"/>
              <a:t>Optimize MBS multicast transmission in RAN sharing scenario [RAN3/RAN2] </a:t>
            </a:r>
            <a:r>
              <a:rPr lang="en-US" altLang="zh-CN" sz="1800" i="1" baseline="30000" dirty="0" smtClean="0"/>
              <a:t>Note</a:t>
            </a:r>
          </a:p>
          <a:p>
            <a:pPr marL="1800000" lvl="5"/>
            <a:r>
              <a:rPr lang="en-US" altLang="zh-CN" sz="1400" i="1" dirty="0" smtClean="0"/>
              <a:t>Note: coordination with SA2 is needed</a:t>
            </a: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46771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18221</TotalTime>
  <Words>476</Words>
  <Application>Microsoft Office PowerPoint</Application>
  <PresentationFormat>Custom</PresentationFormat>
  <Paragraphs>78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9" baseType="lpstr">
      <vt:lpstr>.AppleSystemUIFont</vt:lpstr>
      <vt:lpstr>等线</vt:lpstr>
      <vt:lpstr>微软雅黑</vt:lpstr>
      <vt:lpstr>微软雅黑</vt:lpstr>
      <vt:lpstr>MS Mincho</vt:lpstr>
      <vt:lpstr>黑体</vt:lpstr>
      <vt:lpstr>宋体</vt:lpstr>
      <vt:lpstr>华文细黑</vt:lpstr>
      <vt:lpstr>Arial</vt:lpstr>
      <vt:lpstr>Calibri</vt:lpstr>
      <vt:lpstr>Times New Roman</vt:lpstr>
      <vt:lpstr>Wingdings</vt:lpstr>
      <vt:lpstr>封面页_图片版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huangzonghao</dc:creator>
  <cp:lastModifiedBy>Huawei</cp:lastModifiedBy>
  <cp:revision>244</cp:revision>
  <dcterms:created xsi:type="dcterms:W3CDTF">2020-08-28T08:44:19Z</dcterms:created>
  <dcterms:modified xsi:type="dcterms:W3CDTF">2023-05-31T11:29:33Z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(3)lMm8DzK8AJc/DqJVRd8lB7Wh++085bjrZmy3mRjq/Smxoi/MfbnFpQjKzVBXpfH/0ZQZIQGZ
CSC+LsS9FfAMUhxCV7cZOJSYwqVSAqvcXzhzfJfMcEbel2WS3WEEdZoR8UL4Iw+CA6F6aTme
gKi/ezSqWrtgpryhYmCJ12Z5d27opWYvIL6d3+3g99lZzIByDI8Tux06IccOs8LRTzmRAz2N
WFHUyns+1d87h9hxAu</vt:lpwstr>
  </property>
  <property fmtid="{D5CDD505-2E9C-101B-9397-08002B2CF9AE}" pid="3" name="_2015_ms_pID_7253431">
    <vt:lpwstr>XuAOjrH5h2QPgesY9jmblDFudVTWpwxEN2cGUzvuYgTNUsytrqZ5f9
XnzwlnVDk4tq64u0PJALA6e2qeQyoPUtDbB7J4JBzhVrI3GgzESarFrPNVmaPkFCRb/gG4UJ
PlEUvFzMOStwjXmkj5zBCe1pPNU2rta5zd3XAxcJivvA9jhWXORiVpgDaNKlak5S6FZfqH4x
H/WU0wDy9FsnQHJVVXtJrKTos7yrEV9FlyDz</vt:lpwstr>
  </property>
  <property fmtid="{D5CDD505-2E9C-101B-9397-08002B2CF9AE}" pid="4" name="_2015_ms_pID_7253432">
    <vt:lpwstr>NQ==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1683864180</vt:lpwstr>
  </property>
</Properties>
</file>