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9"/>
  </p:notesMasterIdLst>
  <p:handoutMasterIdLst>
    <p:handoutMasterId r:id="rId10"/>
  </p:handoutMasterIdLst>
  <p:sldIdLst>
    <p:sldId id="283" r:id="rId2"/>
    <p:sldId id="1500" r:id="rId3"/>
    <p:sldId id="1495" r:id="rId4"/>
    <p:sldId id="1497" r:id="rId5"/>
    <p:sldId id="1501" r:id="rId6"/>
    <p:sldId id="1496" r:id="rId7"/>
    <p:sldId id="1499" r:id="rId8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1500"/>
            <p14:sldId id="1495"/>
            <p14:sldId id="1497"/>
            <p14:sldId id="1501"/>
            <p14:sldId id="1496"/>
            <p14:sldId id="149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43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35270;&#39057;/&#22534;&#22427;&#36710;&#21160;&#20316;.mp4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2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5.png"/><Relationship Id="rId4" Type="http://schemas.openxmlformats.org/officeDocument/2006/relationships/image" Target="../media/image2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0.png"/><Relationship Id="rId4" Type="http://schemas.openxmlformats.org/officeDocument/2006/relationships/image" Target="../media/image17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742967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NR positioning enhancements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RWS</a:t>
            </a: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-230325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414D8C7B-413D-4BE5-9E7A-F347698EDB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9C2053-AC71-4505-A756-DD4C6B7E822E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sz="2800" dirty="0"/>
              <a:t>Motivation</a:t>
            </a:r>
          </a:p>
          <a:p>
            <a:r>
              <a:rPr lang="en-US" altLang="zh-CN" sz="2800" dirty="0"/>
              <a:t>mmWave positioning</a:t>
            </a:r>
          </a:p>
          <a:p>
            <a:r>
              <a:rPr lang="en-US" altLang="zh-CN" sz="2800" dirty="0" smtClean="0"/>
              <a:t>Carrier Phase based Positioning (CPP) </a:t>
            </a:r>
            <a:r>
              <a:rPr lang="en-US" altLang="zh-CN" sz="2800" dirty="0" smtClean="0"/>
              <a:t>enhancements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8881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CBDBDA08-5197-46D5-94AB-CA99E36039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Motivation of </a:t>
            </a:r>
            <a:r>
              <a:rPr lang="en-US" altLang="zh-CN" dirty="0" smtClean="0"/>
              <a:t>centimeter </a:t>
            </a:r>
            <a:r>
              <a:rPr lang="en-US" altLang="zh-CN" dirty="0"/>
              <a:t>level accuracy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757F5CA-BC0F-4D88-91C7-1B2272A85DE1}"/>
              </a:ext>
            </a:extLst>
          </p:cNvPr>
          <p:cNvGrpSpPr/>
          <p:nvPr/>
        </p:nvGrpSpPr>
        <p:grpSpPr>
          <a:xfrm>
            <a:off x="88675" y="1518451"/>
            <a:ext cx="12057836" cy="4130886"/>
            <a:chOff x="225540" y="1281127"/>
            <a:chExt cx="12057836" cy="5068594"/>
          </a:xfrm>
        </p:grpSpPr>
        <p:sp>
          <p:nvSpPr>
            <p:cNvPr id="5" name="虚尾箭头 63">
              <a:extLst>
                <a:ext uri="{FF2B5EF4-FFF2-40B4-BE49-F238E27FC236}">
                  <a16:creationId xmlns:a16="http://schemas.microsoft.com/office/drawing/2014/main" xmlns="" id="{8438E5EF-624C-4E96-8933-96D328CC4B0F}"/>
                </a:ext>
              </a:extLst>
            </p:cNvPr>
            <p:cNvSpPr/>
            <p:nvPr/>
          </p:nvSpPr>
          <p:spPr bwMode="auto">
            <a:xfrm>
              <a:off x="417441" y="2438773"/>
              <a:ext cx="1789390" cy="352797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rtlCol="0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>
                <a:solidFill>
                  <a:srgbClr val="666666"/>
                </a:solidFill>
              </a:endParaRPr>
            </a:p>
          </p:txBody>
        </p:sp>
        <p:sp>
          <p:nvSpPr>
            <p:cNvPr id="6" name="文本框 4">
              <a:extLst>
                <a:ext uri="{FF2B5EF4-FFF2-40B4-BE49-F238E27FC236}">
                  <a16:creationId xmlns:a16="http://schemas.microsoft.com/office/drawing/2014/main" xmlns="" id="{980A8AA3-FC62-4E17-BFAC-2376E1FA0450}"/>
                </a:ext>
              </a:extLst>
            </p:cNvPr>
            <p:cNvSpPr txBox="1"/>
            <p:nvPr/>
          </p:nvSpPr>
          <p:spPr>
            <a:xfrm>
              <a:off x="843877" y="1365688"/>
              <a:ext cx="911285" cy="4401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R15</a:t>
              </a:r>
              <a:endParaRPr lang="zh-CN" altLang="en-US" sz="4000" dirty="0">
                <a:solidFill>
                  <a:srgbClr val="1D1D1A"/>
                </a:solidFill>
              </a:endParaRPr>
            </a:p>
          </p:txBody>
        </p:sp>
        <p:sp>
          <p:nvSpPr>
            <p:cNvPr id="7" name="文本框 8">
              <a:extLst>
                <a:ext uri="{FF2B5EF4-FFF2-40B4-BE49-F238E27FC236}">
                  <a16:creationId xmlns:a16="http://schemas.microsoft.com/office/drawing/2014/main" xmlns="" id="{BD6FB80C-311A-4FB3-9BDE-BA09484C3F4A}"/>
                </a:ext>
              </a:extLst>
            </p:cNvPr>
            <p:cNvSpPr txBox="1"/>
            <p:nvPr/>
          </p:nvSpPr>
          <p:spPr>
            <a:xfrm>
              <a:off x="225540" y="3025687"/>
              <a:ext cx="2091075" cy="13232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300"/>
                </a:spcAft>
              </a:pPr>
              <a:r>
                <a:rPr lang="en-US" sz="10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Basic 5G positioning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Regulatory: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horizontal 50m@80%</a:t>
              </a:r>
              <a:endParaRPr lang="en-US" sz="10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300"/>
                </a:spcAft>
              </a:pPr>
              <a:r>
                <a:rPr lang="en-US" sz="10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Features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Network based NR CID and cell portion positioning</a:t>
              </a:r>
            </a:p>
          </p:txBody>
        </p:sp>
        <p:sp>
          <p:nvSpPr>
            <p:cNvPr id="8" name="虚尾箭头 68">
              <a:extLst>
                <a:ext uri="{FF2B5EF4-FFF2-40B4-BE49-F238E27FC236}">
                  <a16:creationId xmlns:a16="http://schemas.microsoft.com/office/drawing/2014/main" xmlns="" id="{3FB1B39A-BAED-4F4E-BA39-B6A59F0A8689}"/>
                </a:ext>
              </a:extLst>
            </p:cNvPr>
            <p:cNvSpPr/>
            <p:nvPr/>
          </p:nvSpPr>
          <p:spPr bwMode="auto">
            <a:xfrm>
              <a:off x="2947182" y="2438773"/>
              <a:ext cx="1789390" cy="352797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rtlCol="0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>
                <a:solidFill>
                  <a:srgbClr val="666666"/>
                </a:solidFill>
              </a:endParaRPr>
            </a:p>
          </p:txBody>
        </p:sp>
        <p:sp>
          <p:nvSpPr>
            <p:cNvPr id="9" name="文本框 4">
              <a:extLst>
                <a:ext uri="{FF2B5EF4-FFF2-40B4-BE49-F238E27FC236}">
                  <a16:creationId xmlns:a16="http://schemas.microsoft.com/office/drawing/2014/main" xmlns="" id="{148E17D0-8B26-4A8C-BEBA-33BA44FD22D4}"/>
                </a:ext>
              </a:extLst>
            </p:cNvPr>
            <p:cNvSpPr txBox="1"/>
            <p:nvPr/>
          </p:nvSpPr>
          <p:spPr>
            <a:xfrm>
              <a:off x="3239426" y="1365688"/>
              <a:ext cx="911285" cy="4401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R16</a:t>
              </a:r>
              <a:endParaRPr lang="zh-CN" altLang="en-US" sz="4000" dirty="0">
                <a:solidFill>
                  <a:srgbClr val="1D1D1A"/>
                </a:solidFill>
              </a:endParaRPr>
            </a:p>
          </p:txBody>
        </p:sp>
        <p:sp>
          <p:nvSpPr>
            <p:cNvPr id="10" name="文本框 15">
              <a:extLst>
                <a:ext uri="{FF2B5EF4-FFF2-40B4-BE49-F238E27FC236}">
                  <a16:creationId xmlns:a16="http://schemas.microsoft.com/office/drawing/2014/main" xmlns="" id="{599D00E6-4E07-47A3-9FD8-281958358B7C}"/>
                </a:ext>
              </a:extLst>
            </p:cNvPr>
            <p:cNvSpPr txBox="1"/>
            <p:nvPr/>
          </p:nvSpPr>
          <p:spPr>
            <a:xfrm>
              <a:off x="2547754" y="2999116"/>
              <a:ext cx="2592579" cy="335060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90170" indent="-90170"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kern="100" dirty="0">
                  <a:solidFill>
                    <a:srgbClr val="1D1D1A"/>
                  </a:solidFill>
                  <a:cs typeface="Times New Roman" panose="02020603050405020304" pitchFamily="18" charset="0"/>
                </a:rPr>
                <a:t>Basic NR positioning</a:t>
              </a:r>
              <a:endParaRPr lang="zh-CN" altLang="en-US" sz="1000" b="1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  <a:tab pos="457200" algn="l"/>
                  <a:tab pos="91440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Regulatory: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horizontal </a:t>
              </a: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50m@80%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  <a:tab pos="457200" algn="l"/>
                  <a:tab pos="91440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Commercial outdoor: </a:t>
              </a: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10m@80%</a:t>
              </a:r>
              <a:r>
                <a:rPr lang="en-US" sz="1000" kern="100" dirty="0">
                  <a:solidFill>
                    <a:srgbClr val="1D1D1A"/>
                  </a:solidFill>
                  <a:cs typeface="Times New Roman" panose="02020603050405020304" pitchFamily="18" charset="0"/>
                </a:rPr>
                <a:t> 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  <a:tab pos="457200" algn="l"/>
                  <a:tab pos="91440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Commercial indoor: </a:t>
              </a:r>
              <a:r>
                <a:rPr lang="en-US" sz="1000" b="1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3m@80%</a:t>
              </a:r>
              <a:r>
                <a:rPr lang="en-US" sz="1000" b="1" kern="100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 </a:t>
              </a:r>
              <a:endParaRPr lang="zh-CN" altLang="en-US" sz="1400" b="1" kern="100" dirty="0">
                <a:solidFill>
                  <a:srgbClr val="C00000"/>
                </a:solidFill>
                <a:cs typeface="Times New Roman" panose="02020603050405020304" pitchFamily="18" charset="0"/>
              </a:endParaRPr>
            </a:p>
            <a:p>
              <a:pPr marL="90170" indent="-90170"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dirty="0">
                  <a:cs typeface="Times New Roman" panose="02020603050405020304" pitchFamily="18" charset="0"/>
                </a:rPr>
                <a:t>Features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6 NR positioning methods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New positioning reference signals</a:t>
              </a:r>
              <a:endParaRPr lang="zh-CN" altLang="en-US" sz="1400" kern="1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Positioning measurement (UE/gNB)</a:t>
              </a:r>
              <a:endParaRPr lang="zh-CN" altLang="en-US" sz="1400" kern="1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Physical layer procedure</a:t>
              </a:r>
              <a:endParaRPr lang="zh-CN" altLang="en-US" sz="1000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Positioning signaling and procedure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UE-based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positioning support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PPP-SSR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assistance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data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Broadcast assistance data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(</a:t>
              </a: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NR </a:t>
              </a:r>
              <a:r>
                <a:rPr lang="en-US" sz="1000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PosSIB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)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SI request in CONNECTED state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1" name="虚尾箭头 87">
              <a:extLst>
                <a:ext uri="{FF2B5EF4-FFF2-40B4-BE49-F238E27FC236}">
                  <a16:creationId xmlns:a16="http://schemas.microsoft.com/office/drawing/2014/main" xmlns="" id="{D21B0650-B4D3-4855-8799-5D5A223EE60C}"/>
                </a:ext>
              </a:extLst>
            </p:cNvPr>
            <p:cNvSpPr/>
            <p:nvPr/>
          </p:nvSpPr>
          <p:spPr bwMode="auto">
            <a:xfrm>
              <a:off x="5377430" y="2438773"/>
              <a:ext cx="1789390" cy="352797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rtlCol="0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>
                <a:solidFill>
                  <a:srgbClr val="666666"/>
                </a:solidFill>
              </a:endParaRPr>
            </a:p>
          </p:txBody>
        </p:sp>
        <p:sp>
          <p:nvSpPr>
            <p:cNvPr id="12" name="文本框 4">
              <a:extLst>
                <a:ext uri="{FF2B5EF4-FFF2-40B4-BE49-F238E27FC236}">
                  <a16:creationId xmlns:a16="http://schemas.microsoft.com/office/drawing/2014/main" xmlns="" id="{B50BE29B-ABFF-4440-B095-30020D4BD2BA}"/>
                </a:ext>
              </a:extLst>
            </p:cNvPr>
            <p:cNvSpPr txBox="1"/>
            <p:nvPr/>
          </p:nvSpPr>
          <p:spPr>
            <a:xfrm>
              <a:off x="5842162" y="1365688"/>
              <a:ext cx="911285" cy="4401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R17</a:t>
              </a:r>
              <a:endParaRPr lang="zh-CN" altLang="en-US" sz="4000" dirty="0">
                <a:solidFill>
                  <a:srgbClr val="1D1D1A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0248447-3AFF-469D-91DA-FA126ECE15A3}"/>
                </a:ext>
              </a:extLst>
            </p:cNvPr>
            <p:cNvCxnSpPr/>
            <p:nvPr/>
          </p:nvCxnSpPr>
          <p:spPr>
            <a:xfrm>
              <a:off x="2477101" y="1360677"/>
              <a:ext cx="0" cy="49112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xmlns="" id="{F5A90029-50E8-4449-8E8C-FC40457034CB}"/>
                </a:ext>
              </a:extLst>
            </p:cNvPr>
            <p:cNvSpPr txBox="1"/>
            <p:nvPr/>
          </p:nvSpPr>
          <p:spPr>
            <a:xfrm>
              <a:off x="5192875" y="2983037"/>
              <a:ext cx="2197015" cy="30968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IIoT</a:t>
              </a:r>
              <a:r>
                <a:rPr lang="en-US" altLang="zh-CN" sz="10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positioning</a:t>
              </a:r>
              <a:endParaRPr lang="zh-CN" altLang="en-US" sz="1400" b="1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Accuracy: </a:t>
              </a:r>
              <a:r>
                <a:rPr lang="en-US" sz="1000" b="1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0.2m/0.5m@90%</a:t>
              </a:r>
              <a:endParaRPr lang="zh-CN" altLang="en-US" sz="1400" b="1" kern="100" dirty="0">
                <a:solidFill>
                  <a:srgbClr val="C00000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Latency: </a:t>
              </a: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100ms 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kern="1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Features</a:t>
              </a:r>
              <a:endParaRPr lang="zh-CN" altLang="en-US" sz="1400" b="1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LOS/NLOS</a:t>
              </a:r>
              <a:r>
                <a:rPr lang="zh-CN" altLang="en-US" sz="1000" dirty="0"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cs typeface="Times New Roman" panose="02020603050405020304" pitchFamily="18" charset="0"/>
                </a:rPr>
                <a:t>identification</a:t>
              </a:r>
              <a:endParaRPr lang="zh-CN" altLang="en-US" sz="10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Group delay labeling</a:t>
              </a:r>
              <a:endParaRPr lang="zh-CN" altLang="en-US" sz="1000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Multi-path assisted positioning</a:t>
              </a:r>
              <a:endParaRPr lang="zh-CN" altLang="en-US" sz="1000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Angle-based positioning enhancements: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(</a:t>
              </a:r>
              <a:r>
                <a:rPr lang="en-US" sz="1000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AoA</a:t>
              </a: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/</a:t>
              </a:r>
              <a:r>
                <a:rPr lang="en-US" sz="1000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AoD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)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kern="100" dirty="0">
                  <a:solidFill>
                    <a:srgbClr val="1D1D1A"/>
                  </a:solidFill>
                  <a:cs typeface="Times New Roman" panose="02020603050405020304" pitchFamily="18" charset="0"/>
                </a:rPr>
                <a:t>PRS measurement without measurement gap</a:t>
              </a:r>
              <a:endParaRPr lang="zh-CN" altLang="en-US" sz="10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INACTIVE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state positioning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On-demand PRS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GNSS</a:t>
              </a:r>
              <a:r>
                <a:rPr lang="zh-CN" altLang="en-US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integrity</a:t>
              </a:r>
              <a:endParaRPr lang="zh-CN" altLang="en-US" sz="1400" kern="100" dirty="0">
                <a:solidFill>
                  <a:srgbClr val="1D1D1A"/>
                </a:solidFill>
                <a:cs typeface="Times New Roman" panose="02020603050405020304" pitchFamily="18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1242F74C-7C28-44F6-BD3F-8E277173334B}"/>
                </a:ext>
              </a:extLst>
            </p:cNvPr>
            <p:cNvCxnSpPr/>
            <p:nvPr/>
          </p:nvCxnSpPr>
          <p:spPr>
            <a:xfrm>
              <a:off x="5141398" y="1281127"/>
              <a:ext cx="0" cy="49112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虚尾箭头 94">
              <a:extLst>
                <a:ext uri="{FF2B5EF4-FFF2-40B4-BE49-F238E27FC236}">
                  <a16:creationId xmlns:a16="http://schemas.microsoft.com/office/drawing/2014/main" xmlns="" id="{3EA2CA58-AA13-4776-8340-AEC53BC40108}"/>
                </a:ext>
              </a:extLst>
            </p:cNvPr>
            <p:cNvSpPr/>
            <p:nvPr/>
          </p:nvSpPr>
          <p:spPr bwMode="auto">
            <a:xfrm>
              <a:off x="7580653" y="2438773"/>
              <a:ext cx="2061053" cy="352797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rtlCol="0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>
                <a:solidFill>
                  <a:srgbClr val="666666"/>
                </a:solidFill>
              </a:endParaRPr>
            </a:p>
          </p:txBody>
        </p:sp>
        <p:sp>
          <p:nvSpPr>
            <p:cNvPr id="17" name="文本框 4">
              <a:extLst>
                <a:ext uri="{FF2B5EF4-FFF2-40B4-BE49-F238E27FC236}">
                  <a16:creationId xmlns:a16="http://schemas.microsoft.com/office/drawing/2014/main" xmlns="" id="{ABA75E2A-EA9A-4CEB-8206-6EBF10463120}"/>
                </a:ext>
              </a:extLst>
            </p:cNvPr>
            <p:cNvSpPr txBox="1"/>
            <p:nvPr/>
          </p:nvSpPr>
          <p:spPr>
            <a:xfrm>
              <a:off x="8110697" y="1365688"/>
              <a:ext cx="911285" cy="4401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R18</a:t>
              </a:r>
              <a:endParaRPr lang="zh-CN" altLang="en-US" sz="4000" dirty="0">
                <a:solidFill>
                  <a:srgbClr val="1D1D1A"/>
                </a:solidFill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0FD9925-9E1F-4AC1-80FB-BECCB319FB98}"/>
                </a:ext>
              </a:extLst>
            </p:cNvPr>
            <p:cNvCxnSpPr/>
            <p:nvPr/>
          </p:nvCxnSpPr>
          <p:spPr>
            <a:xfrm>
              <a:off x="7408447" y="1281127"/>
              <a:ext cx="0" cy="49112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7">
              <a:extLst>
                <a:ext uri="{FF2B5EF4-FFF2-40B4-BE49-F238E27FC236}">
                  <a16:creationId xmlns:a16="http://schemas.microsoft.com/office/drawing/2014/main" xmlns="" id="{8F0EB999-648B-49CF-8C03-28493B35061B}"/>
                </a:ext>
              </a:extLst>
            </p:cNvPr>
            <p:cNvSpPr txBox="1"/>
            <p:nvPr/>
          </p:nvSpPr>
          <p:spPr>
            <a:xfrm>
              <a:off x="7460990" y="2898667"/>
              <a:ext cx="2375411" cy="33732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kern="100" dirty="0" err="1">
                  <a:cs typeface="Times New Roman" panose="02020603050405020304" pitchFamily="18" charset="0"/>
                </a:rPr>
                <a:t>IIoT</a:t>
              </a:r>
              <a:r>
                <a:rPr lang="en-US" altLang="zh-CN" sz="1000" b="1" kern="100" dirty="0">
                  <a:cs typeface="Times New Roman" panose="02020603050405020304" pitchFamily="18" charset="0"/>
                </a:rPr>
                <a:t> and V2X positioning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kern="100" dirty="0">
                  <a:cs typeface="Times New Roman" panose="02020603050405020304" pitchFamily="18" charset="0"/>
                </a:rPr>
                <a:t>Battery life: </a:t>
              </a:r>
              <a:r>
                <a:rPr lang="en-US" altLang="zh-CN" sz="1000" b="1" kern="100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1 year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kern="100" dirty="0">
                  <a:cs typeface="Times New Roman" panose="02020603050405020304" pitchFamily="18" charset="0"/>
                </a:rPr>
                <a:t>Accuracy: </a:t>
              </a:r>
              <a:r>
                <a:rPr lang="en-US" altLang="zh-CN" sz="1000" b="1" kern="100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0.2m@90%</a:t>
              </a:r>
            </a:p>
            <a:p>
              <a:pPr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kern="100" dirty="0">
                  <a:cs typeface="Times New Roman" panose="02020603050405020304" pitchFamily="18" charset="0"/>
                </a:rPr>
                <a:t>Features</a:t>
              </a:r>
              <a:endParaRPr lang="zh-CN" altLang="en-US" sz="1400" b="1" kern="1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kern="100" dirty="0">
                  <a:cs typeface="Times New Roman" panose="02020603050405020304" pitchFamily="18" charset="0"/>
                </a:rPr>
                <a:t>INACTIVE state positioning with SRS validity area and </a:t>
              </a:r>
              <a:r>
                <a:rPr lang="en-US" altLang="zh-CN" sz="1000" kern="100" dirty="0" err="1">
                  <a:cs typeface="Times New Roman" panose="02020603050405020304" pitchFamily="18" charset="0"/>
                </a:rPr>
                <a:t>eDRX</a:t>
              </a:r>
              <a:r>
                <a:rPr lang="en-US" altLang="zh-CN" sz="1000" kern="100" dirty="0">
                  <a:cs typeface="Times New Roman" panose="02020603050405020304" pitchFamily="18" charset="0"/>
                </a:rPr>
                <a:t> </a:t>
              </a:r>
              <a:endParaRPr lang="zh-CN" altLang="en-US" sz="1400" kern="1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BW aggregation for intra-band contiguous CCs</a:t>
              </a:r>
              <a:endParaRPr lang="zh-CN" altLang="en-US" sz="1400" kern="1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RSCP measurement for CPP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Ranging/SL positioning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Frequency hopping positioning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NR positioning integrity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kern="100" dirty="0">
                  <a:solidFill>
                    <a:srgbClr val="1D1D1A"/>
                  </a:solidFill>
                  <a:cs typeface="Times New Roman" panose="02020603050405020304" pitchFamily="18" charset="0"/>
                </a:rPr>
                <a:t>IDLE state DL positioning</a:t>
              </a:r>
            </a:p>
          </p:txBody>
        </p:sp>
        <p:sp>
          <p:nvSpPr>
            <p:cNvPr id="20" name="文本框 7">
              <a:extLst>
                <a:ext uri="{FF2B5EF4-FFF2-40B4-BE49-F238E27FC236}">
                  <a16:creationId xmlns:a16="http://schemas.microsoft.com/office/drawing/2014/main" xmlns="" id="{69FC7B7E-1C7D-499F-9BCF-028D26D785AC}"/>
                </a:ext>
              </a:extLst>
            </p:cNvPr>
            <p:cNvSpPr txBox="1"/>
            <p:nvPr/>
          </p:nvSpPr>
          <p:spPr>
            <a:xfrm>
              <a:off x="256188" y="1831775"/>
              <a:ext cx="2120037" cy="57850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5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Basic 5G positioning (regulatory requirements)</a:t>
              </a:r>
              <a:endParaRPr lang="zh-CN" altLang="en-US" sz="2000" b="1" dirty="0">
                <a:solidFill>
                  <a:srgbClr val="1D1D1A"/>
                </a:solidFill>
              </a:endParaRPr>
            </a:p>
          </p:txBody>
        </p:sp>
        <p:sp>
          <p:nvSpPr>
            <p:cNvPr id="21" name="文本框 14">
              <a:extLst>
                <a:ext uri="{FF2B5EF4-FFF2-40B4-BE49-F238E27FC236}">
                  <a16:creationId xmlns:a16="http://schemas.microsoft.com/office/drawing/2014/main" xmlns="" id="{EBCC6BF7-487F-40DD-A4E8-2385B22432F1}"/>
                </a:ext>
              </a:extLst>
            </p:cNvPr>
            <p:cNvSpPr txBox="1"/>
            <p:nvPr/>
          </p:nvSpPr>
          <p:spPr>
            <a:xfrm>
              <a:off x="2706901" y="1845766"/>
              <a:ext cx="4463050" cy="5409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50" b="1" dirty="0"/>
                <a:t>Basic NR positioning functionality: 0.5m@90%</a:t>
              </a:r>
              <a:endParaRPr lang="zh-CN" altLang="en-US" sz="2000" b="1" dirty="0">
                <a:solidFill>
                  <a:srgbClr val="1D1D1A"/>
                </a:solidFill>
              </a:endParaRPr>
            </a:p>
          </p:txBody>
        </p:sp>
        <p:sp>
          <p:nvSpPr>
            <p:cNvPr id="22" name="文本框 14">
              <a:extLst>
                <a:ext uri="{FF2B5EF4-FFF2-40B4-BE49-F238E27FC236}">
                  <a16:creationId xmlns:a16="http://schemas.microsoft.com/office/drawing/2014/main" xmlns="" id="{6D2425D2-B784-424B-A0CD-14CE0E64F4BC}"/>
                </a:ext>
              </a:extLst>
            </p:cNvPr>
            <p:cNvSpPr txBox="1"/>
            <p:nvPr/>
          </p:nvSpPr>
          <p:spPr>
            <a:xfrm>
              <a:off x="7565980" y="1831119"/>
              <a:ext cx="2197612" cy="55563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1050" b="1" dirty="0" err="1">
                  <a:solidFill>
                    <a:srgbClr val="000000"/>
                  </a:solidFill>
                </a:rPr>
                <a:t>IIoT</a:t>
              </a:r>
              <a:r>
                <a:rPr lang="en-US" altLang="zh-CN" sz="1050" b="1" dirty="0">
                  <a:solidFill>
                    <a:srgbClr val="000000"/>
                  </a:solidFill>
                </a:rPr>
                <a:t> positioning evolution: </a:t>
              </a:r>
              <a:endParaRPr lang="en-US" altLang="zh-CN" sz="105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altLang="zh-CN" sz="1050" b="1" dirty="0" smtClean="0">
                  <a:solidFill>
                    <a:srgbClr val="000000"/>
                  </a:solidFill>
                </a:rPr>
                <a:t>1 </a:t>
              </a:r>
              <a:r>
                <a:rPr lang="en-US" altLang="zh-CN" sz="1050" b="1" dirty="0">
                  <a:solidFill>
                    <a:srgbClr val="000000"/>
                  </a:solidFill>
                </a:rPr>
                <a:t>year battery life &amp; 0.2m@90%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DCF1BF1-F02A-470E-AD09-3DA0183022F8}"/>
                </a:ext>
              </a:extLst>
            </p:cNvPr>
            <p:cNvCxnSpPr/>
            <p:nvPr/>
          </p:nvCxnSpPr>
          <p:spPr>
            <a:xfrm>
              <a:off x="9877280" y="1281127"/>
              <a:ext cx="0" cy="49112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虚尾箭头 94">
              <a:extLst>
                <a:ext uri="{FF2B5EF4-FFF2-40B4-BE49-F238E27FC236}">
                  <a16:creationId xmlns:a16="http://schemas.microsoft.com/office/drawing/2014/main" xmlns="" id="{0D552CF1-0189-4F1E-9A78-D04797D6C2BF}"/>
                </a:ext>
              </a:extLst>
            </p:cNvPr>
            <p:cNvSpPr/>
            <p:nvPr/>
          </p:nvSpPr>
          <p:spPr bwMode="auto">
            <a:xfrm>
              <a:off x="9948381" y="2438773"/>
              <a:ext cx="2061053" cy="352797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rtlCol="0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>
                <a:solidFill>
                  <a:srgbClr val="666666"/>
                </a:solidFill>
              </a:endParaRPr>
            </a:p>
          </p:txBody>
        </p:sp>
        <p:sp>
          <p:nvSpPr>
            <p:cNvPr id="25" name="文本框 4">
              <a:extLst>
                <a:ext uri="{FF2B5EF4-FFF2-40B4-BE49-F238E27FC236}">
                  <a16:creationId xmlns:a16="http://schemas.microsoft.com/office/drawing/2014/main" xmlns="" id="{47434D85-13A6-4EF0-853C-EFA2DE3670BA}"/>
                </a:ext>
              </a:extLst>
            </p:cNvPr>
            <p:cNvSpPr txBox="1"/>
            <p:nvPr/>
          </p:nvSpPr>
          <p:spPr>
            <a:xfrm>
              <a:off x="10523264" y="1365688"/>
              <a:ext cx="911285" cy="4401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R19</a:t>
              </a:r>
              <a:endParaRPr lang="zh-CN" altLang="en-US" sz="4000" dirty="0">
                <a:solidFill>
                  <a:srgbClr val="1D1D1A"/>
                </a:solidFill>
              </a:endParaRPr>
            </a:p>
          </p:txBody>
        </p:sp>
        <p:sp>
          <p:nvSpPr>
            <p:cNvPr id="26" name="文本框 17">
              <a:extLst>
                <a:ext uri="{FF2B5EF4-FFF2-40B4-BE49-F238E27FC236}">
                  <a16:creationId xmlns:a16="http://schemas.microsoft.com/office/drawing/2014/main" xmlns="" id="{36C4E022-CA05-4012-94AC-B8BF8D253034}"/>
                </a:ext>
              </a:extLst>
            </p:cNvPr>
            <p:cNvSpPr txBox="1"/>
            <p:nvPr/>
          </p:nvSpPr>
          <p:spPr>
            <a:xfrm>
              <a:off x="9907965" y="2898667"/>
              <a:ext cx="2375411" cy="309627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dirty="0" err="1">
                  <a:cs typeface="Times New Roman" panose="02020603050405020304" pitchFamily="18" charset="0"/>
                </a:rPr>
                <a:t>IIoT</a:t>
              </a:r>
              <a:r>
                <a:rPr lang="en-US" altLang="zh-CN" sz="1000" b="1" dirty="0">
                  <a:cs typeface="Times New Roman" panose="02020603050405020304" pitchFamily="18" charset="0"/>
                </a:rPr>
                <a:t> AGV positioning</a:t>
              </a: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dirty="0">
                  <a:cs typeface="Times New Roman" panose="02020603050405020304" pitchFamily="18" charset="0"/>
                </a:rPr>
                <a:t>Accuracy: </a:t>
              </a:r>
              <a:r>
                <a:rPr lang="en-US" altLang="zh-CN" sz="1000" b="1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0.1m@90%</a:t>
              </a:r>
            </a:p>
            <a:p>
              <a:pPr fontAlgn="auto">
                <a:spcBef>
                  <a:spcPts val="0"/>
                </a:spcBef>
                <a:spcAft>
                  <a:spcPts val="300"/>
                </a:spcAft>
                <a:tabLst>
                  <a:tab pos="90170" algn="l"/>
                </a:tabLst>
              </a:pPr>
              <a:r>
                <a:rPr lang="en-US" altLang="zh-CN" sz="1000" b="1" dirty="0">
                  <a:cs typeface="Times New Roman" panose="02020603050405020304" pitchFamily="18" charset="0"/>
                </a:rPr>
                <a:t>Features (Huawei </a:t>
              </a:r>
              <a:r>
                <a:rPr lang="en-US" altLang="zh-CN" sz="1000" b="1" dirty="0" smtClean="0">
                  <a:cs typeface="Times New Roman" panose="02020603050405020304" pitchFamily="18" charset="0"/>
                </a:rPr>
                <a:t>proposal)</a:t>
              </a:r>
              <a:endParaRPr lang="en-US" altLang="zh-CN" sz="1000" b="1" dirty="0">
                <a:cs typeface="Times New Roman" panose="02020603050405020304" pitchFamily="18" charset="0"/>
              </a:endParaRP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altLang="zh-CN" sz="1000" kern="100" dirty="0">
                  <a:cs typeface="Times New Roman" panose="02020603050405020304" pitchFamily="18" charset="0"/>
                </a:rPr>
                <a:t>Path-based SRS </a:t>
              </a:r>
              <a:r>
                <a:rPr lang="en-US" altLang="zh-CN" sz="1000" kern="100" dirty="0" err="1">
                  <a:cs typeface="Times New Roman" panose="02020603050405020304" pitchFamily="18" charset="0"/>
                </a:rPr>
                <a:t>Tx</a:t>
              </a:r>
              <a:r>
                <a:rPr lang="en-US" altLang="zh-CN" sz="1000" kern="100" dirty="0">
                  <a:cs typeface="Times New Roman" panose="02020603050405020304" pitchFamily="18" charset="0"/>
                </a:rPr>
                <a:t> beamforming for </a:t>
              </a:r>
              <a:r>
                <a:rPr lang="en-US" altLang="zh-CN" sz="1000" kern="100" dirty="0" err="1">
                  <a:cs typeface="Times New Roman" panose="02020603050405020304" pitchFamily="18" charset="0"/>
                </a:rPr>
                <a:t>mmWave</a:t>
              </a:r>
              <a:r>
                <a:rPr lang="en-US" altLang="zh-CN" sz="1000" kern="100" dirty="0">
                  <a:cs typeface="Times New Roman" panose="02020603050405020304" pitchFamily="18" charset="0"/>
                </a:rPr>
                <a:t> positioning</a:t>
              </a:r>
              <a:endParaRPr lang="en-US" sz="1000" kern="100" dirty="0">
                <a:cs typeface="Times New Roman" panose="02020603050405020304" pitchFamily="18" charset="0"/>
              </a:endParaRPr>
            </a:p>
            <a:p>
              <a:pPr marL="171450" indent="-171450" fontAlgn="auto"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tabLst>
                  <a:tab pos="90170" algn="l"/>
                </a:tabLst>
              </a:pPr>
              <a:r>
                <a:rPr lang="en-US" sz="1000" kern="100" dirty="0">
                  <a:cs typeface="Times New Roman" panose="02020603050405020304" pitchFamily="18" charset="0"/>
                </a:rPr>
                <a:t>Dual-</a:t>
              </a:r>
              <a:r>
                <a:rPr lang="en-US" sz="1000" kern="100" dirty="0" err="1">
                  <a:cs typeface="Times New Roman" panose="02020603050405020304" pitchFamily="18" charset="0"/>
                </a:rPr>
                <a:t>subband</a:t>
              </a:r>
              <a:r>
                <a:rPr lang="en-US" sz="1000" kern="100" dirty="0">
                  <a:cs typeface="Times New Roman" panose="02020603050405020304" pitchFamily="18" charset="0"/>
                </a:rPr>
                <a:t> RS and </a:t>
              </a:r>
              <a:r>
                <a:rPr lang="en-US" sz="1000" kern="100" dirty="0" err="1">
                  <a:cs typeface="Times New Roman" panose="02020603050405020304" pitchFamily="18" charset="0"/>
                </a:rPr>
                <a:t>subband</a:t>
              </a:r>
              <a:r>
                <a:rPr lang="en-US" sz="1000" kern="100" dirty="0">
                  <a:cs typeface="Times New Roman" panose="02020603050405020304" pitchFamily="18" charset="0"/>
                </a:rPr>
                <a:t> </a:t>
              </a:r>
              <a:r>
                <a:rPr lang="en-US" sz="1000" kern="100" dirty="0" err="1">
                  <a:cs typeface="Times New Roman" panose="02020603050405020304" pitchFamily="18" charset="0"/>
                </a:rPr>
                <a:t>RSCP</a:t>
              </a:r>
              <a:r>
                <a:rPr lang="en-US" sz="1000" kern="100" dirty="0">
                  <a:cs typeface="Times New Roman" panose="02020603050405020304" pitchFamily="18" charset="0"/>
                </a:rPr>
                <a:t> reporting</a:t>
              </a:r>
            </a:p>
          </p:txBody>
        </p:sp>
        <p:sp>
          <p:nvSpPr>
            <p:cNvPr id="27" name="文本框 14">
              <a:extLst>
                <a:ext uri="{FF2B5EF4-FFF2-40B4-BE49-F238E27FC236}">
                  <a16:creationId xmlns:a16="http://schemas.microsoft.com/office/drawing/2014/main" xmlns="" id="{2D40A99E-16EA-40D5-9E03-992C3C59674B}"/>
                </a:ext>
              </a:extLst>
            </p:cNvPr>
            <p:cNvSpPr txBox="1"/>
            <p:nvPr/>
          </p:nvSpPr>
          <p:spPr>
            <a:xfrm>
              <a:off x="9947531" y="1831119"/>
              <a:ext cx="2169966" cy="55563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50" b="1" dirty="0"/>
                <a:t>Centi-meter accuracy: 0.1m@90%</a:t>
              </a:r>
            </a:p>
          </p:txBody>
        </p:sp>
      </p:grpSp>
      <p:pic>
        <p:nvPicPr>
          <p:cNvPr id="28" name="图片 27">
            <a:hlinkClick r:id="rId2" action="ppaction://hlinkfile"/>
            <a:extLst>
              <a:ext uri="{FF2B5EF4-FFF2-40B4-BE49-F238E27FC236}">
                <a16:creationId xmlns:a16="http://schemas.microsoft.com/office/drawing/2014/main" xmlns="" id="{C30E4E6D-94A4-4AF5-8232-08EA76C7932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3" b="100000" l="1354" r="898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098" y="4600351"/>
            <a:ext cx="469137" cy="8290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C3BAF71-8F30-49F9-9415-748A5225C3F4}"/>
              </a:ext>
            </a:extLst>
          </p:cNvPr>
          <p:cNvSpPr/>
          <p:nvPr/>
        </p:nvSpPr>
        <p:spPr>
          <a:xfrm>
            <a:off x="10677773" y="4768265"/>
            <a:ext cx="133872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666666">
                  <a:lumMod val="50000"/>
                </a:srgbClr>
              </a:buClr>
              <a:buSzPct val="80000"/>
            </a:pPr>
            <a:r>
              <a:rPr lang="en-US" altLang="zh-CN" sz="1100" dirty="0">
                <a:solidFill>
                  <a:srgbClr val="1D1D1A"/>
                </a:solidFill>
                <a:latin typeface="Arial" pitchFamily="34" charset="0"/>
                <a:ea typeface="华文细黑" pitchFamily="2" charset="-122"/>
              </a:rPr>
              <a:t>AGV requires 10cm level accuracy</a:t>
            </a:r>
          </a:p>
        </p:txBody>
      </p:sp>
    </p:spTree>
    <p:extLst>
      <p:ext uri="{BB962C8B-B14F-4D97-AF65-F5344CB8AC3E}">
        <p14:creationId xmlns:p14="http://schemas.microsoft.com/office/powerpoint/2010/main" val="1957138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5E721575-7938-4842-8C83-DE554A1F53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mmWave positioning</a:t>
            </a:r>
            <a:endParaRPr lang="zh-CN" altLang="en-US" dirty="0"/>
          </a:p>
        </p:txBody>
      </p:sp>
      <p:sp>
        <p:nvSpPr>
          <p:cNvPr id="7" name="圆角矩形 200">
            <a:extLst>
              <a:ext uri="{FF2B5EF4-FFF2-40B4-BE49-F238E27FC236}">
                <a16:creationId xmlns:a16="http://schemas.microsoft.com/office/drawing/2014/main" xmlns="" id="{E0A621FC-B0A2-4AC9-8ED7-B2D8ED5CE576}"/>
              </a:ext>
            </a:extLst>
          </p:cNvPr>
          <p:cNvSpPr/>
          <p:nvPr/>
        </p:nvSpPr>
        <p:spPr>
          <a:xfrm>
            <a:off x="184044" y="1174710"/>
            <a:ext cx="11685574" cy="5468816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742D2FA-7B87-4AD1-841A-4B2BD8A5E05C}"/>
              </a:ext>
            </a:extLst>
          </p:cNvPr>
          <p:cNvSpPr txBox="1"/>
          <p:nvPr/>
        </p:nvSpPr>
        <p:spPr>
          <a:xfrm>
            <a:off x="5086423" y="1005973"/>
            <a:ext cx="2021552" cy="338554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600" b="1" dirty="0">
                <a:latin typeface="Arial"/>
              </a:rPr>
              <a:t>Legacy baseline </a:t>
            </a:r>
            <a:endParaRPr lang="zh-CN" altLang="en-US" sz="1600" b="1" dirty="0">
              <a:latin typeface="Arial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F3882C5-C979-4F8F-B04D-05A8A5DFE112}"/>
              </a:ext>
            </a:extLst>
          </p:cNvPr>
          <p:cNvSpPr txBox="1"/>
          <p:nvPr/>
        </p:nvSpPr>
        <p:spPr>
          <a:xfrm>
            <a:off x="1875430" y="1356577"/>
            <a:ext cx="3326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12"/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Multi-TRP positioning for FR2</a:t>
            </a: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xmlns="" id="{E61B8987-C46E-499F-A019-1C38062A198F}"/>
              </a:ext>
            </a:extLst>
          </p:cNvPr>
          <p:cNvSpPr/>
          <p:nvPr/>
        </p:nvSpPr>
        <p:spPr>
          <a:xfrm>
            <a:off x="498566" y="1906967"/>
            <a:ext cx="3184907" cy="3046257"/>
          </a:xfrm>
          <a:prstGeom prst="roundRect">
            <a:avLst>
              <a:gd name="adj" fmla="val 7253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65D853E1-6DA7-40A6-8E96-4B339DC096CA}"/>
              </a:ext>
            </a:extLst>
          </p:cNvPr>
          <p:cNvGrpSpPr/>
          <p:nvPr/>
        </p:nvGrpSpPr>
        <p:grpSpPr>
          <a:xfrm>
            <a:off x="903924" y="2375034"/>
            <a:ext cx="857631" cy="939619"/>
            <a:chOff x="1010195" y="1856505"/>
            <a:chExt cx="685255" cy="750764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071CB711-226A-4337-9B51-98477F0C81CC}"/>
                </a:ext>
              </a:extLst>
            </p:cNvPr>
            <p:cNvSpPr/>
            <p:nvPr/>
          </p:nvSpPr>
          <p:spPr>
            <a:xfrm rot="1772415">
              <a:off x="1010195" y="1994263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FADD089B-6648-410B-93FB-03A1342CB833}"/>
                </a:ext>
              </a:extLst>
            </p:cNvPr>
            <p:cNvSpPr/>
            <p:nvPr/>
          </p:nvSpPr>
          <p:spPr>
            <a:xfrm rot="3213663">
              <a:off x="895894" y="2112209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580E0697-39B5-4F2D-84D1-0C22E743AFD1}"/>
                </a:ext>
              </a:extLst>
            </p:cNvPr>
            <p:cNvSpPr/>
            <p:nvPr/>
          </p:nvSpPr>
          <p:spPr>
            <a:xfrm rot="4736150">
              <a:off x="764818" y="2177718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47619D2F-0913-4965-9003-425237A612B6}"/>
              </a:ext>
            </a:extLst>
          </p:cNvPr>
          <p:cNvGrpSpPr/>
          <p:nvPr/>
        </p:nvGrpSpPr>
        <p:grpSpPr>
          <a:xfrm>
            <a:off x="2297793" y="2268169"/>
            <a:ext cx="867178" cy="933379"/>
            <a:chOff x="1727469" y="1771119"/>
            <a:chExt cx="692883" cy="745778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D405F18D-3940-45DC-964D-7FB0C8E99068}"/>
                </a:ext>
              </a:extLst>
            </p:cNvPr>
            <p:cNvSpPr/>
            <p:nvPr/>
          </p:nvSpPr>
          <p:spPr>
            <a:xfrm rot="5823725">
              <a:off x="1990801" y="2087346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68F8BDD1-841D-4085-A5E4-88C26A95009C}"/>
                </a:ext>
              </a:extLst>
            </p:cNvPr>
            <p:cNvSpPr/>
            <p:nvPr/>
          </p:nvSpPr>
          <p:spPr>
            <a:xfrm rot="7264973">
              <a:off x="1838115" y="2026823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9485D7CB-3767-4B9D-8CCF-042F0964ED27}"/>
                </a:ext>
              </a:extLst>
            </p:cNvPr>
            <p:cNvSpPr/>
            <p:nvPr/>
          </p:nvSpPr>
          <p:spPr>
            <a:xfrm rot="8787460">
              <a:off x="1727469" y="1930752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E6BF5A24-E9A2-48C6-A239-77A35A8F3E9A}"/>
              </a:ext>
            </a:extLst>
          </p:cNvPr>
          <p:cNvGrpSpPr/>
          <p:nvPr/>
        </p:nvGrpSpPr>
        <p:grpSpPr>
          <a:xfrm>
            <a:off x="1801619" y="3111702"/>
            <a:ext cx="507469" cy="500638"/>
            <a:chOff x="1032690" y="2781751"/>
            <a:chExt cx="674970" cy="665884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7D02800B-3F8A-45E1-A63F-1D9993AAF2BE}"/>
                </a:ext>
              </a:extLst>
            </p:cNvPr>
            <p:cNvSpPr/>
            <p:nvPr/>
          </p:nvSpPr>
          <p:spPr>
            <a:xfrm rot="2700000">
              <a:off x="1010195" y="2894580"/>
              <a:ext cx="39950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413BE82-E4A0-4D5D-B43E-BECD9FA49964}"/>
                </a:ext>
              </a:extLst>
            </p:cNvPr>
            <p:cNvSpPr/>
            <p:nvPr/>
          </p:nvSpPr>
          <p:spPr>
            <a:xfrm rot="8100000">
              <a:off x="1032690" y="3168261"/>
              <a:ext cx="39950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C023F2B1-0108-4D69-80AD-474917EC9BE0}"/>
                </a:ext>
              </a:extLst>
            </p:cNvPr>
            <p:cNvSpPr/>
            <p:nvPr/>
          </p:nvSpPr>
          <p:spPr>
            <a:xfrm rot="18900000">
              <a:off x="1308155" y="2889554"/>
              <a:ext cx="39950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477651A3-0045-4759-A979-0E97003EC601}"/>
                </a:ext>
              </a:extLst>
            </p:cNvPr>
            <p:cNvSpPr/>
            <p:nvPr/>
          </p:nvSpPr>
          <p:spPr>
            <a:xfrm rot="2700000">
              <a:off x="1308154" y="3160959"/>
              <a:ext cx="39950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217B9D30-A143-4666-86B4-490ABA033FDD}"/>
              </a:ext>
            </a:extLst>
          </p:cNvPr>
          <p:cNvGrpSpPr/>
          <p:nvPr/>
        </p:nvGrpSpPr>
        <p:grpSpPr>
          <a:xfrm>
            <a:off x="1533105" y="3804067"/>
            <a:ext cx="600250" cy="901581"/>
            <a:chOff x="1310089" y="2998315"/>
            <a:chExt cx="479605" cy="720371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0F8385A2-992D-4705-B32A-165AEE09A7EA}"/>
                </a:ext>
              </a:extLst>
            </p:cNvPr>
            <p:cNvSpPr/>
            <p:nvPr/>
          </p:nvSpPr>
          <p:spPr>
            <a:xfrm rot="14997625">
              <a:off x="1054385" y="3269701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FF5ADAA2-7809-4D49-B12F-3926276FDDB1}"/>
                </a:ext>
              </a:extLst>
            </p:cNvPr>
            <p:cNvSpPr/>
            <p:nvPr/>
          </p:nvSpPr>
          <p:spPr>
            <a:xfrm rot="16438873">
              <a:off x="1217878" y="3254019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FC8B439D-F473-42DB-8C7B-3339B395E7AD}"/>
                </a:ext>
              </a:extLst>
            </p:cNvPr>
            <p:cNvSpPr/>
            <p:nvPr/>
          </p:nvSpPr>
          <p:spPr>
            <a:xfrm rot="17961360">
              <a:off x="1360143" y="3289135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54D93DCC-79C8-4032-9673-2ACBC74A9065}"/>
              </a:ext>
            </a:extLst>
          </p:cNvPr>
          <p:cNvSpPr txBox="1"/>
          <p:nvPr/>
        </p:nvSpPr>
        <p:spPr>
          <a:xfrm>
            <a:off x="2337868" y="3410511"/>
            <a:ext cx="80626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UE Tx beam sweeping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25F015CA-03FA-4DC8-816B-F5BE70CAACF4}"/>
              </a:ext>
            </a:extLst>
          </p:cNvPr>
          <p:cNvSpPr txBox="1"/>
          <p:nvPr/>
        </p:nvSpPr>
        <p:spPr>
          <a:xfrm>
            <a:off x="726043" y="2271918"/>
            <a:ext cx="304340" cy="161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TRP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60C81A3E-633C-477B-A28A-7143027F869C}"/>
              </a:ext>
            </a:extLst>
          </p:cNvPr>
          <p:cNvSpPr txBox="1"/>
          <p:nvPr/>
        </p:nvSpPr>
        <p:spPr>
          <a:xfrm>
            <a:off x="3184756" y="2271918"/>
            <a:ext cx="304340" cy="161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TRP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E66F6CC5-046D-4493-A04A-DB0A784B4889}"/>
              </a:ext>
            </a:extLst>
          </p:cNvPr>
          <p:cNvSpPr txBox="1"/>
          <p:nvPr/>
        </p:nvSpPr>
        <p:spPr>
          <a:xfrm>
            <a:off x="1673358" y="4703917"/>
            <a:ext cx="304340" cy="161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TRP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B33813E3-EF42-41C8-A827-00269819C4DB}"/>
              </a:ext>
            </a:extLst>
          </p:cNvPr>
          <p:cNvSpPr txBox="1"/>
          <p:nvPr/>
        </p:nvSpPr>
        <p:spPr>
          <a:xfrm>
            <a:off x="1066030" y="1937935"/>
            <a:ext cx="21346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Tx beam sweeping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xmlns="" id="{017DC818-4C28-48D0-9BB7-66B29D543CAF}"/>
              </a:ext>
            </a:extLst>
          </p:cNvPr>
          <p:cNvSpPr/>
          <p:nvPr/>
        </p:nvSpPr>
        <p:spPr>
          <a:xfrm>
            <a:off x="3820614" y="1906967"/>
            <a:ext cx="3184907" cy="3046257"/>
          </a:xfrm>
          <a:prstGeom prst="roundRect">
            <a:avLst>
              <a:gd name="adj" fmla="val 7253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BA439FA0-4423-4D8B-B336-3850EA477953}"/>
              </a:ext>
            </a:extLst>
          </p:cNvPr>
          <p:cNvGrpSpPr/>
          <p:nvPr/>
        </p:nvGrpSpPr>
        <p:grpSpPr>
          <a:xfrm>
            <a:off x="4225973" y="2375034"/>
            <a:ext cx="857631" cy="939619"/>
            <a:chOff x="1010195" y="1856505"/>
            <a:chExt cx="685255" cy="750764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3DF30DFB-F3D9-4E09-9229-20B8DCE74A64}"/>
                </a:ext>
              </a:extLst>
            </p:cNvPr>
            <p:cNvSpPr/>
            <p:nvPr/>
          </p:nvSpPr>
          <p:spPr>
            <a:xfrm rot="1772415">
              <a:off x="1010195" y="1994263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C9FEEC7B-F01C-45CA-96B2-4F118CDA380F}"/>
                </a:ext>
              </a:extLst>
            </p:cNvPr>
            <p:cNvSpPr/>
            <p:nvPr/>
          </p:nvSpPr>
          <p:spPr>
            <a:xfrm rot="3213663">
              <a:off x="895894" y="2112209"/>
              <a:ext cx="685255" cy="173847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8FB66B4B-4F00-4483-B20F-61A3C54F7204}"/>
                </a:ext>
              </a:extLst>
            </p:cNvPr>
            <p:cNvSpPr/>
            <p:nvPr/>
          </p:nvSpPr>
          <p:spPr>
            <a:xfrm rot="4736150">
              <a:off x="764818" y="2177718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51BF50F3-3224-469E-AB8C-B856E926FF18}"/>
              </a:ext>
            </a:extLst>
          </p:cNvPr>
          <p:cNvGrpSpPr/>
          <p:nvPr/>
        </p:nvGrpSpPr>
        <p:grpSpPr>
          <a:xfrm>
            <a:off x="5619841" y="2268169"/>
            <a:ext cx="867178" cy="933379"/>
            <a:chOff x="1727469" y="1771119"/>
            <a:chExt cx="692883" cy="745778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8538973A-E44B-4C26-A897-E14A089117C5}"/>
                </a:ext>
              </a:extLst>
            </p:cNvPr>
            <p:cNvSpPr/>
            <p:nvPr/>
          </p:nvSpPr>
          <p:spPr>
            <a:xfrm rot="5823725">
              <a:off x="1990801" y="2087346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CFB0A4F2-7015-4B1F-A472-1914CC2039DB}"/>
                </a:ext>
              </a:extLst>
            </p:cNvPr>
            <p:cNvSpPr/>
            <p:nvPr/>
          </p:nvSpPr>
          <p:spPr>
            <a:xfrm rot="7264973">
              <a:off x="1838115" y="2026823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15F84EA0-A0FA-4218-BA72-FEB78EC96BB0}"/>
                </a:ext>
              </a:extLst>
            </p:cNvPr>
            <p:cNvSpPr/>
            <p:nvPr/>
          </p:nvSpPr>
          <p:spPr>
            <a:xfrm rot="8787460">
              <a:off x="1727469" y="1930752"/>
              <a:ext cx="685255" cy="173847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D9D61413-FCDC-482F-8BB1-97898825C336}"/>
              </a:ext>
            </a:extLst>
          </p:cNvPr>
          <p:cNvGrpSpPr/>
          <p:nvPr/>
        </p:nvGrpSpPr>
        <p:grpSpPr>
          <a:xfrm>
            <a:off x="5123667" y="3111701"/>
            <a:ext cx="507469" cy="421298"/>
            <a:chOff x="1032690" y="2781751"/>
            <a:chExt cx="674970" cy="560357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A9BBAF52-F13B-4616-A7A4-E53C01F5A301}"/>
                </a:ext>
              </a:extLst>
            </p:cNvPr>
            <p:cNvSpPr/>
            <p:nvPr/>
          </p:nvSpPr>
          <p:spPr>
            <a:xfrm rot="2700000">
              <a:off x="1010195" y="2894580"/>
              <a:ext cx="399505" cy="173847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4EC05610-F4BD-4CED-A121-92FA34D0C9DF}"/>
                </a:ext>
              </a:extLst>
            </p:cNvPr>
            <p:cNvSpPr/>
            <p:nvPr/>
          </p:nvSpPr>
          <p:spPr>
            <a:xfrm rot="8100000">
              <a:off x="1032690" y="3168261"/>
              <a:ext cx="399505" cy="173847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0A0DC0B-F17A-48E7-A0CA-1C537562CAE1}"/>
                </a:ext>
              </a:extLst>
            </p:cNvPr>
            <p:cNvSpPr/>
            <p:nvPr/>
          </p:nvSpPr>
          <p:spPr>
            <a:xfrm rot="18900000">
              <a:off x="1308155" y="2889554"/>
              <a:ext cx="399505" cy="173847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E7A45AD2-8522-4481-8AEF-1A795F90D715}"/>
              </a:ext>
            </a:extLst>
          </p:cNvPr>
          <p:cNvGrpSpPr/>
          <p:nvPr/>
        </p:nvGrpSpPr>
        <p:grpSpPr>
          <a:xfrm>
            <a:off x="4855153" y="3804067"/>
            <a:ext cx="600250" cy="901581"/>
            <a:chOff x="1310089" y="2998315"/>
            <a:chExt cx="479605" cy="720371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8F897903-3023-4A7C-A3EC-D4F5D974C4D9}"/>
                </a:ext>
              </a:extLst>
            </p:cNvPr>
            <p:cNvSpPr/>
            <p:nvPr/>
          </p:nvSpPr>
          <p:spPr>
            <a:xfrm rot="14997625">
              <a:off x="1054385" y="3269701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646E78EF-4518-4BB1-85A7-A647A732C5A8}"/>
                </a:ext>
              </a:extLst>
            </p:cNvPr>
            <p:cNvSpPr/>
            <p:nvPr/>
          </p:nvSpPr>
          <p:spPr>
            <a:xfrm rot="16438873">
              <a:off x="1217878" y="3254019"/>
              <a:ext cx="685255" cy="173847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0FDCAFB6-1BDB-4A93-8D0C-23DFDE30C442}"/>
                </a:ext>
              </a:extLst>
            </p:cNvPr>
            <p:cNvSpPr/>
            <p:nvPr/>
          </p:nvSpPr>
          <p:spPr>
            <a:xfrm rot="17961360">
              <a:off x="1360143" y="3289135"/>
              <a:ext cx="685255" cy="17384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DF2FFFAF-10D8-4530-9714-ED2FC8BD5D5A}"/>
              </a:ext>
            </a:extLst>
          </p:cNvPr>
          <p:cNvSpPr txBox="1"/>
          <p:nvPr/>
        </p:nvSpPr>
        <p:spPr>
          <a:xfrm>
            <a:off x="5659916" y="3410511"/>
            <a:ext cx="80626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UE Tx beam alignment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4BE6EDAD-409B-46EF-BC11-A4DAC7A0A0B4}"/>
              </a:ext>
            </a:extLst>
          </p:cNvPr>
          <p:cNvSpPr txBox="1"/>
          <p:nvPr/>
        </p:nvSpPr>
        <p:spPr>
          <a:xfrm>
            <a:off x="4048091" y="2271918"/>
            <a:ext cx="304340" cy="161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TRP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3424A9AC-D95D-4BE9-9290-8BDCAD94BDF2}"/>
              </a:ext>
            </a:extLst>
          </p:cNvPr>
          <p:cNvSpPr txBox="1"/>
          <p:nvPr/>
        </p:nvSpPr>
        <p:spPr>
          <a:xfrm>
            <a:off x="6506804" y="2271918"/>
            <a:ext cx="304340" cy="161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TRP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EA262987-6354-4C41-85AF-992063D07A56}"/>
              </a:ext>
            </a:extLst>
          </p:cNvPr>
          <p:cNvSpPr txBox="1"/>
          <p:nvPr/>
        </p:nvSpPr>
        <p:spPr>
          <a:xfrm>
            <a:off x="4995406" y="4703917"/>
            <a:ext cx="304340" cy="161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TRP</a:t>
            </a:r>
            <a:endParaRPr kumimoji="1" lang="zh-CN" altLang="en-US" sz="105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196FF855-D908-4ACF-B13F-9BF43F9D22B5}"/>
              </a:ext>
            </a:extLst>
          </p:cNvPr>
          <p:cNvSpPr txBox="1"/>
          <p:nvPr/>
        </p:nvSpPr>
        <p:spPr>
          <a:xfrm>
            <a:off x="4388078" y="1937935"/>
            <a:ext cx="21346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Tx beam alignment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0A84E5DE-23DA-482A-945B-70A514B75D43}"/>
              </a:ext>
            </a:extLst>
          </p:cNvPr>
          <p:cNvSpPr txBox="1"/>
          <p:nvPr/>
        </p:nvSpPr>
        <p:spPr>
          <a:xfrm>
            <a:off x="511754" y="5124887"/>
            <a:ext cx="318490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Drawbacks of Tx beam sweeping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Tx beam sweeping wastes resources: UE-</a:t>
            </a:r>
            <a:r>
              <a:rPr kumimoji="1" lang="en-US" altLang="zh-CN" sz="12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TxBeam</a:t>
            </a: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# times BS-</a:t>
            </a:r>
            <a:r>
              <a:rPr kumimoji="1" lang="en-US" altLang="zh-CN" sz="12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RxBeam</a:t>
            </a: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# sweeping.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Transmission of multiple beams could suffer clock drift.</a:t>
            </a:r>
            <a:endParaRPr kumimoji="1" lang="zh-CN" altLang="en-US" sz="12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60E89EA0-AA0E-4D8A-A373-637CF148D9AF}"/>
              </a:ext>
            </a:extLst>
          </p:cNvPr>
          <p:cNvSpPr txBox="1"/>
          <p:nvPr/>
        </p:nvSpPr>
        <p:spPr>
          <a:xfrm>
            <a:off x="3820614" y="5124887"/>
            <a:ext cx="318490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Drawbacks of Tx beam alignment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Multi-UE SRS transmission direction should be coordinated to be received at the same time by a TRP.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DL Rx beam training effort across multiple TRPs.</a:t>
            </a:r>
            <a:endParaRPr kumimoji="1" lang="zh-CN" altLang="en-US" sz="12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C28A07D2-5928-448E-B56C-25F581994112}"/>
              </a:ext>
            </a:extLst>
          </p:cNvPr>
          <p:cNvSpPr txBox="1"/>
          <p:nvPr/>
        </p:nvSpPr>
        <p:spPr>
          <a:xfrm>
            <a:off x="7521146" y="1356577"/>
            <a:ext cx="3971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Single-TRP positioning for FR2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B80508DD-DF66-4698-A311-1FDB99B346AE}"/>
              </a:ext>
            </a:extLst>
          </p:cNvPr>
          <p:cNvSpPr txBox="1"/>
          <p:nvPr/>
        </p:nvSpPr>
        <p:spPr>
          <a:xfrm>
            <a:off x="7521146" y="5124887"/>
            <a:ext cx="412866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Drawbacks of </a:t>
            </a:r>
            <a:r>
              <a:rPr kumimoji="1" lang="en-US" altLang="zh-CN" sz="1200" b="1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RTT+AoA</a:t>
            </a:r>
            <a:endParaRPr kumimoji="1" lang="en-US" altLang="zh-CN" sz="12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Group delay error compromises the RTT measurement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2ns contributes to the distance error of 0.6m</a:t>
            </a:r>
            <a:endParaRPr kumimoji="1" lang="zh-CN" altLang="en-US" sz="12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35E7E84E-98FC-4EDB-8196-39537330D9A2}"/>
              </a:ext>
            </a:extLst>
          </p:cNvPr>
          <p:cNvGrpSpPr/>
          <p:nvPr/>
        </p:nvGrpSpPr>
        <p:grpSpPr>
          <a:xfrm>
            <a:off x="8578213" y="2532057"/>
            <a:ext cx="3230240" cy="2175996"/>
            <a:chOff x="1015777" y="3426917"/>
            <a:chExt cx="2364126" cy="1320034"/>
          </a:xfrm>
        </p:grpSpPr>
        <p:cxnSp>
          <p:nvCxnSpPr>
            <p:cNvPr id="124" name="直接箭头连接符 123">
              <a:extLst>
                <a:ext uri="{FF2B5EF4-FFF2-40B4-BE49-F238E27FC236}">
                  <a16:creationId xmlns:a16="http://schemas.microsoft.com/office/drawing/2014/main" xmlns="" id="{521AF0EE-FB4E-4472-91E4-EAD568F4842F}"/>
                </a:ext>
              </a:extLst>
            </p:cNvPr>
            <p:cNvCxnSpPr>
              <a:cxnSpLocks/>
            </p:cNvCxnSpPr>
            <p:nvPr/>
          </p:nvCxnSpPr>
          <p:spPr>
            <a:xfrm>
              <a:off x="1097219" y="3540425"/>
              <a:ext cx="713845" cy="2930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直接箭头连接符 124">
              <a:extLst>
                <a:ext uri="{FF2B5EF4-FFF2-40B4-BE49-F238E27FC236}">
                  <a16:creationId xmlns:a16="http://schemas.microsoft.com/office/drawing/2014/main" xmlns="" id="{46AA77F5-8B29-4067-89FC-2A7D8D9AEF0A}"/>
                </a:ext>
              </a:extLst>
            </p:cNvPr>
            <p:cNvCxnSpPr>
              <a:cxnSpLocks/>
            </p:cNvCxnSpPr>
            <p:nvPr/>
          </p:nvCxnSpPr>
          <p:spPr>
            <a:xfrm>
              <a:off x="1815088" y="3833492"/>
              <a:ext cx="258190" cy="1059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直接箭头连接符 125">
              <a:extLst>
                <a:ext uri="{FF2B5EF4-FFF2-40B4-BE49-F238E27FC236}">
                  <a16:creationId xmlns:a16="http://schemas.microsoft.com/office/drawing/2014/main" xmlns="" id="{26AE87E0-691F-459C-BD94-A5EB6A032F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9475" y="4363742"/>
              <a:ext cx="721589" cy="296246"/>
            </a:xfrm>
            <a:prstGeom prst="straightConnector1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7" name="直接箭头连接符 126">
              <a:extLst>
                <a:ext uri="{FF2B5EF4-FFF2-40B4-BE49-F238E27FC236}">
                  <a16:creationId xmlns:a16="http://schemas.microsoft.com/office/drawing/2014/main" xmlns="" id="{B137B4F4-9CE6-48E9-A232-760C8EE144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15088" y="4200676"/>
              <a:ext cx="397192" cy="163066"/>
            </a:xfrm>
            <a:prstGeom prst="straightConnector1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697D5674-0102-486A-A191-6F45CE1B09EE}"/>
                </a:ext>
              </a:extLst>
            </p:cNvPr>
            <p:cNvCxnSpPr>
              <a:cxnSpLocks/>
            </p:cNvCxnSpPr>
            <p:nvPr/>
          </p:nvCxnSpPr>
          <p:spPr>
            <a:xfrm>
              <a:off x="1815088" y="3563431"/>
              <a:ext cx="0" cy="107037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837BA189-73CD-4B47-BB50-34CEAC15EEFB}"/>
                </a:ext>
              </a:extLst>
            </p:cNvPr>
            <p:cNvCxnSpPr>
              <a:cxnSpLocks/>
            </p:cNvCxnSpPr>
            <p:nvPr/>
          </p:nvCxnSpPr>
          <p:spPr>
            <a:xfrm>
              <a:off x="1077833" y="3426917"/>
              <a:ext cx="0" cy="132003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FE36FC1F-5676-4BC9-939F-BB8A03451D25}"/>
                </a:ext>
              </a:extLst>
            </p:cNvPr>
            <p:cNvCxnSpPr>
              <a:cxnSpLocks/>
            </p:cNvCxnSpPr>
            <p:nvPr/>
          </p:nvCxnSpPr>
          <p:spPr>
            <a:xfrm>
              <a:off x="1610300" y="3833492"/>
              <a:ext cx="719079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00DB4A50-0C91-40E0-9F41-B9FA57D3EE8B}"/>
                </a:ext>
              </a:extLst>
            </p:cNvPr>
            <p:cNvCxnSpPr>
              <a:cxnSpLocks/>
            </p:cNvCxnSpPr>
            <p:nvPr/>
          </p:nvCxnSpPr>
          <p:spPr>
            <a:xfrm>
              <a:off x="1610300" y="4363742"/>
              <a:ext cx="719079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A3913365-A746-4547-A795-9E0DFDC78704}"/>
                </a:ext>
              </a:extLst>
            </p:cNvPr>
            <p:cNvCxnSpPr>
              <a:cxnSpLocks/>
            </p:cNvCxnSpPr>
            <p:nvPr/>
          </p:nvCxnSpPr>
          <p:spPr>
            <a:xfrm>
              <a:off x="1969839" y="4200676"/>
              <a:ext cx="65874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6B9D4A26-C1A8-4558-BCA4-413019266700}"/>
                </a:ext>
              </a:extLst>
            </p:cNvPr>
            <p:cNvCxnSpPr>
              <a:cxnSpLocks/>
            </p:cNvCxnSpPr>
            <p:nvPr/>
          </p:nvCxnSpPr>
          <p:spPr>
            <a:xfrm>
              <a:off x="1969839" y="3939491"/>
              <a:ext cx="65874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箭头连接符 133">
              <a:extLst>
                <a:ext uri="{FF2B5EF4-FFF2-40B4-BE49-F238E27FC236}">
                  <a16:creationId xmlns:a16="http://schemas.microsoft.com/office/drawing/2014/main" xmlns="" id="{ABBDF487-7A16-46E4-A7C7-88F1D946DDAE}"/>
                </a:ext>
              </a:extLst>
            </p:cNvPr>
            <p:cNvCxnSpPr>
              <a:cxnSpLocks/>
            </p:cNvCxnSpPr>
            <p:nvPr/>
          </p:nvCxnSpPr>
          <p:spPr>
            <a:xfrm>
              <a:off x="2557979" y="3939491"/>
              <a:ext cx="0" cy="26118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D0C8551E-8DDA-431C-8F1B-EDC14947A73E}"/>
                </a:ext>
              </a:extLst>
            </p:cNvPr>
            <p:cNvSpPr txBox="1"/>
            <p:nvPr/>
          </p:nvSpPr>
          <p:spPr>
            <a:xfrm>
              <a:off x="2128617" y="3781422"/>
              <a:ext cx="797298" cy="1666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rgbClr val="FF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Rx group delay</a:t>
              </a:r>
              <a:endParaRPr lang="zh-CN" altLang="en-US" sz="1000" dirty="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B34EE1ED-8B55-46BC-946C-4DB067F1D6E6}"/>
                </a:ext>
              </a:extLst>
            </p:cNvPr>
            <p:cNvSpPr txBox="1"/>
            <p:nvPr/>
          </p:nvSpPr>
          <p:spPr>
            <a:xfrm>
              <a:off x="2128617" y="4187143"/>
              <a:ext cx="797298" cy="1666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rgbClr val="FF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Tx group delay</a:t>
              </a:r>
              <a:endParaRPr lang="zh-CN" altLang="en-US" sz="1000" dirty="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C030A221-9D4A-43B2-9466-587333A37BD1}"/>
                </a:ext>
              </a:extLst>
            </p:cNvPr>
            <p:cNvSpPr txBox="1"/>
            <p:nvPr/>
          </p:nvSpPr>
          <p:spPr>
            <a:xfrm>
              <a:off x="2582605" y="3943672"/>
              <a:ext cx="797298" cy="270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10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Rx – Tx time difference BB</a:t>
              </a:r>
              <a:endParaRPr lang="zh-CN" altLang="en-US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38" name="直接箭头连接符 137">
              <a:extLst>
                <a:ext uri="{FF2B5EF4-FFF2-40B4-BE49-F238E27FC236}">
                  <a16:creationId xmlns:a16="http://schemas.microsoft.com/office/drawing/2014/main" xmlns="" id="{090A2EAF-A930-43FD-81E8-6F1B4452A29C}"/>
                </a:ext>
              </a:extLst>
            </p:cNvPr>
            <p:cNvCxnSpPr>
              <a:cxnSpLocks/>
            </p:cNvCxnSpPr>
            <p:nvPr/>
          </p:nvCxnSpPr>
          <p:spPr>
            <a:xfrm>
              <a:off x="1694964" y="3833492"/>
              <a:ext cx="0" cy="53025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xmlns="" id="{B4AEF761-14A6-4306-8C45-04F0FBA73DC7}"/>
                </a:ext>
              </a:extLst>
            </p:cNvPr>
            <p:cNvSpPr txBox="1"/>
            <p:nvPr/>
          </p:nvSpPr>
          <p:spPr>
            <a:xfrm>
              <a:off x="1015777" y="3943672"/>
              <a:ext cx="797298" cy="270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10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Rx – Tx time difference RF</a:t>
              </a:r>
              <a:endParaRPr lang="zh-CN" altLang="en-US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CDE422D4-FB00-48B7-9B0D-FFC3B0675C5E}"/>
              </a:ext>
            </a:extLst>
          </p:cNvPr>
          <p:cNvCxnSpPr>
            <a:cxnSpLocks/>
          </p:cNvCxnSpPr>
          <p:nvPr/>
        </p:nvCxnSpPr>
        <p:spPr>
          <a:xfrm>
            <a:off x="7232822" y="1357821"/>
            <a:ext cx="0" cy="503474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56B1C24-621E-4333-86EA-F5879E29E04E}"/>
              </a:ext>
            </a:extLst>
          </p:cNvPr>
          <p:cNvGrpSpPr/>
          <p:nvPr/>
        </p:nvGrpSpPr>
        <p:grpSpPr>
          <a:xfrm>
            <a:off x="7536187" y="2716685"/>
            <a:ext cx="632184" cy="1762536"/>
            <a:chOff x="7443859" y="2551138"/>
            <a:chExt cx="632184" cy="1762536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11249FD5-4A10-446C-9006-858F6E2EC6B8}"/>
                </a:ext>
              </a:extLst>
            </p:cNvPr>
            <p:cNvSpPr/>
            <p:nvPr/>
          </p:nvSpPr>
          <p:spPr>
            <a:xfrm rot="3507351">
              <a:off x="7505121" y="3031907"/>
              <a:ext cx="857631" cy="22575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1022D9A5-2FA8-4014-BDC2-B6D87AE2DE99}"/>
                </a:ext>
              </a:extLst>
            </p:cNvPr>
            <p:cNvSpPr/>
            <p:nvPr/>
          </p:nvSpPr>
          <p:spPr>
            <a:xfrm rot="4948599">
              <a:off x="7298010" y="3109865"/>
              <a:ext cx="889843" cy="217578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965AB2B3-2C00-4EF0-934A-351B38B9C36B}"/>
                </a:ext>
              </a:extLst>
            </p:cNvPr>
            <p:cNvSpPr/>
            <p:nvPr/>
          </p:nvSpPr>
          <p:spPr>
            <a:xfrm rot="6471086">
              <a:off x="7107726" y="3101674"/>
              <a:ext cx="889843" cy="21757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0922B5E-F60C-4287-A250-EB8688732853}"/>
                </a:ext>
              </a:extLst>
            </p:cNvPr>
            <p:cNvGrpSpPr/>
            <p:nvPr/>
          </p:nvGrpSpPr>
          <p:grpSpPr>
            <a:xfrm>
              <a:off x="7555040" y="2551138"/>
              <a:ext cx="521003" cy="1762536"/>
              <a:chOff x="7555040" y="2551138"/>
              <a:chExt cx="521003" cy="1762536"/>
            </a:xfrm>
          </p:grpSpPr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xmlns="" id="{3784686B-2DBF-4370-92F6-881A4B41B903}"/>
                  </a:ext>
                </a:extLst>
              </p:cNvPr>
              <p:cNvSpPr/>
              <p:nvPr/>
            </p:nvSpPr>
            <p:spPr>
              <a:xfrm rot="4334638">
                <a:off x="7682331" y="3847371"/>
                <a:ext cx="311645" cy="130705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xmlns="" id="{9C8CE291-BD0E-460A-B835-B124C2732E91}"/>
                  </a:ext>
                </a:extLst>
              </p:cNvPr>
              <p:cNvSpPr txBox="1"/>
              <p:nvPr/>
            </p:nvSpPr>
            <p:spPr>
              <a:xfrm>
                <a:off x="7555040" y="2551138"/>
                <a:ext cx="304340" cy="16158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en-US" altLang="zh-CN" sz="105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TRP</a:t>
                </a:r>
                <a:endParaRPr kumimoji="1" lang="zh-CN" altLang="en-US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xmlns="" id="{2E543E67-BDFF-4E43-B1C7-D10EF03C90E5}"/>
                  </a:ext>
                </a:extLst>
              </p:cNvPr>
              <p:cNvSpPr txBox="1"/>
              <p:nvPr/>
            </p:nvSpPr>
            <p:spPr>
              <a:xfrm>
                <a:off x="7771703" y="4152091"/>
                <a:ext cx="304340" cy="16158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en-US" altLang="zh-CN" sz="105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UE</a:t>
                </a:r>
                <a:endParaRPr kumimoji="1" lang="zh-CN" altLang="en-US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xmlns="" id="{B76F6EDE-C51E-454F-BF8A-62DAA45387C7}"/>
              </a:ext>
            </a:extLst>
          </p:cNvPr>
          <p:cNvSpPr txBox="1"/>
          <p:nvPr/>
        </p:nvSpPr>
        <p:spPr>
          <a:xfrm>
            <a:off x="8333047" y="1933722"/>
            <a:ext cx="21346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RTT+AoA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xmlns="" id="{6E0EAA11-71F0-43A3-B165-323F56735F48}"/>
              </a:ext>
            </a:extLst>
          </p:cNvPr>
          <p:cNvSpPr txBox="1"/>
          <p:nvPr/>
        </p:nvSpPr>
        <p:spPr>
          <a:xfrm>
            <a:off x="408081" y="6302771"/>
            <a:ext cx="659744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rgbClr val="C00000"/>
                </a:solidFill>
                <a:ea typeface="Microsoft YaHei" panose="020B0503020204020204" pitchFamily="34" charset="-122"/>
              </a:rPr>
              <a:t>Multiple </a:t>
            </a:r>
            <a:r>
              <a:rPr kumimoji="1" lang="en-US" altLang="zh-CN" sz="1200" b="1" dirty="0" err="1">
                <a:solidFill>
                  <a:srgbClr val="C00000"/>
                </a:solidFill>
                <a:ea typeface="Microsoft YaHei" panose="020B0503020204020204" pitchFamily="34" charset="-122"/>
              </a:rPr>
              <a:t>LoS</a:t>
            </a:r>
            <a:r>
              <a:rPr kumimoji="1" lang="en-US" altLang="zh-CN" sz="1200" b="1" dirty="0">
                <a:solidFill>
                  <a:srgbClr val="C00000"/>
                </a:solidFill>
                <a:ea typeface="Microsoft YaHei" panose="020B0503020204020204" pitchFamily="34" charset="-122"/>
              </a:rPr>
              <a:t> TRPs (at least 3</a:t>
            </a:r>
            <a:r>
              <a:rPr kumimoji="1" lang="en-US" altLang="zh-CN" sz="1200" b="1" dirty="0" smtClean="0">
                <a:solidFill>
                  <a:srgbClr val="C00000"/>
                </a:solidFill>
                <a:ea typeface="Microsoft YaHei" panose="020B0503020204020204" pitchFamily="34" charset="-122"/>
              </a:rPr>
              <a:t>) are needed</a:t>
            </a:r>
            <a:endParaRPr kumimoji="1" lang="zh-CN" altLang="en-US" sz="1200" dirty="0">
              <a:solidFill>
                <a:srgbClr val="C00000"/>
              </a:solidFill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91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914A15C9-D127-4A17-A692-D2CA79FC63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mmWave positioning</a:t>
            </a:r>
            <a:endParaRPr lang="zh-CN" altLang="en-US" dirty="0"/>
          </a:p>
        </p:txBody>
      </p:sp>
      <p:sp>
        <p:nvSpPr>
          <p:cNvPr id="4" name="圆角矩形 200">
            <a:extLst>
              <a:ext uri="{FF2B5EF4-FFF2-40B4-BE49-F238E27FC236}">
                <a16:creationId xmlns:a16="http://schemas.microsoft.com/office/drawing/2014/main" xmlns="" id="{AE99DF64-1E9F-41A0-B637-1DE5F7FCDA57}"/>
              </a:ext>
            </a:extLst>
          </p:cNvPr>
          <p:cNvSpPr/>
          <p:nvPr/>
        </p:nvSpPr>
        <p:spPr>
          <a:xfrm>
            <a:off x="444843" y="1174710"/>
            <a:ext cx="11450100" cy="5468816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F8FA356-A6A0-4EDA-862E-E717C2ADEE4A}"/>
              </a:ext>
            </a:extLst>
          </p:cNvPr>
          <p:cNvSpPr txBox="1"/>
          <p:nvPr/>
        </p:nvSpPr>
        <p:spPr>
          <a:xfrm>
            <a:off x="4898615" y="1005973"/>
            <a:ext cx="2219672" cy="338554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600" b="1" dirty="0">
                <a:latin typeface="Arial"/>
              </a:rPr>
              <a:t>Rel-19 enhancement</a:t>
            </a:r>
            <a:endParaRPr lang="zh-CN" altLang="en-US" sz="1600" b="1" dirty="0">
              <a:latin typeface="Arial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CCAE127-E237-4E6C-A872-F0D0B6643E37}"/>
              </a:ext>
            </a:extLst>
          </p:cNvPr>
          <p:cNvSpPr txBox="1"/>
          <p:nvPr/>
        </p:nvSpPr>
        <p:spPr>
          <a:xfrm>
            <a:off x="777096" y="1356577"/>
            <a:ext cx="5739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Rel-19 should prioritize single-TRP positioning for FR2, using reflection to cancel the group delay error in RTT.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C37C14E-871C-453D-8F59-C8FF8F82F689}"/>
              </a:ext>
            </a:extLst>
          </p:cNvPr>
          <p:cNvGrpSpPr/>
          <p:nvPr/>
        </p:nvGrpSpPr>
        <p:grpSpPr>
          <a:xfrm>
            <a:off x="864239" y="2050493"/>
            <a:ext cx="1850068" cy="1954866"/>
            <a:chOff x="4060787" y="3091747"/>
            <a:chExt cx="1671425" cy="1766104"/>
          </a:xfrm>
        </p:grpSpPr>
        <p:sp>
          <p:nvSpPr>
            <p:cNvPr id="8" name="矩形: 圆角 125">
              <a:extLst>
                <a:ext uri="{FF2B5EF4-FFF2-40B4-BE49-F238E27FC236}">
                  <a16:creationId xmlns:a16="http://schemas.microsoft.com/office/drawing/2014/main" xmlns="" id="{DE1188E5-7523-4835-BB1C-A35368395C1F}"/>
                </a:ext>
              </a:extLst>
            </p:cNvPr>
            <p:cNvSpPr/>
            <p:nvPr/>
          </p:nvSpPr>
          <p:spPr bwMode="auto">
            <a:xfrm>
              <a:off x="4198953" y="3165427"/>
              <a:ext cx="370493" cy="322070"/>
            </a:xfrm>
            <a:prstGeom prst="roundRect">
              <a:avLst>
                <a:gd name="adj" fmla="val 13253"/>
              </a:avLst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  <a:scene3d>
              <a:camera prst="isometricBottomDown"/>
              <a:lightRig rig="threePt" dir="t"/>
            </a:scene3d>
            <a:sp3d>
              <a:bevelT/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xmlns="" id="{EF77F7DD-26B7-4F99-8357-1BD7596298CE}"/>
                </a:ext>
              </a:extLst>
            </p:cNvPr>
            <p:cNvSpPr/>
            <p:nvPr/>
          </p:nvSpPr>
          <p:spPr bwMode="auto">
            <a:xfrm rot="16200000">
              <a:off x="4039182" y="3673808"/>
              <a:ext cx="1397045" cy="702347"/>
            </a:xfrm>
            <a:prstGeom prst="parallelogram">
              <a:avLst>
                <a:gd name="adj" fmla="val 46324"/>
              </a:avLst>
            </a:prstGeom>
            <a:solidFill>
              <a:srgbClr val="ECF1EA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B2B2B2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85E5668-95EC-427E-B940-07720065142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863999" y="4337691"/>
              <a:ext cx="220102" cy="292517"/>
            </a:xfrm>
            <a:prstGeom prst="line">
              <a:avLst/>
            </a:prstGeom>
            <a:noFill/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A7221D4-8BFC-4D3E-B97C-3200DCBAD2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384200" y="3091747"/>
              <a:ext cx="0" cy="1678387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2F5B136-38C7-4135-A126-E7765FCD4FA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384200" y="4337691"/>
              <a:ext cx="711110" cy="9642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D21E0364-B4E7-4612-8C61-A4AC1911BB9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384200" y="4430493"/>
              <a:ext cx="1005187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xmlns="" id="{42C49D93-10B4-4992-8E2C-17D3F2717C6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104958" y="4430493"/>
              <a:ext cx="279242" cy="162986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8174570-1EFD-49B3-ADAE-66D64306A709}"/>
                </a:ext>
              </a:extLst>
            </p:cNvPr>
            <p:cNvSpPr txBox="1"/>
            <p:nvPr/>
          </p:nvSpPr>
          <p:spPr>
            <a:xfrm>
              <a:off x="4060787" y="4574821"/>
              <a:ext cx="224088" cy="132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x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xmlns="" id="{4CF57C90-D45D-4CDA-9AA1-8F8045D146A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384200" y="3780014"/>
              <a:ext cx="0" cy="650478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0DF71296-2A25-4FFF-A93F-9411F25A6212}"/>
                </a:ext>
              </a:extLst>
            </p:cNvPr>
            <p:cNvSpPr txBox="1"/>
            <p:nvPr/>
          </p:nvSpPr>
          <p:spPr>
            <a:xfrm>
              <a:off x="4237514" y="3738289"/>
              <a:ext cx="196766" cy="131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z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357E0B8C-D701-438E-8C64-629CC1B6C23E}"/>
                </a:ext>
              </a:extLst>
            </p:cNvPr>
            <p:cNvCxnSpPr/>
            <p:nvPr/>
          </p:nvCxnSpPr>
          <p:spPr bwMode="auto">
            <a:xfrm flipH="1" flipV="1">
              <a:off x="4384200" y="4434111"/>
              <a:ext cx="711109" cy="28939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47432DC-E60D-4A41-A19F-694DFDA5C0C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095309" y="4344108"/>
              <a:ext cx="0" cy="379398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xmlns="" id="{21D1B0D1-9AA6-4EB9-B912-044DE36921BC}"/>
                </a:ext>
              </a:extLst>
            </p:cNvPr>
            <p:cNvSpPr/>
            <p:nvPr/>
          </p:nvSpPr>
          <p:spPr bwMode="auto">
            <a:xfrm>
              <a:off x="4267547" y="3212411"/>
              <a:ext cx="230285" cy="256907"/>
            </a:xfrm>
            <a:prstGeom prst="arc">
              <a:avLst>
                <a:gd name="adj1" fmla="val 16229461"/>
                <a:gd name="adj2" fmla="val 3260365"/>
              </a:avLst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12C4E7D-F6BA-48EF-BF29-A1C79998D22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374242" y="3326462"/>
              <a:ext cx="487517" cy="1303747"/>
            </a:xfrm>
            <a:prstGeom prst="line">
              <a:avLst/>
            </a:prstGeom>
            <a:noFill/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AA2C223B-6A19-4EBF-87BF-181BD7DB9CA7}"/>
                </a:ext>
              </a:extLst>
            </p:cNvPr>
            <p:cNvSpPr/>
            <p:nvPr/>
          </p:nvSpPr>
          <p:spPr bwMode="auto">
            <a:xfrm rot="1983829">
              <a:off x="4865676" y="4315863"/>
              <a:ext cx="260074" cy="286625"/>
            </a:xfrm>
            <a:prstGeom prst="ellipse">
              <a:avLst/>
            </a:prstGeom>
            <a:solidFill>
              <a:srgbClr val="0070C0">
                <a:alpha val="30196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  <p:sp>
          <p:nvSpPr>
            <p:cNvPr id="23" name="矩形: 圆角 140">
              <a:extLst>
                <a:ext uri="{FF2B5EF4-FFF2-40B4-BE49-F238E27FC236}">
                  <a16:creationId xmlns:a16="http://schemas.microsoft.com/office/drawing/2014/main" xmlns="" id="{3E27BDA2-5BD1-41BB-B653-ADDC41AD73B2}"/>
                </a:ext>
              </a:extLst>
            </p:cNvPr>
            <p:cNvSpPr/>
            <p:nvPr/>
          </p:nvSpPr>
          <p:spPr bwMode="auto">
            <a:xfrm>
              <a:off x="4900102" y="4270161"/>
              <a:ext cx="458137" cy="135062"/>
            </a:xfrm>
            <a:prstGeom prst="roundRect">
              <a:avLst>
                <a:gd name="adj" fmla="val 13253"/>
              </a:avLst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  <a:scene3d>
              <a:camera prst="isometricTopUp"/>
              <a:lightRig rig="threePt" dir="t"/>
            </a:scene3d>
            <a:sp3d>
              <a:bevelT/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4AED2F1-F81C-4796-AB54-1EDDE302209E}"/>
                </a:ext>
              </a:extLst>
            </p:cNvPr>
            <p:cNvSpPr txBox="1"/>
            <p:nvPr/>
          </p:nvSpPr>
          <p:spPr>
            <a:xfrm>
              <a:off x="5128471" y="4668742"/>
              <a:ext cx="603741" cy="189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Ground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xmlns="" id="{5F397281-827E-4F46-A581-4C609F4F162B}"/>
                    </a:ext>
                  </a:extLst>
                </p:cNvPr>
                <p:cNvSpPr txBox="1"/>
                <p:nvPr/>
              </p:nvSpPr>
              <p:spPr>
                <a:xfrm>
                  <a:off x="4254540" y="4554372"/>
                  <a:ext cx="397842" cy="1317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Font typeface="Wingdings" pitchFamily="2" charset="2"/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𝝋</m:t>
                        </m:r>
                      </m:oMath>
                    </m:oMathPara>
                  </a14:m>
                  <a:endParaRPr lang="zh-CN" altLang="en-US" sz="800" b="1" dirty="0">
                    <a:solidFill>
                      <a:prstClr val="black"/>
                    </a:solidFill>
                    <a:ea typeface="宋体" pitchFamily="2" charset="-122"/>
                  </a:endParaRPr>
                </a:p>
              </p:txBody>
            </p:sp>
          </mc:Choice>
          <mc:Fallback xmlns="">
            <p:sp>
              <p:nvSpPr>
                <p:cNvPr id="131" name="文本框 130">
                  <a:extLst>
                    <a:ext uri="{FF2B5EF4-FFF2-40B4-BE49-F238E27FC236}">
                      <a16:creationId xmlns:a16="http://schemas.microsoft.com/office/drawing/2014/main" id="{6789148A-F6B7-4C69-AF24-75E6E40128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4540" y="4554372"/>
                  <a:ext cx="397842" cy="131744"/>
                </a:xfrm>
                <a:prstGeom prst="rect">
                  <a:avLst/>
                </a:prstGeom>
                <a:blipFill>
                  <a:blip r:embed="rId3"/>
                  <a:stretch>
                    <a:fillRect b="-6190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288FEB3-77A5-4E75-A477-A9DDE296B695}"/>
                </a:ext>
              </a:extLst>
            </p:cNvPr>
            <p:cNvSpPr txBox="1"/>
            <p:nvPr/>
          </p:nvSpPr>
          <p:spPr>
            <a:xfrm>
              <a:off x="5267014" y="4190511"/>
              <a:ext cx="397842" cy="132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UE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AC1E1E9-1553-42E7-91C8-80EEE42CE224}"/>
                </a:ext>
              </a:extLst>
            </p:cNvPr>
            <p:cNvSpPr txBox="1"/>
            <p:nvPr/>
          </p:nvSpPr>
          <p:spPr>
            <a:xfrm>
              <a:off x="5282168" y="4459174"/>
              <a:ext cx="196766" cy="131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y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301DE8FA-3B96-4BBD-B892-03991FBBECD3}"/>
                </a:ext>
              </a:extLst>
            </p:cNvPr>
            <p:cNvCxnSpPr/>
            <p:nvPr/>
          </p:nvCxnSpPr>
          <p:spPr bwMode="auto">
            <a:xfrm>
              <a:off x="4384200" y="3326462"/>
              <a:ext cx="711109" cy="1011229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6B5471B4-AAD9-492A-916B-6EA8A44A5437}"/>
                </a:ext>
              </a:extLst>
            </p:cNvPr>
            <p:cNvSpPr/>
            <p:nvPr/>
          </p:nvSpPr>
          <p:spPr bwMode="auto">
            <a:xfrm rot="19801913">
              <a:off x="4879834" y="4057887"/>
              <a:ext cx="251462" cy="304607"/>
            </a:xfrm>
            <a:prstGeom prst="ellipse">
              <a:avLst/>
            </a:prstGeom>
            <a:solidFill>
              <a:srgbClr val="FF0000">
                <a:alpha val="30196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DAD21A90-DA2C-43EE-A90C-505A194743F9}"/>
                    </a:ext>
                  </a:extLst>
                </p:cNvPr>
                <p:cNvSpPr txBox="1"/>
                <p:nvPr/>
              </p:nvSpPr>
              <p:spPr>
                <a:xfrm>
                  <a:off x="4345515" y="3290066"/>
                  <a:ext cx="397842" cy="1317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Font typeface="Wingdings" pitchFamily="2" charset="2"/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宋体" pitchFamily="2" charset="-122"/>
                          </a:rPr>
                          <m:t>𝜽</m:t>
                        </m:r>
                      </m:oMath>
                    </m:oMathPara>
                  </a14:m>
                  <a:endParaRPr lang="zh-CN" altLang="en-US" sz="800" b="1" dirty="0">
                    <a:solidFill>
                      <a:prstClr val="black"/>
                    </a:solidFill>
                    <a:ea typeface="宋体" pitchFamily="2" charset="-122"/>
                  </a:endParaRPr>
                </a:p>
              </p:txBody>
            </p:sp>
          </mc:Choice>
          <mc:Fallback xmlns="">
            <p:sp>
              <p:nvSpPr>
                <p:cNvPr id="151" name="文本框 150">
                  <a:extLst>
                    <a:ext uri="{FF2B5EF4-FFF2-40B4-BE49-F238E27FC236}">
                      <a16:creationId xmlns:a16="http://schemas.microsoft.com/office/drawing/2014/main" id="{2E47782A-88C3-432E-B620-A4BD1A48C9F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45515" y="3290066"/>
                  <a:ext cx="397842" cy="131744"/>
                </a:xfrm>
                <a:prstGeom prst="rect">
                  <a:avLst/>
                </a:prstGeom>
                <a:blipFill>
                  <a:blip r:embed="rId4"/>
                  <a:stretch>
                    <a:fillRect b="-3636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8723393-FCDB-4A43-A4DF-A404FC5113F2}"/>
                </a:ext>
              </a:extLst>
            </p:cNvPr>
            <p:cNvSpPr/>
            <p:nvPr/>
          </p:nvSpPr>
          <p:spPr bwMode="auto">
            <a:xfrm rot="19801913">
              <a:off x="4380202" y="3323918"/>
              <a:ext cx="251462" cy="473278"/>
            </a:xfrm>
            <a:prstGeom prst="ellipse">
              <a:avLst/>
            </a:prstGeom>
            <a:solidFill>
              <a:srgbClr val="FFFF00">
                <a:alpha val="30196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D028EE6-B8D4-423D-A194-B4BB6F08A084}"/>
              </a:ext>
            </a:extLst>
          </p:cNvPr>
          <p:cNvGrpSpPr/>
          <p:nvPr/>
        </p:nvGrpSpPr>
        <p:grpSpPr>
          <a:xfrm>
            <a:off x="2686578" y="2232292"/>
            <a:ext cx="1376519" cy="1538206"/>
            <a:chOff x="3208718" y="4995302"/>
            <a:chExt cx="904932" cy="1011226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8B4CBAF7-EE65-443B-B109-0050095FB4DF}"/>
                </a:ext>
              </a:extLst>
            </p:cNvPr>
            <p:cNvSpPr/>
            <p:nvPr/>
          </p:nvSpPr>
          <p:spPr bwMode="auto">
            <a:xfrm>
              <a:off x="3282358" y="5103239"/>
              <a:ext cx="481845" cy="900770"/>
            </a:xfrm>
            <a:prstGeom prst="rect">
              <a:avLst/>
            </a:prstGeom>
            <a:solidFill>
              <a:srgbClr val="ECF1EA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B2B2B2"/>
                </a:solidFill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268B9EC6-F6F4-4987-9398-BD5A51EACDBE}"/>
                </a:ext>
              </a:extLst>
            </p:cNvPr>
            <p:cNvCxnSpPr/>
            <p:nvPr/>
          </p:nvCxnSpPr>
          <p:spPr bwMode="auto">
            <a:xfrm>
              <a:off x="3282358" y="5103239"/>
              <a:ext cx="475037" cy="631788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90620F7-7C88-4796-B5F7-0B7213B99FD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282358" y="5103239"/>
              <a:ext cx="352722" cy="903288"/>
            </a:xfrm>
            <a:prstGeom prst="line">
              <a:avLst/>
            </a:prstGeom>
            <a:noFill/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F2F61A70-2FDF-45ED-A84D-1CEAC861467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635079" y="5733631"/>
              <a:ext cx="122315" cy="272897"/>
            </a:xfrm>
            <a:prstGeom prst="line">
              <a:avLst/>
            </a:prstGeom>
            <a:noFill/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157B4875-BC92-4F19-B9C7-7D4427AE154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282358" y="4995302"/>
              <a:ext cx="0" cy="738328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33F38A73-C33B-42BE-8E7D-B4BD2E0C905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282358" y="5733631"/>
              <a:ext cx="475037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9CA1741E-EEFE-4868-A6AC-B07C45C9C5C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208718" y="6006527"/>
              <a:ext cx="548677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xmlns="" id="{21ACB203-01E1-48C6-830A-84D30504A377}"/>
                </a:ext>
              </a:extLst>
            </p:cNvPr>
            <p:cNvSpPr/>
            <p:nvPr/>
          </p:nvSpPr>
          <p:spPr bwMode="auto">
            <a:xfrm>
              <a:off x="3208718" y="5041741"/>
              <a:ext cx="147279" cy="128030"/>
            </a:xfrm>
            <a:prstGeom prst="arc">
              <a:avLst>
                <a:gd name="adj1" fmla="val 16200000"/>
                <a:gd name="adj2" fmla="val 3005826"/>
              </a:avLst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800" kern="0">
                <a:solidFill>
                  <a:prstClr val="black"/>
                </a:solidFill>
                <a:ea typeface="宋体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xmlns="" id="{B1D64001-D77A-4DAD-89EC-FBCDAE28AEFB}"/>
                    </a:ext>
                  </a:extLst>
                </p:cNvPr>
                <p:cNvSpPr txBox="1"/>
                <p:nvPr/>
              </p:nvSpPr>
              <p:spPr>
                <a:xfrm>
                  <a:off x="3280020" y="5035464"/>
                  <a:ext cx="284069" cy="111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Font typeface="Wingdings" pitchFamily="2" charset="2"/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oMath>
                    </m:oMathPara>
                  </a14:m>
                  <a:endParaRPr lang="zh-CN" altLang="en-US" sz="800" b="1" dirty="0">
                    <a:solidFill>
                      <a:prstClr val="black"/>
                    </a:solidFill>
                    <a:ea typeface="宋体" pitchFamily="2" charset="-122"/>
                  </a:endParaRPr>
                </a:p>
              </p:txBody>
            </p:sp>
          </mc:Choice>
          <mc:Fallback xmlns="">
            <p:sp>
              <p:nvSpPr>
                <p:cNvPr id="185" name="文本框 184">
                  <a:extLst>
                    <a:ext uri="{FF2B5EF4-FFF2-40B4-BE49-F238E27FC236}">
                      <a16:creationId xmlns:a16="http://schemas.microsoft.com/office/drawing/2014/main" id="{5E451601-DE03-4B64-AD33-ED5A8D3F27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0020" y="5035464"/>
                  <a:ext cx="284069" cy="111492"/>
                </a:xfrm>
                <a:prstGeom prst="rect">
                  <a:avLst/>
                </a:prstGeom>
                <a:blipFill>
                  <a:blip r:embed="rId5"/>
                  <a:stretch>
                    <a:fillRect b="-66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xmlns="" id="{770F44AB-C8FE-4103-932C-B575BDE9638A}"/>
                </a:ext>
              </a:extLst>
            </p:cNvPr>
            <p:cNvCxnSpPr/>
            <p:nvPr/>
          </p:nvCxnSpPr>
          <p:spPr bwMode="auto">
            <a:xfrm>
              <a:off x="3331850" y="5733631"/>
              <a:ext cx="0" cy="272897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4A6E794-951B-483B-A37E-88893CAF8CFD}"/>
                </a:ext>
              </a:extLst>
            </p:cNvPr>
            <p:cNvSpPr txBox="1"/>
            <p:nvPr/>
          </p:nvSpPr>
          <p:spPr>
            <a:xfrm flipH="1">
              <a:off x="3327723" y="5826017"/>
              <a:ext cx="107239" cy="11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h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xmlns="" id="{8EB990E6-E80F-49C9-88FA-6E12B3ED6DB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282358" y="5680094"/>
              <a:ext cx="475037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82E33563-8698-4601-85A7-6282E833172D}"/>
                </a:ext>
              </a:extLst>
            </p:cNvPr>
            <p:cNvSpPr txBox="1"/>
            <p:nvPr/>
          </p:nvSpPr>
          <p:spPr>
            <a:xfrm flipH="1">
              <a:off x="3506738" y="5594304"/>
              <a:ext cx="107239" cy="11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d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xmlns="" id="{FB3E61DA-9837-4985-B25F-F8405E3CACF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246514" y="5105756"/>
              <a:ext cx="0" cy="900771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E121814A-07C7-45B9-A31A-23A7B4E9BCF5}"/>
                </a:ext>
              </a:extLst>
            </p:cNvPr>
            <p:cNvSpPr txBox="1"/>
            <p:nvPr/>
          </p:nvSpPr>
          <p:spPr>
            <a:xfrm flipH="1">
              <a:off x="3748271" y="5656026"/>
              <a:ext cx="365379" cy="211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800" b="1" dirty="0">
                  <a:solidFill>
                    <a:prstClr val="black"/>
                  </a:solidFill>
                  <a:ea typeface="宋体" pitchFamily="2" charset="-122"/>
                </a:rPr>
                <a:t>UE</a:t>
              </a:r>
              <a:endParaRPr lang="zh-CN" altLang="en-US" sz="800" b="1" dirty="0">
                <a:solidFill>
                  <a:prstClr val="black"/>
                </a:solidFill>
                <a:ea typeface="宋体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D8AFDF75-48D9-47D3-A6B4-AFF3A7A288BD}"/>
                  </a:ext>
                </a:extLst>
              </p:cNvPr>
              <p:cNvSpPr/>
              <p:nvPr/>
            </p:nvSpPr>
            <p:spPr>
              <a:xfrm>
                <a:off x="3800088" y="2276920"/>
                <a:ext cx="2989713" cy="727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Location algorithm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105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d>
                                  <m:dPr>
                                    <m:ctrlP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1050">
                                            <a:latin typeface="Cambria Math" panose="02040503050406030204" pitchFamily="18" charset="0"/>
                                          </a:rPr>
                                          <m:t>BS</m:t>
                                        </m:r>
                                      </m:sub>
                                    </m:sSub>
                                    <m: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func>
                                  <m:funcPr>
                                    <m:ctrlP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1050">
                                        <a:latin typeface="Cambria Math" panose="02040503050406030204" pitchFamily="18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mr>
                            <m:m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zh-CN" sz="105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sz="105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sz="1050" i="1">
                                                    <a:latin typeface="Cambria Math" panose="02040503050406030204" pitchFamily="18" charset="0"/>
                                                  </a:rPr>
                                                  <m:t>h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altLang="zh-CN" sz="1050">
                                                    <a:latin typeface="Cambria Math" panose="02040503050406030204" pitchFamily="18" charset="0"/>
                                                  </a:rPr>
                                                  <m:t>BS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zh-CN" sz="1050" i="1">
                                                <a:latin typeface="Cambria Math" panose="02040503050406030204" pitchFamily="18" charset="0"/>
                                              </a:rPr>
                                              <m:t>+</m:t>
                                            </m:r>
                                            <m:r>
                                              <a:rPr lang="en-US" altLang="zh-CN" sz="1050" i="1"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  <m:sup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zh-CN" sz="105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sz="105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sz="1050" i="1">
                                                    <a:latin typeface="Cambria Math" panose="02040503050406030204" pitchFamily="18" charset="0"/>
                                                  </a:rPr>
                                                  <m:t>h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altLang="zh-CN" sz="1050">
                                                    <a:latin typeface="Cambria Math" panose="02040503050406030204" pitchFamily="18" charset="0"/>
                                                  </a:rPr>
                                                  <m:t>BS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zh-CN" sz="105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altLang="zh-CN" sz="1050" i="1"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105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  <m:sup>
                                        <m:r>
                                          <a:rPr lang="en-US" altLang="zh-CN" sz="105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  <m: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D8AFDF75-48D9-47D3-A6B4-AFF3A7A288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0088" y="2276920"/>
                <a:ext cx="2989713" cy="727443"/>
              </a:xfrm>
              <a:prstGeom prst="rect">
                <a:avLst/>
              </a:prstGeom>
              <a:blipFill>
                <a:blip r:embed="rId6"/>
                <a:stretch>
                  <a:fillRect l="-19348" t="-98319" b="-184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9" name="表格 48">
            <a:extLst>
              <a:ext uri="{FF2B5EF4-FFF2-40B4-BE49-F238E27FC236}">
                <a16:creationId xmlns:a16="http://schemas.microsoft.com/office/drawing/2014/main" xmlns="" id="{2790D801-B056-4877-A15A-FE6F662804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721830"/>
              </p:ext>
            </p:extLst>
          </p:nvPr>
        </p:nvGraphicFramePr>
        <p:xfrm>
          <a:off x="777096" y="4310871"/>
          <a:ext cx="5928502" cy="22555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812807">
                  <a:extLst>
                    <a:ext uri="{9D8B030D-6E8A-4147-A177-3AD203B41FA5}">
                      <a16:colId xmlns:a16="http://schemas.microsoft.com/office/drawing/2014/main" xmlns="" val="1495399215"/>
                    </a:ext>
                  </a:extLst>
                </a:gridCol>
                <a:gridCol w="9097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4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37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419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419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19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19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3953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 evaluation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-DH: (Central frequency=30GHz, ISD=20m)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4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4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4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4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2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Single-BS,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RTT+AOA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Bandwidth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delay error STD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67%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8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9538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</a:t>
                      </a:r>
                      <a:r>
                        <a:rPr lang="zh-CN" altLang="en-US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400MHz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0.364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0.527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0.704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0.882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9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MHz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0.361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0.522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0.694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0.875</a:t>
                      </a:r>
                      <a:endParaRPr lang="zh-CN" altLang="en-US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9538">
                <a:tc vMerge="1">
                  <a:txBody>
                    <a:bodyPr/>
                    <a:lstStyle/>
                    <a:p>
                      <a:endParaRPr lang="en-US" altLang="zh-CN" sz="8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 + Ground reflection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400MHz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0.028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0.055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0.091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0.177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9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altLang="zh-CN" sz="105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800MHz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0.014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0.026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0.043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0.084</a:t>
                      </a:r>
                      <a:endParaRPr lang="zh-CN" altLang="en-US" sz="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9538">
                <a:tc rowSpan="4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</a:t>
                      </a:r>
                      <a:r>
                        <a:rPr lang="zh-CN" altLang="en-US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400MHz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0.145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0.221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0.314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0.432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9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MHz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0.145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0.220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0.312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0.430</a:t>
                      </a:r>
                      <a:endParaRPr lang="zh-CN" altLang="en-US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9538">
                <a:tc vMerge="1"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 +Ground reflection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400MHz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0.009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0.015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0.021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0.030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9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800MHz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0.004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0.006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0.009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0.014</a:t>
                      </a:r>
                      <a:endParaRPr lang="zh-CN" altLang="en-US" sz="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50" name="内容占位符 2">
            <a:extLst>
              <a:ext uri="{FF2B5EF4-FFF2-40B4-BE49-F238E27FC236}">
                <a16:creationId xmlns:a16="http://schemas.microsoft.com/office/drawing/2014/main" xmlns="" id="{D5E066CB-FDAF-4100-83F5-0C1D45F92445}"/>
              </a:ext>
            </a:extLst>
          </p:cNvPr>
          <p:cNvSpPr txBox="1">
            <a:spLocks/>
          </p:cNvSpPr>
          <p:nvPr/>
        </p:nvSpPr>
        <p:spPr bwMode="auto">
          <a:xfrm>
            <a:off x="866150" y="4032852"/>
            <a:ext cx="1592882" cy="3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zh-CN" sz="12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 results</a:t>
            </a:r>
          </a:p>
        </p:txBody>
      </p:sp>
      <p:sp>
        <p:nvSpPr>
          <p:cNvPr id="51" name="内容占位符 2">
            <a:extLst>
              <a:ext uri="{FF2B5EF4-FFF2-40B4-BE49-F238E27FC236}">
                <a16:creationId xmlns:a16="http://schemas.microsoft.com/office/drawing/2014/main" xmlns="" id="{8A1DD297-97CA-480D-82F0-7686B48F28DA}"/>
              </a:ext>
            </a:extLst>
          </p:cNvPr>
          <p:cNvSpPr txBox="1">
            <a:spLocks/>
          </p:cNvSpPr>
          <p:nvPr/>
        </p:nvSpPr>
        <p:spPr bwMode="auto">
          <a:xfrm>
            <a:off x="7198648" y="5401122"/>
            <a:ext cx="4399043" cy="1068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enhancement (spec impact)</a:t>
            </a:r>
          </a:p>
          <a:p>
            <a:pPr defTabSz="914400">
              <a:defRPr/>
            </a:pPr>
            <a:r>
              <a:rPr lang="en-US" altLang="zh-CN" sz="11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UE to perform UL Tx beamforming based on path RSRP (RSRPP).</a:t>
            </a:r>
          </a:p>
          <a:p>
            <a:pPr defTabSz="914400">
              <a:defRPr/>
            </a:pPr>
            <a:r>
              <a:rPr lang="en-US" altLang="zh-CN" sz="11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the identification/path tracking for the ground reflection or any other reflection type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D8BDDADA-5AA6-4483-BFE5-CD4DA3BD9FD4}"/>
                  </a:ext>
                </a:extLst>
              </p:cNvPr>
              <p:cNvSpPr/>
              <p:nvPr/>
            </p:nvSpPr>
            <p:spPr>
              <a:xfrm>
                <a:off x="3825589" y="3139290"/>
                <a:ext cx="2989713" cy="1054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altLang="zh-CN" sz="11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Arial" panose="020B0604020202020204" pitchFamily="34" charset="0"/>
                      </a:rPr>
                      <m:t>𝑑</m:t>
                    </m:r>
                  </m:oMath>
                </a14:m>
                <a:r>
                  <a:rPr lang="en-US" altLang="zh-CN" sz="11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: horizontal distance (unknown)</a:t>
                </a:r>
              </a:p>
              <a:p>
                <a:pPr fontAlgn="base">
                  <a:spcBef>
                    <a:spcPct val="0"/>
                  </a:spcBef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altLang="zh-CN" sz="11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en-US" altLang="zh-CN" sz="11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: UE height (unknown)</a:t>
                </a:r>
              </a:p>
              <a:p>
                <a:pPr fontAlgn="base">
                  <a:spcBef>
                    <a:spcPct val="0"/>
                  </a:spcBef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altLang="zh-CN" sz="11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Arial" panose="020B0604020202020204" pitchFamily="34" charset="0"/>
                      </a:rPr>
                      <m:t>𝜃</m:t>
                    </m:r>
                  </m:oMath>
                </a14:m>
                <a:r>
                  <a:rPr lang="en-US" altLang="zh-CN" sz="11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: </a:t>
                </a:r>
                <a:r>
                  <a:rPr lang="en-US" altLang="zh-CN" sz="11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ZoA</a:t>
                </a:r>
                <a:r>
                  <a:rPr lang="en-US" altLang="zh-CN" sz="11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(measurement)</a:t>
                </a:r>
              </a:p>
              <a:p>
                <a:pPr fontAlgn="base">
                  <a:spcBef>
                    <a:spcPct val="0"/>
                  </a:spcBef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altLang="zh-CN" sz="11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Arial" panose="020B0604020202020204" pitchFamily="34" charset="0"/>
                      </a:rPr>
                      <m:t>2</m:t>
                    </m:r>
                    <m:r>
                      <a:rPr lang="en-US" altLang="zh-CN" sz="11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Arial" panose="020B0604020202020204" pitchFamily="34" charset="0"/>
                      </a:rPr>
                      <m:t>𝑝</m:t>
                    </m:r>
                  </m:oMath>
                </a14:m>
                <a:r>
                  <a:rPr lang="en-US" altLang="zh-CN" sz="11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: TDOA between </a:t>
                </a:r>
                <a:r>
                  <a:rPr lang="en-US" altLang="zh-CN" sz="11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LoS</a:t>
                </a:r>
                <a:r>
                  <a:rPr lang="en-US" altLang="zh-CN" sz="110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path and reflection path (measurement)</a:t>
                </a:r>
                <a:endParaRPr lang="en-US" altLang="zh-CN" sz="1100" i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D8BDDADA-5AA6-4483-BFE5-CD4DA3BD9F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5589" y="3139290"/>
                <a:ext cx="2989713" cy="1054135"/>
              </a:xfrm>
              <a:prstGeom prst="rect">
                <a:avLst/>
              </a:prstGeom>
              <a:blipFill>
                <a:blip r:embed="rId7"/>
                <a:stretch>
                  <a:fillRect t="-578" b="-2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090323E0-C51A-4BF8-82BC-EBA96C67EEDC}"/>
              </a:ext>
            </a:extLst>
          </p:cNvPr>
          <p:cNvCxnSpPr>
            <a:cxnSpLocks/>
          </p:cNvCxnSpPr>
          <p:nvPr/>
        </p:nvCxnSpPr>
        <p:spPr>
          <a:xfrm>
            <a:off x="6969211" y="1504393"/>
            <a:ext cx="0" cy="503474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内容占位符 2">
            <a:extLst>
              <a:ext uri="{FF2B5EF4-FFF2-40B4-BE49-F238E27FC236}">
                <a16:creationId xmlns:a16="http://schemas.microsoft.com/office/drawing/2014/main" xmlns="" id="{DB4E6677-50EC-446E-A63D-2D045DD1880F}"/>
              </a:ext>
            </a:extLst>
          </p:cNvPr>
          <p:cNvSpPr txBox="1">
            <a:spLocks/>
          </p:cNvSpPr>
          <p:nvPr/>
        </p:nvSpPr>
        <p:spPr bwMode="auto">
          <a:xfrm>
            <a:off x="7198647" y="1363518"/>
            <a:ext cx="4399043" cy="11826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 enhancement </a:t>
            </a:r>
          </a:p>
          <a:p>
            <a:pPr marL="0" indent="0" defTabSz="914400">
              <a:buNone/>
              <a:defRPr/>
            </a:pP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 SRS </a:t>
            </a:r>
            <a:r>
              <a:rPr lang="en-US" altLang="zh-CN" sz="1200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beamfo</a:t>
            </a:r>
            <a:r>
              <a:rPr lang="en-US" altLang="zh-CN" sz="120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rming </a:t>
            </a: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path RSRPP</a:t>
            </a:r>
          </a:p>
          <a:p>
            <a:pPr defTabSz="914400">
              <a:defRPr/>
            </a:pP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allows multiple SRS associated with a single DL RS as the path spatial relation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6798489D-029A-4180-A4F1-DC9957EBB293}"/>
              </a:ext>
            </a:extLst>
          </p:cNvPr>
          <p:cNvGrpSpPr/>
          <p:nvPr/>
        </p:nvGrpSpPr>
        <p:grpSpPr>
          <a:xfrm>
            <a:off x="7175800" y="2546177"/>
            <a:ext cx="4437080" cy="1302670"/>
            <a:chOff x="7145620" y="2364268"/>
            <a:chExt cx="4437080" cy="164770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3341EA1F-83AA-4414-A548-E0C7E02E4D29}"/>
                </a:ext>
              </a:extLst>
            </p:cNvPr>
            <p:cNvGrpSpPr/>
            <p:nvPr/>
          </p:nvGrpSpPr>
          <p:grpSpPr>
            <a:xfrm>
              <a:off x="8173995" y="2569410"/>
              <a:ext cx="2516165" cy="654460"/>
              <a:chOff x="7560628" y="2510868"/>
              <a:chExt cx="2516165" cy="1101316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0D8E2764-8213-4A73-9C4C-50C88CC0E983}"/>
                  </a:ext>
                </a:extLst>
              </p:cNvPr>
              <p:cNvCxnSpPr/>
              <p:nvPr/>
            </p:nvCxnSpPr>
            <p:spPr bwMode="auto">
              <a:xfrm>
                <a:off x="7560628" y="3612184"/>
                <a:ext cx="2516165" cy="0"/>
              </a:xfrm>
              <a:prstGeom prst="line">
                <a:avLst/>
              </a:prstGeom>
              <a:ln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接箭头连接符 56">
                <a:extLst>
                  <a:ext uri="{FF2B5EF4-FFF2-40B4-BE49-F238E27FC236}">
                    <a16:creationId xmlns:a16="http://schemas.microsoft.com/office/drawing/2014/main" xmlns="" id="{09A1AADE-C10F-45AD-ACE6-44A72E937529}"/>
                  </a:ext>
                </a:extLst>
              </p:cNvPr>
              <p:cNvCxnSpPr/>
              <p:nvPr/>
            </p:nvCxnSpPr>
            <p:spPr bwMode="auto">
              <a:xfrm flipV="1">
                <a:off x="8064684" y="2510868"/>
                <a:ext cx="0" cy="1101316"/>
              </a:xfrm>
              <a:prstGeom prst="straightConnector1">
                <a:avLst/>
              </a:prstGeom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>
                <a:extLst>
                  <a:ext uri="{FF2B5EF4-FFF2-40B4-BE49-F238E27FC236}">
                    <a16:creationId xmlns:a16="http://schemas.microsoft.com/office/drawing/2014/main" xmlns="" id="{CBC9E246-F9FD-4F23-AFFB-C74159364386}"/>
                  </a:ext>
                </a:extLst>
              </p:cNvPr>
              <p:cNvCxnSpPr/>
              <p:nvPr/>
            </p:nvCxnSpPr>
            <p:spPr bwMode="auto">
              <a:xfrm flipV="1">
                <a:off x="8352716" y="3158940"/>
                <a:ext cx="0" cy="453244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直接箭头连接符 58">
                <a:extLst>
                  <a:ext uri="{FF2B5EF4-FFF2-40B4-BE49-F238E27FC236}">
                    <a16:creationId xmlns:a16="http://schemas.microsoft.com/office/drawing/2014/main" xmlns="" id="{5369305E-7A73-4B77-A931-F66C48965274}"/>
                  </a:ext>
                </a:extLst>
              </p:cNvPr>
              <p:cNvCxnSpPr/>
              <p:nvPr/>
            </p:nvCxnSpPr>
            <p:spPr bwMode="auto">
              <a:xfrm flipV="1">
                <a:off x="8712756" y="2957724"/>
                <a:ext cx="0" cy="654460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直接箭头连接符 59">
                <a:extLst>
                  <a:ext uri="{FF2B5EF4-FFF2-40B4-BE49-F238E27FC236}">
                    <a16:creationId xmlns:a16="http://schemas.microsoft.com/office/drawing/2014/main" xmlns="" id="{C623128D-3D71-42F4-B517-A6E782933073}"/>
                  </a:ext>
                </a:extLst>
              </p:cNvPr>
              <p:cNvCxnSpPr/>
              <p:nvPr/>
            </p:nvCxnSpPr>
            <p:spPr bwMode="auto">
              <a:xfrm flipV="1">
                <a:off x="9216812" y="3230948"/>
                <a:ext cx="0" cy="381236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直接箭头连接符 60">
                <a:extLst>
                  <a:ext uri="{FF2B5EF4-FFF2-40B4-BE49-F238E27FC236}">
                    <a16:creationId xmlns:a16="http://schemas.microsoft.com/office/drawing/2014/main" xmlns="" id="{14823428-A778-48A5-AFF3-F20BE98041F6}"/>
                  </a:ext>
                </a:extLst>
              </p:cNvPr>
              <p:cNvCxnSpPr/>
              <p:nvPr/>
            </p:nvCxnSpPr>
            <p:spPr bwMode="auto">
              <a:xfrm flipV="1">
                <a:off x="9620652" y="3446972"/>
                <a:ext cx="0" cy="165212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238D45AA-7BA4-4EB7-A36D-ED0D1BD483A2}"/>
                </a:ext>
              </a:extLst>
            </p:cNvPr>
            <p:cNvSpPr txBox="1"/>
            <p:nvPr/>
          </p:nvSpPr>
          <p:spPr>
            <a:xfrm>
              <a:off x="10523536" y="2834040"/>
              <a:ext cx="1043976" cy="233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ea typeface="Microsoft YaHei" panose="020B0503020204020204" pitchFamily="34" charset="-122"/>
                </a:rPr>
                <a:t>UE beam 1</a:t>
              </a:r>
              <a:endParaRPr kumimoji="1" lang="zh-CN" altLang="en-US" sz="1200" dirty="0">
                <a:solidFill>
                  <a:srgbClr val="000000"/>
                </a:solidFill>
                <a:ea typeface="Microsoft YaHei" panose="020B0503020204020204" pitchFamily="34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302F1C25-6DD5-40B5-A0EB-A34CF1D902B3}"/>
                </a:ext>
              </a:extLst>
            </p:cNvPr>
            <p:cNvCxnSpPr/>
            <p:nvPr/>
          </p:nvCxnSpPr>
          <p:spPr bwMode="auto">
            <a:xfrm>
              <a:off x="8173995" y="4011975"/>
              <a:ext cx="2516165" cy="0"/>
            </a:xfrm>
            <a:prstGeom prst="lin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DE14C85A-EE1C-4E5B-A96C-F358390EEA3E}"/>
                </a:ext>
              </a:extLst>
            </p:cNvPr>
            <p:cNvGrpSpPr/>
            <p:nvPr/>
          </p:nvGrpSpPr>
          <p:grpSpPr>
            <a:xfrm>
              <a:off x="8705989" y="3504354"/>
              <a:ext cx="1555968" cy="507623"/>
              <a:chOff x="7968492" y="3504354"/>
              <a:chExt cx="1555968" cy="507623"/>
            </a:xfrm>
          </p:grpSpPr>
          <p:cxnSp>
            <p:nvCxnSpPr>
              <p:cNvPr id="68" name="直接箭头连接符 67">
                <a:extLst>
                  <a:ext uri="{FF2B5EF4-FFF2-40B4-BE49-F238E27FC236}">
                    <a16:creationId xmlns:a16="http://schemas.microsoft.com/office/drawing/2014/main" xmlns="" id="{988E5D9B-16C0-432F-AC52-10BCFF03EE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968492" y="3712735"/>
                <a:ext cx="0" cy="299240"/>
              </a:xfrm>
              <a:prstGeom prst="straightConnector1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箭头连接符 68">
                <a:extLst>
                  <a:ext uri="{FF2B5EF4-FFF2-40B4-BE49-F238E27FC236}">
                    <a16:creationId xmlns:a16="http://schemas.microsoft.com/office/drawing/2014/main" xmlns="" id="{BDB7CFFC-8B9F-4D4E-BD1C-9767AF4B1D9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256524" y="3815271"/>
                <a:ext cx="0" cy="196704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直接箭头连接符 69">
                <a:extLst>
                  <a:ext uri="{FF2B5EF4-FFF2-40B4-BE49-F238E27FC236}">
                    <a16:creationId xmlns:a16="http://schemas.microsoft.com/office/drawing/2014/main" xmlns="" id="{62B03C1E-4C18-49C8-A66F-2442255DC8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616564" y="3504354"/>
                <a:ext cx="0" cy="507623"/>
              </a:xfrm>
              <a:prstGeom prst="straightConnector1">
                <a:avLst/>
              </a:prstGeom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直接箭头连接符 70">
                <a:extLst>
                  <a:ext uri="{FF2B5EF4-FFF2-40B4-BE49-F238E27FC236}">
                    <a16:creationId xmlns:a16="http://schemas.microsoft.com/office/drawing/2014/main" xmlns="" id="{A767C068-432B-485D-B55A-F87EAD401FF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20620" y="3856653"/>
                <a:ext cx="0" cy="155323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直接箭头连接符 71">
                <a:extLst>
                  <a:ext uri="{FF2B5EF4-FFF2-40B4-BE49-F238E27FC236}">
                    <a16:creationId xmlns:a16="http://schemas.microsoft.com/office/drawing/2014/main" xmlns="" id="{B78A3BA7-A0D7-4C91-8416-6D9F4433873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524460" y="3856655"/>
                <a:ext cx="0" cy="155320"/>
              </a:xfrm>
              <a:prstGeom prst="straightConnector1">
                <a:avLst/>
              </a:prstGeom>
              <a:ln>
                <a:tailEnd type="triangle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9EAEB7AF-14DF-4614-B8B1-B38A3E3C365D}"/>
                </a:ext>
              </a:extLst>
            </p:cNvPr>
            <p:cNvSpPr txBox="1"/>
            <p:nvPr/>
          </p:nvSpPr>
          <p:spPr>
            <a:xfrm>
              <a:off x="10523535" y="3635378"/>
              <a:ext cx="1059165" cy="233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ea typeface="Microsoft YaHei" panose="020B0503020204020204" pitchFamily="34" charset="-122"/>
                </a:rPr>
                <a:t>UE beam 2</a:t>
              </a:r>
              <a:endParaRPr kumimoji="1" lang="zh-CN" altLang="en-US" sz="1200" dirty="0">
                <a:solidFill>
                  <a:srgbClr val="00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44A80F62-0A94-4346-A48E-E9C569225AD1}"/>
                </a:ext>
              </a:extLst>
            </p:cNvPr>
            <p:cNvSpPr txBox="1"/>
            <p:nvPr/>
          </p:nvSpPr>
          <p:spPr>
            <a:xfrm>
              <a:off x="7145620" y="2937805"/>
              <a:ext cx="627824" cy="9343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ea typeface="Microsoft YaHei" panose="020B0503020204020204" pitchFamily="34" charset="-122"/>
                </a:rPr>
                <a:t>Same DL PRS</a:t>
              </a:r>
            </a:p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ea typeface="Microsoft YaHei" panose="020B0503020204020204" pitchFamily="34" charset="-122"/>
                </a:rPr>
                <a:t>(gNB Tx beam)</a:t>
              </a:r>
              <a:endParaRPr kumimoji="1" lang="zh-CN" altLang="en-US" sz="1200" dirty="0">
                <a:solidFill>
                  <a:srgbClr val="00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85" name="左大括号 84">
              <a:extLst>
                <a:ext uri="{FF2B5EF4-FFF2-40B4-BE49-F238E27FC236}">
                  <a16:creationId xmlns:a16="http://schemas.microsoft.com/office/drawing/2014/main" xmlns="" id="{C248F18D-CCB6-42AE-B62F-62633FE16D0D}"/>
                </a:ext>
              </a:extLst>
            </p:cNvPr>
            <p:cNvSpPr/>
            <p:nvPr/>
          </p:nvSpPr>
          <p:spPr>
            <a:xfrm>
              <a:off x="7848606" y="2636521"/>
              <a:ext cx="211454" cy="1271746"/>
            </a:xfrm>
            <a:prstGeom prst="leftBrace">
              <a:avLst>
                <a:gd name="adj1" fmla="val 75901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E300F664-0FFC-4351-B0F0-216B17E83BEA}"/>
                </a:ext>
              </a:extLst>
            </p:cNvPr>
            <p:cNvSpPr txBox="1"/>
            <p:nvPr/>
          </p:nvSpPr>
          <p:spPr>
            <a:xfrm>
              <a:off x="8351992" y="2364268"/>
              <a:ext cx="765638" cy="233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 err="1">
                  <a:solidFill>
                    <a:srgbClr val="000000"/>
                  </a:solidFill>
                  <a:ea typeface="Microsoft YaHei" panose="020B0503020204020204" pitchFamily="34" charset="-122"/>
                </a:rPr>
                <a:t>LoS</a:t>
              </a:r>
              <a:r>
                <a:rPr kumimoji="1" lang="en-US" altLang="zh-CN" sz="1200" dirty="0">
                  <a:solidFill>
                    <a:srgbClr val="000000"/>
                  </a:solidFill>
                  <a:ea typeface="Microsoft YaHei" panose="020B0503020204020204" pitchFamily="34" charset="-122"/>
                </a:rPr>
                <a:t> path</a:t>
              </a:r>
              <a:endParaRPr kumimoji="1" lang="zh-CN" altLang="en-US" sz="1200" dirty="0">
                <a:solidFill>
                  <a:srgbClr val="00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5D74BBD1-0A50-4C99-89A4-71B2FB07C6CD}"/>
                </a:ext>
              </a:extLst>
            </p:cNvPr>
            <p:cNvSpPr txBox="1"/>
            <p:nvPr/>
          </p:nvSpPr>
          <p:spPr>
            <a:xfrm>
              <a:off x="8659989" y="3270774"/>
              <a:ext cx="1388143" cy="233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200" dirty="0">
                  <a:solidFill>
                    <a:srgbClr val="000000"/>
                  </a:solidFill>
                  <a:ea typeface="Microsoft YaHei" panose="020B0503020204020204" pitchFamily="34" charset="-122"/>
                </a:rPr>
                <a:t>A useful reflection</a:t>
              </a:r>
              <a:endParaRPr kumimoji="1" lang="zh-CN" altLang="en-US" sz="1200" dirty="0">
                <a:solidFill>
                  <a:srgbClr val="000000"/>
                </a:solidFill>
                <a:ea typeface="Microsoft YaHei" panose="020B0503020204020204" pitchFamily="34" charset="-122"/>
              </a:endParaRPr>
            </a:p>
          </p:txBody>
        </p:sp>
      </p:grpSp>
      <p:sp>
        <p:nvSpPr>
          <p:cNvPr id="86" name="内容占位符 2">
            <a:extLst>
              <a:ext uri="{FF2B5EF4-FFF2-40B4-BE49-F238E27FC236}">
                <a16:creationId xmlns:a16="http://schemas.microsoft.com/office/drawing/2014/main" xmlns="" id="{CC508480-9163-4A5B-B718-77F01FC4EE11}"/>
              </a:ext>
            </a:extLst>
          </p:cNvPr>
          <p:cNvSpPr txBox="1">
            <a:spLocks/>
          </p:cNvSpPr>
          <p:nvPr/>
        </p:nvSpPr>
        <p:spPr bwMode="auto">
          <a:xfrm>
            <a:off x="7198648" y="4336464"/>
            <a:ext cx="2599450" cy="818282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0" indent="0" defTabSz="914400">
              <a:buNone/>
              <a:defRPr/>
            </a:pP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 Path association reporting</a:t>
            </a:r>
          </a:p>
          <a:p>
            <a:pPr defTabSz="914400">
              <a:defRPr/>
            </a:pP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Tracking the </a:t>
            </a:r>
            <a:r>
              <a:rPr lang="en-US" altLang="zh-CN" sz="1200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NLoS</a:t>
            </a:r>
            <a:r>
              <a:rPr lang="en-US" altLang="zh-CN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(reflection path) for better identification</a:t>
            </a: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BBE7C177-A96A-4179-9B19-463DB9151B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79899" y="4191529"/>
            <a:ext cx="1799492" cy="10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36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矩形: 圆角 191">
            <a:extLst>
              <a:ext uri="{FF2B5EF4-FFF2-40B4-BE49-F238E27FC236}">
                <a16:creationId xmlns:a16="http://schemas.microsoft.com/office/drawing/2014/main" xmlns="" id="{D75011D6-C439-4EE5-8072-2E186FC67063}"/>
              </a:ext>
            </a:extLst>
          </p:cNvPr>
          <p:cNvSpPr/>
          <p:nvPr/>
        </p:nvSpPr>
        <p:spPr>
          <a:xfrm>
            <a:off x="3318727" y="1943413"/>
            <a:ext cx="2966028" cy="2474090"/>
          </a:xfrm>
          <a:prstGeom prst="roundRect">
            <a:avLst>
              <a:gd name="adj" fmla="val 7253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xmlns="" id="{D963B5F4-140B-46DC-B5BF-468307F3F5AE}"/>
              </a:ext>
            </a:extLst>
          </p:cNvPr>
          <p:cNvSpPr/>
          <p:nvPr/>
        </p:nvSpPr>
        <p:spPr>
          <a:xfrm>
            <a:off x="289871" y="1943413"/>
            <a:ext cx="2850824" cy="2474090"/>
          </a:xfrm>
          <a:prstGeom prst="roundRect">
            <a:avLst>
              <a:gd name="adj" fmla="val 7253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1D1642A7-9C9D-48DF-9B66-680A90466B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CPP enhancements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D5F401-53B0-4F19-BD2E-5F640F7AA4EA}"/>
              </a:ext>
            </a:extLst>
          </p:cNvPr>
          <p:cNvSpPr txBox="1"/>
          <p:nvPr/>
        </p:nvSpPr>
        <p:spPr>
          <a:xfrm>
            <a:off x="406308" y="1426024"/>
            <a:ext cx="5692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altLang="zh-CN" sz="12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Rel-18 CPP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considers existing Rel-17 PRS/SRS with single RSCP measurement report per </a:t>
            </a:r>
            <a:r>
              <a:rPr lang="en-US" altLang="zh-CN" sz="1200" dirty="0" smtClean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carrier</a:t>
            </a:r>
            <a:endParaRPr lang="en-US" altLang="zh-CN" sz="1200" strike="sngStrike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200">
            <a:extLst>
              <a:ext uri="{FF2B5EF4-FFF2-40B4-BE49-F238E27FC236}">
                <a16:creationId xmlns:a16="http://schemas.microsoft.com/office/drawing/2014/main" xmlns="" id="{43A304DF-6B9C-4EEF-B989-0316AD738910}"/>
              </a:ext>
            </a:extLst>
          </p:cNvPr>
          <p:cNvSpPr/>
          <p:nvPr/>
        </p:nvSpPr>
        <p:spPr>
          <a:xfrm>
            <a:off x="184045" y="1174710"/>
            <a:ext cx="6151602" cy="5468816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8490215-F244-470A-8BA5-D7D2CFCDD3D0}"/>
              </a:ext>
            </a:extLst>
          </p:cNvPr>
          <p:cNvSpPr txBox="1"/>
          <p:nvPr/>
        </p:nvSpPr>
        <p:spPr>
          <a:xfrm>
            <a:off x="2298769" y="1005973"/>
            <a:ext cx="1736774" cy="338554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600" b="1" dirty="0">
                <a:latin typeface="Arial"/>
              </a:rPr>
              <a:t>Rel-18 baseline </a:t>
            </a:r>
            <a:endParaRPr lang="zh-CN" altLang="en-US" sz="1600" b="1" dirty="0">
              <a:latin typeface="Arial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C9E46B7-58FC-4A4B-81C2-FCD21A4026AC}"/>
              </a:ext>
            </a:extLst>
          </p:cNvPr>
          <p:cNvGrpSpPr/>
          <p:nvPr/>
        </p:nvGrpSpPr>
        <p:grpSpPr>
          <a:xfrm>
            <a:off x="-1681597" y="2569034"/>
            <a:ext cx="5112169" cy="4483646"/>
            <a:chOff x="2447803" y="1905269"/>
            <a:chExt cx="3712989" cy="3256488"/>
          </a:xfrm>
        </p:grpSpPr>
        <p:sp>
          <p:nvSpPr>
            <p:cNvPr id="59" name="不完整圆 58">
              <a:extLst>
                <a:ext uri="{FF2B5EF4-FFF2-40B4-BE49-F238E27FC236}">
                  <a16:creationId xmlns:a16="http://schemas.microsoft.com/office/drawing/2014/main" xmlns="" id="{D30A1D48-E884-4179-B330-42C131A47CBD}"/>
                </a:ext>
              </a:extLst>
            </p:cNvPr>
            <p:cNvSpPr/>
            <p:nvPr/>
          </p:nvSpPr>
          <p:spPr>
            <a:xfrm>
              <a:off x="2447803" y="1905269"/>
              <a:ext cx="3254910" cy="3256488"/>
            </a:xfrm>
            <a:prstGeom prst="pie">
              <a:avLst>
                <a:gd name="adj1" fmla="val 1474767"/>
                <a:gd name="adj2" fmla="val 2639930"/>
              </a:avLst>
            </a:prstGeom>
            <a:solidFill>
              <a:schemeClr val="tx2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xmlns="" id="{CD74337D-A907-456C-BEC6-35C1D1AA4FC9}"/>
                </a:ext>
              </a:extLst>
            </p:cNvPr>
            <p:cNvCxnSpPr/>
            <p:nvPr/>
          </p:nvCxnSpPr>
          <p:spPr>
            <a:xfrm>
              <a:off x="4061826" y="3533513"/>
              <a:ext cx="173566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>
              <a:extLst>
                <a:ext uri="{FF2B5EF4-FFF2-40B4-BE49-F238E27FC236}">
                  <a16:creationId xmlns:a16="http://schemas.microsoft.com/office/drawing/2014/main" xmlns="" id="{0CA9CE16-5C33-499E-B27A-91FAA9E583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1826" y="3398801"/>
              <a:ext cx="7927" cy="13446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8BD64D13-405C-45A4-B662-D9BD4C365FB1}"/>
                </a:ext>
              </a:extLst>
            </p:cNvPr>
            <p:cNvSpPr/>
            <p:nvPr/>
          </p:nvSpPr>
          <p:spPr>
            <a:xfrm>
              <a:off x="5197283" y="4136986"/>
              <a:ext cx="70084" cy="70084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239BD93-4448-4A10-9A9F-5E6EA0F85D94}"/>
                </a:ext>
              </a:extLst>
            </p:cNvPr>
            <p:cNvSpPr/>
            <p:nvPr/>
          </p:nvSpPr>
          <p:spPr>
            <a:xfrm>
              <a:off x="5197283" y="4297312"/>
              <a:ext cx="70084" cy="70084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64BD4B00-F0A5-4AC8-A8D9-12879FCD53D5}"/>
                </a:ext>
              </a:extLst>
            </p:cNvPr>
            <p:cNvCxnSpPr>
              <a:cxnSpLocks/>
              <a:stCxn id="63" idx="0"/>
            </p:cNvCxnSpPr>
            <p:nvPr/>
          </p:nvCxnSpPr>
          <p:spPr>
            <a:xfrm flipV="1">
              <a:off x="5232325" y="3535167"/>
              <a:ext cx="0" cy="76214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61B5538C-E871-4945-ACF6-5CB5BFA5032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1827" y="3535166"/>
              <a:ext cx="1266256" cy="866300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xmlns="" id="{526DD174-DD62-4197-8261-CCB38188951F}"/>
                    </a:ext>
                  </a:extLst>
                </p:cNvPr>
                <p:cNvSpPr txBox="1"/>
                <p:nvPr/>
              </p:nvSpPr>
              <p:spPr>
                <a:xfrm>
                  <a:off x="5630710" y="3551923"/>
                  <a:ext cx="238789" cy="276999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Arial" panose="020B0604020202020204" pitchFamily="34" charset="0"/>
                          </a:rPr>
                          <m:t>𝑓</m:t>
                        </m:r>
                      </m:oMath>
                    </m:oMathPara>
                  </a14:m>
                  <a:endParaRPr lang="zh-CN" altLang="en-US" sz="1200" dirty="0"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304B94F3-5B3A-4EC3-9A91-417E29605A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30710" y="3551923"/>
                  <a:ext cx="238789" cy="276999"/>
                </a:xfrm>
                <a:prstGeom prst="rect">
                  <a:avLst/>
                </a:prstGeom>
                <a:blipFill>
                  <a:blip r:embed="rId4"/>
                  <a:stretch>
                    <a:fillRect r="-5128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xmlns="" id="{5F986B80-4D3B-49E9-ADAD-13D590C84812}"/>
                    </a:ext>
                  </a:extLst>
                </p:cNvPr>
                <p:cNvSpPr txBox="1"/>
                <p:nvPr/>
              </p:nvSpPr>
              <p:spPr>
                <a:xfrm>
                  <a:off x="3806285" y="3228726"/>
                  <a:ext cx="537946" cy="188500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200" b="0" i="1" smtClean="0"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Arial" panose="020B0604020202020204" pitchFamily="34" charset="0"/>
                          </a:rPr>
                          <m:t>𝜑</m:t>
                        </m:r>
                        <m:d>
                          <m:dPr>
                            <m:ctrlPr>
                              <a:rPr lang="en-US" altLang="zh-CN" sz="1200" b="0" i="1" smtClean="0"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altLang="zh-CN" sz="1200" b="0" i="1" smtClean="0"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Arial" panose="020B0604020202020204" pitchFamily="34" charset="0"/>
                              </a:rPr>
                              <m:t>𝑓</m:t>
                            </m:r>
                          </m:e>
                        </m:d>
                      </m:oMath>
                    </m:oMathPara>
                  </a14:m>
                  <a:endParaRPr lang="zh-CN" altLang="en-US" sz="1200" dirty="0"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5F986B80-4D3B-49E9-ADAD-13D590C848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06285" y="3228726"/>
                  <a:ext cx="537946" cy="188500"/>
                </a:xfrm>
                <a:prstGeom prst="rect">
                  <a:avLst/>
                </a:prstGeom>
                <a:blipFill>
                  <a:blip r:embed="rId5"/>
                  <a:stretch>
                    <a:fillRect b="-1395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708EDDA4-F88B-48B8-AF9F-E589F3618F53}"/>
                </a:ext>
              </a:extLst>
            </p:cNvPr>
            <p:cNvSpPr/>
            <p:nvPr/>
          </p:nvSpPr>
          <p:spPr>
            <a:xfrm>
              <a:off x="5197283" y="4460279"/>
              <a:ext cx="70084" cy="70084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71FB5AA4-6252-4F34-85F1-4565A8171983}"/>
                </a:ext>
              </a:extLst>
            </p:cNvPr>
            <p:cNvSpPr/>
            <p:nvPr/>
          </p:nvSpPr>
          <p:spPr bwMode="auto">
            <a:xfrm>
              <a:off x="5109628" y="3321698"/>
              <a:ext cx="244355" cy="180000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965" tIns="46782" rIns="89965" bIns="46782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spcBef>
                  <a:spcPct val="50000"/>
                </a:spcBef>
                <a:defRPr/>
              </a:pPr>
              <a:endParaRPr lang="zh-CN" altLang="en-US" sz="1050" kern="0" dirty="0">
                <a:solidFill>
                  <a:srgbClr val="1D1D1A"/>
                </a:solidFill>
                <a:latin typeface="Arial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3AFE60FD-1074-45FD-939A-5D99118EF088}"/>
                </a:ext>
              </a:extLst>
            </p:cNvPr>
            <p:cNvSpPr txBox="1"/>
            <p:nvPr/>
          </p:nvSpPr>
          <p:spPr>
            <a:xfrm>
              <a:off x="4738187" y="3514040"/>
              <a:ext cx="976649" cy="2588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8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Legacy RS</a:t>
              </a:r>
              <a:endParaRPr lang="zh-CN" altLang="en-US" sz="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78B12EE0-CE38-41A7-ADED-76711B271B17}"/>
                </a:ext>
              </a:extLst>
            </p:cNvPr>
            <p:cNvSpPr txBox="1"/>
            <p:nvPr/>
          </p:nvSpPr>
          <p:spPr>
            <a:xfrm>
              <a:off x="5480534" y="4442951"/>
              <a:ext cx="680258" cy="15647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8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TOA uncertainty</a:t>
              </a:r>
              <a:endParaRPr lang="zh-CN" altLang="en-US" sz="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72" name="直接箭头连接符 71">
              <a:extLst>
                <a:ext uri="{FF2B5EF4-FFF2-40B4-BE49-F238E27FC236}">
                  <a16:creationId xmlns:a16="http://schemas.microsoft.com/office/drawing/2014/main" xmlns="" id="{1D776A19-9CFC-424A-BD29-94CBF2611B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8759" y="4276531"/>
              <a:ext cx="317627" cy="466899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C78BC0A0-5BD2-4956-9EC4-3D01CC7DB45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1828" y="3535167"/>
              <a:ext cx="1232764" cy="670232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064188FB-FC6F-4BA5-AE68-9785E4C7A0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0276" y="3533514"/>
              <a:ext cx="1232453" cy="1008477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xmlns="" id="{E47DC8F1-A63A-4A3B-B292-1D2DB36275DC}"/>
                    </a:ext>
                  </a:extLst>
                </p:cNvPr>
                <p:cNvSpPr txBox="1"/>
                <p:nvPr/>
              </p:nvSpPr>
              <p:spPr>
                <a:xfrm>
                  <a:off x="4493950" y="4151279"/>
                  <a:ext cx="642543" cy="146033"/>
                </a:xfrm>
                <a:prstGeom prst="rect">
                  <a:avLst/>
                </a:prstGeom>
                <a:solidFill>
                  <a:schemeClr val="bg1">
                    <a:lumMod val="20000"/>
                    <a:lumOff val="80000"/>
                  </a:schemeClr>
                </a:solidFill>
              </p:spPr>
              <p:txBody>
                <a:bodyPr vert="horz" wrap="square" rtlCol="0">
                  <a:spAutoFit/>
                </a:bodyPr>
                <a:lstStyle/>
                <a:p>
                  <a:pPr algn="r"/>
                  <a14:m>
                    <m:oMath xmlns:m="http://schemas.openxmlformats.org/officeDocument/2006/math">
                      <m:r>
                        <a:rPr lang="en-US" altLang="zh-CN" sz="800" b="0" i="1" dirty="0" smtClean="0">
                          <a:latin typeface="Cambria Math" panose="02040503050406030204" pitchFamily="18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altLang="zh-CN" sz="800" b="0" i="1" dirty="0" smtClean="0">
                          <a:latin typeface="Cambria Math" panose="02040503050406030204" pitchFamily="18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m:t>𝜋</m:t>
                      </m:r>
                    </m:oMath>
                  </a14:m>
                  <a:r>
                    <a:rPr lang="zh-CN" altLang="en-US" sz="800" dirty="0">
                      <a:latin typeface="Arial" panose="020B0604020202020204" pitchFamily="34" charset="0"/>
                      <a:ea typeface="Microsoft YaHei" panose="020B0503020204020204" pitchFamily="34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sz="800" dirty="0">
                      <a:latin typeface="Arial" panose="020B0604020202020204" pitchFamily="34" charset="0"/>
                      <a:ea typeface="Microsoft YaHei" panose="020B0503020204020204" pitchFamily="34" charset="-122"/>
                      <a:cs typeface="Arial" panose="020B0604020202020204" pitchFamily="34" charset="0"/>
                    </a:rPr>
                    <a:t>(ambiguity)</a:t>
                  </a:r>
                  <a:endParaRPr lang="zh-CN" altLang="en-US" sz="800" dirty="0"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E47DC8F1-A63A-4A3B-B292-1D2DB36275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3950" y="4151279"/>
                  <a:ext cx="642543" cy="146033"/>
                </a:xfrm>
                <a:prstGeom prst="rect">
                  <a:avLst/>
                </a:prstGeom>
                <a:blipFill>
                  <a:blip r:embed="rId6"/>
                  <a:stretch>
                    <a:fillRect b="-1515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xmlns="" id="{9F104264-7932-4F46-9562-E1F3FA6511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8885" y="4161543"/>
              <a:ext cx="0" cy="18000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3C3ABF4C-064A-45DE-940B-D4E5B15D0BC8}"/>
                </a:ext>
              </a:extLst>
            </p:cNvPr>
            <p:cNvSpPr txBox="1"/>
            <p:nvPr/>
          </p:nvSpPr>
          <p:spPr>
            <a:xfrm>
              <a:off x="3839990" y="3430166"/>
              <a:ext cx="195506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200" i="1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O</a:t>
              </a:r>
              <a:endParaRPr lang="zh-CN" altLang="en-US" sz="1200" i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D39F445F-AA7D-4941-A1FE-DC1CFEC72B77}"/>
                </a:ext>
              </a:extLst>
            </p:cNvPr>
            <p:cNvSpPr/>
            <p:nvPr/>
          </p:nvSpPr>
          <p:spPr>
            <a:xfrm>
              <a:off x="4026786" y="3506067"/>
              <a:ext cx="70084" cy="700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EDA7B3E0-2508-4C95-A27E-EBB663720818}"/>
              </a:ext>
            </a:extLst>
          </p:cNvPr>
          <p:cNvGrpSpPr/>
          <p:nvPr/>
        </p:nvGrpSpPr>
        <p:grpSpPr>
          <a:xfrm>
            <a:off x="418911" y="2621223"/>
            <a:ext cx="1379891" cy="1158497"/>
            <a:chOff x="498842" y="4765762"/>
            <a:chExt cx="1379891" cy="1158497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E63AC1E9-AC97-448D-B1B6-D21368A84A46}"/>
                </a:ext>
              </a:extLst>
            </p:cNvPr>
            <p:cNvSpPr/>
            <p:nvPr/>
          </p:nvSpPr>
          <p:spPr>
            <a:xfrm>
              <a:off x="498842" y="4765762"/>
              <a:ext cx="81475" cy="81475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23A1A297-E274-45D0-9E63-AC5FB0F935B9}"/>
                </a:ext>
              </a:extLst>
            </p:cNvPr>
            <p:cNvCxnSpPr/>
            <p:nvPr/>
          </p:nvCxnSpPr>
          <p:spPr>
            <a:xfrm flipV="1">
              <a:off x="1228266" y="5142484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A4FD0890-ED1C-48D8-B714-AA01867824B2}"/>
                </a:ext>
              </a:extLst>
            </p:cNvPr>
            <p:cNvCxnSpPr/>
            <p:nvPr/>
          </p:nvCxnSpPr>
          <p:spPr>
            <a:xfrm flipV="1">
              <a:off x="1049819" y="5036021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22CA764-A5AF-4620-92F7-93187DB5F00D}"/>
                </a:ext>
              </a:extLst>
            </p:cNvPr>
            <p:cNvCxnSpPr/>
            <p:nvPr/>
          </p:nvCxnSpPr>
          <p:spPr>
            <a:xfrm flipV="1">
              <a:off x="1406713" y="5263691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F241D369-2FA8-4D9E-8EC5-43371149F73E}"/>
              </a:ext>
            </a:extLst>
          </p:cNvPr>
          <p:cNvGrpSpPr/>
          <p:nvPr/>
        </p:nvGrpSpPr>
        <p:grpSpPr>
          <a:xfrm>
            <a:off x="872041" y="2487962"/>
            <a:ext cx="1229243" cy="1307815"/>
            <a:chOff x="951972" y="4632501"/>
            <a:chExt cx="1229243" cy="1307815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D64165A-E805-4485-AB32-233E8AC98D38}"/>
                </a:ext>
              </a:extLst>
            </p:cNvPr>
            <p:cNvSpPr/>
            <p:nvPr/>
          </p:nvSpPr>
          <p:spPr>
            <a:xfrm>
              <a:off x="2099740" y="4632501"/>
              <a:ext cx="81475" cy="8147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9BFC6B29-1F4F-4B0A-9013-9A47BD70FED3}"/>
                </a:ext>
              </a:extLst>
            </p:cNvPr>
            <p:cNvCxnSpPr>
              <a:cxnSpLocks/>
            </p:cNvCxnSpPr>
            <p:nvPr/>
          </p:nvCxnSpPr>
          <p:spPr>
            <a:xfrm>
              <a:off x="1067602" y="5182656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EC4BD47E-26D7-4C93-A77C-FB283544BBC0}"/>
                </a:ext>
              </a:extLst>
            </p:cNvPr>
            <p:cNvCxnSpPr>
              <a:cxnSpLocks/>
            </p:cNvCxnSpPr>
            <p:nvPr/>
          </p:nvCxnSpPr>
          <p:spPr>
            <a:xfrm>
              <a:off x="1189877" y="5005220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393FA19A-12B7-4E8D-84BB-C46B9730C9B0}"/>
                </a:ext>
              </a:extLst>
            </p:cNvPr>
            <p:cNvCxnSpPr>
              <a:cxnSpLocks/>
            </p:cNvCxnSpPr>
            <p:nvPr/>
          </p:nvCxnSpPr>
          <p:spPr>
            <a:xfrm>
              <a:off x="951972" y="5357755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E34D6187-C0F5-4908-AF23-125AA358059D}"/>
              </a:ext>
            </a:extLst>
          </p:cNvPr>
          <p:cNvGrpSpPr/>
          <p:nvPr/>
        </p:nvGrpSpPr>
        <p:grpSpPr>
          <a:xfrm>
            <a:off x="891431" y="2955209"/>
            <a:ext cx="958839" cy="1339187"/>
            <a:chOff x="971362" y="5099748"/>
            <a:chExt cx="958839" cy="1339187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49DEB167-9454-423E-A386-A53DA2D85E1F}"/>
                </a:ext>
              </a:extLst>
            </p:cNvPr>
            <p:cNvSpPr/>
            <p:nvPr/>
          </p:nvSpPr>
          <p:spPr>
            <a:xfrm>
              <a:off x="1825896" y="6357460"/>
              <a:ext cx="81475" cy="814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B2DB724E-4BBD-4D0B-A7F5-D235BD4A54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2830" y="532114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2E5B0AF9-F1B3-4EE1-8898-1A001E9D15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3477" y="551178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F342DC50-ADA0-4BC4-9153-58160637E3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1362" y="509974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26F66DD-59E8-459E-BE11-FB82CDF0A620}"/>
              </a:ext>
            </a:extLst>
          </p:cNvPr>
          <p:cNvSpPr/>
          <p:nvPr/>
        </p:nvSpPr>
        <p:spPr>
          <a:xfrm>
            <a:off x="1337641" y="3306939"/>
            <a:ext cx="81475" cy="814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500AA5FC-A555-47C2-A894-C03A0CCD2969}"/>
              </a:ext>
            </a:extLst>
          </p:cNvPr>
          <p:cNvSpPr txBox="1"/>
          <p:nvPr/>
        </p:nvSpPr>
        <p:spPr>
          <a:xfrm>
            <a:off x="1955788" y="3334678"/>
            <a:ext cx="1104976" cy="6924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Intersection based on joint integer ambiguity hypothesis from multiple TRPs/TRP pairs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88B538A3-A9A0-492F-9C44-6C8EBDC63C36}"/>
              </a:ext>
            </a:extLst>
          </p:cNvPr>
          <p:cNvCxnSpPr>
            <a:cxnSpLocks/>
            <a:stCxn id="85" idx="5"/>
            <a:endCxn id="115" idx="1"/>
          </p:cNvCxnSpPr>
          <p:nvPr/>
        </p:nvCxnSpPr>
        <p:spPr>
          <a:xfrm>
            <a:off x="1407184" y="3376482"/>
            <a:ext cx="548604" cy="3044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B13EF380-21BE-439E-97EC-1424B3644110}"/>
              </a:ext>
            </a:extLst>
          </p:cNvPr>
          <p:cNvSpPr/>
          <p:nvPr/>
        </p:nvSpPr>
        <p:spPr>
          <a:xfrm>
            <a:off x="4100085" y="2621223"/>
            <a:ext cx="81475" cy="81475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C7E959BE-20A9-4D39-B65F-295C9610E4A3}"/>
              </a:ext>
            </a:extLst>
          </p:cNvPr>
          <p:cNvGrpSpPr/>
          <p:nvPr/>
        </p:nvGrpSpPr>
        <p:grpSpPr>
          <a:xfrm>
            <a:off x="4553215" y="2487962"/>
            <a:ext cx="1229243" cy="1307815"/>
            <a:chOff x="951972" y="4632501"/>
            <a:chExt cx="1229243" cy="1307815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6F36CC1F-EC48-48E5-9C97-6AF3AA802546}"/>
                </a:ext>
              </a:extLst>
            </p:cNvPr>
            <p:cNvSpPr/>
            <p:nvPr/>
          </p:nvSpPr>
          <p:spPr>
            <a:xfrm>
              <a:off x="2099740" y="4632501"/>
              <a:ext cx="81475" cy="8147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86694B95-BE59-46F0-97FF-08948FC135FB}"/>
                </a:ext>
              </a:extLst>
            </p:cNvPr>
            <p:cNvCxnSpPr>
              <a:cxnSpLocks/>
            </p:cNvCxnSpPr>
            <p:nvPr/>
          </p:nvCxnSpPr>
          <p:spPr>
            <a:xfrm>
              <a:off x="1067602" y="5182656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34E98A00-A079-4C0B-9A13-2D64A3C9BC53}"/>
                </a:ext>
              </a:extLst>
            </p:cNvPr>
            <p:cNvCxnSpPr>
              <a:cxnSpLocks/>
            </p:cNvCxnSpPr>
            <p:nvPr/>
          </p:nvCxnSpPr>
          <p:spPr>
            <a:xfrm>
              <a:off x="1189877" y="5005220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D4068B57-087F-4F4B-8A12-6D3BEB0E6360}"/>
                </a:ext>
              </a:extLst>
            </p:cNvPr>
            <p:cNvCxnSpPr>
              <a:cxnSpLocks/>
            </p:cNvCxnSpPr>
            <p:nvPr/>
          </p:nvCxnSpPr>
          <p:spPr>
            <a:xfrm>
              <a:off x="951972" y="5357755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0BA046B3-19DB-4871-AB54-AD477F2517FD}"/>
              </a:ext>
            </a:extLst>
          </p:cNvPr>
          <p:cNvGrpSpPr/>
          <p:nvPr/>
        </p:nvGrpSpPr>
        <p:grpSpPr>
          <a:xfrm>
            <a:off x="4572605" y="2955209"/>
            <a:ext cx="958839" cy="1339187"/>
            <a:chOff x="971362" y="5099748"/>
            <a:chExt cx="958839" cy="1339187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8424AF68-602E-4084-94C0-EFDDC746B5F1}"/>
                </a:ext>
              </a:extLst>
            </p:cNvPr>
            <p:cNvSpPr/>
            <p:nvPr/>
          </p:nvSpPr>
          <p:spPr>
            <a:xfrm>
              <a:off x="1825896" y="6357460"/>
              <a:ext cx="81475" cy="814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27BC813F-DA66-45AE-8BEB-10DC2CB372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2830" y="532114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40E4FECF-6F83-4686-A8A3-DD9E40BDC4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3477" y="551178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585D960A-1D9D-4645-A3AE-6C4B185C2D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1362" y="509974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6C0D5A9A-E58E-4DCB-AFA3-EA979E143DB2}"/>
              </a:ext>
            </a:extLst>
          </p:cNvPr>
          <p:cNvSpPr/>
          <p:nvPr/>
        </p:nvSpPr>
        <p:spPr>
          <a:xfrm>
            <a:off x="5018815" y="3306939"/>
            <a:ext cx="81475" cy="814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DE18D7F7-99F8-4972-8473-491CABEF0D58}"/>
              </a:ext>
            </a:extLst>
          </p:cNvPr>
          <p:cNvGrpSpPr/>
          <p:nvPr/>
        </p:nvGrpSpPr>
        <p:grpSpPr>
          <a:xfrm>
            <a:off x="3940700" y="2621223"/>
            <a:ext cx="1379891" cy="1158497"/>
            <a:chOff x="498842" y="4765762"/>
            <a:chExt cx="1379891" cy="1158497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A1E4AE0-EBB8-4AA0-B349-0BA6FA7FD3AA}"/>
                </a:ext>
              </a:extLst>
            </p:cNvPr>
            <p:cNvSpPr/>
            <p:nvPr/>
          </p:nvSpPr>
          <p:spPr>
            <a:xfrm>
              <a:off x="498842" y="4765762"/>
              <a:ext cx="81475" cy="81475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86FCA87B-5D93-4C2E-B4FD-1F8E176E1C65}"/>
                </a:ext>
              </a:extLst>
            </p:cNvPr>
            <p:cNvCxnSpPr/>
            <p:nvPr/>
          </p:nvCxnSpPr>
          <p:spPr>
            <a:xfrm flipV="1">
              <a:off x="1228266" y="5142484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A4438F60-693A-4069-BB6A-1F7162E685B7}"/>
                </a:ext>
              </a:extLst>
            </p:cNvPr>
            <p:cNvCxnSpPr/>
            <p:nvPr/>
          </p:nvCxnSpPr>
          <p:spPr>
            <a:xfrm flipV="1">
              <a:off x="1049819" y="5036021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xmlns="" id="{93E10CB7-0F1D-4537-8B21-5190E986FC4D}"/>
                </a:ext>
              </a:extLst>
            </p:cNvPr>
            <p:cNvCxnSpPr/>
            <p:nvPr/>
          </p:nvCxnSpPr>
          <p:spPr>
            <a:xfrm flipV="1">
              <a:off x="1406713" y="5263691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2" name="直接箭头连接符 141">
            <a:extLst>
              <a:ext uri="{FF2B5EF4-FFF2-40B4-BE49-F238E27FC236}">
                <a16:creationId xmlns:a16="http://schemas.microsoft.com/office/drawing/2014/main" xmlns="" id="{276DAAB1-477B-49DA-81DF-4EAD09FDA20F}"/>
              </a:ext>
            </a:extLst>
          </p:cNvPr>
          <p:cNvCxnSpPr>
            <a:cxnSpLocks/>
            <a:stCxn id="137" idx="0"/>
          </p:cNvCxnSpPr>
          <p:nvPr/>
        </p:nvCxnSpPr>
        <p:spPr>
          <a:xfrm flipV="1">
            <a:off x="3981438" y="2417496"/>
            <a:ext cx="0" cy="20372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箭头连接符 142">
            <a:extLst>
              <a:ext uri="{FF2B5EF4-FFF2-40B4-BE49-F238E27FC236}">
                <a16:creationId xmlns:a16="http://schemas.microsoft.com/office/drawing/2014/main" xmlns="" id="{4C3D9509-A336-4D79-BB06-DF2200C4A9BA}"/>
              </a:ext>
            </a:extLst>
          </p:cNvPr>
          <p:cNvCxnSpPr>
            <a:cxnSpLocks/>
            <a:stCxn id="120" idx="0"/>
          </p:cNvCxnSpPr>
          <p:nvPr/>
        </p:nvCxnSpPr>
        <p:spPr>
          <a:xfrm flipV="1">
            <a:off x="4140823" y="2417496"/>
            <a:ext cx="0" cy="20372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>
            <a:extLst>
              <a:ext uri="{FF2B5EF4-FFF2-40B4-BE49-F238E27FC236}">
                <a16:creationId xmlns:a16="http://schemas.microsoft.com/office/drawing/2014/main" xmlns="" id="{6D7E9915-A106-4A24-B82A-C7CD7345D0FB}"/>
              </a:ext>
            </a:extLst>
          </p:cNvPr>
          <p:cNvCxnSpPr/>
          <p:nvPr/>
        </p:nvCxnSpPr>
        <p:spPr>
          <a:xfrm>
            <a:off x="3641027" y="2497047"/>
            <a:ext cx="34041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箭头连接符 146">
            <a:extLst>
              <a:ext uri="{FF2B5EF4-FFF2-40B4-BE49-F238E27FC236}">
                <a16:creationId xmlns:a16="http://schemas.microsoft.com/office/drawing/2014/main" xmlns="" id="{DE07C8EA-E6B5-491A-9D4A-8D64FBA3B893}"/>
              </a:ext>
            </a:extLst>
          </p:cNvPr>
          <p:cNvCxnSpPr>
            <a:cxnSpLocks/>
          </p:cNvCxnSpPr>
          <p:nvPr/>
        </p:nvCxnSpPr>
        <p:spPr>
          <a:xfrm flipH="1">
            <a:off x="4140822" y="2497047"/>
            <a:ext cx="34041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7426A403-A449-4E43-A691-9FC941DBC657}"/>
              </a:ext>
            </a:extLst>
          </p:cNvPr>
          <p:cNvSpPr txBox="1"/>
          <p:nvPr/>
        </p:nvSpPr>
        <p:spPr>
          <a:xfrm>
            <a:off x="3708974" y="2161906"/>
            <a:ext cx="6854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gNB ARP error (e.g. 2cm)</a:t>
            </a:r>
            <a:endParaRPr kumimoji="1" lang="zh-CN" altLang="en-US" sz="8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0F95F5E1-6E5E-452D-99FC-9AD078ED8296}"/>
              </a:ext>
            </a:extLst>
          </p:cNvPr>
          <p:cNvSpPr txBox="1"/>
          <p:nvPr/>
        </p:nvSpPr>
        <p:spPr>
          <a:xfrm>
            <a:off x="4209860" y="2593824"/>
            <a:ext cx="5296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Ground truth gNB ARP</a:t>
            </a:r>
            <a:endParaRPr kumimoji="1" lang="zh-CN" altLang="en-US" sz="8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68B9EF23-A9C5-47CB-A499-0F6909640B83}"/>
              </a:ext>
            </a:extLst>
          </p:cNvPr>
          <p:cNvSpPr txBox="1"/>
          <p:nvPr/>
        </p:nvSpPr>
        <p:spPr>
          <a:xfrm>
            <a:off x="3376182" y="2614788"/>
            <a:ext cx="52969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Used gNB ARP</a:t>
            </a:r>
            <a:endParaRPr kumimoji="1" lang="zh-CN" altLang="en-US" sz="8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xmlns="" id="{403AA856-95C6-4377-ADD2-873A5E61EC1A}"/>
              </a:ext>
            </a:extLst>
          </p:cNvPr>
          <p:cNvSpPr/>
          <p:nvPr/>
        </p:nvSpPr>
        <p:spPr>
          <a:xfrm>
            <a:off x="5043405" y="3058618"/>
            <a:ext cx="81475" cy="814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04EEC0E8-5BC9-4B00-A688-670F93F01CDA}"/>
              </a:ext>
            </a:extLst>
          </p:cNvPr>
          <p:cNvSpPr txBox="1"/>
          <p:nvPr/>
        </p:nvSpPr>
        <p:spPr>
          <a:xfrm>
            <a:off x="2156380" y="2473123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TRP#1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B8FFA40A-0657-49BF-88A4-DC1B705AD010}"/>
              </a:ext>
            </a:extLst>
          </p:cNvPr>
          <p:cNvSpPr txBox="1"/>
          <p:nvPr/>
        </p:nvSpPr>
        <p:spPr>
          <a:xfrm>
            <a:off x="557888" y="2591641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TRP#2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A7F8F00B-E2BF-4717-8D5F-C463460A1A94}"/>
              </a:ext>
            </a:extLst>
          </p:cNvPr>
          <p:cNvSpPr txBox="1"/>
          <p:nvPr/>
        </p:nvSpPr>
        <p:spPr>
          <a:xfrm>
            <a:off x="1893746" y="4184408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TRP#3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7DC9B0E3-6526-433B-AC78-015946C70066}"/>
              </a:ext>
            </a:extLst>
          </p:cNvPr>
          <p:cNvSpPr txBox="1"/>
          <p:nvPr/>
        </p:nvSpPr>
        <p:spPr>
          <a:xfrm>
            <a:off x="5574952" y="4184408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TRP#3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xmlns="" id="{D230710A-CA06-4DCB-B577-62F72B6A1218}"/>
              </a:ext>
            </a:extLst>
          </p:cNvPr>
          <p:cNvSpPr txBox="1"/>
          <p:nvPr/>
        </p:nvSpPr>
        <p:spPr>
          <a:xfrm>
            <a:off x="5832593" y="2473123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TRP#1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C5631020-A074-4066-919C-3504DFC79F77}"/>
              </a:ext>
            </a:extLst>
          </p:cNvPr>
          <p:cNvSpPr txBox="1"/>
          <p:nvPr/>
        </p:nvSpPr>
        <p:spPr>
          <a:xfrm>
            <a:off x="3841179" y="2771664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TRP#2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xmlns="" id="{1173543F-861E-40C2-B26B-7AB4A855A9CA}"/>
              </a:ext>
            </a:extLst>
          </p:cNvPr>
          <p:cNvCxnSpPr>
            <a:cxnSpLocks/>
            <a:stCxn id="162" idx="7"/>
            <a:endCxn id="185" idx="3"/>
          </p:cNvCxnSpPr>
          <p:nvPr/>
        </p:nvCxnSpPr>
        <p:spPr>
          <a:xfrm flipH="1">
            <a:off x="4462568" y="3070550"/>
            <a:ext cx="650380" cy="4002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文本框 178">
            <a:extLst>
              <a:ext uri="{FF2B5EF4-FFF2-40B4-BE49-F238E27FC236}">
                <a16:creationId xmlns:a16="http://schemas.microsoft.com/office/drawing/2014/main" xmlns="" id="{CDA0136D-4D1A-4F0E-9485-75010360F623}"/>
              </a:ext>
            </a:extLst>
          </p:cNvPr>
          <p:cNvSpPr txBox="1"/>
          <p:nvPr/>
        </p:nvSpPr>
        <p:spPr>
          <a:xfrm>
            <a:off x="3904925" y="3846872"/>
            <a:ext cx="75741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Ground truth UE location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xmlns="" id="{45C0DED8-AE74-40BA-A3CE-F1C506900139}"/>
              </a:ext>
            </a:extLst>
          </p:cNvPr>
          <p:cNvCxnSpPr>
            <a:cxnSpLocks/>
            <a:stCxn id="134" idx="3"/>
            <a:endCxn id="179" idx="3"/>
          </p:cNvCxnSpPr>
          <p:nvPr/>
        </p:nvCxnSpPr>
        <p:spPr>
          <a:xfrm flipH="1">
            <a:off x="4662337" y="3376482"/>
            <a:ext cx="368410" cy="6088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文本框 184">
            <a:extLst>
              <a:ext uri="{FF2B5EF4-FFF2-40B4-BE49-F238E27FC236}">
                <a16:creationId xmlns:a16="http://schemas.microsoft.com/office/drawing/2014/main" xmlns="" id="{2680F654-BE1C-4D1C-8F3F-FCFE1911655B}"/>
              </a:ext>
            </a:extLst>
          </p:cNvPr>
          <p:cNvSpPr txBox="1"/>
          <p:nvPr/>
        </p:nvSpPr>
        <p:spPr>
          <a:xfrm>
            <a:off x="3705156" y="3332308"/>
            <a:ext cx="75741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Estimated UE location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xmlns="" id="{81EE2F34-93C5-499A-A578-022B038613A3}"/>
              </a:ext>
            </a:extLst>
          </p:cNvPr>
          <p:cNvSpPr txBox="1"/>
          <p:nvPr/>
        </p:nvSpPr>
        <p:spPr>
          <a:xfrm>
            <a:off x="922358" y="1950068"/>
            <a:ext cx="170560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1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Without gNB ARP error</a:t>
            </a:r>
            <a:endParaRPr kumimoji="1" lang="zh-CN" altLang="en-US" sz="11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xmlns="" id="{E9A77E53-B977-417C-A4C4-F6747BE1164B}"/>
              </a:ext>
            </a:extLst>
          </p:cNvPr>
          <p:cNvSpPr txBox="1"/>
          <p:nvPr/>
        </p:nvSpPr>
        <p:spPr>
          <a:xfrm>
            <a:off x="4107638" y="1950068"/>
            <a:ext cx="14494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1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With gNB ARP error</a:t>
            </a:r>
            <a:endParaRPr kumimoji="1" lang="zh-CN" altLang="en-US" sz="11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xmlns="" id="{932D90CD-6988-44ED-BC8C-27EA5B6CF3BF}"/>
              </a:ext>
            </a:extLst>
          </p:cNvPr>
          <p:cNvCxnSpPr>
            <a:cxnSpLocks/>
          </p:cNvCxnSpPr>
          <p:nvPr/>
        </p:nvCxnSpPr>
        <p:spPr>
          <a:xfrm>
            <a:off x="753682" y="3253756"/>
            <a:ext cx="265617" cy="623303"/>
          </a:xfrm>
          <a:prstGeom prst="line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0C041C17-CD61-44A0-BFFC-3C7CFEC72B9D}"/>
              </a:ext>
            </a:extLst>
          </p:cNvPr>
          <p:cNvSpPr txBox="1"/>
          <p:nvPr/>
        </p:nvSpPr>
        <p:spPr>
          <a:xfrm>
            <a:off x="357165" y="3469600"/>
            <a:ext cx="57756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8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ToA</a:t>
            </a:r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 uncertainty</a:t>
            </a:r>
            <a:endParaRPr kumimoji="1" lang="zh-CN" altLang="en-US" sz="8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xmlns="" id="{4E8E4985-5DDE-4774-9128-ED086EA4958D}"/>
                  </a:ext>
                </a:extLst>
              </p:cNvPr>
              <p:cNvSpPr txBox="1"/>
              <p:nvPr/>
            </p:nvSpPr>
            <p:spPr>
              <a:xfrm>
                <a:off x="3430572" y="4716447"/>
                <a:ext cx="2817032" cy="14773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en-US" altLang="zh-CN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The integer ambiguity values within the </a:t>
                </a:r>
                <a:r>
                  <a:rPr kumimoji="1" lang="en-US" altLang="zh-CN" sz="1200" dirty="0" err="1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ToA</a:t>
                </a:r>
                <a:r>
                  <a:rPr kumimoji="1" lang="en-US" altLang="zh-CN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 uncertainty range are of </a:t>
                </a:r>
                <a:r>
                  <a:rPr kumimoji="1" lang="en-US" altLang="zh-CN" sz="1200" b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equal likelihood </a:t>
                </a:r>
                <a:r>
                  <a:rPr kumimoji="1" lang="en-US" altLang="zh-CN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for a single RSCP measurement and reporting.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kumimoji="1" lang="en-US" altLang="zh-CN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No likelihood difference between </a:t>
                </a:r>
                <a14:m>
                  <m:oMath xmlns:m="http://schemas.openxmlformats.org/officeDocument/2006/math"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𝜙</m:t>
                    </m:r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𝑁</m:t>
                    </m:r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×2</m:t>
                    </m:r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𝜋</m:t>
                    </m:r>
                  </m:oMath>
                </a14:m>
                <a:r>
                  <a:rPr kumimoji="1" lang="zh-CN" altLang="en-US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 </a:t>
                </a:r>
                <a:r>
                  <a:rPr kumimoji="1" lang="en-US" altLang="zh-CN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and </a:t>
                </a:r>
                <a14:m>
                  <m:oMath xmlns:m="http://schemas.openxmlformats.org/officeDocument/2006/math"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𝜙</m:t>
                    </m:r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d>
                      <m:dPr>
                        <m:ctrlPr>
                          <a:rPr kumimoji="1" lang="en-US" altLang="zh-CN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dPr>
                      <m:e>
                        <m:r>
                          <a:rPr kumimoji="1" lang="en-US" altLang="zh-CN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𝑁</m:t>
                        </m:r>
                        <m:r>
                          <a:rPr kumimoji="1" lang="en-US" altLang="zh-CN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+1</m:t>
                        </m:r>
                      </m:e>
                    </m:d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×2</m:t>
                    </m:r>
                    <m:r>
                      <a:rPr kumimoji="1" lang="en-US" altLang="zh-CN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𝜋</m:t>
                    </m:r>
                  </m:oMath>
                </a14:m>
                <a:r>
                  <a:rPr kumimoji="1" lang="zh-CN" altLang="en-US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 </a:t>
                </a:r>
                <a:r>
                  <a:rPr kumimoji="1" lang="en-US" altLang="zh-CN" sz="12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for a single RSCP/RSCPD measurement</a:t>
                </a:r>
                <a:endParaRPr kumimoji="1" lang="zh-CN" altLang="en-US" sz="1200" dirty="0">
                  <a:solidFill>
                    <a:srgbClr val="000000"/>
                  </a:solidFill>
                  <a:ea typeface="Microsoft YaHei" panose="020B0503020204020204" pitchFamily="34" charset="-122"/>
                </a:endParaRPr>
              </a:p>
              <a:p>
                <a:pPr algn="l"/>
                <a:endParaRPr kumimoji="1" lang="zh-CN" altLang="en-US" sz="1200" dirty="0">
                  <a:solidFill>
                    <a:srgbClr val="000000"/>
                  </a:solidFill>
                  <a:ea typeface="Microsoft YaHei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4E8E4985-5DDE-4774-9128-ED086EA495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0572" y="4716447"/>
                <a:ext cx="2817032" cy="1477328"/>
              </a:xfrm>
              <a:prstGeom prst="rect">
                <a:avLst/>
              </a:prstGeom>
              <a:blipFill>
                <a:blip r:embed="rId7"/>
                <a:stretch>
                  <a:fillRect l="-3463" t="-3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" name="圆角矩形 200">
            <a:extLst>
              <a:ext uri="{FF2B5EF4-FFF2-40B4-BE49-F238E27FC236}">
                <a16:creationId xmlns:a16="http://schemas.microsoft.com/office/drawing/2014/main" xmlns="" id="{5B9D54E9-4EC5-4B7E-9567-ADD5EE51B6E2}"/>
              </a:ext>
            </a:extLst>
          </p:cNvPr>
          <p:cNvSpPr/>
          <p:nvPr/>
        </p:nvSpPr>
        <p:spPr>
          <a:xfrm>
            <a:off x="6549077" y="1174710"/>
            <a:ext cx="5451551" cy="5468816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32C0BBB2-60DE-4B31-B5DA-BB4AFFD92C09}"/>
              </a:ext>
            </a:extLst>
          </p:cNvPr>
          <p:cNvSpPr txBox="1"/>
          <p:nvPr/>
        </p:nvSpPr>
        <p:spPr>
          <a:xfrm>
            <a:off x="8167454" y="1005973"/>
            <a:ext cx="2214796" cy="338554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600" b="1" dirty="0">
                <a:latin typeface="Arial"/>
              </a:rPr>
              <a:t>Rel-19 enhancement</a:t>
            </a:r>
            <a:endParaRPr lang="zh-CN" altLang="en-US" sz="1600" b="1" dirty="0">
              <a:latin typeface="Arial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601AC0AF-85EA-4FFD-8255-4E198064940F}"/>
              </a:ext>
            </a:extLst>
          </p:cNvPr>
          <p:cNvSpPr txBox="1"/>
          <p:nvPr/>
        </p:nvSpPr>
        <p:spPr>
          <a:xfrm>
            <a:off x="6714958" y="1426024"/>
            <a:ext cx="5075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altLang="zh-CN" sz="12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Rel-19 CPP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could consider dual-</a:t>
            </a:r>
            <a:r>
              <a:rPr lang="en-US" altLang="zh-CN" sz="1200" dirty="0" err="1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subband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RS and </a:t>
            </a:r>
            <a:r>
              <a:rPr lang="en-US" altLang="zh-CN" sz="1200" dirty="0" err="1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subband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RSCP reporting</a:t>
            </a: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AEE1CDE1-7A9E-438D-A4B5-C55562EAB4C5}"/>
              </a:ext>
            </a:extLst>
          </p:cNvPr>
          <p:cNvGrpSpPr/>
          <p:nvPr/>
        </p:nvGrpSpPr>
        <p:grpSpPr>
          <a:xfrm>
            <a:off x="4628449" y="-35688"/>
            <a:ext cx="4865555" cy="4453064"/>
            <a:chOff x="2447803" y="1905269"/>
            <a:chExt cx="3558141" cy="3256488"/>
          </a:xfrm>
        </p:grpSpPr>
        <p:sp>
          <p:nvSpPr>
            <p:cNvPr id="208" name="不完整圆 207">
              <a:extLst>
                <a:ext uri="{FF2B5EF4-FFF2-40B4-BE49-F238E27FC236}">
                  <a16:creationId xmlns:a16="http://schemas.microsoft.com/office/drawing/2014/main" xmlns="" id="{447CB8E0-00FF-41FD-9DEE-A1DE9CEBC18B}"/>
                </a:ext>
              </a:extLst>
            </p:cNvPr>
            <p:cNvSpPr/>
            <p:nvPr/>
          </p:nvSpPr>
          <p:spPr>
            <a:xfrm>
              <a:off x="2447803" y="1905269"/>
              <a:ext cx="3254910" cy="3256488"/>
            </a:xfrm>
            <a:prstGeom prst="pie">
              <a:avLst>
                <a:gd name="adj1" fmla="val 1474767"/>
                <a:gd name="adj2" fmla="val 2639930"/>
              </a:avLst>
            </a:prstGeom>
            <a:solidFill>
              <a:schemeClr val="tx2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09" name="直接箭头连接符 208">
              <a:extLst>
                <a:ext uri="{FF2B5EF4-FFF2-40B4-BE49-F238E27FC236}">
                  <a16:creationId xmlns:a16="http://schemas.microsoft.com/office/drawing/2014/main" xmlns="" id="{74D13200-DF4A-4A15-AC5F-46FBA947E258}"/>
                </a:ext>
              </a:extLst>
            </p:cNvPr>
            <p:cNvCxnSpPr/>
            <p:nvPr/>
          </p:nvCxnSpPr>
          <p:spPr>
            <a:xfrm>
              <a:off x="4061826" y="3533513"/>
              <a:ext cx="173566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箭头连接符 209">
              <a:extLst>
                <a:ext uri="{FF2B5EF4-FFF2-40B4-BE49-F238E27FC236}">
                  <a16:creationId xmlns:a16="http://schemas.microsoft.com/office/drawing/2014/main" xmlns="" id="{2934DBE6-7930-4088-8226-EEF3C4C6A78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1826" y="3398801"/>
              <a:ext cx="7927" cy="13446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9FCF0C4F-FC34-41C4-B2C8-9D12F731D50E}"/>
                </a:ext>
              </a:extLst>
            </p:cNvPr>
            <p:cNvSpPr/>
            <p:nvPr/>
          </p:nvSpPr>
          <p:spPr>
            <a:xfrm>
              <a:off x="5103469" y="4078733"/>
              <a:ext cx="70084" cy="70084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xmlns="" id="{7C430C5F-4423-4F23-9B15-C2CCA8444974}"/>
                </a:ext>
              </a:extLst>
            </p:cNvPr>
            <p:cNvSpPr/>
            <p:nvPr/>
          </p:nvSpPr>
          <p:spPr>
            <a:xfrm>
              <a:off x="5103469" y="4239059"/>
              <a:ext cx="70084" cy="70084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535B149C-662F-40E2-B284-82679CC7A143}"/>
                </a:ext>
              </a:extLst>
            </p:cNvPr>
            <p:cNvSpPr/>
            <p:nvPr/>
          </p:nvSpPr>
          <p:spPr>
            <a:xfrm>
              <a:off x="5284328" y="4195135"/>
              <a:ext cx="70084" cy="70084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00AB2E4B-DD64-49FE-ADC1-742A3F624A23}"/>
                </a:ext>
              </a:extLst>
            </p:cNvPr>
            <p:cNvSpPr/>
            <p:nvPr/>
          </p:nvSpPr>
          <p:spPr>
            <a:xfrm>
              <a:off x="5284328" y="4355461"/>
              <a:ext cx="70084" cy="70084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xmlns="" id="{773D4730-6219-4695-99DA-E00E9287EE75}"/>
                </a:ext>
              </a:extLst>
            </p:cNvPr>
            <p:cNvCxnSpPr>
              <a:cxnSpLocks/>
              <a:stCxn id="212" idx="0"/>
            </p:cNvCxnSpPr>
            <p:nvPr/>
          </p:nvCxnSpPr>
          <p:spPr>
            <a:xfrm flipV="1">
              <a:off x="5138511" y="3533513"/>
              <a:ext cx="0" cy="70554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xmlns="" id="{87F0F9F5-6F1D-4613-85F8-73AC1A6C27ED}"/>
                </a:ext>
              </a:extLst>
            </p:cNvPr>
            <p:cNvCxnSpPr>
              <a:cxnSpLocks/>
              <a:stCxn id="214" idx="0"/>
            </p:cNvCxnSpPr>
            <p:nvPr/>
          </p:nvCxnSpPr>
          <p:spPr>
            <a:xfrm flipV="1">
              <a:off x="5319370" y="3535163"/>
              <a:ext cx="0" cy="82029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xmlns="" id="{AC046BB1-A88C-44A7-9985-4F4FCBF3FCD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1827" y="3535166"/>
              <a:ext cx="1266256" cy="866300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文本框 217">
                  <a:extLst>
                    <a:ext uri="{FF2B5EF4-FFF2-40B4-BE49-F238E27FC236}">
                      <a16:creationId xmlns:a16="http://schemas.microsoft.com/office/drawing/2014/main" xmlns="" id="{EEFF2B81-E94A-423D-A808-0E620E4ACCAC}"/>
                    </a:ext>
                  </a:extLst>
                </p:cNvPr>
                <p:cNvSpPr txBox="1"/>
                <p:nvPr/>
              </p:nvSpPr>
              <p:spPr>
                <a:xfrm>
                  <a:off x="5630710" y="3551923"/>
                  <a:ext cx="238789" cy="276999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Arial" panose="020B0604020202020204" pitchFamily="34" charset="0"/>
                          </a:rPr>
                          <m:t>𝑓</m:t>
                        </m:r>
                      </m:oMath>
                    </m:oMathPara>
                  </a14:m>
                  <a:endParaRPr lang="zh-CN" altLang="en-US" sz="1200" dirty="0"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DB0C373E-6C25-4688-89FF-5FF2C466EC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30710" y="3551923"/>
                  <a:ext cx="238789" cy="276999"/>
                </a:xfrm>
                <a:prstGeom prst="rect">
                  <a:avLst/>
                </a:prstGeom>
                <a:blipFill>
                  <a:blip r:embed="rId4"/>
                  <a:stretch>
                    <a:fillRect r="-5128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文本框 218">
                  <a:extLst>
                    <a:ext uri="{FF2B5EF4-FFF2-40B4-BE49-F238E27FC236}">
                      <a16:creationId xmlns:a16="http://schemas.microsoft.com/office/drawing/2014/main" xmlns="" id="{821FCA01-F232-4BAF-94CF-D4FEA4660CB5}"/>
                    </a:ext>
                  </a:extLst>
                </p:cNvPr>
                <p:cNvSpPr txBox="1"/>
                <p:nvPr/>
              </p:nvSpPr>
              <p:spPr>
                <a:xfrm>
                  <a:off x="3938654" y="3321168"/>
                  <a:ext cx="589371" cy="276999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200" b="0" i="1" smtClean="0">
                            <a:latin typeface="Cambria Math" panose="02040503050406030204" pitchFamily="18" charset="0"/>
                            <a:ea typeface="Microsoft YaHei" panose="020B0503020204020204" pitchFamily="34" charset="-122"/>
                            <a:cs typeface="Arial" panose="020B0604020202020204" pitchFamily="34" charset="0"/>
                          </a:rPr>
                          <m:t>𝜑</m:t>
                        </m:r>
                        <m:d>
                          <m:dPr>
                            <m:ctrlPr>
                              <a:rPr lang="en-US" altLang="zh-CN" sz="1200" b="0" i="1" smtClean="0"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altLang="zh-CN" sz="1200" b="0" i="1" smtClean="0"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  <a:cs typeface="Arial" panose="020B0604020202020204" pitchFamily="34" charset="0"/>
                              </a:rPr>
                              <m:t>𝑓</m:t>
                            </m:r>
                          </m:e>
                        </m:d>
                      </m:oMath>
                    </m:oMathPara>
                  </a14:m>
                  <a:endParaRPr lang="zh-CN" altLang="en-US" sz="1200" dirty="0"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19" name="文本框 218">
                  <a:extLst>
                    <a:ext uri="{FF2B5EF4-FFF2-40B4-BE49-F238E27FC236}">
                      <a16:creationId xmlns:a16="http://schemas.microsoft.com/office/drawing/2014/main" id="{821FCA01-F232-4BAF-94CF-D4FEA4660C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38654" y="3321168"/>
                  <a:ext cx="589371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113DAAFE-A662-4F73-BED6-5605A9780CC3}"/>
                </a:ext>
              </a:extLst>
            </p:cNvPr>
            <p:cNvSpPr/>
            <p:nvPr/>
          </p:nvSpPr>
          <p:spPr>
            <a:xfrm>
              <a:off x="5103469" y="4402026"/>
              <a:ext cx="70084" cy="70084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CC084B22-BBED-466C-86B4-ECD368F8530F}"/>
                </a:ext>
              </a:extLst>
            </p:cNvPr>
            <p:cNvSpPr/>
            <p:nvPr/>
          </p:nvSpPr>
          <p:spPr>
            <a:xfrm>
              <a:off x="5284328" y="4518428"/>
              <a:ext cx="70084" cy="70084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3" name="直接箭头连接符 222">
              <a:extLst>
                <a:ext uri="{FF2B5EF4-FFF2-40B4-BE49-F238E27FC236}">
                  <a16:creationId xmlns:a16="http://schemas.microsoft.com/office/drawing/2014/main" xmlns="" id="{C8C1B368-3A86-4376-AF03-907E24695B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95431" y="4229500"/>
              <a:ext cx="0" cy="18000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xmlns="" id="{05AAE61D-C8B3-4050-BE9B-5909986CDD80}"/>
                </a:ext>
              </a:extLst>
            </p:cNvPr>
            <p:cNvSpPr txBox="1"/>
            <p:nvPr/>
          </p:nvSpPr>
          <p:spPr>
            <a:xfrm>
              <a:off x="5484280" y="4435007"/>
              <a:ext cx="521664" cy="24758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8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TOA uncertainty</a:t>
              </a:r>
              <a:endParaRPr lang="zh-CN" altLang="en-US" sz="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25" name="直接箭头连接符 224">
              <a:extLst>
                <a:ext uri="{FF2B5EF4-FFF2-40B4-BE49-F238E27FC236}">
                  <a16:creationId xmlns:a16="http://schemas.microsoft.com/office/drawing/2014/main" xmlns="" id="{7AC2285B-5382-460F-9F4A-64EF9E29C4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8759" y="4276531"/>
              <a:ext cx="317627" cy="466899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xmlns="" id="{86BF4AD1-3048-4DB5-B040-45292DF060FB}"/>
                </a:ext>
              </a:extLst>
            </p:cNvPr>
            <p:cNvCxnSpPr>
              <a:cxnSpLocks/>
              <a:stCxn id="213" idx="1"/>
            </p:cNvCxnSpPr>
            <p:nvPr/>
          </p:nvCxnSpPr>
          <p:spPr>
            <a:xfrm flipH="1" flipV="1">
              <a:off x="4061828" y="3535167"/>
              <a:ext cx="1232764" cy="670232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xmlns="" id="{DDDBE5E9-FAA7-4A27-A69E-AABACE3D6F07}"/>
                </a:ext>
              </a:extLst>
            </p:cNvPr>
            <p:cNvCxnSpPr>
              <a:cxnSpLocks/>
              <a:stCxn id="221" idx="1"/>
            </p:cNvCxnSpPr>
            <p:nvPr/>
          </p:nvCxnSpPr>
          <p:spPr>
            <a:xfrm flipH="1" flipV="1">
              <a:off x="4060276" y="3533514"/>
              <a:ext cx="1234316" cy="995178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xmlns="" id="{A9CDEBEC-ADDF-4946-9084-CC13E285787E}"/>
                </a:ext>
              </a:extLst>
            </p:cNvPr>
            <p:cNvSpPr txBox="1"/>
            <p:nvPr/>
          </p:nvSpPr>
          <p:spPr>
            <a:xfrm>
              <a:off x="3839990" y="3430166"/>
              <a:ext cx="195506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200" i="1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O</a:t>
              </a:r>
              <a:endParaRPr lang="zh-CN" altLang="en-US" sz="1200" i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6D9951C1-BA26-4E13-90BA-A530158981C8}"/>
                </a:ext>
              </a:extLst>
            </p:cNvPr>
            <p:cNvSpPr/>
            <p:nvPr/>
          </p:nvSpPr>
          <p:spPr>
            <a:xfrm>
              <a:off x="4026786" y="3506067"/>
              <a:ext cx="70084" cy="700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>
              <a:extLst>
                <a:ext uri="{FF2B5EF4-FFF2-40B4-BE49-F238E27FC236}">
                  <a16:creationId xmlns:a16="http://schemas.microsoft.com/office/drawing/2014/main" xmlns="" id="{A6AF3D94-7564-424A-BA51-EB9513E32A07}"/>
                </a:ext>
              </a:extLst>
            </p:cNvPr>
            <p:cNvSpPr/>
            <p:nvPr/>
          </p:nvSpPr>
          <p:spPr bwMode="auto">
            <a:xfrm>
              <a:off x="5109628" y="3296652"/>
              <a:ext cx="244355" cy="180000"/>
            </a:xfrm>
            <a:prstGeom prst="rect">
              <a:avLst/>
            </a:prstGeom>
            <a:solidFill>
              <a:srgbClr val="DCEDFB"/>
            </a:solidFill>
            <a:ln w="12700" cap="flat" cmpd="sng" algn="ctr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965" tIns="46782" rIns="89965" bIns="46782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spcBef>
                  <a:spcPct val="50000"/>
                </a:spcBef>
                <a:defRPr/>
              </a:pPr>
              <a:endParaRPr lang="zh-CN" altLang="en-US" sz="1050" kern="0" dirty="0">
                <a:solidFill>
                  <a:srgbClr val="1D1D1A"/>
                </a:solidFill>
                <a:latin typeface="Arial"/>
              </a:endParaRPr>
            </a:p>
          </p:txBody>
        </p:sp>
        <p:sp>
          <p:nvSpPr>
            <p:cNvPr id="233" name="矩形 232">
              <a:extLst>
                <a:ext uri="{FF2B5EF4-FFF2-40B4-BE49-F238E27FC236}">
                  <a16:creationId xmlns:a16="http://schemas.microsoft.com/office/drawing/2014/main" xmlns="" id="{43016CB3-788A-4C9C-B90A-D004275603F6}"/>
                </a:ext>
              </a:extLst>
            </p:cNvPr>
            <p:cNvSpPr/>
            <p:nvPr/>
          </p:nvSpPr>
          <p:spPr bwMode="auto">
            <a:xfrm>
              <a:off x="5109665" y="3296652"/>
              <a:ext cx="75523" cy="180000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965" tIns="46782" rIns="89965" bIns="46782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spcBef>
                  <a:spcPct val="50000"/>
                </a:spcBef>
                <a:defRPr/>
              </a:pPr>
              <a:endParaRPr lang="zh-CN" altLang="en-US" sz="1050" kern="0" dirty="0">
                <a:solidFill>
                  <a:srgbClr val="1D1D1A"/>
                </a:solidFill>
                <a:latin typeface="Arial"/>
              </a:endParaRPr>
            </a:p>
          </p:txBody>
        </p:sp>
        <p:sp>
          <p:nvSpPr>
            <p:cNvPr id="234" name="矩形 233">
              <a:extLst>
                <a:ext uri="{FF2B5EF4-FFF2-40B4-BE49-F238E27FC236}">
                  <a16:creationId xmlns:a16="http://schemas.microsoft.com/office/drawing/2014/main" xmlns="" id="{BF3DC7F2-8ABB-4A81-B7F2-E840BC1AD362}"/>
                </a:ext>
              </a:extLst>
            </p:cNvPr>
            <p:cNvSpPr/>
            <p:nvPr/>
          </p:nvSpPr>
          <p:spPr bwMode="auto">
            <a:xfrm>
              <a:off x="5278460" y="3296652"/>
              <a:ext cx="75523" cy="180000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965" tIns="46782" rIns="89965" bIns="46782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spcBef>
                  <a:spcPct val="50000"/>
                </a:spcBef>
                <a:defRPr/>
              </a:pPr>
              <a:endParaRPr lang="zh-CN" altLang="en-US" sz="1050" kern="0" dirty="0">
                <a:solidFill>
                  <a:srgbClr val="1D1D1A"/>
                </a:solidFill>
                <a:latin typeface="Arial"/>
              </a:endParaRP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xmlns="" id="{2F69A88C-75E8-44F8-A6D2-90AEAF122F98}"/>
                </a:ext>
              </a:extLst>
            </p:cNvPr>
            <p:cNvSpPr txBox="1"/>
            <p:nvPr/>
          </p:nvSpPr>
          <p:spPr>
            <a:xfrm>
              <a:off x="4055406" y="4095135"/>
              <a:ext cx="604642" cy="1575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8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Good linearity</a:t>
              </a:r>
              <a:endParaRPr lang="zh-CN" altLang="en-US" sz="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xmlns="" id="{9C564462-DDA5-4F24-87BB-9EA7904F58A9}"/>
                </a:ext>
              </a:extLst>
            </p:cNvPr>
            <p:cNvCxnSpPr>
              <a:cxnSpLocks/>
              <a:endCxn id="236" idx="3"/>
            </p:cNvCxnSpPr>
            <p:nvPr/>
          </p:nvCxnSpPr>
          <p:spPr>
            <a:xfrm flipH="1">
              <a:off x="4660048" y="4173196"/>
              <a:ext cx="314369" cy="714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xmlns="" id="{EA7C0231-AB2D-4A9C-A4AD-0D8D943A94E9}"/>
                </a:ext>
              </a:extLst>
            </p:cNvPr>
            <p:cNvSpPr txBox="1"/>
            <p:nvPr/>
          </p:nvSpPr>
          <p:spPr>
            <a:xfrm>
              <a:off x="4219411" y="4290874"/>
              <a:ext cx="604642" cy="1575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8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Poor linearity</a:t>
              </a:r>
              <a:endParaRPr lang="zh-CN" altLang="en-US" sz="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xmlns="" id="{8E580F2C-7869-4984-93FF-FF43E565E6C6}"/>
                </a:ext>
              </a:extLst>
            </p:cNvPr>
            <p:cNvCxnSpPr>
              <a:cxnSpLocks/>
              <a:endCxn id="241" idx="3"/>
            </p:cNvCxnSpPr>
            <p:nvPr/>
          </p:nvCxnSpPr>
          <p:spPr>
            <a:xfrm flipH="1">
              <a:off x="4824053" y="4366932"/>
              <a:ext cx="272230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xmlns="" id="{D47296CE-AF6A-4D23-820D-91B54C1AC336}"/>
                </a:ext>
              </a:extLst>
            </p:cNvPr>
            <p:cNvSpPr txBox="1"/>
            <p:nvPr/>
          </p:nvSpPr>
          <p:spPr>
            <a:xfrm>
              <a:off x="3908703" y="3882300"/>
              <a:ext cx="604642" cy="1575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altLang="zh-CN" sz="800" dirty="0"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Poor linearity</a:t>
              </a:r>
              <a:endParaRPr lang="zh-CN" altLang="en-US" sz="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xmlns="" id="{38805A69-579E-43C3-86C4-023083BC08E0}"/>
                </a:ext>
              </a:extLst>
            </p:cNvPr>
            <p:cNvCxnSpPr>
              <a:cxnSpLocks/>
              <a:endCxn id="247" idx="3"/>
            </p:cNvCxnSpPr>
            <p:nvPr/>
          </p:nvCxnSpPr>
          <p:spPr>
            <a:xfrm flipH="1">
              <a:off x="4513344" y="3960361"/>
              <a:ext cx="314369" cy="714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矩形: 圆角 249">
            <a:extLst>
              <a:ext uri="{FF2B5EF4-FFF2-40B4-BE49-F238E27FC236}">
                <a16:creationId xmlns:a16="http://schemas.microsoft.com/office/drawing/2014/main" xmlns="" id="{ECD80C35-4107-461D-AE60-6C8F52349EA7}"/>
              </a:ext>
            </a:extLst>
          </p:cNvPr>
          <p:cNvSpPr/>
          <p:nvPr/>
        </p:nvSpPr>
        <p:spPr>
          <a:xfrm>
            <a:off x="9451612" y="1943413"/>
            <a:ext cx="2495117" cy="2474090"/>
          </a:xfrm>
          <a:prstGeom prst="roundRect">
            <a:avLst>
              <a:gd name="adj" fmla="val 7253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xmlns="" id="{2ADB036A-0927-411C-97B1-48A89290F679}"/>
              </a:ext>
            </a:extLst>
          </p:cNvPr>
          <p:cNvGrpSpPr/>
          <p:nvPr/>
        </p:nvGrpSpPr>
        <p:grpSpPr>
          <a:xfrm>
            <a:off x="10215189" y="2487962"/>
            <a:ext cx="1229243" cy="1307815"/>
            <a:chOff x="951972" y="4632501"/>
            <a:chExt cx="1229243" cy="1307815"/>
          </a:xfrm>
        </p:grpSpPr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xmlns="" id="{8E9E2EA8-21DE-4BFB-B0F6-040ED5E8DE67}"/>
                </a:ext>
              </a:extLst>
            </p:cNvPr>
            <p:cNvSpPr/>
            <p:nvPr/>
          </p:nvSpPr>
          <p:spPr>
            <a:xfrm>
              <a:off x="2099740" y="4632501"/>
              <a:ext cx="81475" cy="8147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xmlns="" id="{70DF227E-69AC-4FB3-A681-C332CC0F3AE5}"/>
                </a:ext>
              </a:extLst>
            </p:cNvPr>
            <p:cNvCxnSpPr>
              <a:cxnSpLocks/>
            </p:cNvCxnSpPr>
            <p:nvPr/>
          </p:nvCxnSpPr>
          <p:spPr>
            <a:xfrm>
              <a:off x="1067602" y="5182656"/>
              <a:ext cx="727181" cy="582561"/>
            </a:xfrm>
            <a:prstGeom prst="line">
              <a:avLst/>
            </a:prstGeom>
            <a:ln w="28575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xmlns="" id="{29132A61-9372-4E93-B6CE-7B5CD123630B}"/>
                </a:ext>
              </a:extLst>
            </p:cNvPr>
            <p:cNvCxnSpPr>
              <a:cxnSpLocks/>
            </p:cNvCxnSpPr>
            <p:nvPr/>
          </p:nvCxnSpPr>
          <p:spPr>
            <a:xfrm>
              <a:off x="1189877" y="5005220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FC590AA8-889E-45D4-A747-B790E1C1ACB7}"/>
                </a:ext>
              </a:extLst>
            </p:cNvPr>
            <p:cNvCxnSpPr>
              <a:cxnSpLocks/>
            </p:cNvCxnSpPr>
            <p:nvPr/>
          </p:nvCxnSpPr>
          <p:spPr>
            <a:xfrm>
              <a:off x="951972" y="5357755"/>
              <a:ext cx="727181" cy="582561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999CF71A-6476-4C04-BF49-EAAC14288483}"/>
              </a:ext>
            </a:extLst>
          </p:cNvPr>
          <p:cNvGrpSpPr/>
          <p:nvPr/>
        </p:nvGrpSpPr>
        <p:grpSpPr>
          <a:xfrm>
            <a:off x="10234579" y="2955209"/>
            <a:ext cx="958839" cy="1339187"/>
            <a:chOff x="971362" y="5099748"/>
            <a:chExt cx="958839" cy="1339187"/>
          </a:xfrm>
        </p:grpSpPr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EAF57164-6ACD-4B1B-B095-DA0757B22C68}"/>
                </a:ext>
              </a:extLst>
            </p:cNvPr>
            <p:cNvSpPr/>
            <p:nvPr/>
          </p:nvSpPr>
          <p:spPr>
            <a:xfrm>
              <a:off x="1825896" y="6357460"/>
              <a:ext cx="81475" cy="814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xmlns="" id="{AEF7B6D2-F3E5-4ACF-9179-5FFFDF71A6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2830" y="5321148"/>
              <a:ext cx="816724" cy="367280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xmlns="" id="{DEF4BEE3-61ED-43B7-A340-6CFFC20FB1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3477" y="551178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6708C023-694A-4529-8CAC-2CE23C4B42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1362" y="5099748"/>
              <a:ext cx="816724" cy="36728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7664DD3B-0CA9-42FD-A179-F15238D00876}"/>
              </a:ext>
            </a:extLst>
          </p:cNvPr>
          <p:cNvGrpSpPr/>
          <p:nvPr/>
        </p:nvGrpSpPr>
        <p:grpSpPr>
          <a:xfrm>
            <a:off x="9602674" y="2621223"/>
            <a:ext cx="1379891" cy="1158497"/>
            <a:chOff x="498842" y="4765762"/>
            <a:chExt cx="1379891" cy="1158497"/>
          </a:xfrm>
        </p:grpSpPr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CF96E60D-2AAC-4EEA-B406-BEE7E04429B8}"/>
                </a:ext>
              </a:extLst>
            </p:cNvPr>
            <p:cNvSpPr/>
            <p:nvPr/>
          </p:nvSpPr>
          <p:spPr>
            <a:xfrm>
              <a:off x="498842" y="4765762"/>
              <a:ext cx="81475" cy="81475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xmlns="" id="{8DADC146-4F1A-406C-AF44-8311A04DC4F8}"/>
                </a:ext>
              </a:extLst>
            </p:cNvPr>
            <p:cNvCxnSpPr/>
            <p:nvPr/>
          </p:nvCxnSpPr>
          <p:spPr>
            <a:xfrm flipV="1">
              <a:off x="1228266" y="5142484"/>
              <a:ext cx="472020" cy="660568"/>
            </a:xfrm>
            <a:prstGeom prst="line">
              <a:avLst/>
            </a:prstGeom>
            <a:ln w="381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xmlns="" id="{ED792AAA-F3AC-4244-937F-8E74594FFE59}"/>
                </a:ext>
              </a:extLst>
            </p:cNvPr>
            <p:cNvCxnSpPr/>
            <p:nvPr/>
          </p:nvCxnSpPr>
          <p:spPr>
            <a:xfrm flipV="1">
              <a:off x="1049819" y="5036021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xmlns="" id="{D6E9A367-0B97-401F-808A-ABE69E2E1A8B}"/>
                </a:ext>
              </a:extLst>
            </p:cNvPr>
            <p:cNvCxnSpPr/>
            <p:nvPr/>
          </p:nvCxnSpPr>
          <p:spPr>
            <a:xfrm flipV="1">
              <a:off x="1406713" y="5263691"/>
              <a:ext cx="472020" cy="660568"/>
            </a:xfrm>
            <a:prstGeom prst="line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8" name="椭圆 267">
            <a:extLst>
              <a:ext uri="{FF2B5EF4-FFF2-40B4-BE49-F238E27FC236}">
                <a16:creationId xmlns:a16="http://schemas.microsoft.com/office/drawing/2014/main" xmlns="" id="{3E4C6C22-0CF4-475E-84CB-1B9564786AED}"/>
              </a:ext>
            </a:extLst>
          </p:cNvPr>
          <p:cNvSpPr/>
          <p:nvPr/>
        </p:nvSpPr>
        <p:spPr>
          <a:xfrm>
            <a:off x="10693132" y="3306939"/>
            <a:ext cx="81475" cy="814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xmlns="" id="{135DF1BD-6CF4-4E6C-B450-73ACABFF1F14}"/>
              </a:ext>
            </a:extLst>
          </p:cNvPr>
          <p:cNvSpPr/>
          <p:nvPr/>
        </p:nvSpPr>
        <p:spPr>
          <a:xfrm>
            <a:off x="10578389" y="3303906"/>
            <a:ext cx="81475" cy="814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xmlns="" id="{59ACECDD-0798-4405-A702-93B015C3B3C7}"/>
              </a:ext>
            </a:extLst>
          </p:cNvPr>
          <p:cNvCxnSpPr>
            <a:cxnSpLocks/>
            <a:stCxn id="269" idx="7"/>
            <a:endCxn id="275" idx="0"/>
          </p:cNvCxnSpPr>
          <p:nvPr/>
        </p:nvCxnSpPr>
        <p:spPr>
          <a:xfrm flipH="1">
            <a:off x="10008187" y="3315838"/>
            <a:ext cx="639745" cy="6368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文本框 274">
            <a:extLst>
              <a:ext uri="{FF2B5EF4-FFF2-40B4-BE49-F238E27FC236}">
                <a16:creationId xmlns:a16="http://schemas.microsoft.com/office/drawing/2014/main" xmlns="" id="{3EAA6250-7A0A-4ABD-9AD2-5E35E103D7A8}"/>
              </a:ext>
            </a:extLst>
          </p:cNvPr>
          <p:cNvSpPr txBox="1"/>
          <p:nvPr/>
        </p:nvSpPr>
        <p:spPr>
          <a:xfrm>
            <a:off x="9629481" y="3952692"/>
            <a:ext cx="75741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Estimated UE location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78" name="椭圆 277">
            <a:extLst>
              <a:ext uri="{FF2B5EF4-FFF2-40B4-BE49-F238E27FC236}">
                <a16:creationId xmlns:a16="http://schemas.microsoft.com/office/drawing/2014/main" xmlns="" id="{70248E1C-651E-49F6-8B9B-979161854405}"/>
              </a:ext>
            </a:extLst>
          </p:cNvPr>
          <p:cNvSpPr/>
          <p:nvPr/>
        </p:nvSpPr>
        <p:spPr>
          <a:xfrm>
            <a:off x="9768982" y="2621223"/>
            <a:ext cx="81475" cy="81475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9" name="直接箭头连接符 278">
            <a:extLst>
              <a:ext uri="{FF2B5EF4-FFF2-40B4-BE49-F238E27FC236}">
                <a16:creationId xmlns:a16="http://schemas.microsoft.com/office/drawing/2014/main" xmlns="" id="{59AEE2B3-9130-4C06-8425-99186AAD4CB7}"/>
              </a:ext>
            </a:extLst>
          </p:cNvPr>
          <p:cNvCxnSpPr>
            <a:cxnSpLocks/>
          </p:cNvCxnSpPr>
          <p:nvPr/>
        </p:nvCxnSpPr>
        <p:spPr>
          <a:xfrm flipV="1">
            <a:off x="9650335" y="2417496"/>
            <a:ext cx="0" cy="20372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箭头连接符 279">
            <a:extLst>
              <a:ext uri="{FF2B5EF4-FFF2-40B4-BE49-F238E27FC236}">
                <a16:creationId xmlns:a16="http://schemas.microsoft.com/office/drawing/2014/main" xmlns="" id="{2E425394-2258-49C9-A87D-039B5C316E17}"/>
              </a:ext>
            </a:extLst>
          </p:cNvPr>
          <p:cNvCxnSpPr>
            <a:cxnSpLocks/>
            <a:stCxn id="278" idx="0"/>
          </p:cNvCxnSpPr>
          <p:nvPr/>
        </p:nvCxnSpPr>
        <p:spPr>
          <a:xfrm flipV="1">
            <a:off x="9809720" y="2417496"/>
            <a:ext cx="0" cy="20372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箭头连接符 280">
            <a:extLst>
              <a:ext uri="{FF2B5EF4-FFF2-40B4-BE49-F238E27FC236}">
                <a16:creationId xmlns:a16="http://schemas.microsoft.com/office/drawing/2014/main" xmlns="" id="{9E94F67F-ACD7-45AB-BA3D-7674E0920430}"/>
              </a:ext>
            </a:extLst>
          </p:cNvPr>
          <p:cNvCxnSpPr/>
          <p:nvPr/>
        </p:nvCxnSpPr>
        <p:spPr>
          <a:xfrm>
            <a:off x="9309924" y="2497047"/>
            <a:ext cx="34041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箭头连接符 281">
            <a:extLst>
              <a:ext uri="{FF2B5EF4-FFF2-40B4-BE49-F238E27FC236}">
                <a16:creationId xmlns:a16="http://schemas.microsoft.com/office/drawing/2014/main" xmlns="" id="{10EA84DA-776E-4362-866A-AB3C6CE13BFC}"/>
              </a:ext>
            </a:extLst>
          </p:cNvPr>
          <p:cNvCxnSpPr>
            <a:cxnSpLocks/>
          </p:cNvCxnSpPr>
          <p:nvPr/>
        </p:nvCxnSpPr>
        <p:spPr>
          <a:xfrm flipH="1">
            <a:off x="9809719" y="2497047"/>
            <a:ext cx="34041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文本框 282">
            <a:extLst>
              <a:ext uri="{FF2B5EF4-FFF2-40B4-BE49-F238E27FC236}">
                <a16:creationId xmlns:a16="http://schemas.microsoft.com/office/drawing/2014/main" xmlns="" id="{34BFB4EC-B063-4ADB-8D95-DCD835A620FC}"/>
              </a:ext>
            </a:extLst>
          </p:cNvPr>
          <p:cNvSpPr txBox="1"/>
          <p:nvPr/>
        </p:nvSpPr>
        <p:spPr>
          <a:xfrm>
            <a:off x="9377871" y="2161906"/>
            <a:ext cx="6854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gNB ARP error (e.g. 2cm)</a:t>
            </a:r>
            <a:endParaRPr kumimoji="1" lang="zh-CN" altLang="en-US" sz="8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xmlns="" id="{C974F1EC-3445-434F-AA14-18ACA730CBE9}"/>
              </a:ext>
            </a:extLst>
          </p:cNvPr>
          <p:cNvSpPr txBox="1"/>
          <p:nvPr/>
        </p:nvSpPr>
        <p:spPr>
          <a:xfrm>
            <a:off x="9510076" y="2771664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TRP#2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xmlns="" id="{E0F87833-4B14-480F-9773-40C3F0A10508}"/>
              </a:ext>
            </a:extLst>
          </p:cNvPr>
          <p:cNvSpPr txBox="1"/>
          <p:nvPr/>
        </p:nvSpPr>
        <p:spPr>
          <a:xfrm>
            <a:off x="10049879" y="1950068"/>
            <a:ext cx="14494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1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With gNB ARP error</a:t>
            </a:r>
            <a:endParaRPr kumimoji="1" lang="zh-CN" altLang="en-US" sz="11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xmlns="" id="{DB54109B-0543-4B5A-9EA4-09E830CD84E9}"/>
              </a:ext>
            </a:extLst>
          </p:cNvPr>
          <p:cNvSpPr txBox="1"/>
          <p:nvPr/>
        </p:nvSpPr>
        <p:spPr>
          <a:xfrm>
            <a:off x="11236926" y="4184408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TRP#3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xmlns="" id="{8110B5BD-AC2E-4AEF-B288-35D9525CA4B8}"/>
              </a:ext>
            </a:extLst>
          </p:cNvPr>
          <p:cNvSpPr txBox="1"/>
          <p:nvPr/>
        </p:nvSpPr>
        <p:spPr>
          <a:xfrm>
            <a:off x="11484827" y="2473123"/>
            <a:ext cx="415011" cy="138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ea typeface="Microsoft YaHei" panose="020B0503020204020204" pitchFamily="34" charset="-122"/>
              </a:rPr>
              <a:t>TRP#1</a:t>
            </a:r>
            <a:endParaRPr kumimoji="1" lang="zh-CN" altLang="en-US" sz="9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xmlns="" id="{92963D9C-7A0B-4577-82C9-56DED2D3E687}"/>
              </a:ext>
            </a:extLst>
          </p:cNvPr>
          <p:cNvSpPr txBox="1"/>
          <p:nvPr/>
        </p:nvSpPr>
        <p:spPr>
          <a:xfrm>
            <a:off x="6689750" y="3968615"/>
            <a:ext cx="27429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The linearity between origin, and two </a:t>
            </a:r>
            <a:r>
              <a:rPr kumimoji="1" lang="en-US" altLang="zh-CN" sz="8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subbands</a:t>
            </a:r>
            <a:r>
              <a:rPr kumimoji="1" lang="en-US" altLang="zh-CN" sz="800" dirty="0">
                <a:solidFill>
                  <a:srgbClr val="000000"/>
                </a:solidFill>
                <a:ea typeface="Microsoft YaHei" panose="020B0503020204020204" pitchFamily="34" charset="-122"/>
              </a:rPr>
              <a:t> RSCP measurement is considered as the likelihood of the integer ambiguity</a:t>
            </a:r>
            <a:endParaRPr kumimoji="1" lang="zh-CN" altLang="en-US" sz="8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graphicFrame>
        <p:nvGraphicFramePr>
          <p:cNvPr id="292" name="表格 291">
            <a:extLst>
              <a:ext uri="{FF2B5EF4-FFF2-40B4-BE49-F238E27FC236}">
                <a16:creationId xmlns:a16="http://schemas.microsoft.com/office/drawing/2014/main" xmlns="" id="{EE3FC214-5862-459A-9135-BEE7675A97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577826"/>
              </p:ext>
            </p:extLst>
          </p:nvPr>
        </p:nvGraphicFramePr>
        <p:xfrm>
          <a:off x="6761750" y="4716447"/>
          <a:ext cx="4841374" cy="1066800"/>
        </p:xfrm>
        <a:graphic>
          <a:graphicData uri="http://schemas.openxmlformats.org/drawingml/2006/table">
            <a:tbl>
              <a:tblPr firstRow="1" bandRow="1"/>
              <a:tblGrid>
                <a:gridCol w="23516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48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4863">
                  <a:extLst>
                    <a:ext uri="{9D8B030D-6E8A-4147-A177-3AD203B41FA5}">
                      <a16:colId xmlns:a16="http://schemas.microsoft.com/office/drawing/2014/main" xmlns="" val="143074796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 err="1">
                          <a:latin typeface="+mn-lt"/>
                          <a:ea typeface="微软雅黑" panose="020B0503020204020204" pitchFamily="34" charset="-122"/>
                        </a:rPr>
                        <a:t>InF</a:t>
                      </a:r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-SH location error @90%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perf gNB loc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8C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2cm gNB loc error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8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UL- TDOA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0.1501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0.1952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UL-DPDOA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0.0018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0.1355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Multi-Freq (100MHz)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0.0668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0.1035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Multi-Freq (DS-RS</a:t>
                      </a:r>
                      <a:r>
                        <a:rPr lang="zh-CN" altLang="en-US" sz="800" dirty="0">
                          <a:latin typeface="+mn-lt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with Power Boost)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0.0301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+mn-lt"/>
                          <a:ea typeface="微软雅黑" panose="020B0503020204020204" pitchFamily="34" charset="-122"/>
                        </a:rPr>
                        <a:t>0.0536</a:t>
                      </a:r>
                      <a:endParaRPr lang="zh-CN" altLang="en-US" sz="800" dirty="0"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93" name="内容占位符 2">
            <a:extLst>
              <a:ext uri="{FF2B5EF4-FFF2-40B4-BE49-F238E27FC236}">
                <a16:creationId xmlns:a16="http://schemas.microsoft.com/office/drawing/2014/main" xmlns="" id="{24DCC515-E6B9-4A2A-8D5E-6FDF41630000}"/>
              </a:ext>
            </a:extLst>
          </p:cNvPr>
          <p:cNvSpPr txBox="1">
            <a:spLocks/>
          </p:cNvSpPr>
          <p:nvPr/>
        </p:nvSpPr>
        <p:spPr bwMode="auto">
          <a:xfrm>
            <a:off x="6714958" y="4433949"/>
            <a:ext cx="1592882" cy="3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zh-CN" sz="12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 results</a:t>
            </a:r>
          </a:p>
        </p:txBody>
      </p:sp>
      <p:sp>
        <p:nvSpPr>
          <p:cNvPr id="294" name="内容占位符 2">
            <a:extLst>
              <a:ext uri="{FF2B5EF4-FFF2-40B4-BE49-F238E27FC236}">
                <a16:creationId xmlns:a16="http://schemas.microsoft.com/office/drawing/2014/main" xmlns="" id="{081BE8F6-A6C9-4DD1-9370-37316F11B9A4}"/>
              </a:ext>
            </a:extLst>
          </p:cNvPr>
          <p:cNvSpPr txBox="1">
            <a:spLocks/>
          </p:cNvSpPr>
          <p:nvPr/>
        </p:nvSpPr>
        <p:spPr bwMode="auto">
          <a:xfrm>
            <a:off x="6714958" y="5862481"/>
            <a:ext cx="4888166" cy="63934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zh-CN" sz="12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enhancement (spec impact)</a:t>
            </a:r>
          </a:p>
          <a:p>
            <a:pPr defTabSz="914400">
              <a:defRPr/>
            </a:pPr>
            <a:r>
              <a:rPr lang="en-US" altLang="zh-CN" sz="10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 dual-</a:t>
            </a:r>
            <a:r>
              <a:rPr lang="en-US" altLang="zh-CN" sz="1000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subband</a:t>
            </a:r>
            <a:r>
              <a:rPr lang="en-US" altLang="zh-CN" sz="10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RS pattern on the same symbol </a:t>
            </a:r>
          </a:p>
          <a:p>
            <a:pPr defTabSz="914400">
              <a:defRPr/>
            </a:pPr>
            <a:r>
              <a:rPr lang="en-US" altLang="zh-CN" sz="10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 multiple </a:t>
            </a:r>
            <a:r>
              <a:rPr lang="en-US" altLang="zh-CN" sz="1000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subband</a:t>
            </a:r>
            <a:r>
              <a:rPr lang="en-US" altLang="zh-CN" sz="10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RSCP/RSCPD reporting</a:t>
            </a:r>
          </a:p>
        </p:txBody>
      </p:sp>
    </p:spTree>
    <p:extLst>
      <p:ext uri="{BB962C8B-B14F-4D97-AF65-F5344CB8AC3E}">
        <p14:creationId xmlns:p14="http://schemas.microsoft.com/office/powerpoint/2010/main" val="3564113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C2E56CC4-4B4D-4B35-99A1-FE2139051E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Overall work/study item 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B423CA4-A3F0-4A31-BAB6-618AA1586267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dirty="0"/>
              <a:t>Specify enhancement of reflection based positioning [RAN1]</a:t>
            </a:r>
          </a:p>
          <a:p>
            <a:pPr lvl="1"/>
            <a:r>
              <a:rPr lang="en-US" altLang="zh-CN" dirty="0"/>
              <a:t>Specify positioning SRS Tx beamforming based on path RSRP (RSRPP)</a:t>
            </a:r>
          </a:p>
          <a:p>
            <a:pPr lvl="1"/>
            <a:r>
              <a:rPr lang="en-US" altLang="zh-CN" dirty="0"/>
              <a:t>Study, if needed, the identification/path tracking for the ground reflection or any other reflection type</a:t>
            </a:r>
          </a:p>
          <a:p>
            <a:pPr lvl="1"/>
            <a:r>
              <a:rPr lang="en-US" altLang="zh-CN" dirty="0"/>
              <a:t>Note this objective targets FR2</a:t>
            </a:r>
          </a:p>
          <a:p>
            <a:r>
              <a:rPr lang="en-US" altLang="zh-CN" dirty="0"/>
              <a:t>Specify enhancement of carrier phase positioning [RAN1]</a:t>
            </a:r>
          </a:p>
          <a:p>
            <a:pPr lvl="1"/>
            <a:r>
              <a:rPr lang="en-US" altLang="zh-CN" dirty="0"/>
              <a:t>Specify a dual-</a:t>
            </a:r>
            <a:r>
              <a:rPr lang="en-US" altLang="zh-CN" dirty="0" err="1"/>
              <a:t>subband</a:t>
            </a:r>
            <a:r>
              <a:rPr lang="en-US" altLang="zh-CN" dirty="0"/>
              <a:t> RS pattern on the same symbol for both DL-PRS and UL-SRS</a:t>
            </a:r>
          </a:p>
          <a:p>
            <a:pPr lvl="1"/>
            <a:r>
              <a:rPr lang="en-US" altLang="zh-CN" dirty="0"/>
              <a:t>Specify multiple </a:t>
            </a:r>
            <a:r>
              <a:rPr lang="en-US" altLang="zh-CN" dirty="0" err="1"/>
              <a:t>subband</a:t>
            </a:r>
            <a:r>
              <a:rPr lang="en-US" altLang="zh-CN" dirty="0"/>
              <a:t> RSCP/RSCPD measurements for both UE and gNB</a:t>
            </a:r>
          </a:p>
          <a:p>
            <a:r>
              <a:rPr lang="en-US" altLang="zh-CN" dirty="0" smtClean="0"/>
              <a:t>Specify </a:t>
            </a:r>
            <a:r>
              <a:rPr lang="en-US" altLang="zh-CN" dirty="0"/>
              <a:t>necessary signaling to support the procedure [RAN2/RAN3]</a:t>
            </a:r>
          </a:p>
          <a:p>
            <a:r>
              <a:rPr lang="en-US" altLang="zh-CN" dirty="0"/>
              <a:t>Specify </a:t>
            </a:r>
            <a:r>
              <a:rPr lang="en-US" altLang="zh-CN" dirty="0" smtClean="0"/>
              <a:t>corresponding RRM requirements </a:t>
            </a:r>
            <a:r>
              <a:rPr lang="en-US" altLang="zh-CN" dirty="0"/>
              <a:t>[RAN4]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38007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13291</TotalTime>
  <Words>975</Words>
  <Application>Microsoft Office PowerPoint</Application>
  <PresentationFormat>Custom</PresentationFormat>
  <Paragraphs>266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.AppleSystemUIFont</vt:lpstr>
      <vt:lpstr>微软雅黑</vt:lpstr>
      <vt:lpstr>微软雅黑</vt:lpstr>
      <vt:lpstr>MS Mincho</vt:lpstr>
      <vt:lpstr>黑体</vt:lpstr>
      <vt:lpstr>宋体</vt:lpstr>
      <vt:lpstr>华文细黑</vt:lpstr>
      <vt:lpstr>Arial</vt:lpstr>
      <vt:lpstr>Calibri</vt:lpstr>
      <vt:lpstr>Cambria Math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240</cp:revision>
  <dcterms:created xsi:type="dcterms:W3CDTF">2020-08-28T08:44:19Z</dcterms:created>
  <dcterms:modified xsi:type="dcterms:W3CDTF">2023-05-31T11:38:40Z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(3)EnwFIHD8sHL84nbXxIJCic0PZZRLf93QO3ibL0U/8c8g2YPKiEGQm7QLMdN2/5xr+efvq5Nz
iMinU/CLWR3dWGBR++ObN7Pyv9CPFms1R8rVauTEPmYIFmPHMxHZUnOBsCkDUBCvy7e8XkgM
/gi/+BBpy7FzThWQNvpJj1gYukGa4CQGP++G80g6FZc4E4y6JygzTylalyc9Nxzh41h8QtRV
KEzlWDXzG6qoNGQdTV</vt:lpwstr>
  </property>
  <property fmtid="{D5CDD505-2E9C-101B-9397-08002B2CF9AE}" pid="3" name="_2015_ms_pID_7253431">
    <vt:lpwstr>/gh4o+kj8orETOft8lImj/inb5VF8MkVAvGf/tntX36uxR74gQffsj
sjg5xf8d1jXXPCPuxsELpaiN1bSNgp4UPtPsDwSBAEDgkIRflfbFPWYopJrhPemOMoTCsi2x
xt1L0V9pQJZxjzH6bwy2gmLO8oQ93NS+YFg09jiZLJNGHYZm09yFcFIzR8gOWOJAE1+bZp1U
qL73TdVH91ef0HofJ8D5CIXruyhHcxcMAUl2</vt:lpwstr>
  </property>
  <property fmtid="{D5CDD505-2E9C-101B-9397-08002B2CF9AE}" pid="4" name="_2015_ms_pID_7253432">
    <vt:lpwstr>Kw==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1685108183</vt:lpwstr>
  </property>
</Properties>
</file>