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</p:sldMasterIdLst>
  <p:notesMasterIdLst>
    <p:notesMasterId r:id="rId14"/>
  </p:notesMasterIdLst>
  <p:handoutMasterIdLst>
    <p:handoutMasterId r:id="rId15"/>
  </p:handoutMasterIdLst>
  <p:sldIdLst>
    <p:sldId id="283" r:id="rId4"/>
    <p:sldId id="2147470907" r:id="rId5"/>
    <p:sldId id="2147470917" r:id="rId6"/>
    <p:sldId id="2147470920" r:id="rId7"/>
    <p:sldId id="2147470927" r:id="rId8"/>
    <p:sldId id="2147470928" r:id="rId9"/>
    <p:sldId id="2147470929" r:id="rId10"/>
    <p:sldId id="2147470926" r:id="rId11"/>
    <p:sldId id="2147470930" r:id="rId12"/>
    <p:sldId id="2147470931" r:id="rId13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2147470907"/>
            <p14:sldId id="2147470917"/>
            <p14:sldId id="2147470920"/>
            <p14:sldId id="2147470927"/>
            <p14:sldId id="2147470928"/>
            <p14:sldId id="2147470929"/>
            <p14:sldId id="2147470926"/>
            <p14:sldId id="2147470930"/>
            <p14:sldId id="214747093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DAE4"/>
    <a:srgbClr val="30B5C5"/>
    <a:srgbClr val="D0E8C4"/>
    <a:srgbClr val="170BB5"/>
    <a:srgbClr val="DDDDDD"/>
    <a:srgbClr val="B5B5B5"/>
    <a:srgbClr val="FFFFFF"/>
    <a:srgbClr val="000000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8" autoAdjust="0"/>
    <p:restoredTop sz="94246" autoAdjust="0"/>
  </p:normalViewPr>
  <p:slideViewPr>
    <p:cSldViewPr snapToGrid="0" snapToObjects="1">
      <p:cViewPr varScale="1">
        <p:scale>
          <a:sx n="110" d="100"/>
          <a:sy n="110" d="100"/>
        </p:scale>
        <p:origin x="93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FB, Rank ？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CD-472C-BA4B-95ADF9C041AA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CD-472C-BA4B-95ADF9C041AA}"/>
              </c:ext>
            </c:extLst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67000"/>
                    </a:schemeClr>
                  </a:gs>
                  <a:gs pos="48000">
                    <a:schemeClr val="accent2">
                      <a:lumMod val="97000"/>
                      <a:lumOff val="3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BCD-472C-BA4B-95ADF9C041AA}"/>
              </c:ext>
            </c:extLst>
          </c:dPt>
          <c:cat>
            <c:strRef>
              <c:f>Sheet1!$A$2:$A$5</c:f>
              <c:strCache>
                <c:ptCount val="4"/>
                <c:pt idx="0">
                  <c:v>R16</c:v>
                </c:pt>
                <c:pt idx="1">
                  <c:v>SF</c:v>
                </c:pt>
                <c:pt idx="2">
                  <c:v>TSF</c:v>
                </c:pt>
                <c:pt idx="3">
                  <c:v>Ideal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0.63</c:v>
                </c:pt>
                <c:pt idx="1">
                  <c:v>0.72499999999999998</c:v>
                </c:pt>
                <c:pt idx="2">
                  <c:v>0.81499999999999995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BCD-472C-BA4B-95ADF9C041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89232848"/>
        <c:axId val="-889236656"/>
      </c:barChart>
      <c:catAx>
        <c:axId val="-88923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89236656"/>
        <c:crosses val="autoZero"/>
        <c:auto val="1"/>
        <c:lblAlgn val="ctr"/>
        <c:lblOffset val="100"/>
        <c:noMultiLvlLbl val="0"/>
      </c:catAx>
      <c:valAx>
        <c:axId val="-88923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8923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900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=""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=""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=""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=""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=""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=""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=""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=""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=""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=""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=""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=""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=""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=""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=""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=""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=""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=""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=""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=""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=""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=""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=""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=""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=""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=""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=""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=""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=""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=""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=""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=""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=""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=""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=""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=""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=""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=""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=""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=""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19380" y="1738903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Views on AI/ML for PHY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RWS-23032</a:t>
            </a:r>
            <a:r>
              <a:rPr lang="en-US" altLang="zh-CN" b="1" smtClean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矩形: 圆角 18">
            <a:extLst>
              <a:ext uri="{FF2B5EF4-FFF2-40B4-BE49-F238E27FC236}">
                <a16:creationId xmlns="" xmlns:a16="http://schemas.microsoft.com/office/drawing/2014/main" id="{C2ACBA59-2343-4A35-AD69-4DE880700D5C}"/>
              </a:ext>
            </a:extLst>
          </p:cNvPr>
          <p:cNvSpPr/>
          <p:nvPr/>
        </p:nvSpPr>
        <p:spPr>
          <a:xfrm>
            <a:off x="5987838" y="1136387"/>
            <a:ext cx="5885361" cy="5039520"/>
          </a:xfrm>
          <a:prstGeom prst="roundRect">
            <a:avLst>
              <a:gd name="adj" fmla="val 3440"/>
            </a:avLst>
          </a:prstGeom>
          <a:solidFill>
            <a:schemeClr val="tx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59" name="矩形: 圆角 16">
            <a:extLst>
              <a:ext uri="{FF2B5EF4-FFF2-40B4-BE49-F238E27FC236}">
                <a16:creationId xmlns="" xmlns:a16="http://schemas.microsoft.com/office/drawing/2014/main" id="{83E33B85-8FD2-40BF-B2ED-D6FA127964B2}"/>
              </a:ext>
            </a:extLst>
          </p:cNvPr>
          <p:cNvSpPr/>
          <p:nvPr/>
        </p:nvSpPr>
        <p:spPr>
          <a:xfrm>
            <a:off x="291140" y="1136386"/>
            <a:ext cx="5509174" cy="5039521"/>
          </a:xfrm>
          <a:prstGeom prst="roundRect">
            <a:avLst>
              <a:gd name="adj" fmla="val 4091"/>
            </a:avLst>
          </a:prstGeom>
          <a:solidFill>
            <a:schemeClr val="tx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5" name="文本框 334">
            <a:extLst>
              <a:ext uri="{FF2B5EF4-FFF2-40B4-BE49-F238E27FC236}">
                <a16:creationId xmlns="" xmlns:a16="http://schemas.microsoft.com/office/drawing/2014/main" id="{240D923C-2E53-4CC3-8166-7039F57F981E}"/>
              </a:ext>
            </a:extLst>
          </p:cNvPr>
          <p:cNvSpPr txBox="1"/>
          <p:nvPr/>
        </p:nvSpPr>
        <p:spPr>
          <a:xfrm>
            <a:off x="349468" y="1380160"/>
            <a:ext cx="5509172" cy="17201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70000" indent="-270000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Large antenna array is critical for the successful deployment of mmWave.  </a:t>
            </a:r>
          </a:p>
          <a:p>
            <a:pPr marL="270000" indent="-270000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With the current data collection mechanisms in Rel-18, the number of beams in Set B would be still large for mmWave with large antenna array</a:t>
            </a:r>
          </a:p>
          <a:p>
            <a:pPr marL="576000" lvl="1" indent="-269875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Large BM sweeping overhead at the BS side, e.g. 256 beams to sweep </a:t>
            </a:r>
          </a:p>
          <a:p>
            <a:pPr marL="576000" lvl="1" indent="-269875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Large latency for BM sweeping </a:t>
            </a:r>
          </a:p>
        </p:txBody>
      </p:sp>
      <p:grpSp>
        <p:nvGrpSpPr>
          <p:cNvPr id="336" name="组合 335">
            <a:extLst>
              <a:ext uri="{FF2B5EF4-FFF2-40B4-BE49-F238E27FC236}">
                <a16:creationId xmlns="" xmlns:a16="http://schemas.microsoft.com/office/drawing/2014/main" id="{C7449759-E915-4091-950F-A92ABDE92FDD}"/>
              </a:ext>
            </a:extLst>
          </p:cNvPr>
          <p:cNvGrpSpPr/>
          <p:nvPr/>
        </p:nvGrpSpPr>
        <p:grpSpPr>
          <a:xfrm>
            <a:off x="8115270" y="4347708"/>
            <a:ext cx="2349392" cy="1758084"/>
            <a:chOff x="9120336" y="4581128"/>
            <a:chExt cx="1940453" cy="1717948"/>
          </a:xfrm>
        </p:grpSpPr>
        <p:pic>
          <p:nvPicPr>
            <p:cNvPr id="337" name="图片 336">
              <a:extLst>
                <a:ext uri="{FF2B5EF4-FFF2-40B4-BE49-F238E27FC236}">
                  <a16:creationId xmlns="" xmlns:a16="http://schemas.microsoft.com/office/drawing/2014/main" id="{63D56BD8-F8CF-495E-B2C5-1F61D61AA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20336" y="4581128"/>
              <a:ext cx="1940453" cy="1717948"/>
            </a:xfrm>
            <a:prstGeom prst="rect">
              <a:avLst/>
            </a:prstGeom>
          </p:spPr>
        </p:pic>
        <p:cxnSp>
          <p:nvCxnSpPr>
            <p:cNvPr id="338" name="直接箭头连接符 337">
              <a:extLst>
                <a:ext uri="{FF2B5EF4-FFF2-40B4-BE49-F238E27FC236}">
                  <a16:creationId xmlns="" xmlns:a16="http://schemas.microsoft.com/office/drawing/2014/main" id="{331999DE-36B0-428F-9D83-1D1CBF90ABB5}"/>
                </a:ext>
              </a:extLst>
            </p:cNvPr>
            <p:cNvCxnSpPr/>
            <p:nvPr/>
          </p:nvCxnSpPr>
          <p:spPr bwMode="auto">
            <a:xfrm flipH="1" flipV="1">
              <a:off x="9875294" y="5331170"/>
              <a:ext cx="8343" cy="585646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39" name="文本框 338">
              <a:extLst>
                <a:ext uri="{FF2B5EF4-FFF2-40B4-BE49-F238E27FC236}">
                  <a16:creationId xmlns="" xmlns:a16="http://schemas.microsoft.com/office/drawing/2014/main" id="{C092F717-2893-4382-AA4A-10A3B34F1EDF}"/>
                </a:ext>
              </a:extLst>
            </p:cNvPr>
            <p:cNvSpPr txBox="1"/>
            <p:nvPr/>
          </p:nvSpPr>
          <p:spPr>
            <a:xfrm>
              <a:off x="10020345" y="5326845"/>
              <a:ext cx="807342" cy="3157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50" b="1" dirty="0">
                  <a:solidFill>
                    <a:srgbClr val="FF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Throughput improvement</a:t>
              </a:r>
            </a:p>
          </p:txBody>
        </p:sp>
      </p:grpSp>
      <p:grpSp>
        <p:nvGrpSpPr>
          <p:cNvPr id="340" name="组合 339">
            <a:extLst>
              <a:ext uri="{FF2B5EF4-FFF2-40B4-BE49-F238E27FC236}">
                <a16:creationId xmlns="" xmlns:a16="http://schemas.microsoft.com/office/drawing/2014/main" id="{92674D69-1428-4B8D-9C46-18AAA18E56A2}"/>
              </a:ext>
            </a:extLst>
          </p:cNvPr>
          <p:cNvGrpSpPr/>
          <p:nvPr/>
        </p:nvGrpSpPr>
        <p:grpSpPr>
          <a:xfrm>
            <a:off x="7592570" y="2207682"/>
            <a:ext cx="2885792" cy="1154836"/>
            <a:chOff x="6192269" y="4888552"/>
            <a:chExt cx="3059314" cy="1154836"/>
          </a:xfrm>
        </p:grpSpPr>
        <p:grpSp>
          <p:nvGrpSpPr>
            <p:cNvPr id="341" name="组合 340">
              <a:extLst>
                <a:ext uri="{FF2B5EF4-FFF2-40B4-BE49-F238E27FC236}">
                  <a16:creationId xmlns="" xmlns:a16="http://schemas.microsoft.com/office/drawing/2014/main" id="{FAC898B3-4FD5-4958-8DCE-B9AC973C3589}"/>
                </a:ext>
              </a:extLst>
            </p:cNvPr>
            <p:cNvGrpSpPr/>
            <p:nvPr/>
          </p:nvGrpSpPr>
          <p:grpSpPr>
            <a:xfrm>
              <a:off x="6192269" y="5069243"/>
              <a:ext cx="395617" cy="398948"/>
              <a:chOff x="5695894" y="2901283"/>
              <a:chExt cx="854076" cy="938213"/>
            </a:xfrm>
            <a:solidFill>
              <a:srgbClr val="0070C0"/>
            </a:solidFill>
          </p:grpSpPr>
          <p:sp>
            <p:nvSpPr>
              <p:cNvPr id="410" name="Freeform 5">
                <a:extLst>
                  <a:ext uri="{FF2B5EF4-FFF2-40B4-BE49-F238E27FC236}">
                    <a16:creationId xmlns="" xmlns:a16="http://schemas.microsoft.com/office/drawing/2014/main" id="{30C28C4E-A5B1-4E8F-807F-9EC0AC63E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6757" y="3774408"/>
                <a:ext cx="215900" cy="42863"/>
              </a:xfrm>
              <a:custGeom>
                <a:avLst/>
                <a:gdLst>
                  <a:gd name="T0" fmla="*/ 167 w 185"/>
                  <a:gd name="T1" fmla="*/ 37 h 37"/>
                  <a:gd name="T2" fmla="*/ 167 w 185"/>
                  <a:gd name="T3" fmla="*/ 37 h 37"/>
                  <a:gd name="T4" fmla="*/ 19 w 185"/>
                  <a:gd name="T5" fmla="*/ 37 h 37"/>
                  <a:gd name="T6" fmla="*/ 0 w 185"/>
                  <a:gd name="T7" fmla="*/ 18 h 37"/>
                  <a:gd name="T8" fmla="*/ 19 w 185"/>
                  <a:gd name="T9" fmla="*/ 0 h 37"/>
                  <a:gd name="T10" fmla="*/ 167 w 185"/>
                  <a:gd name="T11" fmla="*/ 0 h 37"/>
                  <a:gd name="T12" fmla="*/ 185 w 185"/>
                  <a:gd name="T13" fmla="*/ 18 h 37"/>
                  <a:gd name="T14" fmla="*/ 167 w 185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7">
                    <a:moveTo>
                      <a:pt x="167" y="37"/>
                    </a:moveTo>
                    <a:lnTo>
                      <a:pt x="167" y="37"/>
                    </a:lnTo>
                    <a:lnTo>
                      <a:pt x="19" y="37"/>
                    </a:lnTo>
                    <a:cubicBezTo>
                      <a:pt x="9" y="37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lnTo>
                      <a:pt x="167" y="0"/>
                    </a:lnTo>
                    <a:cubicBezTo>
                      <a:pt x="177" y="0"/>
                      <a:pt x="185" y="8"/>
                      <a:pt x="185" y="18"/>
                    </a:cubicBezTo>
                    <a:cubicBezTo>
                      <a:pt x="185" y="28"/>
                      <a:pt x="177" y="37"/>
                      <a:pt x="167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6">
                <a:extLst>
                  <a:ext uri="{FF2B5EF4-FFF2-40B4-BE49-F238E27FC236}">
                    <a16:creationId xmlns="" xmlns:a16="http://schemas.microsoft.com/office/drawing/2014/main" id="{A3263A1F-9EBE-422E-AC43-D42036E2F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32" y="3774408"/>
                <a:ext cx="373063" cy="42863"/>
              </a:xfrm>
              <a:custGeom>
                <a:avLst/>
                <a:gdLst>
                  <a:gd name="T0" fmla="*/ 303 w 321"/>
                  <a:gd name="T1" fmla="*/ 37 h 37"/>
                  <a:gd name="T2" fmla="*/ 303 w 321"/>
                  <a:gd name="T3" fmla="*/ 37 h 37"/>
                  <a:gd name="T4" fmla="*/ 18 w 321"/>
                  <a:gd name="T5" fmla="*/ 37 h 37"/>
                  <a:gd name="T6" fmla="*/ 0 w 321"/>
                  <a:gd name="T7" fmla="*/ 18 h 37"/>
                  <a:gd name="T8" fmla="*/ 18 w 321"/>
                  <a:gd name="T9" fmla="*/ 0 h 37"/>
                  <a:gd name="T10" fmla="*/ 303 w 321"/>
                  <a:gd name="T11" fmla="*/ 0 h 37"/>
                  <a:gd name="T12" fmla="*/ 321 w 321"/>
                  <a:gd name="T13" fmla="*/ 18 h 37"/>
                  <a:gd name="T14" fmla="*/ 303 w 321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1" h="37">
                    <a:moveTo>
                      <a:pt x="303" y="37"/>
                    </a:moveTo>
                    <a:lnTo>
                      <a:pt x="303" y="37"/>
                    </a:lnTo>
                    <a:lnTo>
                      <a:pt x="18" y="37"/>
                    </a:lnTo>
                    <a:cubicBezTo>
                      <a:pt x="8" y="37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lnTo>
                      <a:pt x="303" y="0"/>
                    </a:lnTo>
                    <a:cubicBezTo>
                      <a:pt x="313" y="0"/>
                      <a:pt x="321" y="8"/>
                      <a:pt x="321" y="18"/>
                    </a:cubicBezTo>
                    <a:cubicBezTo>
                      <a:pt x="321" y="28"/>
                      <a:pt x="313" y="37"/>
                      <a:pt x="303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7">
                <a:extLst>
                  <a:ext uri="{FF2B5EF4-FFF2-40B4-BE49-F238E27FC236}">
                    <a16:creationId xmlns="" xmlns:a16="http://schemas.microsoft.com/office/drawing/2014/main" id="{7B0F399E-4BC1-44AE-A876-0C0B06CE5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136233"/>
                <a:ext cx="584200" cy="671513"/>
              </a:xfrm>
              <a:custGeom>
                <a:avLst/>
                <a:gdLst>
                  <a:gd name="T0" fmla="*/ 481 w 502"/>
                  <a:gd name="T1" fmla="*/ 585 h 587"/>
                  <a:gd name="T2" fmla="*/ 481 w 502"/>
                  <a:gd name="T3" fmla="*/ 585 h 587"/>
                  <a:gd name="T4" fmla="*/ 464 w 502"/>
                  <a:gd name="T5" fmla="*/ 573 h 587"/>
                  <a:gd name="T6" fmla="*/ 255 w 502"/>
                  <a:gd name="T7" fmla="*/ 66 h 587"/>
                  <a:gd name="T8" fmla="*/ 38 w 502"/>
                  <a:gd name="T9" fmla="*/ 574 h 587"/>
                  <a:gd name="T10" fmla="*/ 13 w 502"/>
                  <a:gd name="T11" fmla="*/ 583 h 587"/>
                  <a:gd name="T12" fmla="*/ 4 w 502"/>
                  <a:gd name="T13" fmla="*/ 559 h 587"/>
                  <a:gd name="T14" fmla="*/ 239 w 502"/>
                  <a:gd name="T15" fmla="*/ 12 h 587"/>
                  <a:gd name="T16" fmla="*/ 256 w 502"/>
                  <a:gd name="T17" fmla="*/ 0 h 587"/>
                  <a:gd name="T18" fmla="*/ 272 w 502"/>
                  <a:gd name="T19" fmla="*/ 12 h 587"/>
                  <a:gd name="T20" fmla="*/ 498 w 502"/>
                  <a:gd name="T21" fmla="*/ 559 h 587"/>
                  <a:gd name="T22" fmla="*/ 488 w 502"/>
                  <a:gd name="T23" fmla="*/ 583 h 587"/>
                  <a:gd name="T24" fmla="*/ 481 w 502"/>
                  <a:gd name="T25" fmla="*/ 585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2" h="587">
                    <a:moveTo>
                      <a:pt x="481" y="585"/>
                    </a:moveTo>
                    <a:lnTo>
                      <a:pt x="481" y="585"/>
                    </a:lnTo>
                    <a:cubicBezTo>
                      <a:pt x="474" y="585"/>
                      <a:pt x="467" y="580"/>
                      <a:pt x="464" y="573"/>
                    </a:cubicBezTo>
                    <a:lnTo>
                      <a:pt x="255" y="66"/>
                    </a:lnTo>
                    <a:lnTo>
                      <a:pt x="38" y="574"/>
                    </a:lnTo>
                    <a:cubicBezTo>
                      <a:pt x="34" y="583"/>
                      <a:pt x="23" y="587"/>
                      <a:pt x="13" y="583"/>
                    </a:cubicBezTo>
                    <a:cubicBezTo>
                      <a:pt x="4" y="579"/>
                      <a:pt x="0" y="568"/>
                      <a:pt x="4" y="559"/>
                    </a:cubicBezTo>
                    <a:lnTo>
                      <a:pt x="239" y="12"/>
                    </a:lnTo>
                    <a:cubicBezTo>
                      <a:pt x="242" y="5"/>
                      <a:pt x="248" y="0"/>
                      <a:pt x="256" y="0"/>
                    </a:cubicBezTo>
                    <a:cubicBezTo>
                      <a:pt x="263" y="1"/>
                      <a:pt x="270" y="5"/>
                      <a:pt x="272" y="12"/>
                    </a:cubicBezTo>
                    <a:lnTo>
                      <a:pt x="498" y="559"/>
                    </a:lnTo>
                    <a:cubicBezTo>
                      <a:pt x="502" y="569"/>
                      <a:pt x="497" y="579"/>
                      <a:pt x="488" y="583"/>
                    </a:cubicBezTo>
                    <a:cubicBezTo>
                      <a:pt x="486" y="584"/>
                      <a:pt x="483" y="585"/>
                      <a:pt x="481" y="58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8">
                <a:extLst>
                  <a:ext uri="{FF2B5EF4-FFF2-40B4-BE49-F238E27FC236}">
                    <a16:creationId xmlns="" xmlns:a16="http://schemas.microsoft.com/office/drawing/2014/main" id="{090F9F4D-F0C4-4FC8-A06D-BC8B54544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6257" y="3071146"/>
                <a:ext cx="139700" cy="138113"/>
              </a:xfrm>
              <a:custGeom>
                <a:avLst/>
                <a:gdLst>
                  <a:gd name="T0" fmla="*/ 60 w 120"/>
                  <a:gd name="T1" fmla="*/ 121 h 121"/>
                  <a:gd name="T2" fmla="*/ 60 w 120"/>
                  <a:gd name="T3" fmla="*/ 121 h 121"/>
                  <a:gd name="T4" fmla="*/ 0 w 120"/>
                  <a:gd name="T5" fmla="*/ 61 h 121"/>
                  <a:gd name="T6" fmla="*/ 60 w 120"/>
                  <a:gd name="T7" fmla="*/ 0 h 121"/>
                  <a:gd name="T8" fmla="*/ 120 w 120"/>
                  <a:gd name="T9" fmla="*/ 61 h 121"/>
                  <a:gd name="T10" fmla="*/ 60 w 120"/>
                  <a:gd name="T1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21">
                    <a:moveTo>
                      <a:pt x="60" y="121"/>
                    </a:moveTo>
                    <a:lnTo>
                      <a:pt x="60" y="121"/>
                    </a:lnTo>
                    <a:cubicBezTo>
                      <a:pt x="26" y="121"/>
                      <a:pt x="0" y="94"/>
                      <a:pt x="0" y="61"/>
                    </a:cubicBezTo>
                    <a:cubicBezTo>
                      <a:pt x="0" y="27"/>
                      <a:pt x="26" y="0"/>
                      <a:pt x="60" y="0"/>
                    </a:cubicBezTo>
                    <a:cubicBezTo>
                      <a:pt x="93" y="0"/>
                      <a:pt x="120" y="27"/>
                      <a:pt x="120" y="61"/>
                    </a:cubicBezTo>
                    <a:cubicBezTo>
                      <a:pt x="120" y="94"/>
                      <a:pt x="93" y="121"/>
                      <a:pt x="60" y="1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9">
                <a:extLst>
                  <a:ext uri="{FF2B5EF4-FFF2-40B4-BE49-F238E27FC236}">
                    <a16:creationId xmlns="" xmlns:a16="http://schemas.microsoft.com/office/drawing/2014/main" id="{DBF8B356-A04C-440F-A8E6-FD69C3D3D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944" y="3017171"/>
                <a:ext cx="125413" cy="236538"/>
              </a:xfrm>
              <a:custGeom>
                <a:avLst/>
                <a:gdLst>
                  <a:gd name="T0" fmla="*/ 31 w 108"/>
                  <a:gd name="T1" fmla="*/ 206 h 206"/>
                  <a:gd name="T2" fmla="*/ 31 w 108"/>
                  <a:gd name="T3" fmla="*/ 206 h 206"/>
                  <a:gd name="T4" fmla="*/ 14 w 108"/>
                  <a:gd name="T5" fmla="*/ 194 h 206"/>
                  <a:gd name="T6" fmla="*/ 12 w 108"/>
                  <a:gd name="T7" fmla="*/ 88 h 206"/>
                  <a:gd name="T8" fmla="*/ 78 w 108"/>
                  <a:gd name="T9" fmla="*/ 5 h 206"/>
                  <a:gd name="T10" fmla="*/ 103 w 108"/>
                  <a:gd name="T11" fmla="*/ 11 h 206"/>
                  <a:gd name="T12" fmla="*/ 96 w 108"/>
                  <a:gd name="T13" fmla="*/ 36 h 206"/>
                  <a:gd name="T14" fmla="*/ 47 w 108"/>
                  <a:gd name="T15" fmla="*/ 100 h 206"/>
                  <a:gd name="T16" fmla="*/ 48 w 108"/>
                  <a:gd name="T17" fmla="*/ 180 h 206"/>
                  <a:gd name="T18" fmla="*/ 38 w 108"/>
                  <a:gd name="T19" fmla="*/ 204 h 206"/>
                  <a:gd name="T20" fmla="*/ 31 w 108"/>
                  <a:gd name="T21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206">
                    <a:moveTo>
                      <a:pt x="31" y="206"/>
                    </a:moveTo>
                    <a:lnTo>
                      <a:pt x="31" y="206"/>
                    </a:lnTo>
                    <a:cubicBezTo>
                      <a:pt x="24" y="206"/>
                      <a:pt x="17" y="201"/>
                      <a:pt x="14" y="194"/>
                    </a:cubicBezTo>
                    <a:cubicBezTo>
                      <a:pt x="1" y="162"/>
                      <a:pt x="0" y="124"/>
                      <a:pt x="12" y="88"/>
                    </a:cubicBezTo>
                    <a:cubicBezTo>
                      <a:pt x="24" y="52"/>
                      <a:pt x="47" y="22"/>
                      <a:pt x="78" y="5"/>
                    </a:cubicBezTo>
                    <a:cubicBezTo>
                      <a:pt x="87" y="0"/>
                      <a:pt x="98" y="3"/>
                      <a:pt x="103" y="11"/>
                    </a:cubicBezTo>
                    <a:cubicBezTo>
                      <a:pt x="108" y="20"/>
                      <a:pt x="105" y="31"/>
                      <a:pt x="96" y="36"/>
                    </a:cubicBezTo>
                    <a:cubicBezTo>
                      <a:pt x="74" y="49"/>
                      <a:pt x="56" y="72"/>
                      <a:pt x="47" y="100"/>
                    </a:cubicBezTo>
                    <a:cubicBezTo>
                      <a:pt x="37" y="127"/>
                      <a:pt x="38" y="156"/>
                      <a:pt x="48" y="180"/>
                    </a:cubicBezTo>
                    <a:cubicBezTo>
                      <a:pt x="52" y="189"/>
                      <a:pt x="48" y="200"/>
                      <a:pt x="38" y="204"/>
                    </a:cubicBezTo>
                    <a:cubicBezTo>
                      <a:pt x="36" y="205"/>
                      <a:pt x="34" y="206"/>
                      <a:pt x="31" y="20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10">
                <a:extLst>
                  <a:ext uri="{FF2B5EF4-FFF2-40B4-BE49-F238E27FC236}">
                    <a16:creationId xmlns="" xmlns:a16="http://schemas.microsoft.com/office/drawing/2014/main" id="{58DB7492-0069-49B8-8C75-DDAA27FE1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894" y="2904458"/>
                <a:ext cx="201613" cy="395288"/>
              </a:xfrm>
              <a:custGeom>
                <a:avLst/>
                <a:gdLst>
                  <a:gd name="T0" fmla="*/ 48 w 173"/>
                  <a:gd name="T1" fmla="*/ 346 h 346"/>
                  <a:gd name="T2" fmla="*/ 48 w 173"/>
                  <a:gd name="T3" fmla="*/ 346 h 346"/>
                  <a:gd name="T4" fmla="*/ 32 w 173"/>
                  <a:gd name="T5" fmla="*/ 336 h 346"/>
                  <a:gd name="T6" fmla="*/ 20 w 173"/>
                  <a:gd name="T7" fmla="*/ 147 h 346"/>
                  <a:gd name="T8" fmla="*/ 144 w 173"/>
                  <a:gd name="T9" fmla="*/ 3 h 346"/>
                  <a:gd name="T10" fmla="*/ 168 w 173"/>
                  <a:gd name="T11" fmla="*/ 12 h 346"/>
                  <a:gd name="T12" fmla="*/ 160 w 173"/>
                  <a:gd name="T13" fmla="*/ 36 h 346"/>
                  <a:gd name="T14" fmla="*/ 54 w 173"/>
                  <a:gd name="T15" fmla="*/ 159 h 346"/>
                  <a:gd name="T16" fmla="*/ 65 w 173"/>
                  <a:gd name="T17" fmla="*/ 320 h 346"/>
                  <a:gd name="T18" fmla="*/ 57 w 173"/>
                  <a:gd name="T19" fmla="*/ 344 h 346"/>
                  <a:gd name="T20" fmla="*/ 48 w 173"/>
                  <a:gd name="T21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346">
                    <a:moveTo>
                      <a:pt x="48" y="346"/>
                    </a:moveTo>
                    <a:lnTo>
                      <a:pt x="48" y="346"/>
                    </a:lnTo>
                    <a:cubicBezTo>
                      <a:pt x="42" y="346"/>
                      <a:pt x="35" y="343"/>
                      <a:pt x="32" y="336"/>
                    </a:cubicBezTo>
                    <a:cubicBezTo>
                      <a:pt x="4" y="279"/>
                      <a:pt x="0" y="210"/>
                      <a:pt x="20" y="147"/>
                    </a:cubicBezTo>
                    <a:cubicBezTo>
                      <a:pt x="41" y="84"/>
                      <a:pt x="86" y="32"/>
                      <a:pt x="144" y="3"/>
                    </a:cubicBezTo>
                    <a:cubicBezTo>
                      <a:pt x="153" y="0"/>
                      <a:pt x="164" y="3"/>
                      <a:pt x="168" y="12"/>
                    </a:cubicBezTo>
                    <a:cubicBezTo>
                      <a:pt x="173" y="21"/>
                      <a:pt x="169" y="32"/>
                      <a:pt x="160" y="36"/>
                    </a:cubicBezTo>
                    <a:cubicBezTo>
                      <a:pt x="111" y="60"/>
                      <a:pt x="72" y="105"/>
                      <a:pt x="54" y="159"/>
                    </a:cubicBezTo>
                    <a:cubicBezTo>
                      <a:pt x="36" y="212"/>
                      <a:pt x="40" y="271"/>
                      <a:pt x="65" y="320"/>
                    </a:cubicBezTo>
                    <a:cubicBezTo>
                      <a:pt x="69" y="329"/>
                      <a:pt x="66" y="340"/>
                      <a:pt x="57" y="344"/>
                    </a:cubicBezTo>
                    <a:cubicBezTo>
                      <a:pt x="54" y="346"/>
                      <a:pt x="51" y="346"/>
                      <a:pt x="48" y="34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11">
                <a:extLst>
                  <a:ext uri="{FF2B5EF4-FFF2-40B4-BE49-F238E27FC236}">
                    <a16:creationId xmlns="" xmlns:a16="http://schemas.microsoft.com/office/drawing/2014/main" id="{F97EDE85-C43C-40B3-A0E9-3293BCEF5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0094" y="3009233"/>
                <a:ext cx="120650" cy="238125"/>
              </a:xfrm>
              <a:custGeom>
                <a:avLst/>
                <a:gdLst>
                  <a:gd name="T0" fmla="*/ 71 w 104"/>
                  <a:gd name="T1" fmla="*/ 208 h 208"/>
                  <a:gd name="T2" fmla="*/ 71 w 104"/>
                  <a:gd name="T3" fmla="*/ 208 h 208"/>
                  <a:gd name="T4" fmla="*/ 63 w 104"/>
                  <a:gd name="T5" fmla="*/ 206 h 208"/>
                  <a:gd name="T6" fmla="*/ 54 w 104"/>
                  <a:gd name="T7" fmla="*/ 182 h 208"/>
                  <a:gd name="T8" fmla="*/ 58 w 104"/>
                  <a:gd name="T9" fmla="*/ 102 h 208"/>
                  <a:gd name="T10" fmla="*/ 11 w 104"/>
                  <a:gd name="T11" fmla="*/ 37 h 208"/>
                  <a:gd name="T12" fmla="*/ 5 w 104"/>
                  <a:gd name="T13" fmla="*/ 12 h 208"/>
                  <a:gd name="T14" fmla="*/ 30 w 104"/>
                  <a:gd name="T15" fmla="*/ 6 h 208"/>
                  <a:gd name="T16" fmla="*/ 94 w 104"/>
                  <a:gd name="T17" fmla="*/ 91 h 208"/>
                  <a:gd name="T18" fmla="*/ 87 w 104"/>
                  <a:gd name="T19" fmla="*/ 198 h 208"/>
                  <a:gd name="T20" fmla="*/ 71 w 104"/>
                  <a:gd name="T2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08">
                    <a:moveTo>
                      <a:pt x="71" y="208"/>
                    </a:moveTo>
                    <a:lnTo>
                      <a:pt x="71" y="208"/>
                    </a:lnTo>
                    <a:cubicBezTo>
                      <a:pt x="68" y="208"/>
                      <a:pt x="65" y="208"/>
                      <a:pt x="63" y="206"/>
                    </a:cubicBezTo>
                    <a:cubicBezTo>
                      <a:pt x="54" y="202"/>
                      <a:pt x="50" y="191"/>
                      <a:pt x="54" y="182"/>
                    </a:cubicBezTo>
                    <a:cubicBezTo>
                      <a:pt x="65" y="159"/>
                      <a:pt x="67" y="129"/>
                      <a:pt x="58" y="102"/>
                    </a:cubicBezTo>
                    <a:cubicBezTo>
                      <a:pt x="50" y="74"/>
                      <a:pt x="33" y="50"/>
                      <a:pt x="11" y="37"/>
                    </a:cubicBezTo>
                    <a:cubicBezTo>
                      <a:pt x="2" y="31"/>
                      <a:pt x="0" y="20"/>
                      <a:pt x="5" y="12"/>
                    </a:cubicBezTo>
                    <a:cubicBezTo>
                      <a:pt x="11" y="3"/>
                      <a:pt x="22" y="0"/>
                      <a:pt x="30" y="6"/>
                    </a:cubicBezTo>
                    <a:cubicBezTo>
                      <a:pt x="60" y="24"/>
                      <a:pt x="83" y="55"/>
                      <a:pt x="94" y="91"/>
                    </a:cubicBezTo>
                    <a:cubicBezTo>
                      <a:pt x="104" y="128"/>
                      <a:pt x="102" y="166"/>
                      <a:pt x="87" y="198"/>
                    </a:cubicBezTo>
                    <a:cubicBezTo>
                      <a:pt x="84" y="204"/>
                      <a:pt x="78" y="208"/>
                      <a:pt x="71" y="20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12">
                <a:extLst>
                  <a:ext uri="{FF2B5EF4-FFF2-40B4-BE49-F238E27FC236}">
                    <a16:creationId xmlns="" xmlns:a16="http://schemas.microsoft.com/office/drawing/2014/main" id="{7AB7884D-1F38-4D02-ABDD-85006A33D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07" y="2901283"/>
                <a:ext cx="195263" cy="400050"/>
              </a:xfrm>
              <a:custGeom>
                <a:avLst/>
                <a:gdLst>
                  <a:gd name="T0" fmla="*/ 113 w 168"/>
                  <a:gd name="T1" fmla="*/ 350 h 350"/>
                  <a:gd name="T2" fmla="*/ 113 w 168"/>
                  <a:gd name="T3" fmla="*/ 350 h 350"/>
                  <a:gd name="T4" fmla="*/ 105 w 168"/>
                  <a:gd name="T5" fmla="*/ 348 h 350"/>
                  <a:gd name="T6" fmla="*/ 97 w 168"/>
                  <a:gd name="T7" fmla="*/ 323 h 350"/>
                  <a:gd name="T8" fmla="*/ 113 w 168"/>
                  <a:gd name="T9" fmla="*/ 162 h 350"/>
                  <a:gd name="T10" fmla="*/ 12 w 168"/>
                  <a:gd name="T11" fmla="*/ 36 h 350"/>
                  <a:gd name="T12" fmla="*/ 5 w 168"/>
                  <a:gd name="T13" fmla="*/ 12 h 350"/>
                  <a:gd name="T14" fmla="*/ 30 w 168"/>
                  <a:gd name="T15" fmla="*/ 5 h 350"/>
                  <a:gd name="T16" fmla="*/ 149 w 168"/>
                  <a:gd name="T17" fmla="*/ 152 h 350"/>
                  <a:gd name="T18" fmla="*/ 130 w 168"/>
                  <a:gd name="T19" fmla="*/ 341 h 350"/>
                  <a:gd name="T20" fmla="*/ 113 w 168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50">
                    <a:moveTo>
                      <a:pt x="113" y="350"/>
                    </a:moveTo>
                    <a:lnTo>
                      <a:pt x="113" y="350"/>
                    </a:lnTo>
                    <a:cubicBezTo>
                      <a:pt x="110" y="350"/>
                      <a:pt x="107" y="350"/>
                      <a:pt x="105" y="348"/>
                    </a:cubicBezTo>
                    <a:cubicBezTo>
                      <a:pt x="96" y="343"/>
                      <a:pt x="93" y="332"/>
                      <a:pt x="97" y="323"/>
                    </a:cubicBezTo>
                    <a:cubicBezTo>
                      <a:pt x="124" y="275"/>
                      <a:pt x="130" y="217"/>
                      <a:pt x="113" y="162"/>
                    </a:cubicBezTo>
                    <a:cubicBezTo>
                      <a:pt x="97" y="108"/>
                      <a:pt x="61" y="62"/>
                      <a:pt x="12" y="36"/>
                    </a:cubicBezTo>
                    <a:cubicBezTo>
                      <a:pt x="3" y="32"/>
                      <a:pt x="0" y="21"/>
                      <a:pt x="5" y="12"/>
                    </a:cubicBezTo>
                    <a:cubicBezTo>
                      <a:pt x="10" y="4"/>
                      <a:pt x="21" y="0"/>
                      <a:pt x="30" y="5"/>
                    </a:cubicBezTo>
                    <a:cubicBezTo>
                      <a:pt x="86" y="34"/>
                      <a:pt x="130" y="88"/>
                      <a:pt x="149" y="152"/>
                    </a:cubicBezTo>
                    <a:cubicBezTo>
                      <a:pt x="168" y="216"/>
                      <a:pt x="161" y="284"/>
                      <a:pt x="130" y="341"/>
                    </a:cubicBezTo>
                    <a:cubicBezTo>
                      <a:pt x="126" y="347"/>
                      <a:pt x="120" y="350"/>
                      <a:pt x="113" y="35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8" name="Freeform 13">
                <a:extLst>
                  <a:ext uri="{FF2B5EF4-FFF2-40B4-BE49-F238E27FC236}">
                    <a16:creationId xmlns="" xmlns:a16="http://schemas.microsoft.com/office/drawing/2014/main" id="{F88BEFF0-8AF9-4933-8302-AC446DB0B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315621"/>
                <a:ext cx="506413" cy="488950"/>
              </a:xfrm>
              <a:custGeom>
                <a:avLst/>
                <a:gdLst>
                  <a:gd name="T0" fmla="*/ 21 w 435"/>
                  <a:gd name="T1" fmla="*/ 428 h 428"/>
                  <a:gd name="T2" fmla="*/ 21 w 435"/>
                  <a:gd name="T3" fmla="*/ 428 h 428"/>
                  <a:gd name="T4" fmla="*/ 4 w 435"/>
                  <a:gd name="T5" fmla="*/ 416 h 428"/>
                  <a:gd name="T6" fmla="*/ 14 w 435"/>
                  <a:gd name="T7" fmla="*/ 392 h 428"/>
                  <a:gd name="T8" fmla="*/ 347 w 435"/>
                  <a:gd name="T9" fmla="*/ 262 h 428"/>
                  <a:gd name="T10" fmla="*/ 114 w 435"/>
                  <a:gd name="T11" fmla="*/ 223 h 428"/>
                  <a:gd name="T12" fmla="*/ 99 w 435"/>
                  <a:gd name="T13" fmla="*/ 208 h 428"/>
                  <a:gd name="T14" fmla="*/ 108 w 435"/>
                  <a:gd name="T15" fmla="*/ 189 h 428"/>
                  <a:gd name="T16" fmla="*/ 286 w 435"/>
                  <a:gd name="T17" fmla="*/ 93 h 428"/>
                  <a:gd name="T18" fmla="*/ 193 w 435"/>
                  <a:gd name="T19" fmla="*/ 36 h 428"/>
                  <a:gd name="T20" fmla="*/ 187 w 435"/>
                  <a:gd name="T21" fmla="*/ 11 h 428"/>
                  <a:gd name="T22" fmla="*/ 212 w 435"/>
                  <a:gd name="T23" fmla="*/ 5 h 428"/>
                  <a:gd name="T24" fmla="*/ 333 w 435"/>
                  <a:gd name="T25" fmla="*/ 78 h 428"/>
                  <a:gd name="T26" fmla="*/ 341 w 435"/>
                  <a:gd name="T27" fmla="*/ 94 h 428"/>
                  <a:gd name="T28" fmla="*/ 332 w 435"/>
                  <a:gd name="T29" fmla="*/ 110 h 428"/>
                  <a:gd name="T30" fmla="*/ 173 w 435"/>
                  <a:gd name="T31" fmla="*/ 196 h 428"/>
                  <a:gd name="T32" fmla="*/ 419 w 435"/>
                  <a:gd name="T33" fmla="*/ 236 h 428"/>
                  <a:gd name="T34" fmla="*/ 434 w 435"/>
                  <a:gd name="T35" fmla="*/ 252 h 428"/>
                  <a:gd name="T36" fmla="*/ 423 w 435"/>
                  <a:gd name="T37" fmla="*/ 271 h 428"/>
                  <a:gd name="T38" fmla="*/ 27 w 435"/>
                  <a:gd name="T39" fmla="*/ 426 h 428"/>
                  <a:gd name="T40" fmla="*/ 21 w 435"/>
                  <a:gd name="T41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5" h="428">
                    <a:moveTo>
                      <a:pt x="21" y="428"/>
                    </a:moveTo>
                    <a:lnTo>
                      <a:pt x="21" y="428"/>
                    </a:lnTo>
                    <a:cubicBezTo>
                      <a:pt x="13" y="428"/>
                      <a:pt x="6" y="423"/>
                      <a:pt x="4" y="416"/>
                    </a:cubicBezTo>
                    <a:cubicBezTo>
                      <a:pt x="0" y="407"/>
                      <a:pt x="5" y="396"/>
                      <a:pt x="14" y="392"/>
                    </a:cubicBezTo>
                    <a:lnTo>
                      <a:pt x="347" y="262"/>
                    </a:lnTo>
                    <a:lnTo>
                      <a:pt x="114" y="223"/>
                    </a:lnTo>
                    <a:cubicBezTo>
                      <a:pt x="106" y="222"/>
                      <a:pt x="100" y="216"/>
                      <a:pt x="99" y="208"/>
                    </a:cubicBezTo>
                    <a:cubicBezTo>
                      <a:pt x="98" y="200"/>
                      <a:pt x="101" y="193"/>
                      <a:pt x="108" y="189"/>
                    </a:cubicBezTo>
                    <a:lnTo>
                      <a:pt x="286" y="93"/>
                    </a:lnTo>
                    <a:lnTo>
                      <a:pt x="193" y="36"/>
                    </a:lnTo>
                    <a:cubicBezTo>
                      <a:pt x="185" y="31"/>
                      <a:pt x="182" y="20"/>
                      <a:pt x="187" y="11"/>
                    </a:cubicBezTo>
                    <a:cubicBezTo>
                      <a:pt x="192" y="3"/>
                      <a:pt x="204" y="0"/>
                      <a:pt x="212" y="5"/>
                    </a:cubicBezTo>
                    <a:lnTo>
                      <a:pt x="333" y="78"/>
                    </a:lnTo>
                    <a:cubicBezTo>
                      <a:pt x="338" y="82"/>
                      <a:pt x="342" y="88"/>
                      <a:pt x="341" y="94"/>
                    </a:cubicBezTo>
                    <a:cubicBezTo>
                      <a:pt x="341" y="101"/>
                      <a:pt x="338" y="107"/>
                      <a:pt x="332" y="110"/>
                    </a:cubicBezTo>
                    <a:lnTo>
                      <a:pt x="173" y="196"/>
                    </a:lnTo>
                    <a:lnTo>
                      <a:pt x="419" y="236"/>
                    </a:lnTo>
                    <a:cubicBezTo>
                      <a:pt x="427" y="238"/>
                      <a:pt x="433" y="244"/>
                      <a:pt x="434" y="252"/>
                    </a:cubicBezTo>
                    <a:cubicBezTo>
                      <a:pt x="435" y="261"/>
                      <a:pt x="430" y="268"/>
                      <a:pt x="423" y="271"/>
                    </a:cubicBezTo>
                    <a:lnTo>
                      <a:pt x="27" y="426"/>
                    </a:lnTo>
                    <a:cubicBezTo>
                      <a:pt x="25" y="427"/>
                      <a:pt x="23" y="428"/>
                      <a:pt x="21" y="4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14">
                <a:extLst>
                  <a:ext uri="{FF2B5EF4-FFF2-40B4-BE49-F238E27FC236}">
                    <a16:creationId xmlns="" xmlns:a16="http://schemas.microsoft.com/office/drawing/2014/main" id="{13BCADF4-B765-4B23-9782-738ED49FC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07" y="3752183"/>
                <a:ext cx="88900" cy="87313"/>
              </a:xfrm>
              <a:custGeom>
                <a:avLst/>
                <a:gdLst>
                  <a:gd name="T0" fmla="*/ 39 w 77"/>
                  <a:gd name="T1" fmla="*/ 77 h 77"/>
                  <a:gd name="T2" fmla="*/ 39 w 77"/>
                  <a:gd name="T3" fmla="*/ 77 h 77"/>
                  <a:gd name="T4" fmla="*/ 0 w 77"/>
                  <a:gd name="T5" fmla="*/ 38 h 77"/>
                  <a:gd name="T6" fmla="*/ 39 w 77"/>
                  <a:gd name="T7" fmla="*/ 0 h 77"/>
                  <a:gd name="T8" fmla="*/ 77 w 77"/>
                  <a:gd name="T9" fmla="*/ 38 h 77"/>
                  <a:gd name="T10" fmla="*/ 39 w 77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lnTo>
                      <a:pt x="39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8"/>
                    </a:cubicBezTo>
                    <a:cubicBezTo>
                      <a:pt x="77" y="59"/>
                      <a:pt x="60" y="77"/>
                      <a:pt x="39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0" name="Freeform 15">
                <a:extLst>
                  <a:ext uri="{FF2B5EF4-FFF2-40B4-BE49-F238E27FC236}">
                    <a16:creationId xmlns="" xmlns:a16="http://schemas.microsoft.com/office/drawing/2014/main" id="{D621FF43-9FEF-4CAA-976B-5C1CB9929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532" y="3752183"/>
                <a:ext cx="88900" cy="87313"/>
              </a:xfrm>
              <a:custGeom>
                <a:avLst/>
                <a:gdLst>
                  <a:gd name="T0" fmla="*/ 38 w 76"/>
                  <a:gd name="T1" fmla="*/ 77 h 77"/>
                  <a:gd name="T2" fmla="*/ 38 w 76"/>
                  <a:gd name="T3" fmla="*/ 77 h 77"/>
                  <a:gd name="T4" fmla="*/ 0 w 76"/>
                  <a:gd name="T5" fmla="*/ 38 h 77"/>
                  <a:gd name="T6" fmla="*/ 38 w 76"/>
                  <a:gd name="T7" fmla="*/ 0 h 77"/>
                  <a:gd name="T8" fmla="*/ 76 w 76"/>
                  <a:gd name="T9" fmla="*/ 38 h 77"/>
                  <a:gd name="T10" fmla="*/ 38 w 7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7">
                    <a:moveTo>
                      <a:pt x="38" y="77"/>
                    </a:moveTo>
                    <a:lnTo>
                      <a:pt x="38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7"/>
                      <a:pt x="38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2" name="组合 341">
              <a:extLst>
                <a:ext uri="{FF2B5EF4-FFF2-40B4-BE49-F238E27FC236}">
                  <a16:creationId xmlns="" xmlns:a16="http://schemas.microsoft.com/office/drawing/2014/main" id="{C21118CE-A22C-4391-AE5A-39D22C9E17D1}"/>
                </a:ext>
              </a:extLst>
            </p:cNvPr>
            <p:cNvGrpSpPr/>
            <p:nvPr/>
          </p:nvGrpSpPr>
          <p:grpSpPr>
            <a:xfrm>
              <a:off x="8942540" y="5266975"/>
              <a:ext cx="309043" cy="347078"/>
              <a:chOff x="5177653" y="3002478"/>
              <a:chExt cx="695326" cy="989012"/>
            </a:xfrm>
            <a:solidFill>
              <a:srgbClr val="0070C0"/>
            </a:solidFill>
          </p:grpSpPr>
          <p:sp>
            <p:nvSpPr>
              <p:cNvPr id="403" name="Freeform 5">
                <a:extLst>
                  <a:ext uri="{FF2B5EF4-FFF2-40B4-BE49-F238E27FC236}">
                    <a16:creationId xmlns="" xmlns:a16="http://schemas.microsoft.com/office/drawing/2014/main" id="{A7511763-E943-421D-9B0E-BDEFAEF88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7653" y="3175515"/>
                <a:ext cx="531813" cy="792162"/>
              </a:xfrm>
              <a:custGeom>
                <a:avLst/>
                <a:gdLst>
                  <a:gd name="T0" fmla="*/ 397 w 458"/>
                  <a:gd name="T1" fmla="*/ 698 h 698"/>
                  <a:gd name="T2" fmla="*/ 397 w 458"/>
                  <a:gd name="T3" fmla="*/ 698 h 698"/>
                  <a:gd name="T4" fmla="*/ 348 w 458"/>
                  <a:gd name="T5" fmla="*/ 698 h 698"/>
                  <a:gd name="T6" fmla="*/ 329 w 458"/>
                  <a:gd name="T7" fmla="*/ 680 h 698"/>
                  <a:gd name="T8" fmla="*/ 348 w 458"/>
                  <a:gd name="T9" fmla="*/ 662 h 698"/>
                  <a:gd name="T10" fmla="*/ 397 w 458"/>
                  <a:gd name="T11" fmla="*/ 662 h 698"/>
                  <a:gd name="T12" fmla="*/ 421 w 458"/>
                  <a:gd name="T13" fmla="*/ 638 h 698"/>
                  <a:gd name="T14" fmla="*/ 421 w 458"/>
                  <a:gd name="T15" fmla="*/ 60 h 698"/>
                  <a:gd name="T16" fmla="*/ 397 w 458"/>
                  <a:gd name="T17" fmla="*/ 37 h 698"/>
                  <a:gd name="T18" fmla="*/ 60 w 458"/>
                  <a:gd name="T19" fmla="*/ 37 h 698"/>
                  <a:gd name="T20" fmla="*/ 36 w 458"/>
                  <a:gd name="T21" fmla="*/ 60 h 698"/>
                  <a:gd name="T22" fmla="*/ 36 w 458"/>
                  <a:gd name="T23" fmla="*/ 638 h 698"/>
                  <a:gd name="T24" fmla="*/ 60 w 458"/>
                  <a:gd name="T25" fmla="*/ 662 h 698"/>
                  <a:gd name="T26" fmla="*/ 243 w 458"/>
                  <a:gd name="T27" fmla="*/ 662 h 698"/>
                  <a:gd name="T28" fmla="*/ 261 w 458"/>
                  <a:gd name="T29" fmla="*/ 680 h 698"/>
                  <a:gd name="T30" fmla="*/ 243 w 458"/>
                  <a:gd name="T31" fmla="*/ 698 h 698"/>
                  <a:gd name="T32" fmla="*/ 60 w 458"/>
                  <a:gd name="T33" fmla="*/ 698 h 698"/>
                  <a:gd name="T34" fmla="*/ 0 w 458"/>
                  <a:gd name="T35" fmla="*/ 638 h 698"/>
                  <a:gd name="T36" fmla="*/ 0 w 458"/>
                  <a:gd name="T37" fmla="*/ 60 h 698"/>
                  <a:gd name="T38" fmla="*/ 60 w 458"/>
                  <a:gd name="T39" fmla="*/ 0 h 698"/>
                  <a:gd name="T40" fmla="*/ 397 w 458"/>
                  <a:gd name="T41" fmla="*/ 0 h 698"/>
                  <a:gd name="T42" fmla="*/ 458 w 458"/>
                  <a:gd name="T43" fmla="*/ 60 h 698"/>
                  <a:gd name="T44" fmla="*/ 458 w 458"/>
                  <a:gd name="T45" fmla="*/ 638 h 698"/>
                  <a:gd name="T46" fmla="*/ 397 w 458"/>
                  <a:gd name="T47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8" h="698">
                    <a:moveTo>
                      <a:pt x="397" y="698"/>
                    </a:moveTo>
                    <a:lnTo>
                      <a:pt x="397" y="698"/>
                    </a:lnTo>
                    <a:lnTo>
                      <a:pt x="348" y="698"/>
                    </a:lnTo>
                    <a:cubicBezTo>
                      <a:pt x="337" y="698"/>
                      <a:pt x="329" y="690"/>
                      <a:pt x="329" y="680"/>
                    </a:cubicBezTo>
                    <a:cubicBezTo>
                      <a:pt x="329" y="670"/>
                      <a:pt x="337" y="662"/>
                      <a:pt x="348" y="662"/>
                    </a:cubicBezTo>
                    <a:lnTo>
                      <a:pt x="397" y="662"/>
                    </a:lnTo>
                    <a:cubicBezTo>
                      <a:pt x="411" y="662"/>
                      <a:pt x="421" y="651"/>
                      <a:pt x="421" y="638"/>
                    </a:cubicBezTo>
                    <a:lnTo>
                      <a:pt x="421" y="60"/>
                    </a:lnTo>
                    <a:cubicBezTo>
                      <a:pt x="421" y="47"/>
                      <a:pt x="411" y="37"/>
                      <a:pt x="397" y="37"/>
                    </a:cubicBezTo>
                    <a:lnTo>
                      <a:pt x="60" y="37"/>
                    </a:lnTo>
                    <a:cubicBezTo>
                      <a:pt x="47" y="37"/>
                      <a:pt x="36" y="47"/>
                      <a:pt x="36" y="60"/>
                    </a:cubicBezTo>
                    <a:lnTo>
                      <a:pt x="36" y="638"/>
                    </a:lnTo>
                    <a:cubicBezTo>
                      <a:pt x="36" y="651"/>
                      <a:pt x="47" y="662"/>
                      <a:pt x="60" y="662"/>
                    </a:cubicBezTo>
                    <a:lnTo>
                      <a:pt x="243" y="662"/>
                    </a:lnTo>
                    <a:cubicBezTo>
                      <a:pt x="253" y="662"/>
                      <a:pt x="261" y="670"/>
                      <a:pt x="261" y="680"/>
                    </a:cubicBezTo>
                    <a:cubicBezTo>
                      <a:pt x="261" y="690"/>
                      <a:pt x="253" y="698"/>
                      <a:pt x="243" y="698"/>
                    </a:cubicBezTo>
                    <a:lnTo>
                      <a:pt x="60" y="698"/>
                    </a:lnTo>
                    <a:cubicBezTo>
                      <a:pt x="27" y="698"/>
                      <a:pt x="0" y="671"/>
                      <a:pt x="0" y="638"/>
                    </a:cubicBezTo>
                    <a:lnTo>
                      <a:pt x="0" y="60"/>
                    </a:lnTo>
                    <a:cubicBezTo>
                      <a:pt x="0" y="27"/>
                      <a:pt x="27" y="0"/>
                      <a:pt x="60" y="0"/>
                    </a:cubicBezTo>
                    <a:lnTo>
                      <a:pt x="397" y="0"/>
                    </a:lnTo>
                    <a:cubicBezTo>
                      <a:pt x="431" y="0"/>
                      <a:pt x="458" y="27"/>
                      <a:pt x="458" y="60"/>
                    </a:cubicBezTo>
                    <a:lnTo>
                      <a:pt x="458" y="638"/>
                    </a:lnTo>
                    <a:cubicBezTo>
                      <a:pt x="458" y="671"/>
                      <a:pt x="431" y="698"/>
                      <a:pt x="397" y="698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6">
                <a:extLst>
                  <a:ext uri="{FF2B5EF4-FFF2-40B4-BE49-F238E27FC236}">
                    <a16:creationId xmlns="" xmlns:a16="http://schemas.microsoft.com/office/drawing/2014/main" id="{70E70CB4-F3E3-4686-9034-9E423F284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4191" y="3813690"/>
                <a:ext cx="58738" cy="57150"/>
              </a:xfrm>
              <a:custGeom>
                <a:avLst/>
                <a:gdLst>
                  <a:gd name="T0" fmla="*/ 50 w 50"/>
                  <a:gd name="T1" fmla="*/ 25 h 50"/>
                  <a:gd name="T2" fmla="*/ 50 w 50"/>
                  <a:gd name="T3" fmla="*/ 25 h 50"/>
                  <a:gd name="T4" fmla="*/ 25 w 50"/>
                  <a:gd name="T5" fmla="*/ 50 h 50"/>
                  <a:gd name="T6" fmla="*/ 0 w 50"/>
                  <a:gd name="T7" fmla="*/ 25 h 50"/>
                  <a:gd name="T8" fmla="*/ 25 w 50"/>
                  <a:gd name="T9" fmla="*/ 0 h 50"/>
                  <a:gd name="T10" fmla="*/ 50 w 50"/>
                  <a:gd name="T11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lnTo>
                      <a:pt x="50" y="25"/>
                    </a:lnTo>
                    <a:cubicBezTo>
                      <a:pt x="50" y="39"/>
                      <a:pt x="39" y="50"/>
                      <a:pt x="25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7">
                <a:extLst>
                  <a:ext uri="{FF2B5EF4-FFF2-40B4-BE49-F238E27FC236}">
                    <a16:creationId xmlns="" xmlns:a16="http://schemas.microsoft.com/office/drawing/2014/main" id="{FA4A4936-EE52-4FB0-AD4D-4B0DDFD89B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1791" y="3266003"/>
                <a:ext cx="371475" cy="511175"/>
              </a:xfrm>
              <a:custGeom>
                <a:avLst/>
                <a:gdLst>
                  <a:gd name="T0" fmla="*/ 37 w 319"/>
                  <a:gd name="T1" fmla="*/ 15 h 450"/>
                  <a:gd name="T2" fmla="*/ 37 w 319"/>
                  <a:gd name="T3" fmla="*/ 15 h 450"/>
                  <a:gd name="T4" fmla="*/ 15 w 319"/>
                  <a:gd name="T5" fmla="*/ 37 h 450"/>
                  <a:gd name="T6" fmla="*/ 15 w 319"/>
                  <a:gd name="T7" fmla="*/ 413 h 450"/>
                  <a:gd name="T8" fmla="*/ 37 w 319"/>
                  <a:gd name="T9" fmla="*/ 435 h 450"/>
                  <a:gd name="T10" fmla="*/ 283 w 319"/>
                  <a:gd name="T11" fmla="*/ 435 h 450"/>
                  <a:gd name="T12" fmla="*/ 305 w 319"/>
                  <a:gd name="T13" fmla="*/ 413 h 450"/>
                  <a:gd name="T14" fmla="*/ 305 w 319"/>
                  <a:gd name="T15" fmla="*/ 37 h 450"/>
                  <a:gd name="T16" fmla="*/ 283 w 319"/>
                  <a:gd name="T17" fmla="*/ 15 h 450"/>
                  <a:gd name="T18" fmla="*/ 37 w 319"/>
                  <a:gd name="T19" fmla="*/ 15 h 450"/>
                  <a:gd name="T20" fmla="*/ 283 w 319"/>
                  <a:gd name="T21" fmla="*/ 450 h 450"/>
                  <a:gd name="T22" fmla="*/ 283 w 319"/>
                  <a:gd name="T23" fmla="*/ 450 h 450"/>
                  <a:gd name="T24" fmla="*/ 37 w 319"/>
                  <a:gd name="T25" fmla="*/ 450 h 450"/>
                  <a:gd name="T26" fmla="*/ 0 w 319"/>
                  <a:gd name="T27" fmla="*/ 413 h 450"/>
                  <a:gd name="T28" fmla="*/ 0 w 319"/>
                  <a:gd name="T29" fmla="*/ 37 h 450"/>
                  <a:gd name="T30" fmla="*/ 37 w 319"/>
                  <a:gd name="T31" fmla="*/ 0 h 450"/>
                  <a:gd name="T32" fmla="*/ 283 w 319"/>
                  <a:gd name="T33" fmla="*/ 0 h 450"/>
                  <a:gd name="T34" fmla="*/ 319 w 319"/>
                  <a:gd name="T35" fmla="*/ 37 h 450"/>
                  <a:gd name="T36" fmla="*/ 319 w 319"/>
                  <a:gd name="T37" fmla="*/ 413 h 450"/>
                  <a:gd name="T38" fmla="*/ 283 w 319"/>
                  <a:gd name="T39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9" h="450">
                    <a:moveTo>
                      <a:pt x="37" y="15"/>
                    </a:moveTo>
                    <a:lnTo>
                      <a:pt x="37" y="15"/>
                    </a:lnTo>
                    <a:cubicBezTo>
                      <a:pt x="25" y="15"/>
                      <a:pt x="15" y="24"/>
                      <a:pt x="15" y="37"/>
                    </a:cubicBezTo>
                    <a:lnTo>
                      <a:pt x="15" y="413"/>
                    </a:lnTo>
                    <a:cubicBezTo>
                      <a:pt x="15" y="425"/>
                      <a:pt x="25" y="435"/>
                      <a:pt x="37" y="435"/>
                    </a:cubicBezTo>
                    <a:lnTo>
                      <a:pt x="283" y="435"/>
                    </a:lnTo>
                    <a:cubicBezTo>
                      <a:pt x="295" y="435"/>
                      <a:pt x="305" y="425"/>
                      <a:pt x="305" y="413"/>
                    </a:cubicBezTo>
                    <a:lnTo>
                      <a:pt x="305" y="37"/>
                    </a:lnTo>
                    <a:cubicBezTo>
                      <a:pt x="305" y="24"/>
                      <a:pt x="295" y="15"/>
                      <a:pt x="283" y="15"/>
                    </a:cubicBezTo>
                    <a:lnTo>
                      <a:pt x="37" y="15"/>
                    </a:lnTo>
                    <a:close/>
                    <a:moveTo>
                      <a:pt x="283" y="450"/>
                    </a:moveTo>
                    <a:lnTo>
                      <a:pt x="283" y="450"/>
                    </a:lnTo>
                    <a:lnTo>
                      <a:pt x="37" y="450"/>
                    </a:lnTo>
                    <a:cubicBezTo>
                      <a:pt x="17" y="450"/>
                      <a:pt x="0" y="433"/>
                      <a:pt x="0" y="413"/>
                    </a:cubicBezTo>
                    <a:lnTo>
                      <a:pt x="0" y="37"/>
                    </a:lnTo>
                    <a:cubicBezTo>
                      <a:pt x="0" y="16"/>
                      <a:pt x="17" y="0"/>
                      <a:pt x="37" y="0"/>
                    </a:cubicBezTo>
                    <a:lnTo>
                      <a:pt x="283" y="0"/>
                    </a:lnTo>
                    <a:cubicBezTo>
                      <a:pt x="303" y="0"/>
                      <a:pt x="319" y="16"/>
                      <a:pt x="319" y="37"/>
                    </a:cubicBezTo>
                    <a:lnTo>
                      <a:pt x="319" y="413"/>
                    </a:lnTo>
                    <a:cubicBezTo>
                      <a:pt x="319" y="433"/>
                      <a:pt x="303" y="450"/>
                      <a:pt x="283" y="450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8">
                <a:extLst>
                  <a:ext uri="{FF2B5EF4-FFF2-40B4-BE49-F238E27FC236}">
                    <a16:creationId xmlns="" xmlns:a16="http://schemas.microsoft.com/office/drawing/2014/main" id="{8C5D01B6-93EB-4A9E-87AD-1B24F13FC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428" y="3904178"/>
                <a:ext cx="87313" cy="87312"/>
              </a:xfrm>
              <a:custGeom>
                <a:avLst/>
                <a:gdLst>
                  <a:gd name="T0" fmla="*/ 38 w 76"/>
                  <a:gd name="T1" fmla="*/ 77 h 77"/>
                  <a:gd name="T2" fmla="*/ 38 w 76"/>
                  <a:gd name="T3" fmla="*/ 77 h 77"/>
                  <a:gd name="T4" fmla="*/ 0 w 76"/>
                  <a:gd name="T5" fmla="*/ 38 h 77"/>
                  <a:gd name="T6" fmla="*/ 38 w 76"/>
                  <a:gd name="T7" fmla="*/ 0 h 77"/>
                  <a:gd name="T8" fmla="*/ 76 w 76"/>
                  <a:gd name="T9" fmla="*/ 38 h 77"/>
                  <a:gd name="T10" fmla="*/ 38 w 7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7">
                    <a:moveTo>
                      <a:pt x="38" y="77"/>
                    </a:moveTo>
                    <a:lnTo>
                      <a:pt x="38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7"/>
                      <a:pt x="38" y="77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9">
                <a:extLst>
                  <a:ext uri="{FF2B5EF4-FFF2-40B4-BE49-F238E27FC236}">
                    <a16:creationId xmlns="" xmlns:a16="http://schemas.microsoft.com/office/drawing/2014/main" id="{692A079F-8473-4A0D-89F4-ECCAE81AC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4366" y="3904178"/>
                <a:ext cx="88900" cy="87312"/>
              </a:xfrm>
              <a:custGeom>
                <a:avLst/>
                <a:gdLst>
                  <a:gd name="T0" fmla="*/ 38 w 77"/>
                  <a:gd name="T1" fmla="*/ 76 h 76"/>
                  <a:gd name="T2" fmla="*/ 38 w 77"/>
                  <a:gd name="T3" fmla="*/ 76 h 76"/>
                  <a:gd name="T4" fmla="*/ 0 w 77"/>
                  <a:gd name="T5" fmla="*/ 38 h 76"/>
                  <a:gd name="T6" fmla="*/ 38 w 77"/>
                  <a:gd name="T7" fmla="*/ 0 h 76"/>
                  <a:gd name="T8" fmla="*/ 77 w 77"/>
                  <a:gd name="T9" fmla="*/ 38 h 76"/>
                  <a:gd name="T10" fmla="*/ 38 w 77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6">
                    <a:moveTo>
                      <a:pt x="38" y="76"/>
                    </a:moveTo>
                    <a:lnTo>
                      <a:pt x="38" y="76"/>
                    </a:ln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59"/>
                      <a:pt x="59" y="76"/>
                      <a:pt x="38" y="76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10">
                <a:extLst>
                  <a:ext uri="{FF2B5EF4-FFF2-40B4-BE49-F238E27FC236}">
                    <a16:creationId xmlns="" xmlns:a16="http://schemas.microsoft.com/office/drawing/2014/main" id="{DFAB1B87-AA71-4789-A8A7-E5A6317C7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5966" y="3086615"/>
                <a:ext cx="138113" cy="134937"/>
              </a:xfrm>
              <a:custGeom>
                <a:avLst/>
                <a:gdLst>
                  <a:gd name="T0" fmla="*/ 100 w 119"/>
                  <a:gd name="T1" fmla="*/ 119 h 119"/>
                  <a:gd name="T2" fmla="*/ 100 w 119"/>
                  <a:gd name="T3" fmla="*/ 119 h 119"/>
                  <a:gd name="T4" fmla="*/ 82 w 119"/>
                  <a:gd name="T5" fmla="*/ 101 h 119"/>
                  <a:gd name="T6" fmla="*/ 61 w 119"/>
                  <a:gd name="T7" fmla="*/ 58 h 119"/>
                  <a:gd name="T8" fmla="*/ 18 w 119"/>
                  <a:gd name="T9" fmla="*/ 38 h 119"/>
                  <a:gd name="T10" fmla="*/ 0 w 119"/>
                  <a:gd name="T11" fmla="*/ 18 h 119"/>
                  <a:gd name="T12" fmla="*/ 20 w 119"/>
                  <a:gd name="T13" fmla="*/ 1 h 119"/>
                  <a:gd name="T14" fmla="*/ 87 w 119"/>
                  <a:gd name="T15" fmla="*/ 32 h 119"/>
                  <a:gd name="T16" fmla="*/ 119 w 119"/>
                  <a:gd name="T17" fmla="*/ 99 h 119"/>
                  <a:gd name="T18" fmla="*/ 101 w 119"/>
                  <a:gd name="T19" fmla="*/ 119 h 119"/>
                  <a:gd name="T20" fmla="*/ 100 w 119"/>
                  <a:gd name="T2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19">
                    <a:moveTo>
                      <a:pt x="100" y="119"/>
                    </a:moveTo>
                    <a:lnTo>
                      <a:pt x="100" y="119"/>
                    </a:lnTo>
                    <a:cubicBezTo>
                      <a:pt x="91" y="119"/>
                      <a:pt x="83" y="111"/>
                      <a:pt x="82" y="101"/>
                    </a:cubicBezTo>
                    <a:cubicBezTo>
                      <a:pt x="81" y="86"/>
                      <a:pt x="73" y="70"/>
                      <a:pt x="61" y="58"/>
                    </a:cubicBezTo>
                    <a:cubicBezTo>
                      <a:pt x="49" y="46"/>
                      <a:pt x="33" y="38"/>
                      <a:pt x="18" y="38"/>
                    </a:cubicBezTo>
                    <a:cubicBezTo>
                      <a:pt x="8" y="37"/>
                      <a:pt x="0" y="28"/>
                      <a:pt x="0" y="18"/>
                    </a:cubicBezTo>
                    <a:cubicBezTo>
                      <a:pt x="1" y="8"/>
                      <a:pt x="10" y="0"/>
                      <a:pt x="20" y="1"/>
                    </a:cubicBezTo>
                    <a:cubicBezTo>
                      <a:pt x="44" y="2"/>
                      <a:pt x="68" y="13"/>
                      <a:pt x="87" y="32"/>
                    </a:cubicBezTo>
                    <a:cubicBezTo>
                      <a:pt x="106" y="51"/>
                      <a:pt x="117" y="75"/>
                      <a:pt x="119" y="99"/>
                    </a:cubicBezTo>
                    <a:cubicBezTo>
                      <a:pt x="119" y="109"/>
                      <a:pt x="111" y="118"/>
                      <a:pt x="101" y="119"/>
                    </a:cubicBezTo>
                    <a:cubicBezTo>
                      <a:pt x="101" y="119"/>
                      <a:pt x="101" y="119"/>
                      <a:pt x="100" y="119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11">
                <a:extLst>
                  <a:ext uri="{FF2B5EF4-FFF2-40B4-BE49-F238E27FC236}">
                    <a16:creationId xmlns="" xmlns:a16="http://schemas.microsoft.com/office/drawing/2014/main" id="{E9FC208F-DC68-4F96-AE1C-6C9BE3AD5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5491" y="3002478"/>
                <a:ext cx="217488" cy="211137"/>
              </a:xfrm>
              <a:custGeom>
                <a:avLst/>
                <a:gdLst>
                  <a:gd name="T0" fmla="*/ 169 w 188"/>
                  <a:gd name="T1" fmla="*/ 186 h 186"/>
                  <a:gd name="T2" fmla="*/ 169 w 188"/>
                  <a:gd name="T3" fmla="*/ 186 h 186"/>
                  <a:gd name="T4" fmla="*/ 169 w 188"/>
                  <a:gd name="T5" fmla="*/ 186 h 186"/>
                  <a:gd name="T6" fmla="*/ 151 w 188"/>
                  <a:gd name="T7" fmla="*/ 168 h 186"/>
                  <a:gd name="T8" fmla="*/ 112 w 188"/>
                  <a:gd name="T9" fmla="*/ 75 h 186"/>
                  <a:gd name="T10" fmla="*/ 20 w 188"/>
                  <a:gd name="T11" fmla="*/ 36 h 186"/>
                  <a:gd name="T12" fmla="*/ 19 w 188"/>
                  <a:gd name="T13" fmla="*/ 36 h 186"/>
                  <a:gd name="T14" fmla="*/ 0 w 188"/>
                  <a:gd name="T15" fmla="*/ 18 h 186"/>
                  <a:gd name="T16" fmla="*/ 18 w 188"/>
                  <a:gd name="T17" fmla="*/ 1 h 186"/>
                  <a:gd name="T18" fmla="*/ 137 w 188"/>
                  <a:gd name="T19" fmla="*/ 49 h 186"/>
                  <a:gd name="T20" fmla="*/ 188 w 188"/>
                  <a:gd name="T21" fmla="*/ 168 h 186"/>
                  <a:gd name="T22" fmla="*/ 169 w 188"/>
                  <a:gd name="T23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186">
                    <a:moveTo>
                      <a:pt x="169" y="186"/>
                    </a:moveTo>
                    <a:lnTo>
                      <a:pt x="169" y="186"/>
                    </a:lnTo>
                    <a:lnTo>
                      <a:pt x="169" y="186"/>
                    </a:lnTo>
                    <a:cubicBezTo>
                      <a:pt x="159" y="186"/>
                      <a:pt x="151" y="178"/>
                      <a:pt x="151" y="168"/>
                    </a:cubicBezTo>
                    <a:cubicBezTo>
                      <a:pt x="151" y="134"/>
                      <a:pt x="137" y="100"/>
                      <a:pt x="112" y="75"/>
                    </a:cubicBezTo>
                    <a:cubicBezTo>
                      <a:pt x="87" y="50"/>
                      <a:pt x="53" y="36"/>
                      <a:pt x="20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9"/>
                      <a:pt x="8" y="1"/>
                      <a:pt x="18" y="1"/>
                    </a:cubicBezTo>
                    <a:cubicBezTo>
                      <a:pt x="62" y="0"/>
                      <a:pt x="106" y="17"/>
                      <a:pt x="137" y="49"/>
                    </a:cubicBezTo>
                    <a:cubicBezTo>
                      <a:pt x="169" y="81"/>
                      <a:pt x="188" y="124"/>
                      <a:pt x="188" y="168"/>
                    </a:cubicBezTo>
                    <a:cubicBezTo>
                      <a:pt x="188" y="178"/>
                      <a:pt x="179" y="186"/>
                      <a:pt x="169" y="186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43" name="直接箭头连接符 342">
              <a:extLst>
                <a:ext uri="{FF2B5EF4-FFF2-40B4-BE49-F238E27FC236}">
                  <a16:creationId xmlns="" xmlns:a16="http://schemas.microsoft.com/office/drawing/2014/main" id="{4BF8A5F1-4CC3-4714-96D1-8409434F37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1442" y="5248919"/>
              <a:ext cx="1383184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344" name="文本框 343">
              <a:extLst>
                <a:ext uri="{FF2B5EF4-FFF2-40B4-BE49-F238E27FC236}">
                  <a16:creationId xmlns="" xmlns:a16="http://schemas.microsoft.com/office/drawing/2014/main" id="{0186017B-2656-4065-B4BE-E6815E330066}"/>
                </a:ext>
              </a:extLst>
            </p:cNvPr>
            <p:cNvSpPr txBox="1"/>
            <p:nvPr/>
          </p:nvSpPr>
          <p:spPr>
            <a:xfrm>
              <a:off x="6528981" y="4918365"/>
              <a:ext cx="745413" cy="138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900" kern="0" dirty="0">
                  <a:solidFill>
                    <a:srgbClr val="0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SSB/CSI-RS</a:t>
              </a:r>
              <a:endParaRPr kumimoji="1" lang="zh-CN" altLang="en-US" sz="900" kern="0" dirty="0">
                <a:solidFill>
                  <a:srgbClr val="000000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345" name="直接箭头连接符 344">
              <a:extLst>
                <a:ext uri="{FF2B5EF4-FFF2-40B4-BE49-F238E27FC236}">
                  <a16:creationId xmlns="" xmlns:a16="http://schemas.microsoft.com/office/drawing/2014/main" id="{B2138A16-F281-4DFF-BA75-E8FF371912E0}"/>
                </a:ext>
              </a:extLst>
            </p:cNvPr>
            <p:cNvCxnSpPr>
              <a:cxnSpLocks/>
            </p:cNvCxnSpPr>
            <p:nvPr/>
          </p:nvCxnSpPr>
          <p:spPr>
            <a:xfrm>
              <a:off x="7185391" y="5778894"/>
              <a:ext cx="1628912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346" name="文本框 345">
              <a:extLst>
                <a:ext uri="{FF2B5EF4-FFF2-40B4-BE49-F238E27FC236}">
                  <a16:creationId xmlns="" xmlns:a16="http://schemas.microsoft.com/office/drawing/2014/main" id="{15A9CEDB-4EE9-406C-B632-951A10F2BE57}"/>
                </a:ext>
              </a:extLst>
            </p:cNvPr>
            <p:cNvSpPr txBox="1"/>
            <p:nvPr/>
          </p:nvSpPr>
          <p:spPr>
            <a:xfrm>
              <a:off x="7566377" y="5573297"/>
              <a:ext cx="1456119" cy="138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900" kern="0" dirty="0">
                  <a:solidFill>
                    <a:srgbClr val="0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Accurate analog BF</a:t>
              </a:r>
              <a:endParaRPr kumimoji="1" lang="zh-CN" altLang="en-US" sz="900" kern="0" dirty="0">
                <a:solidFill>
                  <a:srgbClr val="000000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47" name="组合 346">
              <a:extLst>
                <a:ext uri="{FF2B5EF4-FFF2-40B4-BE49-F238E27FC236}">
                  <a16:creationId xmlns="" xmlns:a16="http://schemas.microsoft.com/office/drawing/2014/main" id="{560D6BF4-DF55-494D-9AE6-4A9B2CE2192E}"/>
                </a:ext>
              </a:extLst>
            </p:cNvPr>
            <p:cNvGrpSpPr/>
            <p:nvPr/>
          </p:nvGrpSpPr>
          <p:grpSpPr>
            <a:xfrm>
              <a:off x="6756729" y="5457900"/>
              <a:ext cx="163240" cy="125825"/>
              <a:chOff x="6393844" y="1437771"/>
              <a:chExt cx="931198" cy="1220180"/>
            </a:xfrm>
            <a:solidFill>
              <a:srgbClr val="C7000A">
                <a:lumMod val="60000"/>
                <a:lumOff val="40000"/>
              </a:srgbClr>
            </a:solidFill>
          </p:grpSpPr>
          <p:sp>
            <p:nvSpPr>
              <p:cNvPr id="374" name="椭圆 373">
                <a:extLst>
                  <a:ext uri="{FF2B5EF4-FFF2-40B4-BE49-F238E27FC236}">
                    <a16:creationId xmlns="" xmlns:a16="http://schemas.microsoft.com/office/drawing/2014/main" id="{64FF1807-7547-479B-A5B9-E5C4840F1C01}"/>
                  </a:ext>
                </a:extLst>
              </p:cNvPr>
              <p:cNvSpPr/>
              <p:nvPr/>
            </p:nvSpPr>
            <p:spPr bwMode="auto">
              <a:xfrm>
                <a:off x="6393844" y="161779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5" name="椭圆 374">
                <a:extLst>
                  <a:ext uri="{FF2B5EF4-FFF2-40B4-BE49-F238E27FC236}">
                    <a16:creationId xmlns="" xmlns:a16="http://schemas.microsoft.com/office/drawing/2014/main" id="{F858EF23-D69F-4D90-8FB1-E9EE780E33DD}"/>
                  </a:ext>
                </a:extLst>
              </p:cNvPr>
              <p:cNvSpPr/>
              <p:nvPr/>
            </p:nvSpPr>
            <p:spPr bwMode="auto">
              <a:xfrm>
                <a:off x="6398750" y="195785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6" name="椭圆 375">
                <a:extLst>
                  <a:ext uri="{FF2B5EF4-FFF2-40B4-BE49-F238E27FC236}">
                    <a16:creationId xmlns="" xmlns:a16="http://schemas.microsoft.com/office/drawing/2014/main" id="{14DEE16D-056E-4D38-A1C3-78F9494E6946}"/>
                  </a:ext>
                </a:extLst>
              </p:cNvPr>
              <p:cNvSpPr/>
              <p:nvPr/>
            </p:nvSpPr>
            <p:spPr bwMode="auto">
              <a:xfrm>
                <a:off x="6393844" y="229791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7" name="椭圆 376">
                <a:extLst>
                  <a:ext uri="{FF2B5EF4-FFF2-40B4-BE49-F238E27FC236}">
                    <a16:creationId xmlns="" xmlns:a16="http://schemas.microsoft.com/office/drawing/2014/main" id="{A4B5D6DE-C0AC-42CB-B3C5-AF22C3626936}"/>
                  </a:ext>
                </a:extLst>
              </p:cNvPr>
              <p:cNvSpPr/>
              <p:nvPr/>
            </p:nvSpPr>
            <p:spPr bwMode="auto">
              <a:xfrm>
                <a:off x="6748978" y="143777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8" name="椭圆 377">
                <a:extLst>
                  <a:ext uri="{FF2B5EF4-FFF2-40B4-BE49-F238E27FC236}">
                    <a16:creationId xmlns="" xmlns:a16="http://schemas.microsoft.com/office/drawing/2014/main" id="{9D6C9ED3-962E-4247-ABB5-F3BAC3878ECE}"/>
                  </a:ext>
                </a:extLst>
              </p:cNvPr>
              <p:cNvSpPr/>
              <p:nvPr/>
            </p:nvSpPr>
            <p:spPr bwMode="auto">
              <a:xfrm>
                <a:off x="6753884" y="177783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9" name="椭圆 378">
                <a:extLst>
                  <a:ext uri="{FF2B5EF4-FFF2-40B4-BE49-F238E27FC236}">
                    <a16:creationId xmlns="" xmlns:a16="http://schemas.microsoft.com/office/drawing/2014/main" id="{77824E5C-239F-4F90-8488-6E8EC7379333}"/>
                  </a:ext>
                </a:extLst>
              </p:cNvPr>
              <p:cNvSpPr/>
              <p:nvPr/>
            </p:nvSpPr>
            <p:spPr bwMode="auto">
              <a:xfrm>
                <a:off x="6748978" y="211789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0" name="椭圆 379">
                <a:extLst>
                  <a:ext uri="{FF2B5EF4-FFF2-40B4-BE49-F238E27FC236}">
                    <a16:creationId xmlns="" xmlns:a16="http://schemas.microsoft.com/office/drawing/2014/main" id="{06D1416F-42F6-406F-AE7C-33D590DFC3D5}"/>
                  </a:ext>
                </a:extLst>
              </p:cNvPr>
              <p:cNvSpPr/>
              <p:nvPr/>
            </p:nvSpPr>
            <p:spPr bwMode="auto">
              <a:xfrm>
                <a:off x="6748978" y="2441927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1" name="椭圆 380">
                <a:extLst>
                  <a:ext uri="{FF2B5EF4-FFF2-40B4-BE49-F238E27FC236}">
                    <a16:creationId xmlns="" xmlns:a16="http://schemas.microsoft.com/office/drawing/2014/main" id="{EFD322E3-1B54-40CA-8A7C-057A77762133}"/>
                  </a:ext>
                </a:extLst>
              </p:cNvPr>
              <p:cNvSpPr/>
              <p:nvPr/>
            </p:nvSpPr>
            <p:spPr bwMode="auto">
              <a:xfrm>
                <a:off x="7104112" y="161779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2" name="椭圆 381">
                <a:extLst>
                  <a:ext uri="{FF2B5EF4-FFF2-40B4-BE49-F238E27FC236}">
                    <a16:creationId xmlns="" xmlns:a16="http://schemas.microsoft.com/office/drawing/2014/main" id="{EEB6E4BF-CAA7-4B72-BE9B-BD8B4FF98142}"/>
                  </a:ext>
                </a:extLst>
              </p:cNvPr>
              <p:cNvSpPr/>
              <p:nvPr/>
            </p:nvSpPr>
            <p:spPr bwMode="auto">
              <a:xfrm>
                <a:off x="7109018" y="195785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3" name="椭圆 382">
                <a:extLst>
                  <a:ext uri="{FF2B5EF4-FFF2-40B4-BE49-F238E27FC236}">
                    <a16:creationId xmlns="" xmlns:a16="http://schemas.microsoft.com/office/drawing/2014/main" id="{9D06F0BD-9987-4435-8B31-FBD8689E8496}"/>
                  </a:ext>
                </a:extLst>
              </p:cNvPr>
              <p:cNvSpPr/>
              <p:nvPr/>
            </p:nvSpPr>
            <p:spPr bwMode="auto">
              <a:xfrm>
                <a:off x="7104112" y="229791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384" name="直接连接符 383">
                <a:extLst>
                  <a:ext uri="{FF2B5EF4-FFF2-40B4-BE49-F238E27FC236}">
                    <a16:creationId xmlns="" xmlns:a16="http://schemas.microsoft.com/office/drawing/2014/main" id="{69FA6D35-836E-44C9-B132-B616D5259AC6}"/>
                  </a:ext>
                </a:extLst>
              </p:cNvPr>
              <p:cNvCxnSpPr>
                <a:cxnSpLocks/>
                <a:stCxn id="374" idx="7"/>
                <a:endCxn id="377" idx="2"/>
              </p:cNvCxnSpPr>
              <p:nvPr/>
            </p:nvCxnSpPr>
            <p:spPr bwMode="auto">
              <a:xfrm flipV="1">
                <a:off x="6578232" y="1545783"/>
                <a:ext cx="170746" cy="10364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5" name="直接连接符 384">
                <a:extLst>
                  <a:ext uri="{FF2B5EF4-FFF2-40B4-BE49-F238E27FC236}">
                    <a16:creationId xmlns="" xmlns:a16="http://schemas.microsoft.com/office/drawing/2014/main" id="{0C295697-9CD5-43AB-8C23-4923E6C8CEEA}"/>
                  </a:ext>
                </a:extLst>
              </p:cNvPr>
              <p:cNvCxnSpPr>
                <a:cxnSpLocks/>
                <a:stCxn id="374" idx="6"/>
                <a:endCxn id="378" idx="1"/>
              </p:cNvCxnSpPr>
              <p:nvPr/>
            </p:nvCxnSpPr>
            <p:spPr bwMode="auto">
              <a:xfrm>
                <a:off x="6609868" y="1725803"/>
                <a:ext cx="175652" cy="8366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6" name="直接连接符 385">
                <a:extLst>
                  <a:ext uri="{FF2B5EF4-FFF2-40B4-BE49-F238E27FC236}">
                    <a16:creationId xmlns="" xmlns:a16="http://schemas.microsoft.com/office/drawing/2014/main" id="{CE30D2CA-748B-4EF1-95C7-5B34F0B101FE}"/>
                  </a:ext>
                </a:extLst>
              </p:cNvPr>
              <p:cNvCxnSpPr>
                <a:cxnSpLocks/>
                <a:stCxn id="374" idx="5"/>
                <a:endCxn id="379" idx="1"/>
              </p:cNvCxnSpPr>
              <p:nvPr/>
            </p:nvCxnSpPr>
            <p:spPr bwMode="auto">
              <a:xfrm>
                <a:off x="6578232" y="1802179"/>
                <a:ext cx="202382" cy="34734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7" name="直接连接符 386">
                <a:extLst>
                  <a:ext uri="{FF2B5EF4-FFF2-40B4-BE49-F238E27FC236}">
                    <a16:creationId xmlns="" xmlns:a16="http://schemas.microsoft.com/office/drawing/2014/main" id="{81082038-6279-411B-AC4F-6913D030F1EE}"/>
                  </a:ext>
                </a:extLst>
              </p:cNvPr>
              <p:cNvCxnSpPr>
                <a:cxnSpLocks/>
                <a:stCxn id="377" idx="3"/>
                <a:endCxn id="375" idx="7"/>
              </p:cNvCxnSpPr>
              <p:nvPr/>
            </p:nvCxnSpPr>
            <p:spPr bwMode="auto">
              <a:xfrm flipH="1">
                <a:off x="6583138" y="1622159"/>
                <a:ext cx="197476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8" name="直接连接符 387">
                <a:extLst>
                  <a:ext uri="{FF2B5EF4-FFF2-40B4-BE49-F238E27FC236}">
                    <a16:creationId xmlns="" xmlns:a16="http://schemas.microsoft.com/office/drawing/2014/main" id="{A4D41E78-05AF-405B-8487-3A17CB9D3D9F}"/>
                  </a:ext>
                </a:extLst>
              </p:cNvPr>
              <p:cNvCxnSpPr>
                <a:cxnSpLocks/>
                <a:stCxn id="375" idx="6"/>
                <a:endCxn id="379" idx="2"/>
              </p:cNvCxnSpPr>
              <p:nvPr/>
            </p:nvCxnSpPr>
            <p:spPr bwMode="auto">
              <a:xfrm>
                <a:off x="6614774" y="2065863"/>
                <a:ext cx="134204" cy="1600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9" name="直接连接符 388">
                <a:extLst>
                  <a:ext uri="{FF2B5EF4-FFF2-40B4-BE49-F238E27FC236}">
                    <a16:creationId xmlns="" xmlns:a16="http://schemas.microsoft.com/office/drawing/2014/main" id="{843A1FD4-2811-4AC8-BBEB-B196F1A67188}"/>
                  </a:ext>
                </a:extLst>
              </p:cNvPr>
              <p:cNvCxnSpPr>
                <a:cxnSpLocks/>
                <a:stCxn id="375" idx="5"/>
                <a:endCxn id="380" idx="1"/>
              </p:cNvCxnSpPr>
              <p:nvPr/>
            </p:nvCxnSpPr>
            <p:spPr bwMode="auto">
              <a:xfrm>
                <a:off x="6583138" y="2142239"/>
                <a:ext cx="197476" cy="33132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0" name="直接连接符 389">
                <a:extLst>
                  <a:ext uri="{FF2B5EF4-FFF2-40B4-BE49-F238E27FC236}">
                    <a16:creationId xmlns="" xmlns:a16="http://schemas.microsoft.com/office/drawing/2014/main" id="{F38D133F-1D1E-49E4-A607-2192FEC29AFD}"/>
                  </a:ext>
                </a:extLst>
              </p:cNvPr>
              <p:cNvCxnSpPr>
                <a:cxnSpLocks/>
                <a:stCxn id="376" idx="7"/>
                <a:endCxn id="378" idx="3"/>
              </p:cNvCxnSpPr>
              <p:nvPr/>
            </p:nvCxnSpPr>
            <p:spPr bwMode="auto">
              <a:xfrm flipV="1">
                <a:off x="6578232" y="1962219"/>
                <a:ext cx="207288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1" name="直接连接符 390">
                <a:extLst>
                  <a:ext uri="{FF2B5EF4-FFF2-40B4-BE49-F238E27FC236}">
                    <a16:creationId xmlns="" xmlns:a16="http://schemas.microsoft.com/office/drawing/2014/main" id="{A3B668DB-8D72-4370-96E5-51F2630511CB}"/>
                  </a:ext>
                </a:extLst>
              </p:cNvPr>
              <p:cNvCxnSpPr>
                <a:cxnSpLocks/>
                <a:stCxn id="376" idx="6"/>
                <a:endCxn id="379" idx="2"/>
              </p:cNvCxnSpPr>
              <p:nvPr/>
            </p:nvCxnSpPr>
            <p:spPr bwMode="auto">
              <a:xfrm flipV="1">
                <a:off x="6609868" y="2225903"/>
                <a:ext cx="139110" cy="18002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2" name="直接连接符 391">
                <a:extLst>
                  <a:ext uri="{FF2B5EF4-FFF2-40B4-BE49-F238E27FC236}">
                    <a16:creationId xmlns="" xmlns:a16="http://schemas.microsoft.com/office/drawing/2014/main" id="{E92AFD16-8454-4A0C-8B4E-7D2AFC1834FA}"/>
                  </a:ext>
                </a:extLst>
              </p:cNvPr>
              <p:cNvCxnSpPr>
                <a:cxnSpLocks/>
                <a:stCxn id="376" idx="5"/>
                <a:endCxn id="380" idx="2"/>
              </p:cNvCxnSpPr>
              <p:nvPr/>
            </p:nvCxnSpPr>
            <p:spPr bwMode="auto">
              <a:xfrm>
                <a:off x="6578232" y="2482299"/>
                <a:ext cx="170746" cy="676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3" name="直接连接符 392">
                <a:extLst>
                  <a:ext uri="{FF2B5EF4-FFF2-40B4-BE49-F238E27FC236}">
                    <a16:creationId xmlns="" xmlns:a16="http://schemas.microsoft.com/office/drawing/2014/main" id="{0BAE0443-E68E-4964-9E88-59C53381A026}"/>
                  </a:ext>
                </a:extLst>
              </p:cNvPr>
              <p:cNvCxnSpPr>
                <a:cxnSpLocks/>
                <a:stCxn id="377" idx="6"/>
                <a:endCxn id="381" idx="1"/>
              </p:cNvCxnSpPr>
              <p:nvPr/>
            </p:nvCxnSpPr>
            <p:spPr bwMode="auto">
              <a:xfrm>
                <a:off x="6965002" y="1545783"/>
                <a:ext cx="170746" cy="10364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4" name="直接连接符 393">
                <a:extLst>
                  <a:ext uri="{FF2B5EF4-FFF2-40B4-BE49-F238E27FC236}">
                    <a16:creationId xmlns="" xmlns:a16="http://schemas.microsoft.com/office/drawing/2014/main" id="{C3003950-909F-4C40-9AE7-02AEA5CFF02B}"/>
                  </a:ext>
                </a:extLst>
              </p:cNvPr>
              <p:cNvCxnSpPr>
                <a:cxnSpLocks/>
                <a:stCxn id="377" idx="5"/>
                <a:endCxn id="382" idx="1"/>
              </p:cNvCxnSpPr>
              <p:nvPr/>
            </p:nvCxnSpPr>
            <p:spPr bwMode="auto">
              <a:xfrm>
                <a:off x="6933366" y="1622159"/>
                <a:ext cx="207288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5" name="直接连接符 394">
                <a:extLst>
                  <a:ext uri="{FF2B5EF4-FFF2-40B4-BE49-F238E27FC236}">
                    <a16:creationId xmlns="" xmlns:a16="http://schemas.microsoft.com/office/drawing/2014/main" id="{A6518E1B-9697-4908-BB47-283515352B35}"/>
                  </a:ext>
                </a:extLst>
              </p:cNvPr>
              <p:cNvCxnSpPr>
                <a:cxnSpLocks/>
                <a:stCxn id="378" idx="7"/>
                <a:endCxn id="381" idx="2"/>
              </p:cNvCxnSpPr>
              <p:nvPr/>
            </p:nvCxnSpPr>
            <p:spPr bwMode="auto">
              <a:xfrm flipV="1">
                <a:off x="6938272" y="1725803"/>
                <a:ext cx="165840" cy="8366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6" name="直接连接符 395">
                <a:extLst>
                  <a:ext uri="{FF2B5EF4-FFF2-40B4-BE49-F238E27FC236}">
                    <a16:creationId xmlns="" xmlns:a16="http://schemas.microsoft.com/office/drawing/2014/main" id="{F1305024-B4AC-42BF-AA7E-B96EF8951D1F}"/>
                  </a:ext>
                </a:extLst>
              </p:cNvPr>
              <p:cNvCxnSpPr>
                <a:cxnSpLocks/>
                <a:stCxn id="378" idx="6"/>
                <a:endCxn id="382" idx="2"/>
              </p:cNvCxnSpPr>
              <p:nvPr/>
            </p:nvCxnSpPr>
            <p:spPr bwMode="auto">
              <a:xfrm>
                <a:off x="6969908" y="1885843"/>
                <a:ext cx="139110" cy="18002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7" name="直接连接符 396">
                <a:extLst>
                  <a:ext uri="{FF2B5EF4-FFF2-40B4-BE49-F238E27FC236}">
                    <a16:creationId xmlns="" xmlns:a16="http://schemas.microsoft.com/office/drawing/2014/main" id="{E6BE81B0-0446-4448-AE9B-ED374B1CEFD2}"/>
                  </a:ext>
                </a:extLst>
              </p:cNvPr>
              <p:cNvCxnSpPr>
                <a:cxnSpLocks/>
                <a:stCxn id="379" idx="7"/>
                <a:endCxn id="381" idx="3"/>
              </p:cNvCxnSpPr>
              <p:nvPr/>
            </p:nvCxnSpPr>
            <p:spPr bwMode="auto">
              <a:xfrm flipV="1">
                <a:off x="6933366" y="1802179"/>
                <a:ext cx="202382" cy="34734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8" name="直接连接符 397">
                <a:extLst>
                  <a:ext uri="{FF2B5EF4-FFF2-40B4-BE49-F238E27FC236}">
                    <a16:creationId xmlns="" xmlns:a16="http://schemas.microsoft.com/office/drawing/2014/main" id="{4EB6E88B-935C-4463-AE30-DDA0889DE9FC}"/>
                  </a:ext>
                </a:extLst>
              </p:cNvPr>
              <p:cNvCxnSpPr>
                <a:cxnSpLocks/>
                <a:stCxn id="379" idx="6"/>
                <a:endCxn id="382" idx="2"/>
              </p:cNvCxnSpPr>
              <p:nvPr/>
            </p:nvCxnSpPr>
            <p:spPr bwMode="auto">
              <a:xfrm flipV="1">
                <a:off x="6965002" y="2065863"/>
                <a:ext cx="144016" cy="1600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9" name="直接连接符 398">
                <a:extLst>
                  <a:ext uri="{FF2B5EF4-FFF2-40B4-BE49-F238E27FC236}">
                    <a16:creationId xmlns="" xmlns:a16="http://schemas.microsoft.com/office/drawing/2014/main" id="{3A0D49DE-1F42-42C2-AE11-EF130A36EDC9}"/>
                  </a:ext>
                </a:extLst>
              </p:cNvPr>
              <p:cNvCxnSpPr>
                <a:cxnSpLocks/>
                <a:stCxn id="380" idx="7"/>
                <a:endCxn id="382" idx="3"/>
              </p:cNvCxnSpPr>
              <p:nvPr/>
            </p:nvCxnSpPr>
            <p:spPr bwMode="auto">
              <a:xfrm flipV="1">
                <a:off x="6933366" y="2142239"/>
                <a:ext cx="207288" cy="33132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0" name="直接连接符 399">
                <a:extLst>
                  <a:ext uri="{FF2B5EF4-FFF2-40B4-BE49-F238E27FC236}">
                    <a16:creationId xmlns="" xmlns:a16="http://schemas.microsoft.com/office/drawing/2014/main" id="{D8AD1F36-30B1-44B3-ABED-5188E6F8ABA0}"/>
                  </a:ext>
                </a:extLst>
              </p:cNvPr>
              <p:cNvCxnSpPr>
                <a:cxnSpLocks/>
                <a:stCxn id="383" idx="2"/>
                <a:endCxn id="379" idx="5"/>
              </p:cNvCxnSpPr>
              <p:nvPr/>
            </p:nvCxnSpPr>
            <p:spPr bwMode="auto">
              <a:xfrm flipH="1" flipV="1">
                <a:off x="6933366" y="2302279"/>
                <a:ext cx="170746" cy="10364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1" name="直接连接符 400">
                <a:extLst>
                  <a:ext uri="{FF2B5EF4-FFF2-40B4-BE49-F238E27FC236}">
                    <a16:creationId xmlns="" xmlns:a16="http://schemas.microsoft.com/office/drawing/2014/main" id="{542E431B-B2B5-43AC-89A6-A8EDE1013B65}"/>
                  </a:ext>
                </a:extLst>
              </p:cNvPr>
              <p:cNvCxnSpPr>
                <a:cxnSpLocks/>
                <a:stCxn id="378" idx="5"/>
                <a:endCxn id="383" idx="1"/>
              </p:cNvCxnSpPr>
              <p:nvPr/>
            </p:nvCxnSpPr>
            <p:spPr bwMode="auto">
              <a:xfrm>
                <a:off x="6938272" y="1962219"/>
                <a:ext cx="197476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2" name="直接连接符 401">
                <a:extLst>
                  <a:ext uri="{FF2B5EF4-FFF2-40B4-BE49-F238E27FC236}">
                    <a16:creationId xmlns="" xmlns:a16="http://schemas.microsoft.com/office/drawing/2014/main" id="{33BADB62-A498-47F1-ACC5-500AB50302D0}"/>
                  </a:ext>
                </a:extLst>
              </p:cNvPr>
              <p:cNvCxnSpPr>
                <a:cxnSpLocks/>
                <a:stCxn id="380" idx="6"/>
                <a:endCxn id="383" idx="3"/>
              </p:cNvCxnSpPr>
              <p:nvPr/>
            </p:nvCxnSpPr>
            <p:spPr bwMode="auto">
              <a:xfrm flipV="1">
                <a:off x="6965002" y="2482299"/>
                <a:ext cx="170746" cy="676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48" name="组合 347">
              <a:extLst>
                <a:ext uri="{FF2B5EF4-FFF2-40B4-BE49-F238E27FC236}">
                  <a16:creationId xmlns="" xmlns:a16="http://schemas.microsoft.com/office/drawing/2014/main" id="{1C550506-ACC0-42E5-9D85-34157873742E}"/>
                </a:ext>
              </a:extLst>
            </p:cNvPr>
            <p:cNvGrpSpPr/>
            <p:nvPr/>
          </p:nvGrpSpPr>
          <p:grpSpPr>
            <a:xfrm>
              <a:off x="6724652" y="5670263"/>
              <a:ext cx="537635" cy="167465"/>
              <a:chOff x="7022678" y="2364198"/>
              <a:chExt cx="774663" cy="358318"/>
            </a:xfrm>
            <a:solidFill>
              <a:srgbClr val="00B0F0"/>
            </a:solidFill>
          </p:grpSpPr>
          <p:grpSp>
            <p:nvGrpSpPr>
              <p:cNvPr id="368" name="组合 367">
                <a:extLst>
                  <a:ext uri="{FF2B5EF4-FFF2-40B4-BE49-F238E27FC236}">
                    <a16:creationId xmlns="" xmlns:a16="http://schemas.microsoft.com/office/drawing/2014/main" id="{30AD7361-4320-40FA-9C92-CF651C23CCD8}"/>
                  </a:ext>
                </a:extLst>
              </p:cNvPr>
              <p:cNvGrpSpPr/>
              <p:nvPr/>
            </p:nvGrpSpPr>
            <p:grpSpPr>
              <a:xfrm rot="1083668">
                <a:off x="7040388" y="2364198"/>
                <a:ext cx="756953" cy="358318"/>
                <a:chOff x="7343956" y="2974716"/>
                <a:chExt cx="756953" cy="358318"/>
              </a:xfrm>
              <a:grpFill/>
            </p:grpSpPr>
            <p:sp>
              <p:nvSpPr>
                <p:cNvPr id="370" name="椭圆 369">
                  <a:extLst>
                    <a:ext uri="{FF2B5EF4-FFF2-40B4-BE49-F238E27FC236}">
                      <a16:creationId xmlns="" xmlns:a16="http://schemas.microsoft.com/office/drawing/2014/main" id="{5CDAB5D6-431F-4B81-84E9-81E25626126A}"/>
                    </a:ext>
                  </a:extLst>
                </p:cNvPr>
                <p:cNvSpPr/>
                <p:nvPr/>
              </p:nvSpPr>
              <p:spPr>
                <a:xfrm rot="18468169">
                  <a:off x="7314697" y="3060446"/>
                  <a:ext cx="358318" cy="18685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>
                    <a:defRPr/>
                  </a:pPr>
                  <a:endParaRPr lang="zh-CN" altLang="en-US" sz="900" kern="0">
                    <a:solidFill>
                      <a:srgbClr val="666666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1" name="椭圆 370">
                  <a:extLst>
                    <a:ext uri="{FF2B5EF4-FFF2-40B4-BE49-F238E27FC236}">
                      <a16:creationId xmlns="" xmlns:a16="http://schemas.microsoft.com/office/drawing/2014/main" id="{1A293D34-D14F-42EF-A6E3-8EE1D9B3C3ED}"/>
                    </a:ext>
                  </a:extLst>
                </p:cNvPr>
                <p:cNvSpPr/>
                <p:nvPr/>
              </p:nvSpPr>
              <p:spPr>
                <a:xfrm rot="21125910">
                  <a:off x="7394408" y="3213576"/>
                  <a:ext cx="706501" cy="7171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>
                    <a:defRPr/>
                  </a:pPr>
                  <a:endParaRPr lang="zh-CN" altLang="en-US" sz="900" kern="0">
                    <a:solidFill>
                      <a:srgbClr val="666666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2" name="椭圆 371">
                  <a:extLst>
                    <a:ext uri="{FF2B5EF4-FFF2-40B4-BE49-F238E27FC236}">
                      <a16:creationId xmlns="" xmlns:a16="http://schemas.microsoft.com/office/drawing/2014/main" id="{577BC8BF-91CF-4F4E-9EFE-0FE519A8CE3D}"/>
                    </a:ext>
                  </a:extLst>
                </p:cNvPr>
                <p:cNvSpPr/>
                <p:nvPr/>
              </p:nvSpPr>
              <p:spPr>
                <a:xfrm rot="20284981">
                  <a:off x="7365638" y="3119689"/>
                  <a:ext cx="545720" cy="130844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>
                    <a:defRPr/>
                  </a:pPr>
                  <a:endParaRPr lang="zh-CN" altLang="en-US" sz="900" kern="0">
                    <a:solidFill>
                      <a:srgbClr val="666666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3" name="椭圆 372">
                  <a:extLst>
                    <a:ext uri="{FF2B5EF4-FFF2-40B4-BE49-F238E27FC236}">
                      <a16:creationId xmlns="" xmlns:a16="http://schemas.microsoft.com/office/drawing/2014/main" id="{67560911-200F-4F26-A96A-C6589D0CD7F2}"/>
                    </a:ext>
                  </a:extLst>
                </p:cNvPr>
                <p:cNvSpPr/>
                <p:nvPr/>
              </p:nvSpPr>
              <p:spPr>
                <a:xfrm rot="19390537">
                  <a:off x="7343956" y="3081550"/>
                  <a:ext cx="529360" cy="12783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>
                    <a:defRPr/>
                  </a:pPr>
                  <a:endParaRPr lang="zh-CN" altLang="en-US" sz="900" kern="0">
                    <a:solidFill>
                      <a:srgbClr val="666666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69" name="椭圆 368">
                <a:extLst>
                  <a:ext uri="{FF2B5EF4-FFF2-40B4-BE49-F238E27FC236}">
                    <a16:creationId xmlns="" xmlns:a16="http://schemas.microsoft.com/office/drawing/2014/main" id="{BD87574A-0DD9-4346-9DAF-70D27D10D3FF}"/>
                  </a:ext>
                </a:extLst>
              </p:cNvPr>
              <p:cNvSpPr/>
              <p:nvPr/>
            </p:nvSpPr>
            <p:spPr>
              <a:xfrm rot="2671299">
                <a:off x="7022678" y="2534415"/>
                <a:ext cx="358318" cy="18685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sz="900" kern="0">
                  <a:solidFill>
                    <a:srgbClr val="666666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9" name="组合 348">
              <a:extLst>
                <a:ext uri="{FF2B5EF4-FFF2-40B4-BE49-F238E27FC236}">
                  <a16:creationId xmlns="" xmlns:a16="http://schemas.microsoft.com/office/drawing/2014/main" id="{897EB875-7A60-47BD-A557-A712ACB2929F}"/>
                </a:ext>
              </a:extLst>
            </p:cNvPr>
            <p:cNvGrpSpPr/>
            <p:nvPr/>
          </p:nvGrpSpPr>
          <p:grpSpPr>
            <a:xfrm>
              <a:off x="6579104" y="5098306"/>
              <a:ext cx="721688" cy="296119"/>
              <a:chOff x="1075086" y="2021964"/>
              <a:chExt cx="971868" cy="561698"/>
            </a:xfrm>
          </p:grpSpPr>
          <p:sp>
            <p:nvSpPr>
              <p:cNvPr id="365" name="椭圆 364">
                <a:extLst>
                  <a:ext uri="{FF2B5EF4-FFF2-40B4-BE49-F238E27FC236}">
                    <a16:creationId xmlns="" xmlns:a16="http://schemas.microsoft.com/office/drawing/2014/main" id="{BA87684B-D0E8-4757-BD22-BC7CBB0D8696}"/>
                  </a:ext>
                </a:extLst>
              </p:cNvPr>
              <p:cNvSpPr/>
              <p:nvPr/>
            </p:nvSpPr>
            <p:spPr>
              <a:xfrm rot="20132453">
                <a:off x="1075086" y="2021964"/>
                <a:ext cx="905902" cy="303297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sz="900" kern="0">
                  <a:solidFill>
                    <a:srgbClr val="666666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6" name="椭圆 365">
                <a:extLst>
                  <a:ext uri="{FF2B5EF4-FFF2-40B4-BE49-F238E27FC236}">
                    <a16:creationId xmlns="" xmlns:a16="http://schemas.microsoft.com/office/drawing/2014/main" id="{A334EB51-5B97-46A4-B2AF-E0C2207C9CD6}"/>
                  </a:ext>
                </a:extLst>
              </p:cNvPr>
              <p:cNvSpPr/>
              <p:nvPr/>
            </p:nvSpPr>
            <p:spPr>
              <a:xfrm rot="21167060">
                <a:off x="1120939" y="2167141"/>
                <a:ext cx="905902" cy="268383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sz="900" kern="0">
                  <a:solidFill>
                    <a:srgbClr val="666666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="" xmlns:a16="http://schemas.microsoft.com/office/drawing/2014/main" id="{A1484801-DFF9-425A-9A10-7072244A434F}"/>
                  </a:ext>
                </a:extLst>
              </p:cNvPr>
              <p:cNvSpPr/>
              <p:nvPr/>
            </p:nvSpPr>
            <p:spPr>
              <a:xfrm rot="639671">
                <a:off x="1141052" y="2319151"/>
                <a:ext cx="905902" cy="264511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sz="900" kern="0">
                  <a:solidFill>
                    <a:srgbClr val="666666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0" name="文本框 349">
              <a:extLst>
                <a:ext uri="{FF2B5EF4-FFF2-40B4-BE49-F238E27FC236}">
                  <a16:creationId xmlns="" xmlns:a16="http://schemas.microsoft.com/office/drawing/2014/main" id="{DF89959C-35D6-4817-AB41-582AA0622F3D}"/>
                </a:ext>
              </a:extLst>
            </p:cNvPr>
            <p:cNvSpPr txBox="1"/>
            <p:nvPr/>
          </p:nvSpPr>
          <p:spPr>
            <a:xfrm>
              <a:off x="7492237" y="4888552"/>
              <a:ext cx="1322064" cy="2761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400">
                <a:defRPr/>
              </a:pPr>
              <a:r>
                <a:rPr kumimoji="1" lang="en-US" altLang="zh-CN" sz="900" kern="0" dirty="0">
                  <a:solidFill>
                    <a:srgbClr val="0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RS measures</a:t>
              </a:r>
            </a:p>
            <a:p>
              <a:pPr algn="ctr" defTabSz="914400">
                <a:defRPr/>
              </a:pPr>
              <a:r>
                <a:rPr kumimoji="1" lang="en-US" altLang="zh-CN" sz="900" kern="0" dirty="0">
                  <a:solidFill>
                    <a:srgbClr val="0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(RSRP + </a:t>
              </a:r>
              <a:r>
                <a:rPr kumimoji="1" lang="en-US" altLang="zh-CN" sz="900" kern="0" dirty="0">
                  <a:solidFill>
                    <a:srgbClr val="FF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phase</a:t>
              </a:r>
              <a:r>
                <a:rPr kumimoji="1" lang="en-US" altLang="zh-CN" sz="900" kern="0" dirty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)</a:t>
              </a:r>
              <a:endParaRPr kumimoji="1" lang="zh-CN" altLang="en-US" sz="900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51" name="组合 350">
              <a:extLst>
                <a:ext uri="{FF2B5EF4-FFF2-40B4-BE49-F238E27FC236}">
                  <a16:creationId xmlns="" xmlns:a16="http://schemas.microsoft.com/office/drawing/2014/main" id="{40F9BB96-A348-4095-9BE8-F906F85108DE}"/>
                </a:ext>
              </a:extLst>
            </p:cNvPr>
            <p:cNvGrpSpPr/>
            <p:nvPr/>
          </p:nvGrpSpPr>
          <p:grpSpPr>
            <a:xfrm>
              <a:off x="6503329" y="5608677"/>
              <a:ext cx="233548" cy="260819"/>
              <a:chOff x="5695894" y="2901283"/>
              <a:chExt cx="854076" cy="938213"/>
            </a:xfrm>
            <a:solidFill>
              <a:srgbClr val="0070C0"/>
            </a:solidFill>
          </p:grpSpPr>
          <p:sp>
            <p:nvSpPr>
              <p:cNvPr id="354" name="Freeform 5">
                <a:extLst>
                  <a:ext uri="{FF2B5EF4-FFF2-40B4-BE49-F238E27FC236}">
                    <a16:creationId xmlns="" xmlns:a16="http://schemas.microsoft.com/office/drawing/2014/main" id="{B7F93CF7-701C-4D6C-909E-1949260FE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6757" y="3774408"/>
                <a:ext cx="215900" cy="42863"/>
              </a:xfrm>
              <a:custGeom>
                <a:avLst/>
                <a:gdLst>
                  <a:gd name="T0" fmla="*/ 167 w 185"/>
                  <a:gd name="T1" fmla="*/ 37 h 37"/>
                  <a:gd name="T2" fmla="*/ 167 w 185"/>
                  <a:gd name="T3" fmla="*/ 37 h 37"/>
                  <a:gd name="T4" fmla="*/ 19 w 185"/>
                  <a:gd name="T5" fmla="*/ 37 h 37"/>
                  <a:gd name="T6" fmla="*/ 0 w 185"/>
                  <a:gd name="T7" fmla="*/ 18 h 37"/>
                  <a:gd name="T8" fmla="*/ 19 w 185"/>
                  <a:gd name="T9" fmla="*/ 0 h 37"/>
                  <a:gd name="T10" fmla="*/ 167 w 185"/>
                  <a:gd name="T11" fmla="*/ 0 h 37"/>
                  <a:gd name="T12" fmla="*/ 185 w 185"/>
                  <a:gd name="T13" fmla="*/ 18 h 37"/>
                  <a:gd name="T14" fmla="*/ 167 w 185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7">
                    <a:moveTo>
                      <a:pt x="167" y="37"/>
                    </a:moveTo>
                    <a:lnTo>
                      <a:pt x="167" y="37"/>
                    </a:lnTo>
                    <a:lnTo>
                      <a:pt x="19" y="37"/>
                    </a:lnTo>
                    <a:cubicBezTo>
                      <a:pt x="9" y="37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lnTo>
                      <a:pt x="167" y="0"/>
                    </a:lnTo>
                    <a:cubicBezTo>
                      <a:pt x="177" y="0"/>
                      <a:pt x="185" y="8"/>
                      <a:pt x="185" y="18"/>
                    </a:cubicBezTo>
                    <a:cubicBezTo>
                      <a:pt x="185" y="28"/>
                      <a:pt x="177" y="37"/>
                      <a:pt x="167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6">
                <a:extLst>
                  <a:ext uri="{FF2B5EF4-FFF2-40B4-BE49-F238E27FC236}">
                    <a16:creationId xmlns="" xmlns:a16="http://schemas.microsoft.com/office/drawing/2014/main" id="{2CC7E172-C76C-4200-BDEA-73F02ACE4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32" y="3774408"/>
                <a:ext cx="373063" cy="42863"/>
              </a:xfrm>
              <a:custGeom>
                <a:avLst/>
                <a:gdLst>
                  <a:gd name="T0" fmla="*/ 303 w 321"/>
                  <a:gd name="T1" fmla="*/ 37 h 37"/>
                  <a:gd name="T2" fmla="*/ 303 w 321"/>
                  <a:gd name="T3" fmla="*/ 37 h 37"/>
                  <a:gd name="T4" fmla="*/ 18 w 321"/>
                  <a:gd name="T5" fmla="*/ 37 h 37"/>
                  <a:gd name="T6" fmla="*/ 0 w 321"/>
                  <a:gd name="T7" fmla="*/ 18 h 37"/>
                  <a:gd name="T8" fmla="*/ 18 w 321"/>
                  <a:gd name="T9" fmla="*/ 0 h 37"/>
                  <a:gd name="T10" fmla="*/ 303 w 321"/>
                  <a:gd name="T11" fmla="*/ 0 h 37"/>
                  <a:gd name="T12" fmla="*/ 321 w 321"/>
                  <a:gd name="T13" fmla="*/ 18 h 37"/>
                  <a:gd name="T14" fmla="*/ 303 w 321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1" h="37">
                    <a:moveTo>
                      <a:pt x="303" y="37"/>
                    </a:moveTo>
                    <a:lnTo>
                      <a:pt x="303" y="37"/>
                    </a:lnTo>
                    <a:lnTo>
                      <a:pt x="18" y="37"/>
                    </a:lnTo>
                    <a:cubicBezTo>
                      <a:pt x="8" y="37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lnTo>
                      <a:pt x="303" y="0"/>
                    </a:lnTo>
                    <a:cubicBezTo>
                      <a:pt x="313" y="0"/>
                      <a:pt x="321" y="8"/>
                      <a:pt x="321" y="18"/>
                    </a:cubicBezTo>
                    <a:cubicBezTo>
                      <a:pt x="321" y="28"/>
                      <a:pt x="313" y="37"/>
                      <a:pt x="303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7">
                <a:extLst>
                  <a:ext uri="{FF2B5EF4-FFF2-40B4-BE49-F238E27FC236}">
                    <a16:creationId xmlns="" xmlns:a16="http://schemas.microsoft.com/office/drawing/2014/main" id="{8F0549CF-05D4-4CBE-B294-8008865D8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136233"/>
                <a:ext cx="584200" cy="671513"/>
              </a:xfrm>
              <a:custGeom>
                <a:avLst/>
                <a:gdLst>
                  <a:gd name="T0" fmla="*/ 481 w 502"/>
                  <a:gd name="T1" fmla="*/ 585 h 587"/>
                  <a:gd name="T2" fmla="*/ 481 w 502"/>
                  <a:gd name="T3" fmla="*/ 585 h 587"/>
                  <a:gd name="T4" fmla="*/ 464 w 502"/>
                  <a:gd name="T5" fmla="*/ 573 h 587"/>
                  <a:gd name="T6" fmla="*/ 255 w 502"/>
                  <a:gd name="T7" fmla="*/ 66 h 587"/>
                  <a:gd name="T8" fmla="*/ 38 w 502"/>
                  <a:gd name="T9" fmla="*/ 574 h 587"/>
                  <a:gd name="T10" fmla="*/ 13 w 502"/>
                  <a:gd name="T11" fmla="*/ 583 h 587"/>
                  <a:gd name="T12" fmla="*/ 4 w 502"/>
                  <a:gd name="T13" fmla="*/ 559 h 587"/>
                  <a:gd name="T14" fmla="*/ 239 w 502"/>
                  <a:gd name="T15" fmla="*/ 12 h 587"/>
                  <a:gd name="T16" fmla="*/ 256 w 502"/>
                  <a:gd name="T17" fmla="*/ 0 h 587"/>
                  <a:gd name="T18" fmla="*/ 272 w 502"/>
                  <a:gd name="T19" fmla="*/ 12 h 587"/>
                  <a:gd name="T20" fmla="*/ 498 w 502"/>
                  <a:gd name="T21" fmla="*/ 559 h 587"/>
                  <a:gd name="T22" fmla="*/ 488 w 502"/>
                  <a:gd name="T23" fmla="*/ 583 h 587"/>
                  <a:gd name="T24" fmla="*/ 481 w 502"/>
                  <a:gd name="T25" fmla="*/ 585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2" h="587">
                    <a:moveTo>
                      <a:pt x="481" y="585"/>
                    </a:moveTo>
                    <a:lnTo>
                      <a:pt x="481" y="585"/>
                    </a:lnTo>
                    <a:cubicBezTo>
                      <a:pt x="474" y="585"/>
                      <a:pt x="467" y="580"/>
                      <a:pt x="464" y="573"/>
                    </a:cubicBezTo>
                    <a:lnTo>
                      <a:pt x="255" y="66"/>
                    </a:lnTo>
                    <a:lnTo>
                      <a:pt x="38" y="574"/>
                    </a:lnTo>
                    <a:cubicBezTo>
                      <a:pt x="34" y="583"/>
                      <a:pt x="23" y="587"/>
                      <a:pt x="13" y="583"/>
                    </a:cubicBezTo>
                    <a:cubicBezTo>
                      <a:pt x="4" y="579"/>
                      <a:pt x="0" y="568"/>
                      <a:pt x="4" y="559"/>
                    </a:cubicBezTo>
                    <a:lnTo>
                      <a:pt x="239" y="12"/>
                    </a:lnTo>
                    <a:cubicBezTo>
                      <a:pt x="242" y="5"/>
                      <a:pt x="248" y="0"/>
                      <a:pt x="256" y="0"/>
                    </a:cubicBezTo>
                    <a:cubicBezTo>
                      <a:pt x="263" y="1"/>
                      <a:pt x="270" y="5"/>
                      <a:pt x="272" y="12"/>
                    </a:cubicBezTo>
                    <a:lnTo>
                      <a:pt x="498" y="559"/>
                    </a:lnTo>
                    <a:cubicBezTo>
                      <a:pt x="502" y="569"/>
                      <a:pt x="497" y="579"/>
                      <a:pt x="488" y="583"/>
                    </a:cubicBezTo>
                    <a:cubicBezTo>
                      <a:pt x="486" y="584"/>
                      <a:pt x="483" y="585"/>
                      <a:pt x="481" y="58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8">
                <a:extLst>
                  <a:ext uri="{FF2B5EF4-FFF2-40B4-BE49-F238E27FC236}">
                    <a16:creationId xmlns="" xmlns:a16="http://schemas.microsoft.com/office/drawing/2014/main" id="{A2160480-2860-4707-BB51-FDD03C282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6257" y="3071146"/>
                <a:ext cx="139700" cy="138113"/>
              </a:xfrm>
              <a:custGeom>
                <a:avLst/>
                <a:gdLst>
                  <a:gd name="T0" fmla="*/ 60 w 120"/>
                  <a:gd name="T1" fmla="*/ 121 h 121"/>
                  <a:gd name="T2" fmla="*/ 60 w 120"/>
                  <a:gd name="T3" fmla="*/ 121 h 121"/>
                  <a:gd name="T4" fmla="*/ 0 w 120"/>
                  <a:gd name="T5" fmla="*/ 61 h 121"/>
                  <a:gd name="T6" fmla="*/ 60 w 120"/>
                  <a:gd name="T7" fmla="*/ 0 h 121"/>
                  <a:gd name="T8" fmla="*/ 120 w 120"/>
                  <a:gd name="T9" fmla="*/ 61 h 121"/>
                  <a:gd name="T10" fmla="*/ 60 w 120"/>
                  <a:gd name="T1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21">
                    <a:moveTo>
                      <a:pt x="60" y="121"/>
                    </a:moveTo>
                    <a:lnTo>
                      <a:pt x="60" y="121"/>
                    </a:lnTo>
                    <a:cubicBezTo>
                      <a:pt x="26" y="121"/>
                      <a:pt x="0" y="94"/>
                      <a:pt x="0" y="61"/>
                    </a:cubicBezTo>
                    <a:cubicBezTo>
                      <a:pt x="0" y="27"/>
                      <a:pt x="26" y="0"/>
                      <a:pt x="60" y="0"/>
                    </a:cubicBezTo>
                    <a:cubicBezTo>
                      <a:pt x="93" y="0"/>
                      <a:pt x="120" y="27"/>
                      <a:pt x="120" y="61"/>
                    </a:cubicBezTo>
                    <a:cubicBezTo>
                      <a:pt x="120" y="94"/>
                      <a:pt x="93" y="121"/>
                      <a:pt x="60" y="1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9">
                <a:extLst>
                  <a:ext uri="{FF2B5EF4-FFF2-40B4-BE49-F238E27FC236}">
                    <a16:creationId xmlns="" xmlns:a16="http://schemas.microsoft.com/office/drawing/2014/main" id="{4B7FE509-F324-484B-9349-F2D42BDDD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944" y="3017171"/>
                <a:ext cx="125413" cy="236538"/>
              </a:xfrm>
              <a:custGeom>
                <a:avLst/>
                <a:gdLst>
                  <a:gd name="T0" fmla="*/ 31 w 108"/>
                  <a:gd name="T1" fmla="*/ 206 h 206"/>
                  <a:gd name="T2" fmla="*/ 31 w 108"/>
                  <a:gd name="T3" fmla="*/ 206 h 206"/>
                  <a:gd name="T4" fmla="*/ 14 w 108"/>
                  <a:gd name="T5" fmla="*/ 194 h 206"/>
                  <a:gd name="T6" fmla="*/ 12 w 108"/>
                  <a:gd name="T7" fmla="*/ 88 h 206"/>
                  <a:gd name="T8" fmla="*/ 78 w 108"/>
                  <a:gd name="T9" fmla="*/ 5 h 206"/>
                  <a:gd name="T10" fmla="*/ 103 w 108"/>
                  <a:gd name="T11" fmla="*/ 11 h 206"/>
                  <a:gd name="T12" fmla="*/ 96 w 108"/>
                  <a:gd name="T13" fmla="*/ 36 h 206"/>
                  <a:gd name="T14" fmla="*/ 47 w 108"/>
                  <a:gd name="T15" fmla="*/ 100 h 206"/>
                  <a:gd name="T16" fmla="*/ 48 w 108"/>
                  <a:gd name="T17" fmla="*/ 180 h 206"/>
                  <a:gd name="T18" fmla="*/ 38 w 108"/>
                  <a:gd name="T19" fmla="*/ 204 h 206"/>
                  <a:gd name="T20" fmla="*/ 31 w 108"/>
                  <a:gd name="T21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206">
                    <a:moveTo>
                      <a:pt x="31" y="206"/>
                    </a:moveTo>
                    <a:lnTo>
                      <a:pt x="31" y="206"/>
                    </a:lnTo>
                    <a:cubicBezTo>
                      <a:pt x="24" y="206"/>
                      <a:pt x="17" y="201"/>
                      <a:pt x="14" y="194"/>
                    </a:cubicBezTo>
                    <a:cubicBezTo>
                      <a:pt x="1" y="162"/>
                      <a:pt x="0" y="124"/>
                      <a:pt x="12" y="88"/>
                    </a:cubicBezTo>
                    <a:cubicBezTo>
                      <a:pt x="24" y="52"/>
                      <a:pt x="47" y="22"/>
                      <a:pt x="78" y="5"/>
                    </a:cubicBezTo>
                    <a:cubicBezTo>
                      <a:pt x="87" y="0"/>
                      <a:pt x="98" y="3"/>
                      <a:pt x="103" y="11"/>
                    </a:cubicBezTo>
                    <a:cubicBezTo>
                      <a:pt x="108" y="20"/>
                      <a:pt x="105" y="31"/>
                      <a:pt x="96" y="36"/>
                    </a:cubicBezTo>
                    <a:cubicBezTo>
                      <a:pt x="74" y="49"/>
                      <a:pt x="56" y="72"/>
                      <a:pt x="47" y="100"/>
                    </a:cubicBezTo>
                    <a:cubicBezTo>
                      <a:pt x="37" y="127"/>
                      <a:pt x="38" y="156"/>
                      <a:pt x="48" y="180"/>
                    </a:cubicBezTo>
                    <a:cubicBezTo>
                      <a:pt x="52" y="189"/>
                      <a:pt x="48" y="200"/>
                      <a:pt x="38" y="204"/>
                    </a:cubicBezTo>
                    <a:cubicBezTo>
                      <a:pt x="36" y="205"/>
                      <a:pt x="34" y="206"/>
                      <a:pt x="31" y="20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10">
                <a:extLst>
                  <a:ext uri="{FF2B5EF4-FFF2-40B4-BE49-F238E27FC236}">
                    <a16:creationId xmlns="" xmlns:a16="http://schemas.microsoft.com/office/drawing/2014/main" id="{F65B1009-DA10-40A3-978D-624281445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894" y="2904458"/>
                <a:ext cx="201613" cy="395288"/>
              </a:xfrm>
              <a:custGeom>
                <a:avLst/>
                <a:gdLst>
                  <a:gd name="T0" fmla="*/ 48 w 173"/>
                  <a:gd name="T1" fmla="*/ 346 h 346"/>
                  <a:gd name="T2" fmla="*/ 48 w 173"/>
                  <a:gd name="T3" fmla="*/ 346 h 346"/>
                  <a:gd name="T4" fmla="*/ 32 w 173"/>
                  <a:gd name="T5" fmla="*/ 336 h 346"/>
                  <a:gd name="T6" fmla="*/ 20 w 173"/>
                  <a:gd name="T7" fmla="*/ 147 h 346"/>
                  <a:gd name="T8" fmla="*/ 144 w 173"/>
                  <a:gd name="T9" fmla="*/ 3 h 346"/>
                  <a:gd name="T10" fmla="*/ 168 w 173"/>
                  <a:gd name="T11" fmla="*/ 12 h 346"/>
                  <a:gd name="T12" fmla="*/ 160 w 173"/>
                  <a:gd name="T13" fmla="*/ 36 h 346"/>
                  <a:gd name="T14" fmla="*/ 54 w 173"/>
                  <a:gd name="T15" fmla="*/ 159 h 346"/>
                  <a:gd name="T16" fmla="*/ 65 w 173"/>
                  <a:gd name="T17" fmla="*/ 320 h 346"/>
                  <a:gd name="T18" fmla="*/ 57 w 173"/>
                  <a:gd name="T19" fmla="*/ 344 h 346"/>
                  <a:gd name="T20" fmla="*/ 48 w 173"/>
                  <a:gd name="T21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346">
                    <a:moveTo>
                      <a:pt x="48" y="346"/>
                    </a:moveTo>
                    <a:lnTo>
                      <a:pt x="48" y="346"/>
                    </a:lnTo>
                    <a:cubicBezTo>
                      <a:pt x="42" y="346"/>
                      <a:pt x="35" y="343"/>
                      <a:pt x="32" y="336"/>
                    </a:cubicBezTo>
                    <a:cubicBezTo>
                      <a:pt x="4" y="279"/>
                      <a:pt x="0" y="210"/>
                      <a:pt x="20" y="147"/>
                    </a:cubicBezTo>
                    <a:cubicBezTo>
                      <a:pt x="41" y="84"/>
                      <a:pt x="86" y="32"/>
                      <a:pt x="144" y="3"/>
                    </a:cubicBezTo>
                    <a:cubicBezTo>
                      <a:pt x="153" y="0"/>
                      <a:pt x="164" y="3"/>
                      <a:pt x="168" y="12"/>
                    </a:cubicBezTo>
                    <a:cubicBezTo>
                      <a:pt x="173" y="21"/>
                      <a:pt x="169" y="32"/>
                      <a:pt x="160" y="36"/>
                    </a:cubicBezTo>
                    <a:cubicBezTo>
                      <a:pt x="111" y="60"/>
                      <a:pt x="72" y="105"/>
                      <a:pt x="54" y="159"/>
                    </a:cubicBezTo>
                    <a:cubicBezTo>
                      <a:pt x="36" y="212"/>
                      <a:pt x="40" y="271"/>
                      <a:pt x="65" y="320"/>
                    </a:cubicBezTo>
                    <a:cubicBezTo>
                      <a:pt x="69" y="329"/>
                      <a:pt x="66" y="340"/>
                      <a:pt x="57" y="344"/>
                    </a:cubicBezTo>
                    <a:cubicBezTo>
                      <a:pt x="54" y="346"/>
                      <a:pt x="51" y="346"/>
                      <a:pt x="48" y="34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11">
                <a:extLst>
                  <a:ext uri="{FF2B5EF4-FFF2-40B4-BE49-F238E27FC236}">
                    <a16:creationId xmlns="" xmlns:a16="http://schemas.microsoft.com/office/drawing/2014/main" id="{C96BFAD5-519A-4D1F-AFEB-D5186D5EB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0094" y="3009233"/>
                <a:ext cx="120650" cy="238125"/>
              </a:xfrm>
              <a:custGeom>
                <a:avLst/>
                <a:gdLst>
                  <a:gd name="T0" fmla="*/ 71 w 104"/>
                  <a:gd name="T1" fmla="*/ 208 h 208"/>
                  <a:gd name="T2" fmla="*/ 71 w 104"/>
                  <a:gd name="T3" fmla="*/ 208 h 208"/>
                  <a:gd name="T4" fmla="*/ 63 w 104"/>
                  <a:gd name="T5" fmla="*/ 206 h 208"/>
                  <a:gd name="T6" fmla="*/ 54 w 104"/>
                  <a:gd name="T7" fmla="*/ 182 h 208"/>
                  <a:gd name="T8" fmla="*/ 58 w 104"/>
                  <a:gd name="T9" fmla="*/ 102 h 208"/>
                  <a:gd name="T10" fmla="*/ 11 w 104"/>
                  <a:gd name="T11" fmla="*/ 37 h 208"/>
                  <a:gd name="T12" fmla="*/ 5 w 104"/>
                  <a:gd name="T13" fmla="*/ 12 h 208"/>
                  <a:gd name="T14" fmla="*/ 30 w 104"/>
                  <a:gd name="T15" fmla="*/ 6 h 208"/>
                  <a:gd name="T16" fmla="*/ 94 w 104"/>
                  <a:gd name="T17" fmla="*/ 91 h 208"/>
                  <a:gd name="T18" fmla="*/ 87 w 104"/>
                  <a:gd name="T19" fmla="*/ 198 h 208"/>
                  <a:gd name="T20" fmla="*/ 71 w 104"/>
                  <a:gd name="T2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08">
                    <a:moveTo>
                      <a:pt x="71" y="208"/>
                    </a:moveTo>
                    <a:lnTo>
                      <a:pt x="71" y="208"/>
                    </a:lnTo>
                    <a:cubicBezTo>
                      <a:pt x="68" y="208"/>
                      <a:pt x="65" y="208"/>
                      <a:pt x="63" y="206"/>
                    </a:cubicBezTo>
                    <a:cubicBezTo>
                      <a:pt x="54" y="202"/>
                      <a:pt x="50" y="191"/>
                      <a:pt x="54" y="182"/>
                    </a:cubicBezTo>
                    <a:cubicBezTo>
                      <a:pt x="65" y="159"/>
                      <a:pt x="67" y="129"/>
                      <a:pt x="58" y="102"/>
                    </a:cubicBezTo>
                    <a:cubicBezTo>
                      <a:pt x="50" y="74"/>
                      <a:pt x="33" y="50"/>
                      <a:pt x="11" y="37"/>
                    </a:cubicBezTo>
                    <a:cubicBezTo>
                      <a:pt x="2" y="31"/>
                      <a:pt x="0" y="20"/>
                      <a:pt x="5" y="12"/>
                    </a:cubicBezTo>
                    <a:cubicBezTo>
                      <a:pt x="11" y="3"/>
                      <a:pt x="22" y="0"/>
                      <a:pt x="30" y="6"/>
                    </a:cubicBezTo>
                    <a:cubicBezTo>
                      <a:pt x="60" y="24"/>
                      <a:pt x="83" y="55"/>
                      <a:pt x="94" y="91"/>
                    </a:cubicBezTo>
                    <a:cubicBezTo>
                      <a:pt x="104" y="128"/>
                      <a:pt x="102" y="166"/>
                      <a:pt x="87" y="198"/>
                    </a:cubicBezTo>
                    <a:cubicBezTo>
                      <a:pt x="84" y="204"/>
                      <a:pt x="78" y="208"/>
                      <a:pt x="71" y="20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12">
                <a:extLst>
                  <a:ext uri="{FF2B5EF4-FFF2-40B4-BE49-F238E27FC236}">
                    <a16:creationId xmlns="" xmlns:a16="http://schemas.microsoft.com/office/drawing/2014/main" id="{4D87C903-26A0-418C-B960-03F50ABF3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07" y="2901283"/>
                <a:ext cx="195263" cy="400050"/>
              </a:xfrm>
              <a:custGeom>
                <a:avLst/>
                <a:gdLst>
                  <a:gd name="T0" fmla="*/ 113 w 168"/>
                  <a:gd name="T1" fmla="*/ 350 h 350"/>
                  <a:gd name="T2" fmla="*/ 113 w 168"/>
                  <a:gd name="T3" fmla="*/ 350 h 350"/>
                  <a:gd name="T4" fmla="*/ 105 w 168"/>
                  <a:gd name="T5" fmla="*/ 348 h 350"/>
                  <a:gd name="T6" fmla="*/ 97 w 168"/>
                  <a:gd name="T7" fmla="*/ 323 h 350"/>
                  <a:gd name="T8" fmla="*/ 113 w 168"/>
                  <a:gd name="T9" fmla="*/ 162 h 350"/>
                  <a:gd name="T10" fmla="*/ 12 w 168"/>
                  <a:gd name="T11" fmla="*/ 36 h 350"/>
                  <a:gd name="T12" fmla="*/ 5 w 168"/>
                  <a:gd name="T13" fmla="*/ 12 h 350"/>
                  <a:gd name="T14" fmla="*/ 30 w 168"/>
                  <a:gd name="T15" fmla="*/ 5 h 350"/>
                  <a:gd name="T16" fmla="*/ 149 w 168"/>
                  <a:gd name="T17" fmla="*/ 152 h 350"/>
                  <a:gd name="T18" fmla="*/ 130 w 168"/>
                  <a:gd name="T19" fmla="*/ 341 h 350"/>
                  <a:gd name="T20" fmla="*/ 113 w 168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50">
                    <a:moveTo>
                      <a:pt x="113" y="350"/>
                    </a:moveTo>
                    <a:lnTo>
                      <a:pt x="113" y="350"/>
                    </a:lnTo>
                    <a:cubicBezTo>
                      <a:pt x="110" y="350"/>
                      <a:pt x="107" y="350"/>
                      <a:pt x="105" y="348"/>
                    </a:cubicBezTo>
                    <a:cubicBezTo>
                      <a:pt x="96" y="343"/>
                      <a:pt x="93" y="332"/>
                      <a:pt x="97" y="323"/>
                    </a:cubicBezTo>
                    <a:cubicBezTo>
                      <a:pt x="124" y="275"/>
                      <a:pt x="130" y="217"/>
                      <a:pt x="113" y="162"/>
                    </a:cubicBezTo>
                    <a:cubicBezTo>
                      <a:pt x="97" y="108"/>
                      <a:pt x="61" y="62"/>
                      <a:pt x="12" y="36"/>
                    </a:cubicBezTo>
                    <a:cubicBezTo>
                      <a:pt x="3" y="32"/>
                      <a:pt x="0" y="21"/>
                      <a:pt x="5" y="12"/>
                    </a:cubicBezTo>
                    <a:cubicBezTo>
                      <a:pt x="10" y="4"/>
                      <a:pt x="21" y="0"/>
                      <a:pt x="30" y="5"/>
                    </a:cubicBezTo>
                    <a:cubicBezTo>
                      <a:pt x="86" y="34"/>
                      <a:pt x="130" y="88"/>
                      <a:pt x="149" y="152"/>
                    </a:cubicBezTo>
                    <a:cubicBezTo>
                      <a:pt x="168" y="216"/>
                      <a:pt x="161" y="284"/>
                      <a:pt x="130" y="341"/>
                    </a:cubicBezTo>
                    <a:cubicBezTo>
                      <a:pt x="126" y="347"/>
                      <a:pt x="120" y="350"/>
                      <a:pt x="113" y="35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13">
                <a:extLst>
                  <a:ext uri="{FF2B5EF4-FFF2-40B4-BE49-F238E27FC236}">
                    <a16:creationId xmlns="" xmlns:a16="http://schemas.microsoft.com/office/drawing/2014/main" id="{D4EC8415-4067-49DA-BA38-809573E190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315621"/>
                <a:ext cx="506413" cy="488950"/>
              </a:xfrm>
              <a:custGeom>
                <a:avLst/>
                <a:gdLst>
                  <a:gd name="T0" fmla="*/ 21 w 435"/>
                  <a:gd name="T1" fmla="*/ 428 h 428"/>
                  <a:gd name="T2" fmla="*/ 21 w 435"/>
                  <a:gd name="T3" fmla="*/ 428 h 428"/>
                  <a:gd name="T4" fmla="*/ 4 w 435"/>
                  <a:gd name="T5" fmla="*/ 416 h 428"/>
                  <a:gd name="T6" fmla="*/ 14 w 435"/>
                  <a:gd name="T7" fmla="*/ 392 h 428"/>
                  <a:gd name="T8" fmla="*/ 347 w 435"/>
                  <a:gd name="T9" fmla="*/ 262 h 428"/>
                  <a:gd name="T10" fmla="*/ 114 w 435"/>
                  <a:gd name="T11" fmla="*/ 223 h 428"/>
                  <a:gd name="T12" fmla="*/ 99 w 435"/>
                  <a:gd name="T13" fmla="*/ 208 h 428"/>
                  <a:gd name="T14" fmla="*/ 108 w 435"/>
                  <a:gd name="T15" fmla="*/ 189 h 428"/>
                  <a:gd name="T16" fmla="*/ 286 w 435"/>
                  <a:gd name="T17" fmla="*/ 93 h 428"/>
                  <a:gd name="T18" fmla="*/ 193 w 435"/>
                  <a:gd name="T19" fmla="*/ 36 h 428"/>
                  <a:gd name="T20" fmla="*/ 187 w 435"/>
                  <a:gd name="T21" fmla="*/ 11 h 428"/>
                  <a:gd name="T22" fmla="*/ 212 w 435"/>
                  <a:gd name="T23" fmla="*/ 5 h 428"/>
                  <a:gd name="T24" fmla="*/ 333 w 435"/>
                  <a:gd name="T25" fmla="*/ 78 h 428"/>
                  <a:gd name="T26" fmla="*/ 341 w 435"/>
                  <a:gd name="T27" fmla="*/ 94 h 428"/>
                  <a:gd name="T28" fmla="*/ 332 w 435"/>
                  <a:gd name="T29" fmla="*/ 110 h 428"/>
                  <a:gd name="T30" fmla="*/ 173 w 435"/>
                  <a:gd name="T31" fmla="*/ 196 h 428"/>
                  <a:gd name="T32" fmla="*/ 419 w 435"/>
                  <a:gd name="T33" fmla="*/ 236 h 428"/>
                  <a:gd name="T34" fmla="*/ 434 w 435"/>
                  <a:gd name="T35" fmla="*/ 252 h 428"/>
                  <a:gd name="T36" fmla="*/ 423 w 435"/>
                  <a:gd name="T37" fmla="*/ 271 h 428"/>
                  <a:gd name="T38" fmla="*/ 27 w 435"/>
                  <a:gd name="T39" fmla="*/ 426 h 428"/>
                  <a:gd name="T40" fmla="*/ 21 w 435"/>
                  <a:gd name="T41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5" h="428">
                    <a:moveTo>
                      <a:pt x="21" y="428"/>
                    </a:moveTo>
                    <a:lnTo>
                      <a:pt x="21" y="428"/>
                    </a:lnTo>
                    <a:cubicBezTo>
                      <a:pt x="13" y="428"/>
                      <a:pt x="6" y="423"/>
                      <a:pt x="4" y="416"/>
                    </a:cubicBezTo>
                    <a:cubicBezTo>
                      <a:pt x="0" y="407"/>
                      <a:pt x="5" y="396"/>
                      <a:pt x="14" y="392"/>
                    </a:cubicBezTo>
                    <a:lnTo>
                      <a:pt x="347" y="262"/>
                    </a:lnTo>
                    <a:lnTo>
                      <a:pt x="114" y="223"/>
                    </a:lnTo>
                    <a:cubicBezTo>
                      <a:pt x="106" y="222"/>
                      <a:pt x="100" y="216"/>
                      <a:pt x="99" y="208"/>
                    </a:cubicBezTo>
                    <a:cubicBezTo>
                      <a:pt x="98" y="200"/>
                      <a:pt x="101" y="193"/>
                      <a:pt x="108" y="189"/>
                    </a:cubicBezTo>
                    <a:lnTo>
                      <a:pt x="286" y="93"/>
                    </a:lnTo>
                    <a:lnTo>
                      <a:pt x="193" y="36"/>
                    </a:lnTo>
                    <a:cubicBezTo>
                      <a:pt x="185" y="31"/>
                      <a:pt x="182" y="20"/>
                      <a:pt x="187" y="11"/>
                    </a:cubicBezTo>
                    <a:cubicBezTo>
                      <a:pt x="192" y="3"/>
                      <a:pt x="204" y="0"/>
                      <a:pt x="212" y="5"/>
                    </a:cubicBezTo>
                    <a:lnTo>
                      <a:pt x="333" y="78"/>
                    </a:lnTo>
                    <a:cubicBezTo>
                      <a:pt x="338" y="82"/>
                      <a:pt x="342" y="88"/>
                      <a:pt x="341" y="94"/>
                    </a:cubicBezTo>
                    <a:cubicBezTo>
                      <a:pt x="341" y="101"/>
                      <a:pt x="338" y="107"/>
                      <a:pt x="332" y="110"/>
                    </a:cubicBezTo>
                    <a:lnTo>
                      <a:pt x="173" y="196"/>
                    </a:lnTo>
                    <a:lnTo>
                      <a:pt x="419" y="236"/>
                    </a:lnTo>
                    <a:cubicBezTo>
                      <a:pt x="427" y="238"/>
                      <a:pt x="433" y="244"/>
                      <a:pt x="434" y="252"/>
                    </a:cubicBezTo>
                    <a:cubicBezTo>
                      <a:pt x="435" y="261"/>
                      <a:pt x="430" y="268"/>
                      <a:pt x="423" y="271"/>
                    </a:cubicBezTo>
                    <a:lnTo>
                      <a:pt x="27" y="426"/>
                    </a:lnTo>
                    <a:cubicBezTo>
                      <a:pt x="25" y="427"/>
                      <a:pt x="23" y="428"/>
                      <a:pt x="21" y="4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14">
                <a:extLst>
                  <a:ext uri="{FF2B5EF4-FFF2-40B4-BE49-F238E27FC236}">
                    <a16:creationId xmlns="" xmlns:a16="http://schemas.microsoft.com/office/drawing/2014/main" id="{2C7EC2D2-67B4-4660-8940-AF6774312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07" y="3752183"/>
                <a:ext cx="88900" cy="87313"/>
              </a:xfrm>
              <a:custGeom>
                <a:avLst/>
                <a:gdLst>
                  <a:gd name="T0" fmla="*/ 39 w 77"/>
                  <a:gd name="T1" fmla="*/ 77 h 77"/>
                  <a:gd name="T2" fmla="*/ 39 w 77"/>
                  <a:gd name="T3" fmla="*/ 77 h 77"/>
                  <a:gd name="T4" fmla="*/ 0 w 77"/>
                  <a:gd name="T5" fmla="*/ 38 h 77"/>
                  <a:gd name="T6" fmla="*/ 39 w 77"/>
                  <a:gd name="T7" fmla="*/ 0 h 77"/>
                  <a:gd name="T8" fmla="*/ 77 w 77"/>
                  <a:gd name="T9" fmla="*/ 38 h 77"/>
                  <a:gd name="T10" fmla="*/ 39 w 77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lnTo>
                      <a:pt x="39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8"/>
                    </a:cubicBezTo>
                    <a:cubicBezTo>
                      <a:pt x="77" y="59"/>
                      <a:pt x="60" y="77"/>
                      <a:pt x="39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15">
                <a:extLst>
                  <a:ext uri="{FF2B5EF4-FFF2-40B4-BE49-F238E27FC236}">
                    <a16:creationId xmlns="" xmlns:a16="http://schemas.microsoft.com/office/drawing/2014/main" id="{54C67D28-739E-408B-8B46-6B1256C3E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532" y="3752183"/>
                <a:ext cx="88900" cy="87313"/>
              </a:xfrm>
              <a:custGeom>
                <a:avLst/>
                <a:gdLst>
                  <a:gd name="T0" fmla="*/ 38 w 76"/>
                  <a:gd name="T1" fmla="*/ 77 h 77"/>
                  <a:gd name="T2" fmla="*/ 38 w 76"/>
                  <a:gd name="T3" fmla="*/ 77 h 77"/>
                  <a:gd name="T4" fmla="*/ 0 w 76"/>
                  <a:gd name="T5" fmla="*/ 38 h 77"/>
                  <a:gd name="T6" fmla="*/ 38 w 76"/>
                  <a:gd name="T7" fmla="*/ 0 h 77"/>
                  <a:gd name="T8" fmla="*/ 76 w 76"/>
                  <a:gd name="T9" fmla="*/ 38 h 77"/>
                  <a:gd name="T10" fmla="*/ 38 w 7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7">
                    <a:moveTo>
                      <a:pt x="38" y="77"/>
                    </a:moveTo>
                    <a:lnTo>
                      <a:pt x="38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7"/>
                      <a:pt x="38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900" kern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2" name="右箭头 186">
              <a:extLst>
                <a:ext uri="{FF2B5EF4-FFF2-40B4-BE49-F238E27FC236}">
                  <a16:creationId xmlns="" xmlns:a16="http://schemas.microsoft.com/office/drawing/2014/main" id="{525E3EB1-164A-4934-9154-4E840AFA23A2}"/>
                </a:ext>
              </a:extLst>
            </p:cNvPr>
            <p:cNvSpPr/>
            <p:nvPr/>
          </p:nvSpPr>
          <p:spPr>
            <a:xfrm rot="5400000">
              <a:off x="6925233" y="5477061"/>
              <a:ext cx="210322" cy="151990"/>
            </a:xfrm>
            <a:prstGeom prst="rightArrow">
              <a:avLst/>
            </a:prstGeom>
            <a:solidFill>
              <a:srgbClr val="C7000A"/>
            </a:solidFill>
            <a:ln w="12700" cap="flat" cmpd="sng" algn="ctr">
              <a:solidFill>
                <a:srgbClr val="C7000A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900" ker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3" name="文本框 352">
              <a:extLst>
                <a:ext uri="{FF2B5EF4-FFF2-40B4-BE49-F238E27FC236}">
                  <a16:creationId xmlns="" xmlns:a16="http://schemas.microsoft.com/office/drawing/2014/main" id="{2C11CA7D-15C5-4119-B739-A6446EF493BF}"/>
                </a:ext>
              </a:extLst>
            </p:cNvPr>
            <p:cNvSpPr txBox="1"/>
            <p:nvPr/>
          </p:nvSpPr>
          <p:spPr>
            <a:xfrm>
              <a:off x="6738591" y="5905297"/>
              <a:ext cx="888124" cy="138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900" kern="0" dirty="0">
                  <a:solidFill>
                    <a:srgbClr val="000000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Optimal ABF</a:t>
              </a:r>
              <a:endParaRPr kumimoji="1" lang="zh-CN" altLang="en-US" sz="900" kern="0" dirty="0">
                <a:solidFill>
                  <a:srgbClr val="000000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21" name="矩形 420">
            <a:extLst>
              <a:ext uri="{FF2B5EF4-FFF2-40B4-BE49-F238E27FC236}">
                <a16:creationId xmlns="" xmlns:a16="http://schemas.microsoft.com/office/drawing/2014/main" id="{D39478E2-C079-4DAE-A7D7-7AC934AAFED2}"/>
              </a:ext>
            </a:extLst>
          </p:cNvPr>
          <p:cNvSpPr/>
          <p:nvPr/>
        </p:nvSpPr>
        <p:spPr>
          <a:xfrm>
            <a:off x="6049941" y="1380160"/>
            <a:ext cx="5791427" cy="83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defTabSz="914400">
              <a:lnSpc>
                <a:spcPct val="150000"/>
              </a:lnSpc>
              <a:buFont typeface="Wingdings" panose="05000000000000000000" pitchFamily="2" charset="2"/>
              <a:buChar char="n"/>
              <a:tabLst>
                <a:tab pos="457063" algn="l"/>
              </a:tabLst>
              <a:defRPr/>
            </a:pPr>
            <a:r>
              <a:rPr lang="en-US" altLang="zh-CN" sz="1200" b="1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Enhanced data collection mechanism for BM for large antenna array 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tabLst>
                <a:tab pos="457063" algn="l"/>
              </a:tabLst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Both L1-RSRP and phase based on the measurement collected during data collection </a:t>
            </a:r>
          </a:p>
        </p:txBody>
      </p:sp>
      <p:sp>
        <p:nvSpPr>
          <p:cNvPr id="422" name="文本框 421">
            <a:extLst>
              <a:ext uri="{FF2B5EF4-FFF2-40B4-BE49-F238E27FC236}">
                <a16:creationId xmlns="" xmlns:a16="http://schemas.microsoft.com/office/drawing/2014/main" id="{E3DB9B94-D38B-4BC8-829B-74F09666E938}"/>
              </a:ext>
            </a:extLst>
          </p:cNvPr>
          <p:cNvSpPr txBox="1"/>
          <p:nvPr/>
        </p:nvSpPr>
        <p:spPr>
          <a:xfrm>
            <a:off x="6148373" y="3478980"/>
            <a:ext cx="5871637" cy="73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 defTabSz="914400">
              <a:lnSpc>
                <a:spcPct val="150000"/>
              </a:lnSpc>
              <a:buFont typeface="Wingdings" panose="05000000000000000000" pitchFamily="2" charset="2"/>
              <a:buChar char="n"/>
              <a:tabLst>
                <a:tab pos="457063" algn="l"/>
              </a:tabLst>
              <a:defRPr/>
            </a:pPr>
            <a:r>
              <a:rPr lang="en-US" altLang="zh-CN" sz="1200" b="1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Performance gain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tabLst>
                <a:tab pos="457063" algn="l"/>
              </a:tabLst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BS sweeps less beams, giving more time for data transmission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tabLst>
                <a:tab pos="457063" algn="l"/>
              </a:tabLst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More accurate ABF increases throughput</a:t>
            </a:r>
          </a:p>
        </p:txBody>
      </p:sp>
      <p:grpSp>
        <p:nvGrpSpPr>
          <p:cNvPr id="423" name="组合 422">
            <a:extLst>
              <a:ext uri="{FF2B5EF4-FFF2-40B4-BE49-F238E27FC236}">
                <a16:creationId xmlns="" xmlns:a16="http://schemas.microsoft.com/office/drawing/2014/main" id="{33440427-EBD3-407B-80C1-18338F4D33EC}"/>
              </a:ext>
            </a:extLst>
          </p:cNvPr>
          <p:cNvGrpSpPr/>
          <p:nvPr/>
        </p:nvGrpSpPr>
        <p:grpSpPr>
          <a:xfrm>
            <a:off x="352222" y="3398791"/>
            <a:ext cx="5387010" cy="2177426"/>
            <a:chOff x="168405" y="2226374"/>
            <a:chExt cx="5886662" cy="2180752"/>
          </a:xfrm>
        </p:grpSpPr>
        <p:sp>
          <p:nvSpPr>
            <p:cNvPr id="424" name="文本框 423">
              <a:extLst>
                <a:ext uri="{FF2B5EF4-FFF2-40B4-BE49-F238E27FC236}">
                  <a16:creationId xmlns="" xmlns:a16="http://schemas.microsoft.com/office/drawing/2014/main" id="{515587FF-85E2-43C0-B929-313307F8BB37}"/>
                </a:ext>
              </a:extLst>
            </p:cNvPr>
            <p:cNvSpPr txBox="1"/>
            <p:nvPr/>
          </p:nvSpPr>
          <p:spPr>
            <a:xfrm>
              <a:off x="348741" y="3245317"/>
              <a:ext cx="917272" cy="3213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1024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array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endPara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64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DFT beams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5" name="箭头: 右 424">
              <a:extLst>
                <a:ext uri="{FF2B5EF4-FFF2-40B4-BE49-F238E27FC236}">
                  <a16:creationId xmlns="" xmlns:a16="http://schemas.microsoft.com/office/drawing/2014/main" id="{17B00B27-FDC2-484A-A0EA-8711331602E2}"/>
                </a:ext>
              </a:extLst>
            </p:cNvPr>
            <p:cNvSpPr/>
            <p:nvPr/>
          </p:nvSpPr>
          <p:spPr>
            <a:xfrm>
              <a:off x="1464110" y="2792636"/>
              <a:ext cx="643306" cy="344666"/>
            </a:xfrm>
            <a:prstGeom prst="rightArrow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6" name="文本框 425">
              <a:extLst>
                <a:ext uri="{FF2B5EF4-FFF2-40B4-BE49-F238E27FC236}">
                  <a16:creationId xmlns="" xmlns:a16="http://schemas.microsoft.com/office/drawing/2014/main" id="{AE6D7B3F-8D5F-44E8-8043-720A63E4B373}"/>
                </a:ext>
              </a:extLst>
            </p:cNvPr>
            <p:cNvSpPr txBox="1"/>
            <p:nvPr/>
          </p:nvSpPr>
          <p:spPr>
            <a:xfrm>
              <a:off x="1285847" y="2591763"/>
              <a:ext cx="997078" cy="219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Enlarged array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427" name="图片 426">
              <a:extLst>
                <a:ext uri="{FF2B5EF4-FFF2-40B4-BE49-F238E27FC236}">
                  <a16:creationId xmlns="" xmlns:a16="http://schemas.microsoft.com/office/drawing/2014/main" id="{C9526E70-BD9C-4B49-B85C-6336F7755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3740" y="2381235"/>
              <a:ext cx="1592907" cy="880291"/>
            </a:xfrm>
            <a:prstGeom prst="rect">
              <a:avLst/>
            </a:prstGeom>
          </p:spPr>
        </p:pic>
        <p:sp>
          <p:nvSpPr>
            <p:cNvPr id="428" name="文本框 427">
              <a:extLst>
                <a:ext uri="{FF2B5EF4-FFF2-40B4-BE49-F238E27FC236}">
                  <a16:creationId xmlns="" xmlns:a16="http://schemas.microsoft.com/office/drawing/2014/main" id="{2C7504A1-8710-4A2B-A8B4-CD159A26729A}"/>
                </a:ext>
              </a:extLst>
            </p:cNvPr>
            <p:cNvSpPr txBox="1"/>
            <p:nvPr/>
          </p:nvSpPr>
          <p:spPr>
            <a:xfrm>
              <a:off x="2406957" y="3236439"/>
              <a:ext cx="978400" cy="3213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4096 array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endPara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rPr>
                <a:t>256 DFT beams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9" name="组合 428">
              <a:extLst>
                <a:ext uri="{FF2B5EF4-FFF2-40B4-BE49-F238E27FC236}">
                  <a16:creationId xmlns="" xmlns:a16="http://schemas.microsoft.com/office/drawing/2014/main" id="{6C7ACFCB-7EC3-4D02-B766-0D7BB268C686}"/>
                </a:ext>
              </a:extLst>
            </p:cNvPr>
            <p:cNvGrpSpPr/>
            <p:nvPr/>
          </p:nvGrpSpPr>
          <p:grpSpPr>
            <a:xfrm>
              <a:off x="440410" y="2430736"/>
              <a:ext cx="814798" cy="833515"/>
              <a:chOff x="477949" y="3991130"/>
              <a:chExt cx="857019" cy="1139567"/>
            </a:xfrm>
          </p:grpSpPr>
          <p:grpSp>
            <p:nvGrpSpPr>
              <p:cNvPr id="505" name="组合 504">
                <a:extLst>
                  <a:ext uri="{FF2B5EF4-FFF2-40B4-BE49-F238E27FC236}">
                    <a16:creationId xmlns="" xmlns:a16="http://schemas.microsoft.com/office/drawing/2014/main" id="{CE5F1015-7C1A-48B9-918B-618D689DE973}"/>
                  </a:ext>
                </a:extLst>
              </p:cNvPr>
              <p:cNvGrpSpPr/>
              <p:nvPr/>
            </p:nvGrpSpPr>
            <p:grpSpPr>
              <a:xfrm>
                <a:off x="477949" y="4646605"/>
                <a:ext cx="835991" cy="484092"/>
                <a:chOff x="523875" y="1273618"/>
                <a:chExt cx="2846023" cy="1296015"/>
              </a:xfrm>
            </p:grpSpPr>
            <p:sp>
              <p:nvSpPr>
                <p:cNvPr id="512" name="流程图: 数据 511">
                  <a:extLst>
                    <a:ext uri="{FF2B5EF4-FFF2-40B4-BE49-F238E27FC236}">
                      <a16:creationId xmlns="" xmlns:a16="http://schemas.microsoft.com/office/drawing/2014/main" id="{86EF880E-9AB9-4F9B-B7B2-103B8410C703}"/>
                    </a:ext>
                  </a:extLst>
                </p:cNvPr>
                <p:cNvSpPr/>
                <p:nvPr/>
              </p:nvSpPr>
              <p:spPr>
                <a:xfrm>
                  <a:off x="523875" y="1273618"/>
                  <a:ext cx="2846023" cy="1296015"/>
                </a:xfrm>
                <a:prstGeom prst="flowChartInputOutput">
                  <a:avLst/>
                </a:prstGeom>
                <a:noFill/>
                <a:ln w="12700" cap="flat" cmpd="sng" algn="ctr">
                  <a:solidFill>
                    <a:srgbClr val="1D1D1A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3" name="组合 512">
                  <a:extLst>
                    <a:ext uri="{FF2B5EF4-FFF2-40B4-BE49-F238E27FC236}">
                      <a16:creationId xmlns="" xmlns:a16="http://schemas.microsoft.com/office/drawing/2014/main" id="{4E77F7A3-B824-4991-BDF4-1D64DAD83A75}"/>
                    </a:ext>
                  </a:extLst>
                </p:cNvPr>
                <p:cNvGrpSpPr/>
                <p:nvPr/>
              </p:nvGrpSpPr>
              <p:grpSpPr>
                <a:xfrm rot="21280399">
                  <a:off x="1096108" y="1331817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55" name="直接连接符 654">
                    <a:extLst>
                      <a:ext uri="{FF2B5EF4-FFF2-40B4-BE49-F238E27FC236}">
                        <a16:creationId xmlns="" xmlns:a16="http://schemas.microsoft.com/office/drawing/2014/main" id="{13571166-E1A7-4578-BC64-A903B7FA2AE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56" name="直接连接符 655">
                    <a:extLst>
                      <a:ext uri="{FF2B5EF4-FFF2-40B4-BE49-F238E27FC236}">
                        <a16:creationId xmlns="" xmlns:a16="http://schemas.microsoft.com/office/drawing/2014/main" id="{4C33F245-F570-413A-BD2F-01991D642B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14" name="组合 513">
                  <a:extLst>
                    <a:ext uri="{FF2B5EF4-FFF2-40B4-BE49-F238E27FC236}">
                      <a16:creationId xmlns="" xmlns:a16="http://schemas.microsoft.com/office/drawing/2014/main" id="{C75CCA10-F426-4D96-ADB7-8E0E19C0DB48}"/>
                    </a:ext>
                  </a:extLst>
                </p:cNvPr>
                <p:cNvGrpSpPr/>
                <p:nvPr/>
              </p:nvGrpSpPr>
              <p:grpSpPr>
                <a:xfrm rot="21280399">
                  <a:off x="998276" y="154377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53" name="直接连接符 652">
                    <a:extLst>
                      <a:ext uri="{FF2B5EF4-FFF2-40B4-BE49-F238E27FC236}">
                        <a16:creationId xmlns="" xmlns:a16="http://schemas.microsoft.com/office/drawing/2014/main" id="{8CC33E7B-8624-4DF4-ADFE-0ADA7295674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54" name="直接连接符 653">
                    <a:extLst>
                      <a:ext uri="{FF2B5EF4-FFF2-40B4-BE49-F238E27FC236}">
                        <a16:creationId xmlns="" xmlns:a16="http://schemas.microsoft.com/office/drawing/2014/main" id="{A6169C19-19B7-4F71-9319-E15F73C300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15" name="组合 514">
                  <a:extLst>
                    <a:ext uri="{FF2B5EF4-FFF2-40B4-BE49-F238E27FC236}">
                      <a16:creationId xmlns="" xmlns:a16="http://schemas.microsoft.com/office/drawing/2014/main" id="{7D346BEE-A5AD-4B3A-965B-9EE8771FAB58}"/>
                    </a:ext>
                  </a:extLst>
                </p:cNvPr>
                <p:cNvGrpSpPr/>
                <p:nvPr/>
              </p:nvGrpSpPr>
              <p:grpSpPr>
                <a:xfrm rot="21280399">
                  <a:off x="900020" y="1755723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51" name="直接连接符 650">
                    <a:extLst>
                      <a:ext uri="{FF2B5EF4-FFF2-40B4-BE49-F238E27FC236}">
                        <a16:creationId xmlns="" xmlns:a16="http://schemas.microsoft.com/office/drawing/2014/main" id="{993E8887-964E-4EB3-AAF1-26F1138B84F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52" name="直接连接符 651">
                    <a:extLst>
                      <a:ext uri="{FF2B5EF4-FFF2-40B4-BE49-F238E27FC236}">
                        <a16:creationId xmlns="" xmlns:a16="http://schemas.microsoft.com/office/drawing/2014/main" id="{AC891DFF-19F6-4E32-82BE-5C6F28F8E7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16" name="组合 515">
                  <a:extLst>
                    <a:ext uri="{FF2B5EF4-FFF2-40B4-BE49-F238E27FC236}">
                      <a16:creationId xmlns="" xmlns:a16="http://schemas.microsoft.com/office/drawing/2014/main" id="{1559BC47-084F-4C78-9366-25C074508F81}"/>
                    </a:ext>
                  </a:extLst>
                </p:cNvPr>
                <p:cNvGrpSpPr/>
                <p:nvPr/>
              </p:nvGrpSpPr>
              <p:grpSpPr>
                <a:xfrm rot="21280399">
                  <a:off x="813845" y="1967676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49" name="直接连接符 648">
                    <a:extLst>
                      <a:ext uri="{FF2B5EF4-FFF2-40B4-BE49-F238E27FC236}">
                        <a16:creationId xmlns="" xmlns:a16="http://schemas.microsoft.com/office/drawing/2014/main" id="{FD51D020-8975-4493-ACB6-E47573CE03C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50" name="直接连接符 649">
                    <a:extLst>
                      <a:ext uri="{FF2B5EF4-FFF2-40B4-BE49-F238E27FC236}">
                        <a16:creationId xmlns="" xmlns:a16="http://schemas.microsoft.com/office/drawing/2014/main" id="{D9EFD9ED-1A3B-4D8A-906B-3C37AA18C5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17" name="组合 516">
                  <a:extLst>
                    <a:ext uri="{FF2B5EF4-FFF2-40B4-BE49-F238E27FC236}">
                      <a16:creationId xmlns="" xmlns:a16="http://schemas.microsoft.com/office/drawing/2014/main" id="{AF778701-5BCE-4A6E-A89B-AC8B70DA2F60}"/>
                    </a:ext>
                  </a:extLst>
                </p:cNvPr>
                <p:cNvGrpSpPr/>
                <p:nvPr/>
              </p:nvGrpSpPr>
              <p:grpSpPr>
                <a:xfrm rot="21280399">
                  <a:off x="713284" y="2179628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47" name="直接连接符 646">
                    <a:extLst>
                      <a:ext uri="{FF2B5EF4-FFF2-40B4-BE49-F238E27FC236}">
                        <a16:creationId xmlns="" xmlns:a16="http://schemas.microsoft.com/office/drawing/2014/main" id="{5A70F5B0-C66D-4DDD-AD26-9AC6AD78BB6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48" name="直接连接符 647">
                    <a:extLst>
                      <a:ext uri="{FF2B5EF4-FFF2-40B4-BE49-F238E27FC236}">
                        <a16:creationId xmlns="" xmlns:a16="http://schemas.microsoft.com/office/drawing/2014/main" id="{C5BC4A72-5B08-41C8-8339-C7E662646A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18" name="组合 517">
                  <a:extLst>
                    <a:ext uri="{FF2B5EF4-FFF2-40B4-BE49-F238E27FC236}">
                      <a16:creationId xmlns="" xmlns:a16="http://schemas.microsoft.com/office/drawing/2014/main" id="{A3A4005F-FE2A-44C1-AAAB-64F22AFCB6A6}"/>
                    </a:ext>
                  </a:extLst>
                </p:cNvPr>
                <p:cNvGrpSpPr/>
                <p:nvPr/>
              </p:nvGrpSpPr>
              <p:grpSpPr>
                <a:xfrm rot="21280399">
                  <a:off x="632072" y="2383419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45" name="直接连接符 644">
                    <a:extLst>
                      <a:ext uri="{FF2B5EF4-FFF2-40B4-BE49-F238E27FC236}">
                        <a16:creationId xmlns="" xmlns:a16="http://schemas.microsoft.com/office/drawing/2014/main" id="{DFD8DAEB-01A2-4769-904E-0404C4B8016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46" name="直接连接符 645">
                    <a:extLst>
                      <a:ext uri="{FF2B5EF4-FFF2-40B4-BE49-F238E27FC236}">
                        <a16:creationId xmlns="" xmlns:a16="http://schemas.microsoft.com/office/drawing/2014/main" id="{5869C01C-90E6-4B38-A1E7-635AEBBD9F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19" name="组合 518">
                  <a:extLst>
                    <a:ext uri="{FF2B5EF4-FFF2-40B4-BE49-F238E27FC236}">
                      <a16:creationId xmlns="" xmlns:a16="http://schemas.microsoft.com/office/drawing/2014/main" id="{6F95999D-F5E5-4AC5-B6A0-6C6535C7CA13}"/>
                    </a:ext>
                  </a:extLst>
                </p:cNvPr>
                <p:cNvGrpSpPr/>
                <p:nvPr/>
              </p:nvGrpSpPr>
              <p:grpSpPr>
                <a:xfrm rot="21280399">
                  <a:off x="1366431" y="1337548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43" name="直接连接符 642">
                    <a:extLst>
                      <a:ext uri="{FF2B5EF4-FFF2-40B4-BE49-F238E27FC236}">
                        <a16:creationId xmlns="" xmlns:a16="http://schemas.microsoft.com/office/drawing/2014/main" id="{CD6897A7-A917-48E2-83F5-84D1D05FF3C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44" name="直接连接符 643">
                    <a:extLst>
                      <a:ext uri="{FF2B5EF4-FFF2-40B4-BE49-F238E27FC236}">
                        <a16:creationId xmlns="" xmlns:a16="http://schemas.microsoft.com/office/drawing/2014/main" id="{2CC22AD4-793C-4919-B198-26AD5A0284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0" name="组合 519">
                  <a:extLst>
                    <a:ext uri="{FF2B5EF4-FFF2-40B4-BE49-F238E27FC236}">
                      <a16:creationId xmlns="" xmlns:a16="http://schemas.microsoft.com/office/drawing/2014/main" id="{0116AA11-571C-447F-B1A3-F5DF30FC1C8B}"/>
                    </a:ext>
                  </a:extLst>
                </p:cNvPr>
                <p:cNvGrpSpPr/>
                <p:nvPr/>
              </p:nvGrpSpPr>
              <p:grpSpPr>
                <a:xfrm rot="21280399">
                  <a:off x="1268599" y="1549501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41" name="直接连接符 640">
                    <a:extLst>
                      <a:ext uri="{FF2B5EF4-FFF2-40B4-BE49-F238E27FC236}">
                        <a16:creationId xmlns="" xmlns:a16="http://schemas.microsoft.com/office/drawing/2014/main" id="{1EDB59BC-39E0-4674-8596-DD512E05C22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42" name="直接连接符 641">
                    <a:extLst>
                      <a:ext uri="{FF2B5EF4-FFF2-40B4-BE49-F238E27FC236}">
                        <a16:creationId xmlns="" xmlns:a16="http://schemas.microsoft.com/office/drawing/2014/main" id="{3B8805B0-F6FD-4427-B70A-6EC03335EC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1" name="组合 520">
                  <a:extLst>
                    <a:ext uri="{FF2B5EF4-FFF2-40B4-BE49-F238E27FC236}">
                      <a16:creationId xmlns="" xmlns:a16="http://schemas.microsoft.com/office/drawing/2014/main" id="{E8EBCA15-7781-4B33-BCAF-791D3F84AAA9}"/>
                    </a:ext>
                  </a:extLst>
                </p:cNvPr>
                <p:cNvGrpSpPr/>
                <p:nvPr/>
              </p:nvGrpSpPr>
              <p:grpSpPr>
                <a:xfrm rot="21280399">
                  <a:off x="1170343" y="1761454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39" name="直接连接符 638">
                    <a:extLst>
                      <a:ext uri="{FF2B5EF4-FFF2-40B4-BE49-F238E27FC236}">
                        <a16:creationId xmlns="" xmlns:a16="http://schemas.microsoft.com/office/drawing/2014/main" id="{D39ACD76-D9BF-40F7-8CB9-A46804B1368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40" name="直接连接符 639">
                    <a:extLst>
                      <a:ext uri="{FF2B5EF4-FFF2-40B4-BE49-F238E27FC236}">
                        <a16:creationId xmlns="" xmlns:a16="http://schemas.microsoft.com/office/drawing/2014/main" id="{97BC1F82-40B3-4391-BFDB-DD5652888A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2" name="组合 521">
                  <a:extLst>
                    <a:ext uri="{FF2B5EF4-FFF2-40B4-BE49-F238E27FC236}">
                      <a16:creationId xmlns="" xmlns:a16="http://schemas.microsoft.com/office/drawing/2014/main" id="{A39BDE89-5995-4B50-B326-33EE7989BE7C}"/>
                    </a:ext>
                  </a:extLst>
                </p:cNvPr>
                <p:cNvGrpSpPr/>
                <p:nvPr/>
              </p:nvGrpSpPr>
              <p:grpSpPr>
                <a:xfrm rot="21280399">
                  <a:off x="1084168" y="1973407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37" name="直接连接符 636">
                    <a:extLst>
                      <a:ext uri="{FF2B5EF4-FFF2-40B4-BE49-F238E27FC236}">
                        <a16:creationId xmlns="" xmlns:a16="http://schemas.microsoft.com/office/drawing/2014/main" id="{93406CE0-51BB-4CD0-BE5D-2A4184F67E9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38" name="直接连接符 637">
                    <a:extLst>
                      <a:ext uri="{FF2B5EF4-FFF2-40B4-BE49-F238E27FC236}">
                        <a16:creationId xmlns="" xmlns:a16="http://schemas.microsoft.com/office/drawing/2014/main" id="{84AC6C5B-E5E0-4319-AA30-4823ABEA26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3" name="组合 522">
                  <a:extLst>
                    <a:ext uri="{FF2B5EF4-FFF2-40B4-BE49-F238E27FC236}">
                      <a16:creationId xmlns="" xmlns:a16="http://schemas.microsoft.com/office/drawing/2014/main" id="{D2802EDF-1AA8-40AC-99A8-34B908435DFA}"/>
                    </a:ext>
                  </a:extLst>
                </p:cNvPr>
                <p:cNvGrpSpPr/>
                <p:nvPr/>
              </p:nvGrpSpPr>
              <p:grpSpPr>
                <a:xfrm rot="21280399">
                  <a:off x="983607" y="2185359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35" name="直接连接符 634">
                    <a:extLst>
                      <a:ext uri="{FF2B5EF4-FFF2-40B4-BE49-F238E27FC236}">
                        <a16:creationId xmlns="" xmlns:a16="http://schemas.microsoft.com/office/drawing/2014/main" id="{0CB51679-C537-4106-A1B0-2C811901995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36" name="直接连接符 635">
                    <a:extLst>
                      <a:ext uri="{FF2B5EF4-FFF2-40B4-BE49-F238E27FC236}">
                        <a16:creationId xmlns="" xmlns:a16="http://schemas.microsoft.com/office/drawing/2014/main" id="{1EA035EB-7D8F-4F56-8DFE-2B3F86C6BE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4" name="组合 523">
                  <a:extLst>
                    <a:ext uri="{FF2B5EF4-FFF2-40B4-BE49-F238E27FC236}">
                      <a16:creationId xmlns="" xmlns:a16="http://schemas.microsoft.com/office/drawing/2014/main" id="{04881373-8D09-46FE-8F93-5DCF00BAD027}"/>
                    </a:ext>
                  </a:extLst>
                </p:cNvPr>
                <p:cNvGrpSpPr/>
                <p:nvPr/>
              </p:nvGrpSpPr>
              <p:grpSpPr>
                <a:xfrm rot="21280399">
                  <a:off x="902395" y="238915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33" name="直接连接符 632">
                    <a:extLst>
                      <a:ext uri="{FF2B5EF4-FFF2-40B4-BE49-F238E27FC236}">
                        <a16:creationId xmlns="" xmlns:a16="http://schemas.microsoft.com/office/drawing/2014/main" id="{490242EF-3D26-4868-BBAA-AA19B3381BF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34" name="直接连接符 633">
                    <a:extLst>
                      <a:ext uri="{FF2B5EF4-FFF2-40B4-BE49-F238E27FC236}">
                        <a16:creationId xmlns="" xmlns:a16="http://schemas.microsoft.com/office/drawing/2014/main" id="{3090CDBF-D568-477B-8098-D1604AB0F4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5" name="组合 524">
                  <a:extLst>
                    <a:ext uri="{FF2B5EF4-FFF2-40B4-BE49-F238E27FC236}">
                      <a16:creationId xmlns="" xmlns:a16="http://schemas.microsoft.com/office/drawing/2014/main" id="{3FA9EAC3-BCD1-4E31-9187-A31C1617BA82}"/>
                    </a:ext>
                  </a:extLst>
                </p:cNvPr>
                <p:cNvGrpSpPr/>
                <p:nvPr/>
              </p:nvGrpSpPr>
              <p:grpSpPr>
                <a:xfrm rot="21280399">
                  <a:off x="1644790" y="1353257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31" name="直接连接符 630">
                    <a:extLst>
                      <a:ext uri="{FF2B5EF4-FFF2-40B4-BE49-F238E27FC236}">
                        <a16:creationId xmlns="" xmlns:a16="http://schemas.microsoft.com/office/drawing/2014/main" id="{EE9097FA-A432-4794-9A50-AF322440B18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32" name="直接连接符 631">
                    <a:extLst>
                      <a:ext uri="{FF2B5EF4-FFF2-40B4-BE49-F238E27FC236}">
                        <a16:creationId xmlns="" xmlns:a16="http://schemas.microsoft.com/office/drawing/2014/main" id="{FBF10090-C9A1-4563-931F-9FAEDB489A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6" name="组合 525">
                  <a:extLst>
                    <a:ext uri="{FF2B5EF4-FFF2-40B4-BE49-F238E27FC236}">
                      <a16:creationId xmlns="" xmlns:a16="http://schemas.microsoft.com/office/drawing/2014/main" id="{2B23ED93-5E75-4441-8EB9-09EB50124654}"/>
                    </a:ext>
                  </a:extLst>
                </p:cNvPr>
                <p:cNvGrpSpPr/>
                <p:nvPr/>
              </p:nvGrpSpPr>
              <p:grpSpPr>
                <a:xfrm rot="21280399">
                  <a:off x="1546958" y="156521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29" name="直接连接符 628">
                    <a:extLst>
                      <a:ext uri="{FF2B5EF4-FFF2-40B4-BE49-F238E27FC236}">
                        <a16:creationId xmlns="" xmlns:a16="http://schemas.microsoft.com/office/drawing/2014/main" id="{B5FB6DCD-6B4D-4006-9D74-DF1170FF671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30" name="直接连接符 629">
                    <a:extLst>
                      <a:ext uri="{FF2B5EF4-FFF2-40B4-BE49-F238E27FC236}">
                        <a16:creationId xmlns="" xmlns:a16="http://schemas.microsoft.com/office/drawing/2014/main" id="{4B8B8915-52B8-4E1A-9C89-4929DCD734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7" name="组合 526">
                  <a:extLst>
                    <a:ext uri="{FF2B5EF4-FFF2-40B4-BE49-F238E27FC236}">
                      <a16:creationId xmlns="" xmlns:a16="http://schemas.microsoft.com/office/drawing/2014/main" id="{3D8E20BD-2E91-4283-97EF-191713C6713B}"/>
                    </a:ext>
                  </a:extLst>
                </p:cNvPr>
                <p:cNvGrpSpPr/>
                <p:nvPr/>
              </p:nvGrpSpPr>
              <p:grpSpPr>
                <a:xfrm rot="21280399">
                  <a:off x="1448702" y="1777163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27" name="直接连接符 626">
                    <a:extLst>
                      <a:ext uri="{FF2B5EF4-FFF2-40B4-BE49-F238E27FC236}">
                        <a16:creationId xmlns="" xmlns:a16="http://schemas.microsoft.com/office/drawing/2014/main" id="{5DFABD33-0BF0-4E4C-84B8-A53C481AEF7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28" name="直接连接符 627">
                    <a:extLst>
                      <a:ext uri="{FF2B5EF4-FFF2-40B4-BE49-F238E27FC236}">
                        <a16:creationId xmlns="" xmlns:a16="http://schemas.microsoft.com/office/drawing/2014/main" id="{EDA245C4-BED3-49D3-99D9-1117700A1F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8" name="组合 527">
                  <a:extLst>
                    <a:ext uri="{FF2B5EF4-FFF2-40B4-BE49-F238E27FC236}">
                      <a16:creationId xmlns="" xmlns:a16="http://schemas.microsoft.com/office/drawing/2014/main" id="{EC7688AF-4507-4E2E-9A24-7C1AC32903E5}"/>
                    </a:ext>
                  </a:extLst>
                </p:cNvPr>
                <p:cNvGrpSpPr/>
                <p:nvPr/>
              </p:nvGrpSpPr>
              <p:grpSpPr>
                <a:xfrm rot="21280399">
                  <a:off x="1362527" y="1989116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25" name="直接连接符 624">
                    <a:extLst>
                      <a:ext uri="{FF2B5EF4-FFF2-40B4-BE49-F238E27FC236}">
                        <a16:creationId xmlns="" xmlns:a16="http://schemas.microsoft.com/office/drawing/2014/main" id="{8FEED6E8-C53C-493C-BC8D-201804E348A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26" name="直接连接符 625">
                    <a:extLst>
                      <a:ext uri="{FF2B5EF4-FFF2-40B4-BE49-F238E27FC236}">
                        <a16:creationId xmlns="" xmlns:a16="http://schemas.microsoft.com/office/drawing/2014/main" id="{D3BFAA79-1438-423D-8155-64BD01BE45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29" name="组合 528">
                  <a:extLst>
                    <a:ext uri="{FF2B5EF4-FFF2-40B4-BE49-F238E27FC236}">
                      <a16:creationId xmlns="" xmlns:a16="http://schemas.microsoft.com/office/drawing/2014/main" id="{D6CFF640-AC9A-4CE1-8D25-4A31C33B8290}"/>
                    </a:ext>
                  </a:extLst>
                </p:cNvPr>
                <p:cNvGrpSpPr/>
                <p:nvPr/>
              </p:nvGrpSpPr>
              <p:grpSpPr>
                <a:xfrm rot="21280399">
                  <a:off x="1261966" y="2201068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23" name="直接连接符 622">
                    <a:extLst>
                      <a:ext uri="{FF2B5EF4-FFF2-40B4-BE49-F238E27FC236}">
                        <a16:creationId xmlns="" xmlns:a16="http://schemas.microsoft.com/office/drawing/2014/main" id="{F1BAE271-8F59-49E8-B4EE-0D6A38D58E1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24" name="直接连接符 623">
                    <a:extLst>
                      <a:ext uri="{FF2B5EF4-FFF2-40B4-BE49-F238E27FC236}">
                        <a16:creationId xmlns="" xmlns:a16="http://schemas.microsoft.com/office/drawing/2014/main" id="{80AF1D63-EC62-46D2-B917-2B6D80F180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0" name="组合 529">
                  <a:extLst>
                    <a:ext uri="{FF2B5EF4-FFF2-40B4-BE49-F238E27FC236}">
                      <a16:creationId xmlns="" xmlns:a16="http://schemas.microsoft.com/office/drawing/2014/main" id="{182AB71F-4A28-4757-9433-4A75E26663F0}"/>
                    </a:ext>
                  </a:extLst>
                </p:cNvPr>
                <p:cNvGrpSpPr/>
                <p:nvPr/>
              </p:nvGrpSpPr>
              <p:grpSpPr>
                <a:xfrm rot="21280399">
                  <a:off x="1180754" y="2404859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21" name="直接连接符 620">
                    <a:extLst>
                      <a:ext uri="{FF2B5EF4-FFF2-40B4-BE49-F238E27FC236}">
                        <a16:creationId xmlns="" xmlns:a16="http://schemas.microsoft.com/office/drawing/2014/main" id="{80BC9778-E556-4423-B13C-6CD77DFE52C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22" name="直接连接符 621">
                    <a:extLst>
                      <a:ext uri="{FF2B5EF4-FFF2-40B4-BE49-F238E27FC236}">
                        <a16:creationId xmlns="" xmlns:a16="http://schemas.microsoft.com/office/drawing/2014/main" id="{EEA28EC1-EEFC-4327-B651-15446525F3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1" name="组合 530">
                  <a:extLst>
                    <a:ext uri="{FF2B5EF4-FFF2-40B4-BE49-F238E27FC236}">
                      <a16:creationId xmlns="" xmlns:a16="http://schemas.microsoft.com/office/drawing/2014/main" id="{33F6F7CC-CC29-4CB2-B047-14CB3A23CB6B}"/>
                    </a:ext>
                  </a:extLst>
                </p:cNvPr>
                <p:cNvGrpSpPr/>
                <p:nvPr/>
              </p:nvGrpSpPr>
              <p:grpSpPr>
                <a:xfrm rot="21280399">
                  <a:off x="1914072" y="1354749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19" name="直接连接符 618">
                    <a:extLst>
                      <a:ext uri="{FF2B5EF4-FFF2-40B4-BE49-F238E27FC236}">
                        <a16:creationId xmlns="" xmlns:a16="http://schemas.microsoft.com/office/drawing/2014/main" id="{59622A9F-1C3A-4771-B4D8-153E6E5A963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20" name="直接连接符 619">
                    <a:extLst>
                      <a:ext uri="{FF2B5EF4-FFF2-40B4-BE49-F238E27FC236}">
                        <a16:creationId xmlns="" xmlns:a16="http://schemas.microsoft.com/office/drawing/2014/main" id="{91C96A69-8418-49B6-A54D-57DB1266AD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2" name="组合 531">
                  <a:extLst>
                    <a:ext uri="{FF2B5EF4-FFF2-40B4-BE49-F238E27FC236}">
                      <a16:creationId xmlns="" xmlns:a16="http://schemas.microsoft.com/office/drawing/2014/main" id="{EC517174-B029-4258-B25E-8865FB775F69}"/>
                    </a:ext>
                  </a:extLst>
                </p:cNvPr>
                <p:cNvGrpSpPr/>
                <p:nvPr/>
              </p:nvGrpSpPr>
              <p:grpSpPr>
                <a:xfrm rot="21280399">
                  <a:off x="1816240" y="1566702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17" name="直接连接符 616">
                    <a:extLst>
                      <a:ext uri="{FF2B5EF4-FFF2-40B4-BE49-F238E27FC236}">
                        <a16:creationId xmlns="" xmlns:a16="http://schemas.microsoft.com/office/drawing/2014/main" id="{D01C9D44-777B-44BF-B3BA-FA88705A2C8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18" name="直接连接符 617">
                    <a:extLst>
                      <a:ext uri="{FF2B5EF4-FFF2-40B4-BE49-F238E27FC236}">
                        <a16:creationId xmlns="" xmlns:a16="http://schemas.microsoft.com/office/drawing/2014/main" id="{F83D5520-A9A6-4212-93E1-B6CE4BCE7D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3" name="组合 532">
                  <a:extLst>
                    <a:ext uri="{FF2B5EF4-FFF2-40B4-BE49-F238E27FC236}">
                      <a16:creationId xmlns="" xmlns:a16="http://schemas.microsoft.com/office/drawing/2014/main" id="{17500744-4E07-47E3-881B-7A196ACB5E4C}"/>
                    </a:ext>
                  </a:extLst>
                </p:cNvPr>
                <p:cNvGrpSpPr/>
                <p:nvPr/>
              </p:nvGrpSpPr>
              <p:grpSpPr>
                <a:xfrm rot="21280399">
                  <a:off x="1717984" y="1778655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15" name="直接连接符 614">
                    <a:extLst>
                      <a:ext uri="{FF2B5EF4-FFF2-40B4-BE49-F238E27FC236}">
                        <a16:creationId xmlns="" xmlns:a16="http://schemas.microsoft.com/office/drawing/2014/main" id="{9AFDC4B1-5370-44C7-B320-DB5F93D32DD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16" name="直接连接符 615">
                    <a:extLst>
                      <a:ext uri="{FF2B5EF4-FFF2-40B4-BE49-F238E27FC236}">
                        <a16:creationId xmlns="" xmlns:a16="http://schemas.microsoft.com/office/drawing/2014/main" id="{BF9E7CFF-FE80-41CB-9DF7-789310755F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4" name="组合 533">
                  <a:extLst>
                    <a:ext uri="{FF2B5EF4-FFF2-40B4-BE49-F238E27FC236}">
                      <a16:creationId xmlns="" xmlns:a16="http://schemas.microsoft.com/office/drawing/2014/main" id="{DA0FB86B-0723-4F8B-8C58-181E68157954}"/>
                    </a:ext>
                  </a:extLst>
                </p:cNvPr>
                <p:cNvGrpSpPr/>
                <p:nvPr/>
              </p:nvGrpSpPr>
              <p:grpSpPr>
                <a:xfrm rot="21280399">
                  <a:off x="1631809" y="1990608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13" name="直接连接符 612">
                    <a:extLst>
                      <a:ext uri="{FF2B5EF4-FFF2-40B4-BE49-F238E27FC236}">
                        <a16:creationId xmlns="" xmlns:a16="http://schemas.microsoft.com/office/drawing/2014/main" id="{7224979C-CC55-4322-9FE9-0F1554DDAEA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14" name="直接连接符 613">
                    <a:extLst>
                      <a:ext uri="{FF2B5EF4-FFF2-40B4-BE49-F238E27FC236}">
                        <a16:creationId xmlns="" xmlns:a16="http://schemas.microsoft.com/office/drawing/2014/main" id="{02F29E9C-B1BD-40F4-8825-9227FC5531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5" name="组合 534">
                  <a:extLst>
                    <a:ext uri="{FF2B5EF4-FFF2-40B4-BE49-F238E27FC236}">
                      <a16:creationId xmlns="" xmlns:a16="http://schemas.microsoft.com/office/drawing/2014/main" id="{436D7523-AEC1-4D6E-8061-6E6CB1BD21BF}"/>
                    </a:ext>
                  </a:extLst>
                </p:cNvPr>
                <p:cNvGrpSpPr/>
                <p:nvPr/>
              </p:nvGrpSpPr>
              <p:grpSpPr>
                <a:xfrm rot="21280399">
                  <a:off x="1531248" y="220256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11" name="直接连接符 610">
                    <a:extLst>
                      <a:ext uri="{FF2B5EF4-FFF2-40B4-BE49-F238E27FC236}">
                        <a16:creationId xmlns="" xmlns:a16="http://schemas.microsoft.com/office/drawing/2014/main" id="{CAA23338-AFAB-44A8-9759-A3D177E1DA0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12" name="直接连接符 611">
                    <a:extLst>
                      <a:ext uri="{FF2B5EF4-FFF2-40B4-BE49-F238E27FC236}">
                        <a16:creationId xmlns="" xmlns:a16="http://schemas.microsoft.com/office/drawing/2014/main" id="{D9F7C0A2-1159-4341-BB47-0125B36752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6" name="组合 535">
                  <a:extLst>
                    <a:ext uri="{FF2B5EF4-FFF2-40B4-BE49-F238E27FC236}">
                      <a16:creationId xmlns="" xmlns:a16="http://schemas.microsoft.com/office/drawing/2014/main" id="{961A3AF9-17C4-4E88-A0B5-AEB7DE9BD39C}"/>
                    </a:ext>
                  </a:extLst>
                </p:cNvPr>
                <p:cNvGrpSpPr/>
                <p:nvPr/>
              </p:nvGrpSpPr>
              <p:grpSpPr>
                <a:xfrm rot="21280399">
                  <a:off x="1450036" y="2406351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09" name="直接连接符 608">
                    <a:extLst>
                      <a:ext uri="{FF2B5EF4-FFF2-40B4-BE49-F238E27FC236}">
                        <a16:creationId xmlns="" xmlns:a16="http://schemas.microsoft.com/office/drawing/2014/main" id="{22FC1487-F41A-4C7D-81E9-06F0AC6EAAC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10" name="直接连接符 609">
                    <a:extLst>
                      <a:ext uri="{FF2B5EF4-FFF2-40B4-BE49-F238E27FC236}">
                        <a16:creationId xmlns="" xmlns:a16="http://schemas.microsoft.com/office/drawing/2014/main" id="{BA29376B-2B53-4CD5-A951-9EE33B8CE7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7" name="组合 536">
                  <a:extLst>
                    <a:ext uri="{FF2B5EF4-FFF2-40B4-BE49-F238E27FC236}">
                      <a16:creationId xmlns="" xmlns:a16="http://schemas.microsoft.com/office/drawing/2014/main" id="{E9663CF5-FEBB-4EB0-A709-A99C34FF154B}"/>
                    </a:ext>
                  </a:extLst>
                </p:cNvPr>
                <p:cNvGrpSpPr/>
                <p:nvPr/>
              </p:nvGrpSpPr>
              <p:grpSpPr>
                <a:xfrm rot="21280399">
                  <a:off x="2172371" y="1351882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07" name="直接连接符 606">
                    <a:extLst>
                      <a:ext uri="{FF2B5EF4-FFF2-40B4-BE49-F238E27FC236}">
                        <a16:creationId xmlns="" xmlns:a16="http://schemas.microsoft.com/office/drawing/2014/main" id="{FFA08C5D-5B01-4600-A8A8-3709107DC83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08" name="直接连接符 607">
                    <a:extLst>
                      <a:ext uri="{FF2B5EF4-FFF2-40B4-BE49-F238E27FC236}">
                        <a16:creationId xmlns="" xmlns:a16="http://schemas.microsoft.com/office/drawing/2014/main" id="{02F81427-837F-45C5-A3A0-1355532294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8" name="组合 537">
                  <a:extLst>
                    <a:ext uri="{FF2B5EF4-FFF2-40B4-BE49-F238E27FC236}">
                      <a16:creationId xmlns="" xmlns:a16="http://schemas.microsoft.com/office/drawing/2014/main" id="{40132D03-EA9C-466E-BD88-02309F6B250E}"/>
                    </a:ext>
                  </a:extLst>
                </p:cNvPr>
                <p:cNvGrpSpPr/>
                <p:nvPr/>
              </p:nvGrpSpPr>
              <p:grpSpPr>
                <a:xfrm rot="21280399">
                  <a:off x="2074539" y="1563835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05" name="直接连接符 604">
                    <a:extLst>
                      <a:ext uri="{FF2B5EF4-FFF2-40B4-BE49-F238E27FC236}">
                        <a16:creationId xmlns="" xmlns:a16="http://schemas.microsoft.com/office/drawing/2014/main" id="{AE78A3E3-FDB7-4CAA-A470-01035E74E08E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06" name="直接连接符 605">
                    <a:extLst>
                      <a:ext uri="{FF2B5EF4-FFF2-40B4-BE49-F238E27FC236}">
                        <a16:creationId xmlns="" xmlns:a16="http://schemas.microsoft.com/office/drawing/2014/main" id="{BD18BD58-0465-4410-9EFF-977BDE04DA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39" name="组合 538">
                  <a:extLst>
                    <a:ext uri="{FF2B5EF4-FFF2-40B4-BE49-F238E27FC236}">
                      <a16:creationId xmlns="" xmlns:a16="http://schemas.microsoft.com/office/drawing/2014/main" id="{383A3DFD-779B-4E13-BB58-C28B670687C6}"/>
                    </a:ext>
                  </a:extLst>
                </p:cNvPr>
                <p:cNvGrpSpPr/>
                <p:nvPr/>
              </p:nvGrpSpPr>
              <p:grpSpPr>
                <a:xfrm rot="21280399">
                  <a:off x="1976283" y="1775788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03" name="直接连接符 602">
                    <a:extLst>
                      <a:ext uri="{FF2B5EF4-FFF2-40B4-BE49-F238E27FC236}">
                        <a16:creationId xmlns="" xmlns:a16="http://schemas.microsoft.com/office/drawing/2014/main" id="{ED4EBCDA-9D61-430F-8644-4F1CBD3AE9B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04" name="直接连接符 603">
                    <a:extLst>
                      <a:ext uri="{FF2B5EF4-FFF2-40B4-BE49-F238E27FC236}">
                        <a16:creationId xmlns="" xmlns:a16="http://schemas.microsoft.com/office/drawing/2014/main" id="{475A3976-3066-46BA-ABC3-79BF3EB460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0" name="组合 539">
                  <a:extLst>
                    <a:ext uri="{FF2B5EF4-FFF2-40B4-BE49-F238E27FC236}">
                      <a16:creationId xmlns="" xmlns:a16="http://schemas.microsoft.com/office/drawing/2014/main" id="{38F00ABD-8802-42B4-B1F2-2B326F616701}"/>
                    </a:ext>
                  </a:extLst>
                </p:cNvPr>
                <p:cNvGrpSpPr/>
                <p:nvPr/>
              </p:nvGrpSpPr>
              <p:grpSpPr>
                <a:xfrm rot="21280399">
                  <a:off x="1890108" y="1987741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601" name="直接连接符 600">
                    <a:extLst>
                      <a:ext uri="{FF2B5EF4-FFF2-40B4-BE49-F238E27FC236}">
                        <a16:creationId xmlns="" xmlns:a16="http://schemas.microsoft.com/office/drawing/2014/main" id="{2EA06704-C655-4395-86C6-34370286928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02" name="直接连接符 601">
                    <a:extLst>
                      <a:ext uri="{FF2B5EF4-FFF2-40B4-BE49-F238E27FC236}">
                        <a16:creationId xmlns="" xmlns:a16="http://schemas.microsoft.com/office/drawing/2014/main" id="{9EA86046-7FC0-4E4C-B088-2BC4981E6A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1" name="组合 540">
                  <a:extLst>
                    <a:ext uri="{FF2B5EF4-FFF2-40B4-BE49-F238E27FC236}">
                      <a16:creationId xmlns="" xmlns:a16="http://schemas.microsoft.com/office/drawing/2014/main" id="{09C85E72-8793-4704-9CA6-C75A7491D48B}"/>
                    </a:ext>
                  </a:extLst>
                </p:cNvPr>
                <p:cNvGrpSpPr/>
                <p:nvPr/>
              </p:nvGrpSpPr>
              <p:grpSpPr>
                <a:xfrm rot="21280399">
                  <a:off x="1789547" y="2199693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99" name="直接连接符 598">
                    <a:extLst>
                      <a:ext uri="{FF2B5EF4-FFF2-40B4-BE49-F238E27FC236}">
                        <a16:creationId xmlns="" xmlns:a16="http://schemas.microsoft.com/office/drawing/2014/main" id="{0986ED6C-12C7-48DE-8C75-3B2B3F09C4E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600" name="直接连接符 599">
                    <a:extLst>
                      <a:ext uri="{FF2B5EF4-FFF2-40B4-BE49-F238E27FC236}">
                        <a16:creationId xmlns="" xmlns:a16="http://schemas.microsoft.com/office/drawing/2014/main" id="{257ABF3C-41B0-4134-8763-9A5D6744F0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2" name="组合 541">
                  <a:extLst>
                    <a:ext uri="{FF2B5EF4-FFF2-40B4-BE49-F238E27FC236}">
                      <a16:creationId xmlns="" xmlns:a16="http://schemas.microsoft.com/office/drawing/2014/main" id="{7CAE7AA2-A279-4454-A327-93EB0C3BB5A8}"/>
                    </a:ext>
                  </a:extLst>
                </p:cNvPr>
                <p:cNvGrpSpPr/>
                <p:nvPr/>
              </p:nvGrpSpPr>
              <p:grpSpPr>
                <a:xfrm rot="21280399">
                  <a:off x="1708335" y="2403484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97" name="直接连接符 596">
                    <a:extLst>
                      <a:ext uri="{FF2B5EF4-FFF2-40B4-BE49-F238E27FC236}">
                        <a16:creationId xmlns="" xmlns:a16="http://schemas.microsoft.com/office/drawing/2014/main" id="{D3E7AE17-7229-4E26-875F-59B6931CDC3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98" name="直接连接符 597">
                    <a:extLst>
                      <a:ext uri="{FF2B5EF4-FFF2-40B4-BE49-F238E27FC236}">
                        <a16:creationId xmlns="" xmlns:a16="http://schemas.microsoft.com/office/drawing/2014/main" id="{FC934A20-1C7A-4322-BCCF-926D1FCFCF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3" name="组合 542">
                  <a:extLst>
                    <a:ext uri="{FF2B5EF4-FFF2-40B4-BE49-F238E27FC236}">
                      <a16:creationId xmlns="" xmlns:a16="http://schemas.microsoft.com/office/drawing/2014/main" id="{9FB99D61-2A47-4E98-8185-5426D657C066}"/>
                    </a:ext>
                  </a:extLst>
                </p:cNvPr>
                <p:cNvGrpSpPr/>
                <p:nvPr/>
              </p:nvGrpSpPr>
              <p:grpSpPr>
                <a:xfrm rot="21280399">
                  <a:off x="2452473" y="1356239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95" name="直接连接符 594">
                    <a:extLst>
                      <a:ext uri="{FF2B5EF4-FFF2-40B4-BE49-F238E27FC236}">
                        <a16:creationId xmlns="" xmlns:a16="http://schemas.microsoft.com/office/drawing/2014/main" id="{ECE5877B-E0AB-4415-B394-904427801E2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96" name="直接连接符 595">
                    <a:extLst>
                      <a:ext uri="{FF2B5EF4-FFF2-40B4-BE49-F238E27FC236}">
                        <a16:creationId xmlns="" xmlns:a16="http://schemas.microsoft.com/office/drawing/2014/main" id="{EB04B5D3-9DD8-478B-8D08-B533405964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4" name="组合 543">
                  <a:extLst>
                    <a:ext uri="{FF2B5EF4-FFF2-40B4-BE49-F238E27FC236}">
                      <a16:creationId xmlns="" xmlns:a16="http://schemas.microsoft.com/office/drawing/2014/main" id="{D4A5C965-EE10-4847-8EBD-2C09555CBC74}"/>
                    </a:ext>
                  </a:extLst>
                </p:cNvPr>
                <p:cNvGrpSpPr/>
                <p:nvPr/>
              </p:nvGrpSpPr>
              <p:grpSpPr>
                <a:xfrm rot="21280399">
                  <a:off x="2354641" y="1568192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93" name="直接连接符 592">
                    <a:extLst>
                      <a:ext uri="{FF2B5EF4-FFF2-40B4-BE49-F238E27FC236}">
                        <a16:creationId xmlns="" xmlns:a16="http://schemas.microsoft.com/office/drawing/2014/main" id="{78F6AF87-0722-4D91-ADA5-943B8D008E8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94" name="直接连接符 593">
                    <a:extLst>
                      <a:ext uri="{FF2B5EF4-FFF2-40B4-BE49-F238E27FC236}">
                        <a16:creationId xmlns="" xmlns:a16="http://schemas.microsoft.com/office/drawing/2014/main" id="{BDD997C2-FF9B-42EB-A2C1-DC78B8F621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5" name="组合 544">
                  <a:extLst>
                    <a:ext uri="{FF2B5EF4-FFF2-40B4-BE49-F238E27FC236}">
                      <a16:creationId xmlns="" xmlns:a16="http://schemas.microsoft.com/office/drawing/2014/main" id="{E640A601-1319-4366-8328-EA6FA7980A3A}"/>
                    </a:ext>
                  </a:extLst>
                </p:cNvPr>
                <p:cNvGrpSpPr/>
                <p:nvPr/>
              </p:nvGrpSpPr>
              <p:grpSpPr>
                <a:xfrm rot="21280399">
                  <a:off x="2256385" y="1780145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91" name="直接连接符 590">
                    <a:extLst>
                      <a:ext uri="{FF2B5EF4-FFF2-40B4-BE49-F238E27FC236}">
                        <a16:creationId xmlns="" xmlns:a16="http://schemas.microsoft.com/office/drawing/2014/main" id="{9BFD7670-A786-4992-8A11-9D5996D0010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92" name="直接连接符 591">
                    <a:extLst>
                      <a:ext uri="{FF2B5EF4-FFF2-40B4-BE49-F238E27FC236}">
                        <a16:creationId xmlns="" xmlns:a16="http://schemas.microsoft.com/office/drawing/2014/main" id="{DF6A5D48-6BF6-4A86-8F2E-311D6BA957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6" name="组合 545">
                  <a:extLst>
                    <a:ext uri="{FF2B5EF4-FFF2-40B4-BE49-F238E27FC236}">
                      <a16:creationId xmlns="" xmlns:a16="http://schemas.microsoft.com/office/drawing/2014/main" id="{ADB19CDD-C9BC-4B54-A8EF-671DE95C2AC9}"/>
                    </a:ext>
                  </a:extLst>
                </p:cNvPr>
                <p:cNvGrpSpPr/>
                <p:nvPr/>
              </p:nvGrpSpPr>
              <p:grpSpPr>
                <a:xfrm rot="21280399">
                  <a:off x="2170210" y="1992098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89" name="直接连接符 588">
                    <a:extLst>
                      <a:ext uri="{FF2B5EF4-FFF2-40B4-BE49-F238E27FC236}">
                        <a16:creationId xmlns="" xmlns:a16="http://schemas.microsoft.com/office/drawing/2014/main" id="{76381289-05CA-4857-8A4E-20A334293FC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90" name="直接连接符 589">
                    <a:extLst>
                      <a:ext uri="{FF2B5EF4-FFF2-40B4-BE49-F238E27FC236}">
                        <a16:creationId xmlns="" xmlns:a16="http://schemas.microsoft.com/office/drawing/2014/main" id="{79CD526B-7836-4DDA-B3D3-0457E747A4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7" name="组合 546">
                  <a:extLst>
                    <a:ext uri="{FF2B5EF4-FFF2-40B4-BE49-F238E27FC236}">
                      <a16:creationId xmlns="" xmlns:a16="http://schemas.microsoft.com/office/drawing/2014/main" id="{F544780A-6A48-43E9-BD71-0ABBF1774E93}"/>
                    </a:ext>
                  </a:extLst>
                </p:cNvPr>
                <p:cNvGrpSpPr/>
                <p:nvPr/>
              </p:nvGrpSpPr>
              <p:grpSpPr>
                <a:xfrm rot="21280399">
                  <a:off x="2069649" y="220405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87" name="直接连接符 586">
                    <a:extLst>
                      <a:ext uri="{FF2B5EF4-FFF2-40B4-BE49-F238E27FC236}">
                        <a16:creationId xmlns="" xmlns:a16="http://schemas.microsoft.com/office/drawing/2014/main" id="{AC199530-35C9-40C5-BF5E-0968CB28044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88" name="直接连接符 587">
                    <a:extLst>
                      <a:ext uri="{FF2B5EF4-FFF2-40B4-BE49-F238E27FC236}">
                        <a16:creationId xmlns="" xmlns:a16="http://schemas.microsoft.com/office/drawing/2014/main" id="{A997292C-F9C3-475D-95E8-4AC23746CB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8" name="组合 547">
                  <a:extLst>
                    <a:ext uri="{FF2B5EF4-FFF2-40B4-BE49-F238E27FC236}">
                      <a16:creationId xmlns="" xmlns:a16="http://schemas.microsoft.com/office/drawing/2014/main" id="{173C085A-3616-4D69-B8E2-31D5A44A77C9}"/>
                    </a:ext>
                  </a:extLst>
                </p:cNvPr>
                <p:cNvGrpSpPr/>
                <p:nvPr/>
              </p:nvGrpSpPr>
              <p:grpSpPr>
                <a:xfrm rot="21280399">
                  <a:off x="1988437" y="2407841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85" name="直接连接符 584">
                    <a:extLst>
                      <a:ext uri="{FF2B5EF4-FFF2-40B4-BE49-F238E27FC236}">
                        <a16:creationId xmlns="" xmlns:a16="http://schemas.microsoft.com/office/drawing/2014/main" id="{BA1286F1-D216-4591-A2BC-DB8CE0FBC38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86" name="直接连接符 585">
                    <a:extLst>
                      <a:ext uri="{FF2B5EF4-FFF2-40B4-BE49-F238E27FC236}">
                        <a16:creationId xmlns="" xmlns:a16="http://schemas.microsoft.com/office/drawing/2014/main" id="{3F97A500-43DC-4227-A964-73008D3A8C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49" name="组合 548">
                  <a:extLst>
                    <a:ext uri="{FF2B5EF4-FFF2-40B4-BE49-F238E27FC236}">
                      <a16:creationId xmlns="" xmlns:a16="http://schemas.microsoft.com/office/drawing/2014/main" id="{E5895119-BA72-4576-9E08-508C3B1CA921}"/>
                    </a:ext>
                  </a:extLst>
                </p:cNvPr>
                <p:cNvGrpSpPr/>
                <p:nvPr/>
              </p:nvGrpSpPr>
              <p:grpSpPr>
                <a:xfrm rot="21280399">
                  <a:off x="2720813" y="1357574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83" name="直接连接符 582">
                    <a:extLst>
                      <a:ext uri="{FF2B5EF4-FFF2-40B4-BE49-F238E27FC236}">
                        <a16:creationId xmlns="" xmlns:a16="http://schemas.microsoft.com/office/drawing/2014/main" id="{E9BC8D85-DD3F-4837-B147-B51F31C71FB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84" name="直接连接符 583">
                    <a:extLst>
                      <a:ext uri="{FF2B5EF4-FFF2-40B4-BE49-F238E27FC236}">
                        <a16:creationId xmlns="" xmlns:a16="http://schemas.microsoft.com/office/drawing/2014/main" id="{719108AB-EA30-4087-BD41-C9FD823BC0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0" name="组合 549">
                  <a:extLst>
                    <a:ext uri="{FF2B5EF4-FFF2-40B4-BE49-F238E27FC236}">
                      <a16:creationId xmlns="" xmlns:a16="http://schemas.microsoft.com/office/drawing/2014/main" id="{C7BD8AAB-E441-4066-91E7-CA80FED302EF}"/>
                    </a:ext>
                  </a:extLst>
                </p:cNvPr>
                <p:cNvGrpSpPr/>
                <p:nvPr/>
              </p:nvGrpSpPr>
              <p:grpSpPr>
                <a:xfrm rot="21280399">
                  <a:off x="2622981" y="1569527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81" name="直接连接符 580">
                    <a:extLst>
                      <a:ext uri="{FF2B5EF4-FFF2-40B4-BE49-F238E27FC236}">
                        <a16:creationId xmlns="" xmlns:a16="http://schemas.microsoft.com/office/drawing/2014/main" id="{4F610084-1A21-4F03-BCA7-2FAFF7CE67D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82" name="直接连接符 581">
                    <a:extLst>
                      <a:ext uri="{FF2B5EF4-FFF2-40B4-BE49-F238E27FC236}">
                        <a16:creationId xmlns="" xmlns:a16="http://schemas.microsoft.com/office/drawing/2014/main" id="{E852BC2D-479F-49FA-A8E7-1FA5E07783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1" name="组合 550">
                  <a:extLst>
                    <a:ext uri="{FF2B5EF4-FFF2-40B4-BE49-F238E27FC236}">
                      <a16:creationId xmlns="" xmlns:a16="http://schemas.microsoft.com/office/drawing/2014/main" id="{0BE410FF-A6AC-4CED-AA92-2FD4C70AD996}"/>
                    </a:ext>
                  </a:extLst>
                </p:cNvPr>
                <p:cNvGrpSpPr/>
                <p:nvPr/>
              </p:nvGrpSpPr>
              <p:grpSpPr>
                <a:xfrm rot="21280399">
                  <a:off x="2524725" y="178148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79" name="直接连接符 578">
                    <a:extLst>
                      <a:ext uri="{FF2B5EF4-FFF2-40B4-BE49-F238E27FC236}">
                        <a16:creationId xmlns="" xmlns:a16="http://schemas.microsoft.com/office/drawing/2014/main" id="{B7CB218E-DA87-48BD-8BA0-6FBB065CD09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80" name="直接连接符 579">
                    <a:extLst>
                      <a:ext uri="{FF2B5EF4-FFF2-40B4-BE49-F238E27FC236}">
                        <a16:creationId xmlns="" xmlns:a16="http://schemas.microsoft.com/office/drawing/2014/main" id="{D165BD0C-655B-45D6-BACE-C083B1F504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2" name="组合 551">
                  <a:extLst>
                    <a:ext uri="{FF2B5EF4-FFF2-40B4-BE49-F238E27FC236}">
                      <a16:creationId xmlns="" xmlns:a16="http://schemas.microsoft.com/office/drawing/2014/main" id="{844BE81B-A54B-4590-B03E-EC58B0B178BB}"/>
                    </a:ext>
                  </a:extLst>
                </p:cNvPr>
                <p:cNvGrpSpPr/>
                <p:nvPr/>
              </p:nvGrpSpPr>
              <p:grpSpPr>
                <a:xfrm rot="21280399">
                  <a:off x="2438550" y="1993433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77" name="直接连接符 576">
                    <a:extLst>
                      <a:ext uri="{FF2B5EF4-FFF2-40B4-BE49-F238E27FC236}">
                        <a16:creationId xmlns="" xmlns:a16="http://schemas.microsoft.com/office/drawing/2014/main" id="{3C4C8BAA-F60E-449D-AE24-F2562B983E9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78" name="直接连接符 577">
                    <a:extLst>
                      <a:ext uri="{FF2B5EF4-FFF2-40B4-BE49-F238E27FC236}">
                        <a16:creationId xmlns="" xmlns:a16="http://schemas.microsoft.com/office/drawing/2014/main" id="{AC95EB34-5BA1-41CD-B85E-5595AA5CBE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3" name="组合 552">
                  <a:extLst>
                    <a:ext uri="{FF2B5EF4-FFF2-40B4-BE49-F238E27FC236}">
                      <a16:creationId xmlns="" xmlns:a16="http://schemas.microsoft.com/office/drawing/2014/main" id="{914B965E-DF39-4BD7-A83D-1E287DD11F75}"/>
                    </a:ext>
                  </a:extLst>
                </p:cNvPr>
                <p:cNvGrpSpPr/>
                <p:nvPr/>
              </p:nvGrpSpPr>
              <p:grpSpPr>
                <a:xfrm rot="21280399">
                  <a:off x="2337989" y="2205385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75" name="直接连接符 574">
                    <a:extLst>
                      <a:ext uri="{FF2B5EF4-FFF2-40B4-BE49-F238E27FC236}">
                        <a16:creationId xmlns="" xmlns:a16="http://schemas.microsoft.com/office/drawing/2014/main" id="{2255D8CB-8A0F-45B4-8CAC-C8B15C9D2B6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76" name="直接连接符 575">
                    <a:extLst>
                      <a:ext uri="{FF2B5EF4-FFF2-40B4-BE49-F238E27FC236}">
                        <a16:creationId xmlns="" xmlns:a16="http://schemas.microsoft.com/office/drawing/2014/main" id="{996A0A4C-8626-473E-93C5-098FFE2B41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4" name="组合 553">
                  <a:extLst>
                    <a:ext uri="{FF2B5EF4-FFF2-40B4-BE49-F238E27FC236}">
                      <a16:creationId xmlns="" xmlns:a16="http://schemas.microsoft.com/office/drawing/2014/main" id="{41FCDE8A-4707-4B9C-B95D-F0C8080E016C}"/>
                    </a:ext>
                  </a:extLst>
                </p:cNvPr>
                <p:cNvGrpSpPr/>
                <p:nvPr/>
              </p:nvGrpSpPr>
              <p:grpSpPr>
                <a:xfrm rot="21280399">
                  <a:off x="2256777" y="2409176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73" name="直接连接符 572">
                    <a:extLst>
                      <a:ext uri="{FF2B5EF4-FFF2-40B4-BE49-F238E27FC236}">
                        <a16:creationId xmlns="" xmlns:a16="http://schemas.microsoft.com/office/drawing/2014/main" id="{10176EA4-0EC7-4BF8-8F96-34CAF984B61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74" name="直接连接符 573">
                    <a:extLst>
                      <a:ext uri="{FF2B5EF4-FFF2-40B4-BE49-F238E27FC236}">
                        <a16:creationId xmlns="" xmlns:a16="http://schemas.microsoft.com/office/drawing/2014/main" id="{ECDF35D2-2F3B-4F87-A68D-2A04014E71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5" name="组合 554">
                  <a:extLst>
                    <a:ext uri="{FF2B5EF4-FFF2-40B4-BE49-F238E27FC236}">
                      <a16:creationId xmlns="" xmlns:a16="http://schemas.microsoft.com/office/drawing/2014/main" id="{3259E063-679A-4172-98A0-1DD5DB0717C5}"/>
                    </a:ext>
                  </a:extLst>
                </p:cNvPr>
                <p:cNvGrpSpPr/>
                <p:nvPr/>
              </p:nvGrpSpPr>
              <p:grpSpPr>
                <a:xfrm rot="21280399">
                  <a:off x="3017098" y="1351884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71" name="直接连接符 570">
                    <a:extLst>
                      <a:ext uri="{FF2B5EF4-FFF2-40B4-BE49-F238E27FC236}">
                        <a16:creationId xmlns="" xmlns:a16="http://schemas.microsoft.com/office/drawing/2014/main" id="{0A682E12-52DE-4C3D-956B-61FFD7DC60A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72" name="直接连接符 571">
                    <a:extLst>
                      <a:ext uri="{FF2B5EF4-FFF2-40B4-BE49-F238E27FC236}">
                        <a16:creationId xmlns="" xmlns:a16="http://schemas.microsoft.com/office/drawing/2014/main" id="{D7E2C616-788C-4115-AB8F-2E345E3EB6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6" name="组合 555">
                  <a:extLst>
                    <a:ext uri="{FF2B5EF4-FFF2-40B4-BE49-F238E27FC236}">
                      <a16:creationId xmlns="" xmlns:a16="http://schemas.microsoft.com/office/drawing/2014/main" id="{C4C2C6BB-A4CB-41E1-ACB2-9F93887162B6}"/>
                    </a:ext>
                  </a:extLst>
                </p:cNvPr>
                <p:cNvGrpSpPr/>
                <p:nvPr/>
              </p:nvGrpSpPr>
              <p:grpSpPr>
                <a:xfrm rot="21280399">
                  <a:off x="2919266" y="1563837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69" name="直接连接符 568">
                    <a:extLst>
                      <a:ext uri="{FF2B5EF4-FFF2-40B4-BE49-F238E27FC236}">
                        <a16:creationId xmlns="" xmlns:a16="http://schemas.microsoft.com/office/drawing/2014/main" id="{31FA4225-13CB-477F-BACC-6D274B551E9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70" name="直接连接符 569">
                    <a:extLst>
                      <a:ext uri="{FF2B5EF4-FFF2-40B4-BE49-F238E27FC236}">
                        <a16:creationId xmlns="" xmlns:a16="http://schemas.microsoft.com/office/drawing/2014/main" id="{D34CD27C-5444-465C-9243-DA7EF0E076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7" name="组合 556">
                  <a:extLst>
                    <a:ext uri="{FF2B5EF4-FFF2-40B4-BE49-F238E27FC236}">
                      <a16:creationId xmlns="" xmlns:a16="http://schemas.microsoft.com/office/drawing/2014/main" id="{3EFD4195-1D09-46BC-A333-DE89D1611CA3}"/>
                    </a:ext>
                  </a:extLst>
                </p:cNvPr>
                <p:cNvGrpSpPr/>
                <p:nvPr/>
              </p:nvGrpSpPr>
              <p:grpSpPr>
                <a:xfrm rot="21280399">
                  <a:off x="2821010" y="1775790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67" name="直接连接符 566">
                    <a:extLst>
                      <a:ext uri="{FF2B5EF4-FFF2-40B4-BE49-F238E27FC236}">
                        <a16:creationId xmlns="" xmlns:a16="http://schemas.microsoft.com/office/drawing/2014/main" id="{F1FA7128-8125-4C91-9298-506EF28550A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68" name="直接连接符 567">
                    <a:extLst>
                      <a:ext uri="{FF2B5EF4-FFF2-40B4-BE49-F238E27FC236}">
                        <a16:creationId xmlns="" xmlns:a16="http://schemas.microsoft.com/office/drawing/2014/main" id="{5DEE6B68-BBC4-49CC-BC7C-6FDC9C75F1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8" name="组合 557">
                  <a:extLst>
                    <a:ext uri="{FF2B5EF4-FFF2-40B4-BE49-F238E27FC236}">
                      <a16:creationId xmlns="" xmlns:a16="http://schemas.microsoft.com/office/drawing/2014/main" id="{A469042D-3CE3-4A7A-BEA7-A0AF75D69A9C}"/>
                    </a:ext>
                  </a:extLst>
                </p:cNvPr>
                <p:cNvGrpSpPr/>
                <p:nvPr/>
              </p:nvGrpSpPr>
              <p:grpSpPr>
                <a:xfrm rot="21280399">
                  <a:off x="2734835" y="1987743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65" name="直接连接符 564">
                    <a:extLst>
                      <a:ext uri="{FF2B5EF4-FFF2-40B4-BE49-F238E27FC236}">
                        <a16:creationId xmlns="" xmlns:a16="http://schemas.microsoft.com/office/drawing/2014/main" id="{2A0500B0-BA5D-4E5E-A3A2-AEF3A542ECB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66" name="直接连接符 565">
                    <a:extLst>
                      <a:ext uri="{FF2B5EF4-FFF2-40B4-BE49-F238E27FC236}">
                        <a16:creationId xmlns="" xmlns:a16="http://schemas.microsoft.com/office/drawing/2014/main" id="{A8F9EDBA-3E52-4C52-802D-79B1F14349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59" name="组合 558">
                  <a:extLst>
                    <a:ext uri="{FF2B5EF4-FFF2-40B4-BE49-F238E27FC236}">
                      <a16:creationId xmlns="" xmlns:a16="http://schemas.microsoft.com/office/drawing/2014/main" id="{13122664-0B52-4B69-B976-DAAEE3FCB19C}"/>
                    </a:ext>
                  </a:extLst>
                </p:cNvPr>
                <p:cNvGrpSpPr/>
                <p:nvPr/>
              </p:nvGrpSpPr>
              <p:grpSpPr>
                <a:xfrm rot="21280399">
                  <a:off x="2634274" y="2199695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63" name="直接连接符 562">
                    <a:extLst>
                      <a:ext uri="{FF2B5EF4-FFF2-40B4-BE49-F238E27FC236}">
                        <a16:creationId xmlns="" xmlns:a16="http://schemas.microsoft.com/office/drawing/2014/main" id="{B2B89155-0044-439D-825A-54CDC7859ABE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64" name="直接连接符 563">
                    <a:extLst>
                      <a:ext uri="{FF2B5EF4-FFF2-40B4-BE49-F238E27FC236}">
                        <a16:creationId xmlns="" xmlns:a16="http://schemas.microsoft.com/office/drawing/2014/main" id="{3C519847-BA48-4E77-A58B-0620DA76B2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560" name="组合 559">
                  <a:extLst>
                    <a:ext uri="{FF2B5EF4-FFF2-40B4-BE49-F238E27FC236}">
                      <a16:creationId xmlns="" xmlns:a16="http://schemas.microsoft.com/office/drawing/2014/main" id="{72EC1F8A-CE33-4EF6-A8D9-ADFCA6D28E1C}"/>
                    </a:ext>
                  </a:extLst>
                </p:cNvPr>
                <p:cNvGrpSpPr/>
                <p:nvPr/>
              </p:nvGrpSpPr>
              <p:grpSpPr>
                <a:xfrm rot="21280399">
                  <a:off x="2553062" y="2403486"/>
                  <a:ext cx="185620" cy="125992"/>
                  <a:chOff x="3198657" y="2490651"/>
                  <a:chExt cx="185620" cy="125992"/>
                </a:xfrm>
              </p:grpSpPr>
              <p:cxnSp>
                <p:nvCxnSpPr>
                  <p:cNvPr id="561" name="直接连接符 560">
                    <a:extLst>
                      <a:ext uri="{FF2B5EF4-FFF2-40B4-BE49-F238E27FC236}">
                        <a16:creationId xmlns="" xmlns:a16="http://schemas.microsoft.com/office/drawing/2014/main" id="{4FA1DD34-8AA7-4D7F-8CAD-F50EAC4E94AE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213463" y="2490651"/>
                    <a:ext cx="156435" cy="125992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562" name="直接连接符 561">
                    <a:extLst>
                      <a:ext uri="{FF2B5EF4-FFF2-40B4-BE49-F238E27FC236}">
                        <a16:creationId xmlns="" xmlns:a16="http://schemas.microsoft.com/office/drawing/2014/main" id="{092D10D1-8F1D-46B7-9DAE-515ADAE01F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721232">
                    <a:off x="3198657" y="2515215"/>
                    <a:ext cx="185620" cy="77646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E9002F"/>
                    </a:solidFill>
                    <a:prstDash val="solid"/>
                    <a:miter lim="800000"/>
                  </a:ln>
                  <a:effectLst/>
                </p:spPr>
              </p:cxnSp>
            </p:grpSp>
          </p:grpSp>
          <p:grpSp>
            <p:nvGrpSpPr>
              <p:cNvPr id="506" name="组合 505">
                <a:extLst>
                  <a:ext uri="{FF2B5EF4-FFF2-40B4-BE49-F238E27FC236}">
                    <a16:creationId xmlns="" xmlns:a16="http://schemas.microsoft.com/office/drawing/2014/main" id="{31C9AD49-0BEE-4963-A498-DECD05CB4730}"/>
                  </a:ext>
                </a:extLst>
              </p:cNvPr>
              <p:cNvGrpSpPr/>
              <p:nvPr/>
            </p:nvGrpSpPr>
            <p:grpSpPr>
              <a:xfrm>
                <a:off x="522037" y="3991130"/>
                <a:ext cx="812931" cy="955539"/>
                <a:chOff x="4400109" y="4663670"/>
                <a:chExt cx="812931" cy="955539"/>
              </a:xfrm>
            </p:grpSpPr>
            <p:sp>
              <p:nvSpPr>
                <p:cNvPr id="507" name="椭圆 506">
                  <a:extLst>
                    <a:ext uri="{FF2B5EF4-FFF2-40B4-BE49-F238E27FC236}">
                      <a16:creationId xmlns="" xmlns:a16="http://schemas.microsoft.com/office/drawing/2014/main" id="{80000F15-680E-40C5-A2F2-544C4B585D71}"/>
                    </a:ext>
                  </a:extLst>
                </p:cNvPr>
                <p:cNvSpPr/>
                <p:nvPr/>
              </p:nvSpPr>
              <p:spPr>
                <a:xfrm rot="13886436">
                  <a:off x="4119867" y="5027693"/>
                  <a:ext cx="871758" cy="311273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1D1D1A"/>
                  </a:solidFill>
                  <a:prstDash val="sysDash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8" name="椭圆 507">
                  <a:extLst>
                    <a:ext uri="{FF2B5EF4-FFF2-40B4-BE49-F238E27FC236}">
                      <a16:creationId xmlns="" xmlns:a16="http://schemas.microsoft.com/office/drawing/2014/main" id="{D9B82C0A-F1EF-4E86-8CEF-8CA2C57CB966}"/>
                    </a:ext>
                  </a:extLst>
                </p:cNvPr>
                <p:cNvSpPr/>
                <p:nvPr/>
              </p:nvSpPr>
              <p:spPr>
                <a:xfrm rot="14987751">
                  <a:off x="4200967" y="4959637"/>
                  <a:ext cx="871758" cy="311273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1D1D1A"/>
                  </a:solidFill>
                  <a:prstDash val="sysDash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9" name="椭圆 508">
                  <a:extLst>
                    <a:ext uri="{FF2B5EF4-FFF2-40B4-BE49-F238E27FC236}">
                      <a16:creationId xmlns="" xmlns:a16="http://schemas.microsoft.com/office/drawing/2014/main" id="{4E45EC71-88DB-49DC-84B7-B0354F11D057}"/>
                    </a:ext>
                  </a:extLst>
                </p:cNvPr>
                <p:cNvSpPr/>
                <p:nvPr/>
              </p:nvSpPr>
              <p:spPr>
                <a:xfrm rot="15913118">
                  <a:off x="4345079" y="4943912"/>
                  <a:ext cx="871758" cy="311273"/>
                </a:xfrm>
                <a:prstGeom prst="ellipse">
                  <a:avLst/>
                </a:prstGeom>
                <a:solidFill>
                  <a:srgbClr val="FFC000"/>
                </a:solidFill>
                <a:ln w="12700" cap="flat" cmpd="sng" algn="ctr">
                  <a:solidFill>
                    <a:srgbClr val="1D1D1A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0" name="椭圆 509">
                  <a:extLst>
                    <a:ext uri="{FF2B5EF4-FFF2-40B4-BE49-F238E27FC236}">
                      <a16:creationId xmlns="" xmlns:a16="http://schemas.microsoft.com/office/drawing/2014/main" id="{B189F71D-7D75-4DB7-93F6-BCE6F00EFBAC}"/>
                    </a:ext>
                  </a:extLst>
                </p:cNvPr>
                <p:cNvSpPr/>
                <p:nvPr/>
              </p:nvSpPr>
              <p:spPr>
                <a:xfrm rot="17109614">
                  <a:off x="4492413" y="4964213"/>
                  <a:ext cx="871758" cy="311273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1D1D1A"/>
                  </a:solidFill>
                  <a:prstDash val="sysDash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1" name="椭圆 510">
                  <a:extLst>
                    <a:ext uri="{FF2B5EF4-FFF2-40B4-BE49-F238E27FC236}">
                      <a16:creationId xmlns="" xmlns:a16="http://schemas.microsoft.com/office/drawing/2014/main" id="{6FE2F649-1AC2-417C-92FF-2AE7FD3CDE58}"/>
                    </a:ext>
                  </a:extLst>
                </p:cNvPr>
                <p:cNvSpPr/>
                <p:nvPr/>
              </p:nvSpPr>
              <p:spPr>
                <a:xfrm rot="18312630">
                  <a:off x="4621525" y="5023351"/>
                  <a:ext cx="871758" cy="311273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1D1D1A"/>
                  </a:solidFill>
                  <a:prstDash val="sysDash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等线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30" name="组合 429">
              <a:extLst>
                <a:ext uri="{FF2B5EF4-FFF2-40B4-BE49-F238E27FC236}">
                  <a16:creationId xmlns="" xmlns:a16="http://schemas.microsoft.com/office/drawing/2014/main" id="{030E9F71-3A04-4649-9165-4182A640532F}"/>
                </a:ext>
              </a:extLst>
            </p:cNvPr>
            <p:cNvGrpSpPr/>
            <p:nvPr/>
          </p:nvGrpSpPr>
          <p:grpSpPr>
            <a:xfrm>
              <a:off x="168405" y="3485921"/>
              <a:ext cx="5866794" cy="921205"/>
              <a:chOff x="69391" y="3110242"/>
              <a:chExt cx="6114518" cy="960103"/>
            </a:xfrm>
          </p:grpSpPr>
          <p:sp>
            <p:nvSpPr>
              <p:cNvPr id="448" name="矩形 447">
                <a:extLst>
                  <a:ext uri="{FF2B5EF4-FFF2-40B4-BE49-F238E27FC236}">
                    <a16:creationId xmlns="" xmlns:a16="http://schemas.microsoft.com/office/drawing/2014/main" id="{ABC6012E-240D-4255-8518-A4291EB27258}"/>
                  </a:ext>
                </a:extLst>
              </p:cNvPr>
              <p:cNvSpPr/>
              <p:nvPr/>
            </p:nvSpPr>
            <p:spPr>
              <a:xfrm>
                <a:off x="232578" y="3452428"/>
                <a:ext cx="5743287" cy="280955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9" name="矩形 448">
                <a:extLst>
                  <a:ext uri="{FF2B5EF4-FFF2-40B4-BE49-F238E27FC236}">
                    <a16:creationId xmlns="" xmlns:a16="http://schemas.microsoft.com/office/drawing/2014/main" id="{A86E157E-EA09-4140-818E-EF9D3F9096CE}"/>
                  </a:ext>
                </a:extLst>
              </p:cNvPr>
              <p:cNvSpPr/>
              <p:nvPr/>
            </p:nvSpPr>
            <p:spPr>
              <a:xfrm>
                <a:off x="52963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0" name="矩形 449">
                <a:extLst>
                  <a:ext uri="{FF2B5EF4-FFF2-40B4-BE49-F238E27FC236}">
                    <a16:creationId xmlns="" xmlns:a16="http://schemas.microsoft.com/office/drawing/2014/main" id="{8309D7C4-B062-4614-AFEA-5A14A8717868}"/>
                  </a:ext>
                </a:extLst>
              </p:cNvPr>
              <p:cNvSpPr/>
              <p:nvPr/>
            </p:nvSpPr>
            <p:spPr>
              <a:xfrm>
                <a:off x="65412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1" name="矩形 450">
                <a:extLst>
                  <a:ext uri="{FF2B5EF4-FFF2-40B4-BE49-F238E27FC236}">
                    <a16:creationId xmlns="" xmlns:a16="http://schemas.microsoft.com/office/drawing/2014/main" id="{54AD600F-5B60-41F4-8EA4-63C277AA6979}"/>
                  </a:ext>
                </a:extLst>
              </p:cNvPr>
              <p:cNvSpPr/>
              <p:nvPr/>
            </p:nvSpPr>
            <p:spPr>
              <a:xfrm>
                <a:off x="77861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2" name="矩形 451">
                <a:extLst>
                  <a:ext uri="{FF2B5EF4-FFF2-40B4-BE49-F238E27FC236}">
                    <a16:creationId xmlns="" xmlns:a16="http://schemas.microsoft.com/office/drawing/2014/main" id="{E46D52EE-79AD-4782-8FC7-14ACE5957767}"/>
                  </a:ext>
                </a:extLst>
              </p:cNvPr>
              <p:cNvSpPr/>
              <p:nvPr/>
            </p:nvSpPr>
            <p:spPr>
              <a:xfrm>
                <a:off x="90310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3" name="矩形 452">
                <a:extLst>
                  <a:ext uri="{FF2B5EF4-FFF2-40B4-BE49-F238E27FC236}">
                    <a16:creationId xmlns="" xmlns:a16="http://schemas.microsoft.com/office/drawing/2014/main" id="{D189D178-85D3-4F4B-A430-588594FE1454}"/>
                  </a:ext>
                </a:extLst>
              </p:cNvPr>
              <p:cNvSpPr/>
              <p:nvPr/>
            </p:nvSpPr>
            <p:spPr>
              <a:xfrm>
                <a:off x="102759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4" name="矩形 453">
                <a:extLst>
                  <a:ext uri="{FF2B5EF4-FFF2-40B4-BE49-F238E27FC236}">
                    <a16:creationId xmlns="" xmlns:a16="http://schemas.microsoft.com/office/drawing/2014/main" id="{979D0EBE-EA24-458E-85A1-EB952BDC28C8}"/>
                  </a:ext>
                </a:extLst>
              </p:cNvPr>
              <p:cNvSpPr/>
              <p:nvPr/>
            </p:nvSpPr>
            <p:spPr>
              <a:xfrm>
                <a:off x="115208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5" name="矩形 454">
                <a:extLst>
                  <a:ext uri="{FF2B5EF4-FFF2-40B4-BE49-F238E27FC236}">
                    <a16:creationId xmlns="" xmlns:a16="http://schemas.microsoft.com/office/drawing/2014/main" id="{AB92247C-072A-48F1-B9B9-72864FEDC60B}"/>
                  </a:ext>
                </a:extLst>
              </p:cNvPr>
              <p:cNvSpPr/>
              <p:nvPr/>
            </p:nvSpPr>
            <p:spPr>
              <a:xfrm>
                <a:off x="140106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6" name="矩形 455">
                <a:extLst>
                  <a:ext uri="{FF2B5EF4-FFF2-40B4-BE49-F238E27FC236}">
                    <a16:creationId xmlns="" xmlns:a16="http://schemas.microsoft.com/office/drawing/2014/main" id="{2863CD99-87CB-47E4-AF35-498061EE1B79}"/>
                  </a:ext>
                </a:extLst>
              </p:cNvPr>
              <p:cNvSpPr/>
              <p:nvPr/>
            </p:nvSpPr>
            <p:spPr>
              <a:xfrm>
                <a:off x="152555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7" name="矩形 456">
                <a:extLst>
                  <a:ext uri="{FF2B5EF4-FFF2-40B4-BE49-F238E27FC236}">
                    <a16:creationId xmlns="" xmlns:a16="http://schemas.microsoft.com/office/drawing/2014/main" id="{E354E016-B595-47A5-8FB4-AC35BEB2FD9B}"/>
                  </a:ext>
                </a:extLst>
              </p:cNvPr>
              <p:cNvSpPr/>
              <p:nvPr/>
            </p:nvSpPr>
            <p:spPr>
              <a:xfrm>
                <a:off x="165004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8" name="矩形 457">
                <a:extLst>
                  <a:ext uri="{FF2B5EF4-FFF2-40B4-BE49-F238E27FC236}">
                    <a16:creationId xmlns="" xmlns:a16="http://schemas.microsoft.com/office/drawing/2014/main" id="{5A39C636-2C4A-4743-9B50-A5D669E6A8C5}"/>
                  </a:ext>
                </a:extLst>
              </p:cNvPr>
              <p:cNvSpPr/>
              <p:nvPr/>
            </p:nvSpPr>
            <p:spPr>
              <a:xfrm>
                <a:off x="177453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9" name="矩形 458">
                <a:extLst>
                  <a:ext uri="{FF2B5EF4-FFF2-40B4-BE49-F238E27FC236}">
                    <a16:creationId xmlns="" xmlns:a16="http://schemas.microsoft.com/office/drawing/2014/main" id="{C219F177-20DA-4AB9-9F02-2A9EDC445ED6}"/>
                  </a:ext>
                </a:extLst>
              </p:cNvPr>
              <p:cNvSpPr/>
              <p:nvPr/>
            </p:nvSpPr>
            <p:spPr>
              <a:xfrm>
                <a:off x="127657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0" name="矩形 459">
                <a:extLst>
                  <a:ext uri="{FF2B5EF4-FFF2-40B4-BE49-F238E27FC236}">
                    <a16:creationId xmlns="" xmlns:a16="http://schemas.microsoft.com/office/drawing/2014/main" id="{96F73F28-0142-40CF-AFA4-BB909B5CDBB7}"/>
                  </a:ext>
                </a:extLst>
              </p:cNvPr>
              <p:cNvSpPr/>
              <p:nvPr/>
            </p:nvSpPr>
            <p:spPr>
              <a:xfrm>
                <a:off x="189902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1" name="矩形 460">
                <a:extLst>
                  <a:ext uri="{FF2B5EF4-FFF2-40B4-BE49-F238E27FC236}">
                    <a16:creationId xmlns="" xmlns:a16="http://schemas.microsoft.com/office/drawing/2014/main" id="{30184D53-A3B5-431B-900C-722680A49440}"/>
                  </a:ext>
                </a:extLst>
              </p:cNvPr>
              <p:cNvSpPr/>
              <p:nvPr/>
            </p:nvSpPr>
            <p:spPr>
              <a:xfrm>
                <a:off x="202351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2" name="矩形 461">
                <a:extLst>
                  <a:ext uri="{FF2B5EF4-FFF2-40B4-BE49-F238E27FC236}">
                    <a16:creationId xmlns="" xmlns:a16="http://schemas.microsoft.com/office/drawing/2014/main" id="{DCCE152E-4F67-4786-B133-08376C0CD6D0}"/>
                  </a:ext>
                </a:extLst>
              </p:cNvPr>
              <p:cNvSpPr/>
              <p:nvPr/>
            </p:nvSpPr>
            <p:spPr>
              <a:xfrm>
                <a:off x="214800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3" name="矩形 462">
                <a:extLst>
                  <a:ext uri="{FF2B5EF4-FFF2-40B4-BE49-F238E27FC236}">
                    <a16:creationId xmlns="" xmlns:a16="http://schemas.microsoft.com/office/drawing/2014/main" id="{340FEF5C-7A41-489A-B9B2-AC5A7E41E472}"/>
                  </a:ext>
                </a:extLst>
              </p:cNvPr>
              <p:cNvSpPr/>
              <p:nvPr/>
            </p:nvSpPr>
            <p:spPr>
              <a:xfrm>
                <a:off x="2272492" y="3477275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4" name="矩形 463">
                <a:extLst>
                  <a:ext uri="{FF2B5EF4-FFF2-40B4-BE49-F238E27FC236}">
                    <a16:creationId xmlns="" xmlns:a16="http://schemas.microsoft.com/office/drawing/2014/main" id="{7F9C1A4B-23A9-4511-8BE8-5C1BCB9ADE87}"/>
                  </a:ext>
                </a:extLst>
              </p:cNvPr>
              <p:cNvSpPr/>
              <p:nvPr/>
            </p:nvSpPr>
            <p:spPr>
              <a:xfrm>
                <a:off x="239698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5" name="矩形 464">
                <a:extLst>
                  <a:ext uri="{FF2B5EF4-FFF2-40B4-BE49-F238E27FC236}">
                    <a16:creationId xmlns="" xmlns:a16="http://schemas.microsoft.com/office/drawing/2014/main" id="{84F9001F-6342-46F2-BC74-26384BC0928F}"/>
                  </a:ext>
                </a:extLst>
              </p:cNvPr>
              <p:cNvSpPr/>
              <p:nvPr/>
            </p:nvSpPr>
            <p:spPr>
              <a:xfrm>
                <a:off x="252147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6" name="矩形 465">
                <a:extLst>
                  <a:ext uri="{FF2B5EF4-FFF2-40B4-BE49-F238E27FC236}">
                    <a16:creationId xmlns="" xmlns:a16="http://schemas.microsoft.com/office/drawing/2014/main" id="{FC46B8B9-36C7-4095-808F-7E51A90A2F13}"/>
                  </a:ext>
                </a:extLst>
              </p:cNvPr>
              <p:cNvSpPr/>
              <p:nvPr/>
            </p:nvSpPr>
            <p:spPr>
              <a:xfrm>
                <a:off x="277045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7" name="矩形 466">
                <a:extLst>
                  <a:ext uri="{FF2B5EF4-FFF2-40B4-BE49-F238E27FC236}">
                    <a16:creationId xmlns="" xmlns:a16="http://schemas.microsoft.com/office/drawing/2014/main" id="{022F1C9B-E54D-412E-BA9C-379A90D2605D}"/>
                  </a:ext>
                </a:extLst>
              </p:cNvPr>
              <p:cNvSpPr/>
              <p:nvPr/>
            </p:nvSpPr>
            <p:spPr>
              <a:xfrm>
                <a:off x="289494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8" name="矩形 467">
                <a:extLst>
                  <a:ext uri="{FF2B5EF4-FFF2-40B4-BE49-F238E27FC236}">
                    <a16:creationId xmlns="" xmlns:a16="http://schemas.microsoft.com/office/drawing/2014/main" id="{0537987F-F6BA-47FB-8688-33684E3FE210}"/>
                  </a:ext>
                </a:extLst>
              </p:cNvPr>
              <p:cNvSpPr/>
              <p:nvPr/>
            </p:nvSpPr>
            <p:spPr>
              <a:xfrm>
                <a:off x="301943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9" name="矩形 468">
                <a:extLst>
                  <a:ext uri="{FF2B5EF4-FFF2-40B4-BE49-F238E27FC236}">
                    <a16:creationId xmlns="" xmlns:a16="http://schemas.microsoft.com/office/drawing/2014/main" id="{7F0E3ED2-80D4-47C5-B4B2-B142D86C4E41}"/>
                  </a:ext>
                </a:extLst>
              </p:cNvPr>
              <p:cNvSpPr/>
              <p:nvPr/>
            </p:nvSpPr>
            <p:spPr>
              <a:xfrm>
                <a:off x="314392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0" name="矩形 469">
                <a:extLst>
                  <a:ext uri="{FF2B5EF4-FFF2-40B4-BE49-F238E27FC236}">
                    <a16:creationId xmlns="" xmlns:a16="http://schemas.microsoft.com/office/drawing/2014/main" id="{6327E0C3-52E8-48A0-B6B2-796D3DB33CD8}"/>
                  </a:ext>
                </a:extLst>
              </p:cNvPr>
              <p:cNvSpPr/>
              <p:nvPr/>
            </p:nvSpPr>
            <p:spPr>
              <a:xfrm>
                <a:off x="264596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1" name="矩形 470">
                <a:extLst>
                  <a:ext uri="{FF2B5EF4-FFF2-40B4-BE49-F238E27FC236}">
                    <a16:creationId xmlns="" xmlns:a16="http://schemas.microsoft.com/office/drawing/2014/main" id="{271B677F-2A98-490B-9D1D-B4E47349CA5F}"/>
                  </a:ext>
                </a:extLst>
              </p:cNvPr>
              <p:cNvSpPr/>
              <p:nvPr/>
            </p:nvSpPr>
            <p:spPr>
              <a:xfrm>
                <a:off x="326841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2" name="矩形 471">
                <a:extLst>
                  <a:ext uri="{FF2B5EF4-FFF2-40B4-BE49-F238E27FC236}">
                    <a16:creationId xmlns="" xmlns:a16="http://schemas.microsoft.com/office/drawing/2014/main" id="{B735B21E-8642-4FBA-8293-0F05D274A62F}"/>
                  </a:ext>
                </a:extLst>
              </p:cNvPr>
              <p:cNvSpPr/>
              <p:nvPr/>
            </p:nvSpPr>
            <p:spPr>
              <a:xfrm>
                <a:off x="339290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3" name="矩形 472">
                <a:extLst>
                  <a:ext uri="{FF2B5EF4-FFF2-40B4-BE49-F238E27FC236}">
                    <a16:creationId xmlns="" xmlns:a16="http://schemas.microsoft.com/office/drawing/2014/main" id="{2A0B79CB-8F92-4CA7-9965-2ECEC6A0B50D}"/>
                  </a:ext>
                </a:extLst>
              </p:cNvPr>
              <p:cNvSpPr/>
              <p:nvPr/>
            </p:nvSpPr>
            <p:spPr>
              <a:xfrm>
                <a:off x="351739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4" name="矩形 473">
                <a:extLst>
                  <a:ext uri="{FF2B5EF4-FFF2-40B4-BE49-F238E27FC236}">
                    <a16:creationId xmlns="" xmlns:a16="http://schemas.microsoft.com/office/drawing/2014/main" id="{CA5A1CAA-8EB0-4807-9C92-73C78C753BE8}"/>
                  </a:ext>
                </a:extLst>
              </p:cNvPr>
              <p:cNvSpPr/>
              <p:nvPr/>
            </p:nvSpPr>
            <p:spPr>
              <a:xfrm>
                <a:off x="364188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5" name="矩形 474">
                <a:extLst>
                  <a:ext uri="{FF2B5EF4-FFF2-40B4-BE49-F238E27FC236}">
                    <a16:creationId xmlns="" xmlns:a16="http://schemas.microsoft.com/office/drawing/2014/main" id="{71F28B4C-D859-4B8E-815F-72D0A16F3500}"/>
                  </a:ext>
                </a:extLst>
              </p:cNvPr>
              <p:cNvSpPr/>
              <p:nvPr/>
            </p:nvSpPr>
            <p:spPr>
              <a:xfrm>
                <a:off x="376637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6" name="矩形 475">
                <a:extLst>
                  <a:ext uri="{FF2B5EF4-FFF2-40B4-BE49-F238E27FC236}">
                    <a16:creationId xmlns="" xmlns:a16="http://schemas.microsoft.com/office/drawing/2014/main" id="{0920A2FE-B615-4CB1-A518-EBC2A742702A}"/>
                  </a:ext>
                </a:extLst>
              </p:cNvPr>
              <p:cNvSpPr/>
              <p:nvPr/>
            </p:nvSpPr>
            <p:spPr>
              <a:xfrm>
                <a:off x="389086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7" name="矩形 476">
                <a:extLst>
                  <a:ext uri="{FF2B5EF4-FFF2-40B4-BE49-F238E27FC236}">
                    <a16:creationId xmlns="" xmlns:a16="http://schemas.microsoft.com/office/drawing/2014/main" id="{F18AB923-3935-476D-8D3C-A1E31BB0C24F}"/>
                  </a:ext>
                </a:extLst>
              </p:cNvPr>
              <p:cNvSpPr/>
              <p:nvPr/>
            </p:nvSpPr>
            <p:spPr>
              <a:xfrm>
                <a:off x="413984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8" name="矩形 477">
                <a:extLst>
                  <a:ext uri="{FF2B5EF4-FFF2-40B4-BE49-F238E27FC236}">
                    <a16:creationId xmlns="" xmlns:a16="http://schemas.microsoft.com/office/drawing/2014/main" id="{31B5CF1F-86FB-42BC-8669-75108AFEAE89}"/>
                  </a:ext>
                </a:extLst>
              </p:cNvPr>
              <p:cNvSpPr/>
              <p:nvPr/>
            </p:nvSpPr>
            <p:spPr>
              <a:xfrm>
                <a:off x="426433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9" name="矩形 478">
                <a:extLst>
                  <a:ext uri="{FF2B5EF4-FFF2-40B4-BE49-F238E27FC236}">
                    <a16:creationId xmlns="" xmlns:a16="http://schemas.microsoft.com/office/drawing/2014/main" id="{8CD7E7C9-6CCF-4D6F-ACB4-B36293B5AB42}"/>
                  </a:ext>
                </a:extLst>
              </p:cNvPr>
              <p:cNvSpPr/>
              <p:nvPr/>
            </p:nvSpPr>
            <p:spPr>
              <a:xfrm>
                <a:off x="438882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0" name="矩形 479">
                <a:extLst>
                  <a:ext uri="{FF2B5EF4-FFF2-40B4-BE49-F238E27FC236}">
                    <a16:creationId xmlns="" xmlns:a16="http://schemas.microsoft.com/office/drawing/2014/main" id="{91574871-C6B0-45EF-A623-32789FAEC817}"/>
                  </a:ext>
                </a:extLst>
              </p:cNvPr>
              <p:cNvSpPr/>
              <p:nvPr/>
            </p:nvSpPr>
            <p:spPr>
              <a:xfrm>
                <a:off x="4513298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1" name="矩形 480">
                <a:extLst>
                  <a:ext uri="{FF2B5EF4-FFF2-40B4-BE49-F238E27FC236}">
                    <a16:creationId xmlns="" xmlns:a16="http://schemas.microsoft.com/office/drawing/2014/main" id="{9B0FEB6B-8EB9-474C-B5D2-8751BEBFAF89}"/>
                  </a:ext>
                </a:extLst>
              </p:cNvPr>
              <p:cNvSpPr/>
              <p:nvPr/>
            </p:nvSpPr>
            <p:spPr>
              <a:xfrm>
                <a:off x="4015352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2" name="文本框 481">
                <a:extLst>
                  <a:ext uri="{FF2B5EF4-FFF2-40B4-BE49-F238E27FC236}">
                    <a16:creationId xmlns="" xmlns:a16="http://schemas.microsoft.com/office/drawing/2014/main" id="{38FC67DA-4C24-4054-93C9-6FAE2F842BF6}"/>
                  </a:ext>
                </a:extLst>
              </p:cNvPr>
              <p:cNvSpPr txBox="1"/>
              <p:nvPr/>
            </p:nvSpPr>
            <p:spPr>
              <a:xfrm>
                <a:off x="69391" y="3253679"/>
                <a:ext cx="504156" cy="1218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Arial" panose="020B0604020202020204" pitchFamily="34" charset="0"/>
                  </a:rPr>
                  <a:t>CSI-RS 1</a:t>
                </a:r>
                <a:endParaRPr kumimoji="1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483" name="直接箭头连接符 482">
                <a:extLst>
                  <a:ext uri="{FF2B5EF4-FFF2-40B4-BE49-F238E27FC236}">
                    <a16:creationId xmlns="" xmlns:a16="http://schemas.microsoft.com/office/drawing/2014/main" id="{063B6A17-37E8-4737-BD82-6B35AB032FB2}"/>
                  </a:ext>
                </a:extLst>
              </p:cNvPr>
              <p:cNvCxnSpPr>
                <a:stCxn id="482" idx="2"/>
              </p:cNvCxnSpPr>
              <p:nvPr/>
            </p:nvCxnSpPr>
            <p:spPr>
              <a:xfrm>
                <a:off x="321469" y="3375483"/>
                <a:ext cx="1328" cy="76477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E9002F"/>
                </a:solidFill>
                <a:prstDash val="solid"/>
                <a:miter lim="800000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484" name="文本框 483">
                <a:extLst>
                  <a:ext uri="{FF2B5EF4-FFF2-40B4-BE49-F238E27FC236}">
                    <a16:creationId xmlns="" xmlns:a16="http://schemas.microsoft.com/office/drawing/2014/main" id="{3B8D6265-B4B8-4B1D-B99C-1979EF756673}"/>
                  </a:ext>
                </a:extLst>
              </p:cNvPr>
              <p:cNvSpPr txBox="1"/>
              <p:nvPr/>
            </p:nvSpPr>
            <p:spPr>
              <a:xfrm>
                <a:off x="1986164" y="3274548"/>
                <a:ext cx="642133" cy="1218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Arial" panose="020B0604020202020204" pitchFamily="34" charset="0"/>
                  </a:rPr>
                  <a:t>CSI-RS 256 </a:t>
                </a:r>
                <a:endParaRPr kumimoji="1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485" name="直接箭头连接符 484">
                <a:extLst>
                  <a:ext uri="{FF2B5EF4-FFF2-40B4-BE49-F238E27FC236}">
                    <a16:creationId xmlns="" xmlns:a16="http://schemas.microsoft.com/office/drawing/2014/main" id="{74EB209D-3E5F-426A-A306-EBA03D2529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2994" y="3379853"/>
                <a:ext cx="1328" cy="92658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E9002F"/>
                </a:solidFill>
                <a:prstDash val="solid"/>
                <a:miter lim="800000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486" name="矩形 485">
                <a:extLst>
                  <a:ext uri="{FF2B5EF4-FFF2-40B4-BE49-F238E27FC236}">
                    <a16:creationId xmlns="" xmlns:a16="http://schemas.microsoft.com/office/drawing/2014/main" id="{168CB7FA-DADC-4B54-966A-E0B05D314E2B}"/>
                  </a:ext>
                </a:extLst>
              </p:cNvPr>
              <p:cNvSpPr/>
              <p:nvPr/>
            </p:nvSpPr>
            <p:spPr>
              <a:xfrm>
                <a:off x="279376" y="3479402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7" name="矩形 486">
                <a:extLst>
                  <a:ext uri="{FF2B5EF4-FFF2-40B4-BE49-F238E27FC236}">
                    <a16:creationId xmlns="" xmlns:a16="http://schemas.microsoft.com/office/drawing/2014/main" id="{4820A52B-FE1E-4CB1-8078-433A05DD7D22}"/>
                  </a:ext>
                </a:extLst>
              </p:cNvPr>
              <p:cNvSpPr/>
              <p:nvPr/>
            </p:nvSpPr>
            <p:spPr>
              <a:xfrm>
                <a:off x="403866" y="3479402"/>
                <a:ext cx="61912" cy="239867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8" name="矩形 487">
                <a:extLst>
                  <a:ext uri="{FF2B5EF4-FFF2-40B4-BE49-F238E27FC236}">
                    <a16:creationId xmlns="" xmlns:a16="http://schemas.microsoft.com/office/drawing/2014/main" id="{F9E3D8DE-0C4F-4B75-836C-C046337C623C}"/>
                  </a:ext>
                </a:extLst>
              </p:cNvPr>
              <p:cNvSpPr/>
              <p:nvPr/>
            </p:nvSpPr>
            <p:spPr>
              <a:xfrm>
                <a:off x="4774540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9" name="矩形 488">
                <a:extLst>
                  <a:ext uri="{FF2B5EF4-FFF2-40B4-BE49-F238E27FC236}">
                    <a16:creationId xmlns="" xmlns:a16="http://schemas.microsoft.com/office/drawing/2014/main" id="{0D8E8C90-CD77-4F9D-B951-707FD821D14A}"/>
                  </a:ext>
                </a:extLst>
              </p:cNvPr>
              <p:cNvSpPr/>
              <p:nvPr/>
            </p:nvSpPr>
            <p:spPr>
              <a:xfrm>
                <a:off x="4899030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0" name="矩形 489">
                <a:extLst>
                  <a:ext uri="{FF2B5EF4-FFF2-40B4-BE49-F238E27FC236}">
                    <a16:creationId xmlns="" xmlns:a16="http://schemas.microsoft.com/office/drawing/2014/main" id="{7AEA8536-1152-4F96-85F9-85E8FF3E0335}"/>
                  </a:ext>
                </a:extLst>
              </p:cNvPr>
              <p:cNvSpPr/>
              <p:nvPr/>
            </p:nvSpPr>
            <p:spPr>
              <a:xfrm>
                <a:off x="5023520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1" name="矩形 490">
                <a:extLst>
                  <a:ext uri="{FF2B5EF4-FFF2-40B4-BE49-F238E27FC236}">
                    <a16:creationId xmlns="" xmlns:a16="http://schemas.microsoft.com/office/drawing/2014/main" id="{2B5CA774-3353-4923-BFC1-8DC9E1F5BF7C}"/>
                  </a:ext>
                </a:extLst>
              </p:cNvPr>
              <p:cNvSpPr/>
              <p:nvPr/>
            </p:nvSpPr>
            <p:spPr>
              <a:xfrm>
                <a:off x="5147996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2" name="矩形 491">
                <a:extLst>
                  <a:ext uri="{FF2B5EF4-FFF2-40B4-BE49-F238E27FC236}">
                    <a16:creationId xmlns="" xmlns:a16="http://schemas.microsoft.com/office/drawing/2014/main" id="{7ED4CE6C-AE1D-4188-AA0F-41C0B6E48340}"/>
                  </a:ext>
                </a:extLst>
              </p:cNvPr>
              <p:cNvSpPr/>
              <p:nvPr/>
            </p:nvSpPr>
            <p:spPr>
              <a:xfrm>
                <a:off x="4650050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3" name="矩形 492">
                <a:extLst>
                  <a:ext uri="{FF2B5EF4-FFF2-40B4-BE49-F238E27FC236}">
                    <a16:creationId xmlns="" xmlns:a16="http://schemas.microsoft.com/office/drawing/2014/main" id="{3B6FBF65-E201-4055-8102-8A9EAC98A6F4}"/>
                  </a:ext>
                </a:extLst>
              </p:cNvPr>
              <p:cNvSpPr/>
              <p:nvPr/>
            </p:nvSpPr>
            <p:spPr>
              <a:xfrm>
                <a:off x="5406383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4" name="矩形 493">
                <a:extLst>
                  <a:ext uri="{FF2B5EF4-FFF2-40B4-BE49-F238E27FC236}">
                    <a16:creationId xmlns="" xmlns:a16="http://schemas.microsoft.com/office/drawing/2014/main" id="{548B298E-6D36-47FC-AF6E-D702B69B9CBE}"/>
                  </a:ext>
                </a:extLst>
              </p:cNvPr>
              <p:cNvSpPr/>
              <p:nvPr/>
            </p:nvSpPr>
            <p:spPr>
              <a:xfrm>
                <a:off x="5530873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5" name="矩形 494">
                <a:extLst>
                  <a:ext uri="{FF2B5EF4-FFF2-40B4-BE49-F238E27FC236}">
                    <a16:creationId xmlns="" xmlns:a16="http://schemas.microsoft.com/office/drawing/2014/main" id="{8F457029-DFBD-4F8B-ACDD-1DFC43FB4F68}"/>
                  </a:ext>
                </a:extLst>
              </p:cNvPr>
              <p:cNvSpPr/>
              <p:nvPr/>
            </p:nvSpPr>
            <p:spPr>
              <a:xfrm>
                <a:off x="5655363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6" name="矩形 495">
                <a:extLst>
                  <a:ext uri="{FF2B5EF4-FFF2-40B4-BE49-F238E27FC236}">
                    <a16:creationId xmlns="" xmlns:a16="http://schemas.microsoft.com/office/drawing/2014/main" id="{E5449B53-A11E-4756-809B-57625432EACB}"/>
                  </a:ext>
                </a:extLst>
              </p:cNvPr>
              <p:cNvSpPr/>
              <p:nvPr/>
            </p:nvSpPr>
            <p:spPr>
              <a:xfrm>
                <a:off x="5779839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7" name="矩形 496">
                <a:extLst>
                  <a:ext uri="{FF2B5EF4-FFF2-40B4-BE49-F238E27FC236}">
                    <a16:creationId xmlns="" xmlns:a16="http://schemas.microsoft.com/office/drawing/2014/main" id="{0778024A-1E70-43A1-ABC3-CF81937FC2B4}"/>
                  </a:ext>
                </a:extLst>
              </p:cNvPr>
              <p:cNvSpPr/>
              <p:nvPr/>
            </p:nvSpPr>
            <p:spPr>
              <a:xfrm>
                <a:off x="5281893" y="3477275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8" name="矩形 497">
                <a:extLst>
                  <a:ext uri="{FF2B5EF4-FFF2-40B4-BE49-F238E27FC236}">
                    <a16:creationId xmlns="" xmlns:a16="http://schemas.microsoft.com/office/drawing/2014/main" id="{78390191-6E79-4C9B-87FE-AAC802C3C764}"/>
                  </a:ext>
                </a:extLst>
              </p:cNvPr>
              <p:cNvSpPr/>
              <p:nvPr/>
            </p:nvSpPr>
            <p:spPr>
              <a:xfrm>
                <a:off x="5906532" y="3472971"/>
                <a:ext cx="61912" cy="239867"/>
              </a:xfrm>
              <a:prstGeom prst="rect">
                <a:avLst/>
              </a:prstGeom>
              <a:solidFill>
                <a:srgbClr val="8064A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9" name="文本框 498">
                <a:extLst>
                  <a:ext uri="{FF2B5EF4-FFF2-40B4-BE49-F238E27FC236}">
                    <a16:creationId xmlns="" xmlns:a16="http://schemas.microsoft.com/office/drawing/2014/main" id="{BB85F06E-A53F-47E3-B068-9B79DCEBD03C}"/>
                  </a:ext>
                </a:extLst>
              </p:cNvPr>
              <p:cNvSpPr txBox="1"/>
              <p:nvPr/>
            </p:nvSpPr>
            <p:spPr>
              <a:xfrm>
                <a:off x="5541776" y="3110242"/>
                <a:ext cx="64213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Arial" panose="020B0604020202020204" pitchFamily="34" charset="0"/>
                  </a:rPr>
                  <a:t>CSI-RS </a:t>
                </a:r>
              </a:p>
              <a:p>
                <a:pPr marL="0" marR="0" lvl="0" indent="0" algn="ctr" defTabSz="91445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Arial" panose="020B0604020202020204" pitchFamily="34" charset="0"/>
                  </a:rPr>
                  <a:t>1024 </a:t>
                </a:r>
                <a:endParaRPr kumimoji="1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500" name="直接箭头连接符 499">
                <a:extLst>
                  <a:ext uri="{FF2B5EF4-FFF2-40B4-BE49-F238E27FC236}">
                    <a16:creationId xmlns="" xmlns:a16="http://schemas.microsoft.com/office/drawing/2014/main" id="{7C3C004E-8940-410F-A365-1783608D84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4618" y="3369449"/>
                <a:ext cx="1328" cy="92658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E9002F"/>
                </a:solidFill>
                <a:prstDash val="solid"/>
                <a:miter lim="800000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501" name="左大括号 500">
                <a:extLst>
                  <a:ext uri="{FF2B5EF4-FFF2-40B4-BE49-F238E27FC236}">
                    <a16:creationId xmlns="" xmlns:a16="http://schemas.microsoft.com/office/drawing/2014/main" id="{FF1988F5-AFEB-4542-9EAB-3E884C763A13}"/>
                  </a:ext>
                </a:extLst>
              </p:cNvPr>
              <p:cNvSpPr/>
              <p:nvPr/>
            </p:nvSpPr>
            <p:spPr>
              <a:xfrm rot="16200000" flipV="1">
                <a:off x="1266404" y="2775179"/>
                <a:ext cx="45719" cy="2050116"/>
              </a:xfrm>
              <a:prstGeom prst="leftBrace">
                <a:avLst>
                  <a:gd name="adj1" fmla="val 104280"/>
                  <a:gd name="adj2" fmla="val 50154"/>
                </a:avLst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2" name="左大括号 501">
                <a:extLst>
                  <a:ext uri="{FF2B5EF4-FFF2-40B4-BE49-F238E27FC236}">
                    <a16:creationId xmlns="" xmlns:a16="http://schemas.microsoft.com/office/drawing/2014/main" id="{9DB5A881-77BF-4CE3-B61A-3815C1393B5E}"/>
                  </a:ext>
                </a:extLst>
              </p:cNvPr>
              <p:cNvSpPr/>
              <p:nvPr/>
            </p:nvSpPr>
            <p:spPr>
              <a:xfrm rot="16200000" flipV="1">
                <a:off x="4127511" y="2037738"/>
                <a:ext cx="70181" cy="3564025"/>
              </a:xfrm>
              <a:prstGeom prst="leftBrace">
                <a:avLst>
                  <a:gd name="adj1" fmla="val 122376"/>
                  <a:gd name="adj2" fmla="val 50154"/>
                </a:avLst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3" name="文本框 502">
                <a:extLst>
                  <a:ext uri="{FF2B5EF4-FFF2-40B4-BE49-F238E27FC236}">
                    <a16:creationId xmlns="" xmlns:a16="http://schemas.microsoft.com/office/drawing/2014/main" id="{BDF6876D-BE4F-4278-9A4F-413DC8743F45}"/>
                  </a:ext>
                </a:extLst>
              </p:cNvPr>
              <p:cNvSpPr txBox="1"/>
              <p:nvPr/>
            </p:nvSpPr>
            <p:spPr>
              <a:xfrm>
                <a:off x="628230" y="3947234"/>
                <a:ext cx="1322065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 panose="020B0604020202020204" pitchFamily="34" charset="0"/>
                  </a:rPr>
                  <a:t>DFT beams</a:t>
                </a:r>
                <a:endParaRPr kumimoji="1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4" name="文本框 503">
                <a:extLst>
                  <a:ext uri="{FF2B5EF4-FFF2-40B4-BE49-F238E27FC236}">
                    <a16:creationId xmlns="" xmlns:a16="http://schemas.microsoft.com/office/drawing/2014/main" id="{9627DACC-73C2-42D5-993D-0BF59E378D5D}"/>
                  </a:ext>
                </a:extLst>
              </p:cNvPr>
              <p:cNvSpPr txBox="1"/>
              <p:nvPr/>
            </p:nvSpPr>
            <p:spPr>
              <a:xfrm>
                <a:off x="2819898" y="3945343"/>
                <a:ext cx="2780547" cy="1218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 panose="020B0604020202020204" pitchFamily="34" charset="0"/>
                  </a:rPr>
                  <a:t>Dense oversampling beams for ensuring coverage</a:t>
                </a:r>
                <a:endParaRPr kumimoji="1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1" name="组合 430">
              <a:extLst>
                <a:ext uri="{FF2B5EF4-FFF2-40B4-BE49-F238E27FC236}">
                  <a16:creationId xmlns="" xmlns:a16="http://schemas.microsoft.com/office/drawing/2014/main" id="{4C6C344B-97DE-47F4-AE3C-83ED8F21E92D}"/>
                </a:ext>
              </a:extLst>
            </p:cNvPr>
            <p:cNvGrpSpPr/>
            <p:nvPr/>
          </p:nvGrpSpPr>
          <p:grpSpPr>
            <a:xfrm rot="21119290">
              <a:off x="4649079" y="2723155"/>
              <a:ext cx="474760" cy="733151"/>
              <a:chOff x="4194674" y="2275616"/>
              <a:chExt cx="474760" cy="908031"/>
            </a:xfrm>
          </p:grpSpPr>
          <p:sp>
            <p:nvSpPr>
              <p:cNvPr id="439" name="椭圆 438">
                <a:extLst>
                  <a:ext uri="{FF2B5EF4-FFF2-40B4-BE49-F238E27FC236}">
                    <a16:creationId xmlns="" xmlns:a16="http://schemas.microsoft.com/office/drawing/2014/main" id="{4A7D5281-1778-4931-B1BB-21FE5BEFFEAA}"/>
                  </a:ext>
                </a:extLst>
              </p:cNvPr>
              <p:cNvSpPr/>
              <p:nvPr/>
            </p:nvSpPr>
            <p:spPr>
              <a:xfrm rot="166866">
                <a:off x="4339125" y="2281023"/>
                <a:ext cx="75128" cy="884486"/>
              </a:xfrm>
              <a:prstGeom prst="ellipse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0" name="椭圆 439">
                <a:extLst>
                  <a:ext uri="{FF2B5EF4-FFF2-40B4-BE49-F238E27FC236}">
                    <a16:creationId xmlns="" xmlns:a16="http://schemas.microsoft.com/office/drawing/2014/main" id="{2C8826F2-AD37-4F0B-B95F-FA21D64F8559}"/>
                  </a:ext>
                </a:extLst>
              </p:cNvPr>
              <p:cNvSpPr/>
              <p:nvPr/>
            </p:nvSpPr>
            <p:spPr>
              <a:xfrm rot="21286908">
                <a:off x="4300737" y="2275616"/>
                <a:ext cx="75128" cy="884486"/>
              </a:xfrm>
              <a:prstGeom prst="ellipse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1" name="椭圆 440">
                <a:extLst>
                  <a:ext uri="{FF2B5EF4-FFF2-40B4-BE49-F238E27FC236}">
                    <a16:creationId xmlns="" xmlns:a16="http://schemas.microsoft.com/office/drawing/2014/main" id="{E1B4726F-2785-4142-BD83-6AF376A6CDA1}"/>
                  </a:ext>
                </a:extLst>
              </p:cNvPr>
              <p:cNvSpPr/>
              <p:nvPr/>
            </p:nvSpPr>
            <p:spPr>
              <a:xfrm rot="20971930">
                <a:off x="4247899" y="2284798"/>
                <a:ext cx="75128" cy="884486"/>
              </a:xfrm>
              <a:prstGeom prst="ellipse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2" name="椭圆 441">
                <a:extLst>
                  <a:ext uri="{FF2B5EF4-FFF2-40B4-BE49-F238E27FC236}">
                    <a16:creationId xmlns="" xmlns:a16="http://schemas.microsoft.com/office/drawing/2014/main" id="{C95538FB-FC90-4608-BE0D-D85E59A016E7}"/>
                  </a:ext>
                </a:extLst>
              </p:cNvPr>
              <p:cNvSpPr/>
              <p:nvPr/>
            </p:nvSpPr>
            <p:spPr>
              <a:xfrm rot="20501426">
                <a:off x="4194674" y="2299161"/>
                <a:ext cx="75128" cy="884486"/>
              </a:xfrm>
              <a:prstGeom prst="ellipse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3" name="椭圆 442">
                <a:extLst>
                  <a:ext uri="{FF2B5EF4-FFF2-40B4-BE49-F238E27FC236}">
                    <a16:creationId xmlns="" xmlns:a16="http://schemas.microsoft.com/office/drawing/2014/main" id="{7C4CCCAE-CB5A-4BB7-8626-D9C81B588720}"/>
                  </a:ext>
                </a:extLst>
              </p:cNvPr>
              <p:cNvSpPr/>
              <p:nvPr/>
            </p:nvSpPr>
            <p:spPr>
              <a:xfrm rot="1749412">
                <a:off x="4536622" y="2287396"/>
                <a:ext cx="75128" cy="884486"/>
              </a:xfrm>
              <a:prstGeom prst="ellipse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4" name="椭圆 443">
                <a:extLst>
                  <a:ext uri="{FF2B5EF4-FFF2-40B4-BE49-F238E27FC236}">
                    <a16:creationId xmlns="" xmlns:a16="http://schemas.microsoft.com/office/drawing/2014/main" id="{C8DDE089-BF8F-4151-B6A4-75F8EE7FF9E0}"/>
                  </a:ext>
                </a:extLst>
              </p:cNvPr>
              <p:cNvSpPr/>
              <p:nvPr/>
            </p:nvSpPr>
            <p:spPr>
              <a:xfrm rot="1269454">
                <a:off x="4498234" y="2281989"/>
                <a:ext cx="75128" cy="884486"/>
              </a:xfrm>
              <a:prstGeom prst="ellipse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5" name="椭圆 444">
                <a:extLst>
                  <a:ext uri="{FF2B5EF4-FFF2-40B4-BE49-F238E27FC236}">
                    <a16:creationId xmlns="" xmlns:a16="http://schemas.microsoft.com/office/drawing/2014/main" id="{EF529777-70A9-40FA-A69A-9CF593E2081F}"/>
                  </a:ext>
                </a:extLst>
              </p:cNvPr>
              <p:cNvSpPr/>
              <p:nvPr/>
            </p:nvSpPr>
            <p:spPr>
              <a:xfrm rot="954476">
                <a:off x="4445396" y="2291171"/>
                <a:ext cx="75128" cy="884486"/>
              </a:xfrm>
              <a:prstGeom prst="ellipse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6" name="椭圆 445">
                <a:extLst>
                  <a:ext uri="{FF2B5EF4-FFF2-40B4-BE49-F238E27FC236}">
                    <a16:creationId xmlns="" xmlns:a16="http://schemas.microsoft.com/office/drawing/2014/main" id="{E7E57E1E-6C82-42AC-817D-DA85C044602C}"/>
                  </a:ext>
                </a:extLst>
              </p:cNvPr>
              <p:cNvSpPr/>
              <p:nvPr/>
            </p:nvSpPr>
            <p:spPr>
              <a:xfrm rot="504570">
                <a:off x="4396809" y="2283597"/>
                <a:ext cx="75128" cy="884486"/>
              </a:xfrm>
              <a:prstGeom prst="ellipse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7" name="椭圆 446">
                <a:extLst>
                  <a:ext uri="{FF2B5EF4-FFF2-40B4-BE49-F238E27FC236}">
                    <a16:creationId xmlns="" xmlns:a16="http://schemas.microsoft.com/office/drawing/2014/main" id="{3C9B97B4-A13E-44DF-9BB5-87B1861404B9}"/>
                  </a:ext>
                </a:extLst>
              </p:cNvPr>
              <p:cNvSpPr/>
              <p:nvPr/>
            </p:nvSpPr>
            <p:spPr>
              <a:xfrm rot="2087116">
                <a:off x="4594306" y="2289970"/>
                <a:ext cx="75128" cy="884486"/>
              </a:xfrm>
              <a:prstGeom prst="ellipse">
                <a:avLst/>
              </a:prstGeom>
              <a:solidFill>
                <a:srgbClr val="FFC000"/>
              </a:solidFill>
              <a:ln w="12700" cap="flat" cmpd="sng" algn="ctr">
                <a:solidFill>
                  <a:srgbClr val="15151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2" name="文本框 431">
              <a:extLst>
                <a:ext uri="{FF2B5EF4-FFF2-40B4-BE49-F238E27FC236}">
                  <a16:creationId xmlns="" xmlns:a16="http://schemas.microsoft.com/office/drawing/2014/main" id="{E24190E5-AC40-47DC-A672-A4AF65DF7351}"/>
                </a:ext>
              </a:extLst>
            </p:cNvPr>
            <p:cNvSpPr txBox="1"/>
            <p:nvPr/>
          </p:nvSpPr>
          <p:spPr>
            <a:xfrm>
              <a:off x="3869052" y="2350416"/>
              <a:ext cx="570875" cy="42024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34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DFT B1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3" name="左大括号 432">
              <a:extLst>
                <a:ext uri="{FF2B5EF4-FFF2-40B4-BE49-F238E27FC236}">
                  <a16:creationId xmlns="" xmlns:a16="http://schemas.microsoft.com/office/drawing/2014/main" id="{95E20BD8-D011-436C-BAF7-98CCC4CB7E99}"/>
                </a:ext>
              </a:extLst>
            </p:cNvPr>
            <p:cNvSpPr/>
            <p:nvPr/>
          </p:nvSpPr>
          <p:spPr>
            <a:xfrm rot="4558384">
              <a:off x="4671933" y="2585390"/>
              <a:ext cx="45719" cy="260902"/>
            </a:xfrm>
            <a:prstGeom prst="leftBrace">
              <a:avLst>
                <a:gd name="adj1" fmla="val 82447"/>
                <a:gd name="adj2" fmla="val 50000"/>
              </a:avLst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4" name="左大括号 433">
              <a:extLst>
                <a:ext uri="{FF2B5EF4-FFF2-40B4-BE49-F238E27FC236}">
                  <a16:creationId xmlns="" xmlns:a16="http://schemas.microsoft.com/office/drawing/2014/main" id="{99C02646-B64B-413B-8048-7E8A2E930A63}"/>
                </a:ext>
              </a:extLst>
            </p:cNvPr>
            <p:cNvSpPr/>
            <p:nvPr/>
          </p:nvSpPr>
          <p:spPr>
            <a:xfrm rot="5924744">
              <a:off x="5058924" y="2573595"/>
              <a:ext cx="45719" cy="224724"/>
            </a:xfrm>
            <a:prstGeom prst="leftBrace">
              <a:avLst>
                <a:gd name="adj1" fmla="val 82447"/>
                <a:gd name="adj2" fmla="val 50000"/>
              </a:avLst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5" name="文本框 434">
              <a:extLst>
                <a:ext uri="{FF2B5EF4-FFF2-40B4-BE49-F238E27FC236}">
                  <a16:creationId xmlns="" xmlns:a16="http://schemas.microsoft.com/office/drawing/2014/main" id="{1C3E6832-6EC2-4AC4-AFEF-C0DF7B7A97C9}"/>
                </a:ext>
              </a:extLst>
            </p:cNvPr>
            <p:cNvSpPr txBox="1"/>
            <p:nvPr/>
          </p:nvSpPr>
          <p:spPr>
            <a:xfrm>
              <a:off x="5484192" y="2375023"/>
              <a:ext cx="570875" cy="42024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34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DFT B3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36" name="直接箭头连接符 435">
              <a:extLst>
                <a:ext uri="{FF2B5EF4-FFF2-40B4-BE49-F238E27FC236}">
                  <a16:creationId xmlns="" xmlns:a16="http://schemas.microsoft.com/office/drawing/2014/main" id="{3C34F20C-A60B-4A4F-8E21-AC6833C7D8DE}"/>
                </a:ext>
              </a:extLst>
            </p:cNvPr>
            <p:cNvCxnSpPr>
              <a:cxnSpLocks/>
            </p:cNvCxnSpPr>
            <p:nvPr/>
          </p:nvCxnSpPr>
          <p:spPr>
            <a:xfrm>
              <a:off x="4226678" y="2758147"/>
              <a:ext cx="264274" cy="105367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37" name="直接箭头连接符 436">
              <a:extLst>
                <a:ext uri="{FF2B5EF4-FFF2-40B4-BE49-F238E27FC236}">
                  <a16:creationId xmlns="" xmlns:a16="http://schemas.microsoft.com/office/drawing/2014/main" id="{CC741A2A-A37A-4033-9731-24089AA5A2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9000" y="2705667"/>
              <a:ext cx="257634" cy="88525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38" name="文本框 437">
              <a:extLst>
                <a:ext uri="{FF2B5EF4-FFF2-40B4-BE49-F238E27FC236}">
                  <a16:creationId xmlns="" xmlns:a16="http://schemas.microsoft.com/office/drawing/2014/main" id="{690AB14A-00C6-4EC4-BCCC-343EA6C7BCB3}"/>
                </a:ext>
              </a:extLst>
            </p:cNvPr>
            <p:cNvSpPr txBox="1"/>
            <p:nvPr/>
          </p:nvSpPr>
          <p:spPr>
            <a:xfrm>
              <a:off x="4345506" y="2226374"/>
              <a:ext cx="1226311" cy="42024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34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icrosoft YaHei" panose="020B0503020204020204" pitchFamily="34" charset="-122"/>
                  <a:cs typeface="Arial" panose="020B0604020202020204" pitchFamily="34" charset="0"/>
                </a:rPr>
                <a:t>Oversampling beams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57" name="副标题 1">
            <a:extLst>
              <a:ext uri="{FF2B5EF4-FFF2-40B4-BE49-F238E27FC236}">
                <a16:creationId xmlns="" xmlns:a16="http://schemas.microsoft.com/office/drawing/2014/main" id="{549F6A95-BB4F-4C39-A388-D43A5708000F}"/>
              </a:ext>
            </a:extLst>
          </p:cNvPr>
          <p:cNvSpPr txBox="1">
            <a:spLocks/>
          </p:cNvSpPr>
          <p:nvPr/>
        </p:nvSpPr>
        <p:spPr>
          <a:xfrm>
            <a:off x="222920" y="18705"/>
            <a:ext cx="11529026" cy="98737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sub use case for Rel-19 study: BM for large antenna array</a:t>
            </a:r>
            <a:endParaRPr lang="zh-CN" altLang="zh-CN" sz="24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2" name="矩形 661">
            <a:extLst>
              <a:ext uri="{FF2B5EF4-FFF2-40B4-BE49-F238E27FC236}">
                <a16:creationId xmlns="" xmlns:a16="http://schemas.microsoft.com/office/drawing/2014/main" id="{5D96C7AD-739F-416E-9D72-7EB36A8810E1}"/>
              </a:ext>
            </a:extLst>
          </p:cNvPr>
          <p:cNvSpPr/>
          <p:nvPr/>
        </p:nvSpPr>
        <p:spPr>
          <a:xfrm>
            <a:off x="7913109" y="958319"/>
            <a:ext cx="1989558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Performance</a:t>
            </a:r>
          </a:p>
        </p:txBody>
      </p:sp>
      <p:sp>
        <p:nvSpPr>
          <p:cNvPr id="663" name="矩形 662">
            <a:extLst>
              <a:ext uri="{FF2B5EF4-FFF2-40B4-BE49-F238E27FC236}">
                <a16:creationId xmlns="" xmlns:a16="http://schemas.microsoft.com/office/drawing/2014/main" id="{30F702EE-B124-44FE-8729-DD302E7ECC93}"/>
              </a:ext>
            </a:extLst>
          </p:cNvPr>
          <p:cNvSpPr/>
          <p:nvPr/>
        </p:nvSpPr>
        <p:spPr>
          <a:xfrm>
            <a:off x="1795993" y="936977"/>
            <a:ext cx="2455539" cy="356135"/>
          </a:xfrm>
          <a:prstGeom prst="rect">
            <a:avLst/>
          </a:prstGeom>
          <a:gradFill rotWithShape="1">
            <a:gsLst>
              <a:gs pos="0">
                <a:srgbClr val="30B5C5">
                  <a:lumMod val="110000"/>
                  <a:satMod val="105000"/>
                  <a:tint val="67000"/>
                </a:srgbClr>
              </a:gs>
              <a:gs pos="50000">
                <a:srgbClr val="30B5C5">
                  <a:lumMod val="105000"/>
                  <a:satMod val="103000"/>
                  <a:tint val="73000"/>
                </a:srgbClr>
              </a:gs>
              <a:gs pos="100000">
                <a:srgbClr val="30B5C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30B5C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65045836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="" xmlns:a16="http://schemas.microsoft.com/office/drawing/2014/main" id="{90B716ED-396A-4182-A574-A585F3CFE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939" y="586763"/>
            <a:ext cx="10740640" cy="466975"/>
          </a:xfrm>
        </p:spPr>
        <p:txBody>
          <a:bodyPr/>
          <a:lstStyle/>
          <a:p>
            <a:r>
              <a:rPr lang="en-US" altLang="zh-CN" b="1" dirty="0">
                <a:latin typeface="+mn-lt"/>
              </a:rPr>
              <a:t>Contents</a:t>
            </a:r>
            <a:endParaRPr lang="zh-CN" altLang="en-US" b="1" dirty="0"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69DDE997-C3F2-4D11-8C47-C826D97BDC6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26022" y="1449534"/>
            <a:ext cx="10733557" cy="4690459"/>
          </a:xfrm>
        </p:spPr>
        <p:txBody>
          <a:bodyPr/>
          <a:lstStyle/>
          <a:p>
            <a:pPr mar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+mn-lt"/>
                <a:cs typeface="Arial"/>
              </a:rPr>
              <a:t>Overview</a:t>
            </a:r>
          </a:p>
          <a:p>
            <a:pPr marL="0" lv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+mn-lt"/>
                <a:cs typeface="Arial"/>
              </a:rPr>
              <a:t>Preliminary observations on performance of use cases in Rel-18 SI </a:t>
            </a:r>
          </a:p>
          <a:p>
            <a:pPr marL="0" lv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+mn-lt"/>
                <a:cs typeface="Arial"/>
              </a:rPr>
              <a:t>Main open issues for Rel-18 SI</a:t>
            </a:r>
          </a:p>
          <a:p>
            <a:pPr marL="72000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RAN1 part main open issues for Rel-18 SI</a:t>
            </a:r>
          </a:p>
          <a:p>
            <a:pPr marL="72000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RAN2 part </a:t>
            </a:r>
            <a:r>
              <a:rPr lang="en-US" altLang="zh-CN" sz="1600" dirty="0">
                <a:solidFill>
                  <a:srgbClr val="1D1D1A"/>
                </a:solidFill>
                <a:cs typeface="Arial"/>
              </a:rPr>
              <a:t>main</a:t>
            </a: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 open issues for Rel-18 SI</a:t>
            </a:r>
          </a:p>
          <a:p>
            <a:pPr marL="72000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RAN4 part </a:t>
            </a:r>
            <a:r>
              <a:rPr lang="en-US" altLang="zh-CN" sz="1600" dirty="0">
                <a:solidFill>
                  <a:srgbClr val="1D1D1A"/>
                </a:solidFill>
                <a:cs typeface="Arial"/>
              </a:rPr>
              <a:t>main</a:t>
            </a: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 open issues for Rel-18 SI</a:t>
            </a:r>
          </a:p>
          <a:p>
            <a:pPr marL="0" lv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+mn-lt"/>
                <a:cs typeface="Arial"/>
              </a:rPr>
              <a:t>New sub use case for Rel-19 study</a:t>
            </a:r>
          </a:p>
          <a:p>
            <a:pPr marL="720000" lv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TSF-CSI compression </a:t>
            </a:r>
          </a:p>
          <a:p>
            <a:pPr marL="720000" lvl="0" indent="-36000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+mn-lt"/>
                <a:cs typeface="Arial"/>
              </a:rPr>
              <a:t>BM for large antenna array</a:t>
            </a:r>
            <a:endParaRPr lang="zh-CN" altLang="zh-CN" sz="1600" dirty="0">
              <a:solidFill>
                <a:srgbClr val="1D1D1A"/>
              </a:solidFill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422709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="" xmlns:a16="http://schemas.microsoft.com/office/drawing/2014/main" id="{2DE3256F-8E38-462C-AEC4-F8602C123D53}"/>
              </a:ext>
            </a:extLst>
          </p:cNvPr>
          <p:cNvSpPr txBox="1">
            <a:spLocks/>
          </p:cNvSpPr>
          <p:nvPr/>
        </p:nvSpPr>
        <p:spPr>
          <a:xfrm>
            <a:off x="222920" y="100525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Microsoft YaHei" panose="020B0503020204020204" pitchFamily="34" charset="-122"/>
                <a:cs typeface="Arial"/>
              </a:rPr>
              <a:t>Overview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2A7519F0-089F-4906-ABE3-08F5E3C709BF}"/>
              </a:ext>
            </a:extLst>
          </p:cNvPr>
          <p:cNvSpPr/>
          <p:nvPr/>
        </p:nvSpPr>
        <p:spPr>
          <a:xfrm>
            <a:off x="116048" y="893799"/>
            <a:ext cx="5742208" cy="5324278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DCF972F0-2707-4157-AAE9-F6ECE047C65F}"/>
              </a:ext>
            </a:extLst>
          </p:cNvPr>
          <p:cNvSpPr/>
          <p:nvPr/>
        </p:nvSpPr>
        <p:spPr>
          <a:xfrm>
            <a:off x="5943037" y="893799"/>
            <a:ext cx="6096000" cy="5324277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7C70F1C-D30E-4CB0-829F-A2973D19CF54}"/>
              </a:ext>
            </a:extLst>
          </p:cNvPr>
          <p:cNvSpPr/>
          <p:nvPr/>
        </p:nvSpPr>
        <p:spPr>
          <a:xfrm>
            <a:off x="1736670" y="706714"/>
            <a:ext cx="2455539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Overview of Rel-18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18B77FD-53A4-4647-A892-A47D425E61B4}"/>
              </a:ext>
            </a:extLst>
          </p:cNvPr>
          <p:cNvSpPr/>
          <p:nvPr/>
        </p:nvSpPr>
        <p:spPr>
          <a:xfrm>
            <a:off x="7245240" y="724919"/>
            <a:ext cx="3491593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Views for Rel-19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85716B4-B064-4888-8C3B-5B89B8E4A89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952" y="3773176"/>
            <a:ext cx="2653361" cy="156527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E79A696-AE9D-4149-B90A-46C33A2CDA24}"/>
              </a:ext>
            </a:extLst>
          </p:cNvPr>
          <p:cNvSpPr/>
          <p:nvPr/>
        </p:nvSpPr>
        <p:spPr>
          <a:xfrm>
            <a:off x="5991707" y="5534019"/>
            <a:ext cx="3355450" cy="244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en-US" altLang="zh-CN" sz="900" b="1" dirty="0">
                <a:solidFill>
                  <a:srgbClr val="1D1D1A"/>
                </a:solidFill>
                <a:cs typeface="Arial"/>
              </a:rPr>
              <a:t>T</a:t>
            </a:r>
            <a:r>
              <a:rPr lang="en-US" altLang="zh-CN" sz="900" b="1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emporal-spatial-frequency domain CSI compression </a:t>
            </a:r>
            <a:endParaRPr lang="zh-CN" altLang="zh-CN" sz="90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CFD3E5B-DA30-4F1B-8B1E-EF97391E1BF7}"/>
              </a:ext>
            </a:extLst>
          </p:cNvPr>
          <p:cNvGrpSpPr/>
          <p:nvPr/>
        </p:nvGrpSpPr>
        <p:grpSpPr>
          <a:xfrm>
            <a:off x="9152389" y="3858937"/>
            <a:ext cx="2698702" cy="1487100"/>
            <a:chOff x="6192269" y="4888552"/>
            <a:chExt cx="3059314" cy="1154836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37F2390F-80FE-4336-91E8-733FFAF5C610}"/>
                </a:ext>
              </a:extLst>
            </p:cNvPr>
            <p:cNvGrpSpPr/>
            <p:nvPr/>
          </p:nvGrpSpPr>
          <p:grpSpPr>
            <a:xfrm>
              <a:off x="6192269" y="5069243"/>
              <a:ext cx="395617" cy="398948"/>
              <a:chOff x="5695894" y="2901283"/>
              <a:chExt cx="854076" cy="938213"/>
            </a:xfrm>
            <a:solidFill>
              <a:srgbClr val="0070C0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="" xmlns:a16="http://schemas.microsoft.com/office/drawing/2014/main" id="{CDDE62FD-1490-40FC-A908-2C1BC31DD4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6757" y="3774408"/>
                <a:ext cx="215900" cy="42863"/>
              </a:xfrm>
              <a:custGeom>
                <a:avLst/>
                <a:gdLst>
                  <a:gd name="T0" fmla="*/ 167 w 185"/>
                  <a:gd name="T1" fmla="*/ 37 h 37"/>
                  <a:gd name="T2" fmla="*/ 167 w 185"/>
                  <a:gd name="T3" fmla="*/ 37 h 37"/>
                  <a:gd name="T4" fmla="*/ 19 w 185"/>
                  <a:gd name="T5" fmla="*/ 37 h 37"/>
                  <a:gd name="T6" fmla="*/ 0 w 185"/>
                  <a:gd name="T7" fmla="*/ 18 h 37"/>
                  <a:gd name="T8" fmla="*/ 19 w 185"/>
                  <a:gd name="T9" fmla="*/ 0 h 37"/>
                  <a:gd name="T10" fmla="*/ 167 w 185"/>
                  <a:gd name="T11" fmla="*/ 0 h 37"/>
                  <a:gd name="T12" fmla="*/ 185 w 185"/>
                  <a:gd name="T13" fmla="*/ 18 h 37"/>
                  <a:gd name="T14" fmla="*/ 167 w 185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7">
                    <a:moveTo>
                      <a:pt x="167" y="37"/>
                    </a:moveTo>
                    <a:lnTo>
                      <a:pt x="167" y="37"/>
                    </a:lnTo>
                    <a:lnTo>
                      <a:pt x="19" y="37"/>
                    </a:lnTo>
                    <a:cubicBezTo>
                      <a:pt x="9" y="37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lnTo>
                      <a:pt x="167" y="0"/>
                    </a:lnTo>
                    <a:cubicBezTo>
                      <a:pt x="177" y="0"/>
                      <a:pt x="185" y="8"/>
                      <a:pt x="185" y="18"/>
                    </a:cubicBezTo>
                    <a:cubicBezTo>
                      <a:pt x="185" y="28"/>
                      <a:pt x="177" y="37"/>
                      <a:pt x="167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="" xmlns:a16="http://schemas.microsoft.com/office/drawing/2014/main" id="{EAE3E985-70B3-4E6C-AA20-AA79974AF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32" y="3774408"/>
                <a:ext cx="373063" cy="42863"/>
              </a:xfrm>
              <a:custGeom>
                <a:avLst/>
                <a:gdLst>
                  <a:gd name="T0" fmla="*/ 303 w 321"/>
                  <a:gd name="T1" fmla="*/ 37 h 37"/>
                  <a:gd name="T2" fmla="*/ 303 w 321"/>
                  <a:gd name="T3" fmla="*/ 37 h 37"/>
                  <a:gd name="T4" fmla="*/ 18 w 321"/>
                  <a:gd name="T5" fmla="*/ 37 h 37"/>
                  <a:gd name="T6" fmla="*/ 0 w 321"/>
                  <a:gd name="T7" fmla="*/ 18 h 37"/>
                  <a:gd name="T8" fmla="*/ 18 w 321"/>
                  <a:gd name="T9" fmla="*/ 0 h 37"/>
                  <a:gd name="T10" fmla="*/ 303 w 321"/>
                  <a:gd name="T11" fmla="*/ 0 h 37"/>
                  <a:gd name="T12" fmla="*/ 321 w 321"/>
                  <a:gd name="T13" fmla="*/ 18 h 37"/>
                  <a:gd name="T14" fmla="*/ 303 w 321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1" h="37">
                    <a:moveTo>
                      <a:pt x="303" y="37"/>
                    </a:moveTo>
                    <a:lnTo>
                      <a:pt x="303" y="37"/>
                    </a:lnTo>
                    <a:lnTo>
                      <a:pt x="18" y="37"/>
                    </a:lnTo>
                    <a:cubicBezTo>
                      <a:pt x="8" y="37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lnTo>
                      <a:pt x="303" y="0"/>
                    </a:lnTo>
                    <a:cubicBezTo>
                      <a:pt x="313" y="0"/>
                      <a:pt x="321" y="8"/>
                      <a:pt x="321" y="18"/>
                    </a:cubicBezTo>
                    <a:cubicBezTo>
                      <a:pt x="321" y="28"/>
                      <a:pt x="313" y="37"/>
                      <a:pt x="303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="" xmlns:a16="http://schemas.microsoft.com/office/drawing/2014/main" id="{AB42ACF0-F370-4F16-98E1-23DA84BB5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136233"/>
                <a:ext cx="584200" cy="671513"/>
              </a:xfrm>
              <a:custGeom>
                <a:avLst/>
                <a:gdLst>
                  <a:gd name="T0" fmla="*/ 481 w 502"/>
                  <a:gd name="T1" fmla="*/ 585 h 587"/>
                  <a:gd name="T2" fmla="*/ 481 w 502"/>
                  <a:gd name="T3" fmla="*/ 585 h 587"/>
                  <a:gd name="T4" fmla="*/ 464 w 502"/>
                  <a:gd name="T5" fmla="*/ 573 h 587"/>
                  <a:gd name="T6" fmla="*/ 255 w 502"/>
                  <a:gd name="T7" fmla="*/ 66 h 587"/>
                  <a:gd name="T8" fmla="*/ 38 w 502"/>
                  <a:gd name="T9" fmla="*/ 574 h 587"/>
                  <a:gd name="T10" fmla="*/ 13 w 502"/>
                  <a:gd name="T11" fmla="*/ 583 h 587"/>
                  <a:gd name="T12" fmla="*/ 4 w 502"/>
                  <a:gd name="T13" fmla="*/ 559 h 587"/>
                  <a:gd name="T14" fmla="*/ 239 w 502"/>
                  <a:gd name="T15" fmla="*/ 12 h 587"/>
                  <a:gd name="T16" fmla="*/ 256 w 502"/>
                  <a:gd name="T17" fmla="*/ 0 h 587"/>
                  <a:gd name="T18" fmla="*/ 272 w 502"/>
                  <a:gd name="T19" fmla="*/ 12 h 587"/>
                  <a:gd name="T20" fmla="*/ 498 w 502"/>
                  <a:gd name="T21" fmla="*/ 559 h 587"/>
                  <a:gd name="T22" fmla="*/ 488 w 502"/>
                  <a:gd name="T23" fmla="*/ 583 h 587"/>
                  <a:gd name="T24" fmla="*/ 481 w 502"/>
                  <a:gd name="T25" fmla="*/ 585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2" h="587">
                    <a:moveTo>
                      <a:pt x="481" y="585"/>
                    </a:moveTo>
                    <a:lnTo>
                      <a:pt x="481" y="585"/>
                    </a:lnTo>
                    <a:cubicBezTo>
                      <a:pt x="474" y="585"/>
                      <a:pt x="467" y="580"/>
                      <a:pt x="464" y="573"/>
                    </a:cubicBezTo>
                    <a:lnTo>
                      <a:pt x="255" y="66"/>
                    </a:lnTo>
                    <a:lnTo>
                      <a:pt x="38" y="574"/>
                    </a:lnTo>
                    <a:cubicBezTo>
                      <a:pt x="34" y="583"/>
                      <a:pt x="23" y="587"/>
                      <a:pt x="13" y="583"/>
                    </a:cubicBezTo>
                    <a:cubicBezTo>
                      <a:pt x="4" y="579"/>
                      <a:pt x="0" y="568"/>
                      <a:pt x="4" y="559"/>
                    </a:cubicBezTo>
                    <a:lnTo>
                      <a:pt x="239" y="12"/>
                    </a:lnTo>
                    <a:cubicBezTo>
                      <a:pt x="242" y="5"/>
                      <a:pt x="248" y="0"/>
                      <a:pt x="256" y="0"/>
                    </a:cubicBezTo>
                    <a:cubicBezTo>
                      <a:pt x="263" y="1"/>
                      <a:pt x="270" y="5"/>
                      <a:pt x="272" y="12"/>
                    </a:cubicBezTo>
                    <a:lnTo>
                      <a:pt x="498" y="559"/>
                    </a:lnTo>
                    <a:cubicBezTo>
                      <a:pt x="502" y="569"/>
                      <a:pt x="497" y="579"/>
                      <a:pt x="488" y="583"/>
                    </a:cubicBezTo>
                    <a:cubicBezTo>
                      <a:pt x="486" y="584"/>
                      <a:pt x="483" y="585"/>
                      <a:pt x="481" y="58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="" xmlns:a16="http://schemas.microsoft.com/office/drawing/2014/main" id="{D645E50F-4568-46B6-9A5B-B353D9F66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6257" y="3071146"/>
                <a:ext cx="139700" cy="138113"/>
              </a:xfrm>
              <a:custGeom>
                <a:avLst/>
                <a:gdLst>
                  <a:gd name="T0" fmla="*/ 60 w 120"/>
                  <a:gd name="T1" fmla="*/ 121 h 121"/>
                  <a:gd name="T2" fmla="*/ 60 w 120"/>
                  <a:gd name="T3" fmla="*/ 121 h 121"/>
                  <a:gd name="T4" fmla="*/ 0 w 120"/>
                  <a:gd name="T5" fmla="*/ 61 h 121"/>
                  <a:gd name="T6" fmla="*/ 60 w 120"/>
                  <a:gd name="T7" fmla="*/ 0 h 121"/>
                  <a:gd name="T8" fmla="*/ 120 w 120"/>
                  <a:gd name="T9" fmla="*/ 61 h 121"/>
                  <a:gd name="T10" fmla="*/ 60 w 120"/>
                  <a:gd name="T1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21">
                    <a:moveTo>
                      <a:pt x="60" y="121"/>
                    </a:moveTo>
                    <a:lnTo>
                      <a:pt x="60" y="121"/>
                    </a:lnTo>
                    <a:cubicBezTo>
                      <a:pt x="26" y="121"/>
                      <a:pt x="0" y="94"/>
                      <a:pt x="0" y="61"/>
                    </a:cubicBezTo>
                    <a:cubicBezTo>
                      <a:pt x="0" y="27"/>
                      <a:pt x="26" y="0"/>
                      <a:pt x="60" y="0"/>
                    </a:cubicBezTo>
                    <a:cubicBezTo>
                      <a:pt x="93" y="0"/>
                      <a:pt x="120" y="27"/>
                      <a:pt x="120" y="61"/>
                    </a:cubicBezTo>
                    <a:cubicBezTo>
                      <a:pt x="120" y="94"/>
                      <a:pt x="93" y="121"/>
                      <a:pt x="60" y="1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="" xmlns:a16="http://schemas.microsoft.com/office/drawing/2014/main" id="{D348E383-EE1E-4DFD-B206-CE7BF5537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944" y="3017171"/>
                <a:ext cx="125413" cy="236538"/>
              </a:xfrm>
              <a:custGeom>
                <a:avLst/>
                <a:gdLst>
                  <a:gd name="T0" fmla="*/ 31 w 108"/>
                  <a:gd name="T1" fmla="*/ 206 h 206"/>
                  <a:gd name="T2" fmla="*/ 31 w 108"/>
                  <a:gd name="T3" fmla="*/ 206 h 206"/>
                  <a:gd name="T4" fmla="*/ 14 w 108"/>
                  <a:gd name="T5" fmla="*/ 194 h 206"/>
                  <a:gd name="T6" fmla="*/ 12 w 108"/>
                  <a:gd name="T7" fmla="*/ 88 h 206"/>
                  <a:gd name="T8" fmla="*/ 78 w 108"/>
                  <a:gd name="T9" fmla="*/ 5 h 206"/>
                  <a:gd name="T10" fmla="*/ 103 w 108"/>
                  <a:gd name="T11" fmla="*/ 11 h 206"/>
                  <a:gd name="T12" fmla="*/ 96 w 108"/>
                  <a:gd name="T13" fmla="*/ 36 h 206"/>
                  <a:gd name="T14" fmla="*/ 47 w 108"/>
                  <a:gd name="T15" fmla="*/ 100 h 206"/>
                  <a:gd name="T16" fmla="*/ 48 w 108"/>
                  <a:gd name="T17" fmla="*/ 180 h 206"/>
                  <a:gd name="T18" fmla="*/ 38 w 108"/>
                  <a:gd name="T19" fmla="*/ 204 h 206"/>
                  <a:gd name="T20" fmla="*/ 31 w 108"/>
                  <a:gd name="T21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206">
                    <a:moveTo>
                      <a:pt x="31" y="206"/>
                    </a:moveTo>
                    <a:lnTo>
                      <a:pt x="31" y="206"/>
                    </a:lnTo>
                    <a:cubicBezTo>
                      <a:pt x="24" y="206"/>
                      <a:pt x="17" y="201"/>
                      <a:pt x="14" y="194"/>
                    </a:cubicBezTo>
                    <a:cubicBezTo>
                      <a:pt x="1" y="162"/>
                      <a:pt x="0" y="124"/>
                      <a:pt x="12" y="88"/>
                    </a:cubicBezTo>
                    <a:cubicBezTo>
                      <a:pt x="24" y="52"/>
                      <a:pt x="47" y="22"/>
                      <a:pt x="78" y="5"/>
                    </a:cubicBezTo>
                    <a:cubicBezTo>
                      <a:pt x="87" y="0"/>
                      <a:pt x="98" y="3"/>
                      <a:pt x="103" y="11"/>
                    </a:cubicBezTo>
                    <a:cubicBezTo>
                      <a:pt x="108" y="20"/>
                      <a:pt x="105" y="31"/>
                      <a:pt x="96" y="36"/>
                    </a:cubicBezTo>
                    <a:cubicBezTo>
                      <a:pt x="74" y="49"/>
                      <a:pt x="56" y="72"/>
                      <a:pt x="47" y="100"/>
                    </a:cubicBezTo>
                    <a:cubicBezTo>
                      <a:pt x="37" y="127"/>
                      <a:pt x="38" y="156"/>
                      <a:pt x="48" y="180"/>
                    </a:cubicBezTo>
                    <a:cubicBezTo>
                      <a:pt x="52" y="189"/>
                      <a:pt x="48" y="200"/>
                      <a:pt x="38" y="204"/>
                    </a:cubicBezTo>
                    <a:cubicBezTo>
                      <a:pt x="36" y="205"/>
                      <a:pt x="34" y="206"/>
                      <a:pt x="31" y="20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="" xmlns:a16="http://schemas.microsoft.com/office/drawing/2014/main" id="{057444BB-F6A1-4EF0-891F-78BE25CEE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894" y="2904458"/>
                <a:ext cx="201613" cy="395288"/>
              </a:xfrm>
              <a:custGeom>
                <a:avLst/>
                <a:gdLst>
                  <a:gd name="T0" fmla="*/ 48 w 173"/>
                  <a:gd name="T1" fmla="*/ 346 h 346"/>
                  <a:gd name="T2" fmla="*/ 48 w 173"/>
                  <a:gd name="T3" fmla="*/ 346 h 346"/>
                  <a:gd name="T4" fmla="*/ 32 w 173"/>
                  <a:gd name="T5" fmla="*/ 336 h 346"/>
                  <a:gd name="T6" fmla="*/ 20 w 173"/>
                  <a:gd name="T7" fmla="*/ 147 h 346"/>
                  <a:gd name="T8" fmla="*/ 144 w 173"/>
                  <a:gd name="T9" fmla="*/ 3 h 346"/>
                  <a:gd name="T10" fmla="*/ 168 w 173"/>
                  <a:gd name="T11" fmla="*/ 12 h 346"/>
                  <a:gd name="T12" fmla="*/ 160 w 173"/>
                  <a:gd name="T13" fmla="*/ 36 h 346"/>
                  <a:gd name="T14" fmla="*/ 54 w 173"/>
                  <a:gd name="T15" fmla="*/ 159 h 346"/>
                  <a:gd name="T16" fmla="*/ 65 w 173"/>
                  <a:gd name="T17" fmla="*/ 320 h 346"/>
                  <a:gd name="T18" fmla="*/ 57 w 173"/>
                  <a:gd name="T19" fmla="*/ 344 h 346"/>
                  <a:gd name="T20" fmla="*/ 48 w 173"/>
                  <a:gd name="T21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346">
                    <a:moveTo>
                      <a:pt x="48" y="346"/>
                    </a:moveTo>
                    <a:lnTo>
                      <a:pt x="48" y="346"/>
                    </a:lnTo>
                    <a:cubicBezTo>
                      <a:pt x="42" y="346"/>
                      <a:pt x="35" y="343"/>
                      <a:pt x="32" y="336"/>
                    </a:cubicBezTo>
                    <a:cubicBezTo>
                      <a:pt x="4" y="279"/>
                      <a:pt x="0" y="210"/>
                      <a:pt x="20" y="147"/>
                    </a:cubicBezTo>
                    <a:cubicBezTo>
                      <a:pt x="41" y="84"/>
                      <a:pt x="86" y="32"/>
                      <a:pt x="144" y="3"/>
                    </a:cubicBezTo>
                    <a:cubicBezTo>
                      <a:pt x="153" y="0"/>
                      <a:pt x="164" y="3"/>
                      <a:pt x="168" y="12"/>
                    </a:cubicBezTo>
                    <a:cubicBezTo>
                      <a:pt x="173" y="21"/>
                      <a:pt x="169" y="32"/>
                      <a:pt x="160" y="36"/>
                    </a:cubicBezTo>
                    <a:cubicBezTo>
                      <a:pt x="111" y="60"/>
                      <a:pt x="72" y="105"/>
                      <a:pt x="54" y="159"/>
                    </a:cubicBezTo>
                    <a:cubicBezTo>
                      <a:pt x="36" y="212"/>
                      <a:pt x="40" y="271"/>
                      <a:pt x="65" y="320"/>
                    </a:cubicBezTo>
                    <a:cubicBezTo>
                      <a:pt x="69" y="329"/>
                      <a:pt x="66" y="340"/>
                      <a:pt x="57" y="344"/>
                    </a:cubicBezTo>
                    <a:cubicBezTo>
                      <a:pt x="54" y="346"/>
                      <a:pt x="51" y="346"/>
                      <a:pt x="48" y="34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="" xmlns:a16="http://schemas.microsoft.com/office/drawing/2014/main" id="{5DAA14BF-4F18-46CE-9C3C-408737078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0094" y="3009233"/>
                <a:ext cx="120650" cy="238125"/>
              </a:xfrm>
              <a:custGeom>
                <a:avLst/>
                <a:gdLst>
                  <a:gd name="T0" fmla="*/ 71 w 104"/>
                  <a:gd name="T1" fmla="*/ 208 h 208"/>
                  <a:gd name="T2" fmla="*/ 71 w 104"/>
                  <a:gd name="T3" fmla="*/ 208 h 208"/>
                  <a:gd name="T4" fmla="*/ 63 w 104"/>
                  <a:gd name="T5" fmla="*/ 206 h 208"/>
                  <a:gd name="T6" fmla="*/ 54 w 104"/>
                  <a:gd name="T7" fmla="*/ 182 h 208"/>
                  <a:gd name="T8" fmla="*/ 58 w 104"/>
                  <a:gd name="T9" fmla="*/ 102 h 208"/>
                  <a:gd name="T10" fmla="*/ 11 w 104"/>
                  <a:gd name="T11" fmla="*/ 37 h 208"/>
                  <a:gd name="T12" fmla="*/ 5 w 104"/>
                  <a:gd name="T13" fmla="*/ 12 h 208"/>
                  <a:gd name="T14" fmla="*/ 30 w 104"/>
                  <a:gd name="T15" fmla="*/ 6 h 208"/>
                  <a:gd name="T16" fmla="*/ 94 w 104"/>
                  <a:gd name="T17" fmla="*/ 91 h 208"/>
                  <a:gd name="T18" fmla="*/ 87 w 104"/>
                  <a:gd name="T19" fmla="*/ 198 h 208"/>
                  <a:gd name="T20" fmla="*/ 71 w 104"/>
                  <a:gd name="T2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08">
                    <a:moveTo>
                      <a:pt x="71" y="208"/>
                    </a:moveTo>
                    <a:lnTo>
                      <a:pt x="71" y="208"/>
                    </a:lnTo>
                    <a:cubicBezTo>
                      <a:pt x="68" y="208"/>
                      <a:pt x="65" y="208"/>
                      <a:pt x="63" y="206"/>
                    </a:cubicBezTo>
                    <a:cubicBezTo>
                      <a:pt x="54" y="202"/>
                      <a:pt x="50" y="191"/>
                      <a:pt x="54" y="182"/>
                    </a:cubicBezTo>
                    <a:cubicBezTo>
                      <a:pt x="65" y="159"/>
                      <a:pt x="67" y="129"/>
                      <a:pt x="58" y="102"/>
                    </a:cubicBezTo>
                    <a:cubicBezTo>
                      <a:pt x="50" y="74"/>
                      <a:pt x="33" y="50"/>
                      <a:pt x="11" y="37"/>
                    </a:cubicBezTo>
                    <a:cubicBezTo>
                      <a:pt x="2" y="31"/>
                      <a:pt x="0" y="20"/>
                      <a:pt x="5" y="12"/>
                    </a:cubicBezTo>
                    <a:cubicBezTo>
                      <a:pt x="11" y="3"/>
                      <a:pt x="22" y="0"/>
                      <a:pt x="30" y="6"/>
                    </a:cubicBezTo>
                    <a:cubicBezTo>
                      <a:pt x="60" y="24"/>
                      <a:pt x="83" y="55"/>
                      <a:pt x="94" y="91"/>
                    </a:cubicBezTo>
                    <a:cubicBezTo>
                      <a:pt x="104" y="128"/>
                      <a:pt x="102" y="166"/>
                      <a:pt x="87" y="198"/>
                    </a:cubicBezTo>
                    <a:cubicBezTo>
                      <a:pt x="84" y="204"/>
                      <a:pt x="78" y="208"/>
                      <a:pt x="71" y="20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="" xmlns:a16="http://schemas.microsoft.com/office/drawing/2014/main" id="{ECDBE8F0-B9C8-4784-A703-7EA77D93D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07" y="2901283"/>
                <a:ext cx="195263" cy="400050"/>
              </a:xfrm>
              <a:custGeom>
                <a:avLst/>
                <a:gdLst>
                  <a:gd name="T0" fmla="*/ 113 w 168"/>
                  <a:gd name="T1" fmla="*/ 350 h 350"/>
                  <a:gd name="T2" fmla="*/ 113 w 168"/>
                  <a:gd name="T3" fmla="*/ 350 h 350"/>
                  <a:gd name="T4" fmla="*/ 105 w 168"/>
                  <a:gd name="T5" fmla="*/ 348 h 350"/>
                  <a:gd name="T6" fmla="*/ 97 w 168"/>
                  <a:gd name="T7" fmla="*/ 323 h 350"/>
                  <a:gd name="T8" fmla="*/ 113 w 168"/>
                  <a:gd name="T9" fmla="*/ 162 h 350"/>
                  <a:gd name="T10" fmla="*/ 12 w 168"/>
                  <a:gd name="T11" fmla="*/ 36 h 350"/>
                  <a:gd name="T12" fmla="*/ 5 w 168"/>
                  <a:gd name="T13" fmla="*/ 12 h 350"/>
                  <a:gd name="T14" fmla="*/ 30 w 168"/>
                  <a:gd name="T15" fmla="*/ 5 h 350"/>
                  <a:gd name="T16" fmla="*/ 149 w 168"/>
                  <a:gd name="T17" fmla="*/ 152 h 350"/>
                  <a:gd name="T18" fmla="*/ 130 w 168"/>
                  <a:gd name="T19" fmla="*/ 341 h 350"/>
                  <a:gd name="T20" fmla="*/ 113 w 168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50">
                    <a:moveTo>
                      <a:pt x="113" y="350"/>
                    </a:moveTo>
                    <a:lnTo>
                      <a:pt x="113" y="350"/>
                    </a:lnTo>
                    <a:cubicBezTo>
                      <a:pt x="110" y="350"/>
                      <a:pt x="107" y="350"/>
                      <a:pt x="105" y="348"/>
                    </a:cubicBezTo>
                    <a:cubicBezTo>
                      <a:pt x="96" y="343"/>
                      <a:pt x="93" y="332"/>
                      <a:pt x="97" y="323"/>
                    </a:cubicBezTo>
                    <a:cubicBezTo>
                      <a:pt x="124" y="275"/>
                      <a:pt x="130" y="217"/>
                      <a:pt x="113" y="162"/>
                    </a:cubicBezTo>
                    <a:cubicBezTo>
                      <a:pt x="97" y="108"/>
                      <a:pt x="61" y="62"/>
                      <a:pt x="12" y="36"/>
                    </a:cubicBezTo>
                    <a:cubicBezTo>
                      <a:pt x="3" y="32"/>
                      <a:pt x="0" y="21"/>
                      <a:pt x="5" y="12"/>
                    </a:cubicBezTo>
                    <a:cubicBezTo>
                      <a:pt x="10" y="4"/>
                      <a:pt x="21" y="0"/>
                      <a:pt x="30" y="5"/>
                    </a:cubicBezTo>
                    <a:cubicBezTo>
                      <a:pt x="86" y="34"/>
                      <a:pt x="130" y="88"/>
                      <a:pt x="149" y="152"/>
                    </a:cubicBezTo>
                    <a:cubicBezTo>
                      <a:pt x="168" y="216"/>
                      <a:pt x="161" y="284"/>
                      <a:pt x="130" y="341"/>
                    </a:cubicBezTo>
                    <a:cubicBezTo>
                      <a:pt x="126" y="347"/>
                      <a:pt x="120" y="350"/>
                      <a:pt x="113" y="35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="" xmlns:a16="http://schemas.microsoft.com/office/drawing/2014/main" id="{46E0775B-FA5E-409C-8780-3AFA78B71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315621"/>
                <a:ext cx="506413" cy="488950"/>
              </a:xfrm>
              <a:custGeom>
                <a:avLst/>
                <a:gdLst>
                  <a:gd name="T0" fmla="*/ 21 w 435"/>
                  <a:gd name="T1" fmla="*/ 428 h 428"/>
                  <a:gd name="T2" fmla="*/ 21 w 435"/>
                  <a:gd name="T3" fmla="*/ 428 h 428"/>
                  <a:gd name="T4" fmla="*/ 4 w 435"/>
                  <a:gd name="T5" fmla="*/ 416 h 428"/>
                  <a:gd name="T6" fmla="*/ 14 w 435"/>
                  <a:gd name="T7" fmla="*/ 392 h 428"/>
                  <a:gd name="T8" fmla="*/ 347 w 435"/>
                  <a:gd name="T9" fmla="*/ 262 h 428"/>
                  <a:gd name="T10" fmla="*/ 114 w 435"/>
                  <a:gd name="T11" fmla="*/ 223 h 428"/>
                  <a:gd name="T12" fmla="*/ 99 w 435"/>
                  <a:gd name="T13" fmla="*/ 208 h 428"/>
                  <a:gd name="T14" fmla="*/ 108 w 435"/>
                  <a:gd name="T15" fmla="*/ 189 h 428"/>
                  <a:gd name="T16" fmla="*/ 286 w 435"/>
                  <a:gd name="T17" fmla="*/ 93 h 428"/>
                  <a:gd name="T18" fmla="*/ 193 w 435"/>
                  <a:gd name="T19" fmla="*/ 36 h 428"/>
                  <a:gd name="T20" fmla="*/ 187 w 435"/>
                  <a:gd name="T21" fmla="*/ 11 h 428"/>
                  <a:gd name="T22" fmla="*/ 212 w 435"/>
                  <a:gd name="T23" fmla="*/ 5 h 428"/>
                  <a:gd name="T24" fmla="*/ 333 w 435"/>
                  <a:gd name="T25" fmla="*/ 78 h 428"/>
                  <a:gd name="T26" fmla="*/ 341 w 435"/>
                  <a:gd name="T27" fmla="*/ 94 h 428"/>
                  <a:gd name="T28" fmla="*/ 332 w 435"/>
                  <a:gd name="T29" fmla="*/ 110 h 428"/>
                  <a:gd name="T30" fmla="*/ 173 w 435"/>
                  <a:gd name="T31" fmla="*/ 196 h 428"/>
                  <a:gd name="T32" fmla="*/ 419 w 435"/>
                  <a:gd name="T33" fmla="*/ 236 h 428"/>
                  <a:gd name="T34" fmla="*/ 434 w 435"/>
                  <a:gd name="T35" fmla="*/ 252 h 428"/>
                  <a:gd name="T36" fmla="*/ 423 w 435"/>
                  <a:gd name="T37" fmla="*/ 271 h 428"/>
                  <a:gd name="T38" fmla="*/ 27 w 435"/>
                  <a:gd name="T39" fmla="*/ 426 h 428"/>
                  <a:gd name="T40" fmla="*/ 21 w 435"/>
                  <a:gd name="T41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5" h="428">
                    <a:moveTo>
                      <a:pt x="21" y="428"/>
                    </a:moveTo>
                    <a:lnTo>
                      <a:pt x="21" y="428"/>
                    </a:lnTo>
                    <a:cubicBezTo>
                      <a:pt x="13" y="428"/>
                      <a:pt x="6" y="423"/>
                      <a:pt x="4" y="416"/>
                    </a:cubicBezTo>
                    <a:cubicBezTo>
                      <a:pt x="0" y="407"/>
                      <a:pt x="5" y="396"/>
                      <a:pt x="14" y="392"/>
                    </a:cubicBezTo>
                    <a:lnTo>
                      <a:pt x="347" y="262"/>
                    </a:lnTo>
                    <a:lnTo>
                      <a:pt x="114" y="223"/>
                    </a:lnTo>
                    <a:cubicBezTo>
                      <a:pt x="106" y="222"/>
                      <a:pt x="100" y="216"/>
                      <a:pt x="99" y="208"/>
                    </a:cubicBezTo>
                    <a:cubicBezTo>
                      <a:pt x="98" y="200"/>
                      <a:pt x="101" y="193"/>
                      <a:pt x="108" y="189"/>
                    </a:cubicBezTo>
                    <a:lnTo>
                      <a:pt x="286" y="93"/>
                    </a:lnTo>
                    <a:lnTo>
                      <a:pt x="193" y="36"/>
                    </a:lnTo>
                    <a:cubicBezTo>
                      <a:pt x="185" y="31"/>
                      <a:pt x="182" y="20"/>
                      <a:pt x="187" y="11"/>
                    </a:cubicBezTo>
                    <a:cubicBezTo>
                      <a:pt x="192" y="3"/>
                      <a:pt x="204" y="0"/>
                      <a:pt x="212" y="5"/>
                    </a:cubicBezTo>
                    <a:lnTo>
                      <a:pt x="333" y="78"/>
                    </a:lnTo>
                    <a:cubicBezTo>
                      <a:pt x="338" y="82"/>
                      <a:pt x="342" y="88"/>
                      <a:pt x="341" y="94"/>
                    </a:cubicBezTo>
                    <a:cubicBezTo>
                      <a:pt x="341" y="101"/>
                      <a:pt x="338" y="107"/>
                      <a:pt x="332" y="110"/>
                    </a:cubicBezTo>
                    <a:lnTo>
                      <a:pt x="173" y="196"/>
                    </a:lnTo>
                    <a:lnTo>
                      <a:pt x="419" y="236"/>
                    </a:lnTo>
                    <a:cubicBezTo>
                      <a:pt x="427" y="238"/>
                      <a:pt x="433" y="244"/>
                      <a:pt x="434" y="252"/>
                    </a:cubicBezTo>
                    <a:cubicBezTo>
                      <a:pt x="435" y="261"/>
                      <a:pt x="430" y="268"/>
                      <a:pt x="423" y="271"/>
                    </a:cubicBezTo>
                    <a:lnTo>
                      <a:pt x="27" y="426"/>
                    </a:lnTo>
                    <a:cubicBezTo>
                      <a:pt x="25" y="427"/>
                      <a:pt x="23" y="428"/>
                      <a:pt x="21" y="4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="" xmlns:a16="http://schemas.microsoft.com/office/drawing/2014/main" id="{F4914039-3736-444B-AB72-4659BF7A3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07" y="3752183"/>
                <a:ext cx="88900" cy="87313"/>
              </a:xfrm>
              <a:custGeom>
                <a:avLst/>
                <a:gdLst>
                  <a:gd name="T0" fmla="*/ 39 w 77"/>
                  <a:gd name="T1" fmla="*/ 77 h 77"/>
                  <a:gd name="T2" fmla="*/ 39 w 77"/>
                  <a:gd name="T3" fmla="*/ 77 h 77"/>
                  <a:gd name="T4" fmla="*/ 0 w 77"/>
                  <a:gd name="T5" fmla="*/ 38 h 77"/>
                  <a:gd name="T6" fmla="*/ 39 w 77"/>
                  <a:gd name="T7" fmla="*/ 0 h 77"/>
                  <a:gd name="T8" fmla="*/ 77 w 77"/>
                  <a:gd name="T9" fmla="*/ 38 h 77"/>
                  <a:gd name="T10" fmla="*/ 39 w 77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lnTo>
                      <a:pt x="39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8"/>
                    </a:cubicBezTo>
                    <a:cubicBezTo>
                      <a:pt x="77" y="59"/>
                      <a:pt x="60" y="77"/>
                      <a:pt x="39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="" xmlns:a16="http://schemas.microsoft.com/office/drawing/2014/main" id="{45BD4C90-4D25-4E9B-9EA3-73B60E0E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532" y="3752183"/>
                <a:ext cx="88900" cy="87313"/>
              </a:xfrm>
              <a:custGeom>
                <a:avLst/>
                <a:gdLst>
                  <a:gd name="T0" fmla="*/ 38 w 76"/>
                  <a:gd name="T1" fmla="*/ 77 h 77"/>
                  <a:gd name="T2" fmla="*/ 38 w 76"/>
                  <a:gd name="T3" fmla="*/ 77 h 77"/>
                  <a:gd name="T4" fmla="*/ 0 w 76"/>
                  <a:gd name="T5" fmla="*/ 38 h 77"/>
                  <a:gd name="T6" fmla="*/ 38 w 76"/>
                  <a:gd name="T7" fmla="*/ 0 h 77"/>
                  <a:gd name="T8" fmla="*/ 76 w 76"/>
                  <a:gd name="T9" fmla="*/ 38 h 77"/>
                  <a:gd name="T10" fmla="*/ 38 w 7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7">
                    <a:moveTo>
                      <a:pt x="38" y="77"/>
                    </a:moveTo>
                    <a:lnTo>
                      <a:pt x="38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7"/>
                      <a:pt x="38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6ACFE679-2F90-4F7A-88B0-F58ABE001AE6}"/>
                </a:ext>
              </a:extLst>
            </p:cNvPr>
            <p:cNvGrpSpPr/>
            <p:nvPr/>
          </p:nvGrpSpPr>
          <p:grpSpPr>
            <a:xfrm>
              <a:off x="8942540" y="5266975"/>
              <a:ext cx="309043" cy="347078"/>
              <a:chOff x="5177653" y="3002478"/>
              <a:chExt cx="695326" cy="989012"/>
            </a:xfrm>
            <a:solidFill>
              <a:srgbClr val="0070C0"/>
            </a:solidFill>
          </p:grpSpPr>
          <p:sp>
            <p:nvSpPr>
              <p:cNvPr id="78" name="Freeform 5">
                <a:extLst>
                  <a:ext uri="{FF2B5EF4-FFF2-40B4-BE49-F238E27FC236}">
                    <a16:creationId xmlns="" xmlns:a16="http://schemas.microsoft.com/office/drawing/2014/main" id="{9003752E-12F2-43A9-A959-2B233B2E1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7653" y="3175515"/>
                <a:ext cx="531813" cy="792162"/>
              </a:xfrm>
              <a:custGeom>
                <a:avLst/>
                <a:gdLst>
                  <a:gd name="T0" fmla="*/ 397 w 458"/>
                  <a:gd name="T1" fmla="*/ 698 h 698"/>
                  <a:gd name="T2" fmla="*/ 397 w 458"/>
                  <a:gd name="T3" fmla="*/ 698 h 698"/>
                  <a:gd name="T4" fmla="*/ 348 w 458"/>
                  <a:gd name="T5" fmla="*/ 698 h 698"/>
                  <a:gd name="T6" fmla="*/ 329 w 458"/>
                  <a:gd name="T7" fmla="*/ 680 h 698"/>
                  <a:gd name="T8" fmla="*/ 348 w 458"/>
                  <a:gd name="T9" fmla="*/ 662 h 698"/>
                  <a:gd name="T10" fmla="*/ 397 w 458"/>
                  <a:gd name="T11" fmla="*/ 662 h 698"/>
                  <a:gd name="T12" fmla="*/ 421 w 458"/>
                  <a:gd name="T13" fmla="*/ 638 h 698"/>
                  <a:gd name="T14" fmla="*/ 421 w 458"/>
                  <a:gd name="T15" fmla="*/ 60 h 698"/>
                  <a:gd name="T16" fmla="*/ 397 w 458"/>
                  <a:gd name="T17" fmla="*/ 37 h 698"/>
                  <a:gd name="T18" fmla="*/ 60 w 458"/>
                  <a:gd name="T19" fmla="*/ 37 h 698"/>
                  <a:gd name="T20" fmla="*/ 36 w 458"/>
                  <a:gd name="T21" fmla="*/ 60 h 698"/>
                  <a:gd name="T22" fmla="*/ 36 w 458"/>
                  <a:gd name="T23" fmla="*/ 638 h 698"/>
                  <a:gd name="T24" fmla="*/ 60 w 458"/>
                  <a:gd name="T25" fmla="*/ 662 h 698"/>
                  <a:gd name="T26" fmla="*/ 243 w 458"/>
                  <a:gd name="T27" fmla="*/ 662 h 698"/>
                  <a:gd name="T28" fmla="*/ 261 w 458"/>
                  <a:gd name="T29" fmla="*/ 680 h 698"/>
                  <a:gd name="T30" fmla="*/ 243 w 458"/>
                  <a:gd name="T31" fmla="*/ 698 h 698"/>
                  <a:gd name="T32" fmla="*/ 60 w 458"/>
                  <a:gd name="T33" fmla="*/ 698 h 698"/>
                  <a:gd name="T34" fmla="*/ 0 w 458"/>
                  <a:gd name="T35" fmla="*/ 638 h 698"/>
                  <a:gd name="T36" fmla="*/ 0 w 458"/>
                  <a:gd name="T37" fmla="*/ 60 h 698"/>
                  <a:gd name="T38" fmla="*/ 60 w 458"/>
                  <a:gd name="T39" fmla="*/ 0 h 698"/>
                  <a:gd name="T40" fmla="*/ 397 w 458"/>
                  <a:gd name="T41" fmla="*/ 0 h 698"/>
                  <a:gd name="T42" fmla="*/ 458 w 458"/>
                  <a:gd name="T43" fmla="*/ 60 h 698"/>
                  <a:gd name="T44" fmla="*/ 458 w 458"/>
                  <a:gd name="T45" fmla="*/ 638 h 698"/>
                  <a:gd name="T46" fmla="*/ 397 w 458"/>
                  <a:gd name="T47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8" h="698">
                    <a:moveTo>
                      <a:pt x="397" y="698"/>
                    </a:moveTo>
                    <a:lnTo>
                      <a:pt x="397" y="698"/>
                    </a:lnTo>
                    <a:lnTo>
                      <a:pt x="348" y="698"/>
                    </a:lnTo>
                    <a:cubicBezTo>
                      <a:pt x="337" y="698"/>
                      <a:pt x="329" y="690"/>
                      <a:pt x="329" y="680"/>
                    </a:cubicBezTo>
                    <a:cubicBezTo>
                      <a:pt x="329" y="670"/>
                      <a:pt x="337" y="662"/>
                      <a:pt x="348" y="662"/>
                    </a:cubicBezTo>
                    <a:lnTo>
                      <a:pt x="397" y="662"/>
                    </a:lnTo>
                    <a:cubicBezTo>
                      <a:pt x="411" y="662"/>
                      <a:pt x="421" y="651"/>
                      <a:pt x="421" y="638"/>
                    </a:cubicBezTo>
                    <a:lnTo>
                      <a:pt x="421" y="60"/>
                    </a:lnTo>
                    <a:cubicBezTo>
                      <a:pt x="421" y="47"/>
                      <a:pt x="411" y="37"/>
                      <a:pt x="397" y="37"/>
                    </a:cubicBezTo>
                    <a:lnTo>
                      <a:pt x="60" y="37"/>
                    </a:lnTo>
                    <a:cubicBezTo>
                      <a:pt x="47" y="37"/>
                      <a:pt x="36" y="47"/>
                      <a:pt x="36" y="60"/>
                    </a:cubicBezTo>
                    <a:lnTo>
                      <a:pt x="36" y="638"/>
                    </a:lnTo>
                    <a:cubicBezTo>
                      <a:pt x="36" y="651"/>
                      <a:pt x="47" y="662"/>
                      <a:pt x="60" y="662"/>
                    </a:cubicBezTo>
                    <a:lnTo>
                      <a:pt x="243" y="662"/>
                    </a:lnTo>
                    <a:cubicBezTo>
                      <a:pt x="253" y="662"/>
                      <a:pt x="261" y="670"/>
                      <a:pt x="261" y="680"/>
                    </a:cubicBezTo>
                    <a:cubicBezTo>
                      <a:pt x="261" y="690"/>
                      <a:pt x="253" y="698"/>
                      <a:pt x="243" y="698"/>
                    </a:cubicBezTo>
                    <a:lnTo>
                      <a:pt x="60" y="698"/>
                    </a:lnTo>
                    <a:cubicBezTo>
                      <a:pt x="27" y="698"/>
                      <a:pt x="0" y="671"/>
                      <a:pt x="0" y="638"/>
                    </a:cubicBezTo>
                    <a:lnTo>
                      <a:pt x="0" y="60"/>
                    </a:lnTo>
                    <a:cubicBezTo>
                      <a:pt x="0" y="27"/>
                      <a:pt x="27" y="0"/>
                      <a:pt x="60" y="0"/>
                    </a:cubicBezTo>
                    <a:lnTo>
                      <a:pt x="397" y="0"/>
                    </a:lnTo>
                    <a:cubicBezTo>
                      <a:pt x="431" y="0"/>
                      <a:pt x="458" y="27"/>
                      <a:pt x="458" y="60"/>
                    </a:cubicBezTo>
                    <a:lnTo>
                      <a:pt x="458" y="638"/>
                    </a:lnTo>
                    <a:cubicBezTo>
                      <a:pt x="458" y="671"/>
                      <a:pt x="431" y="698"/>
                      <a:pt x="397" y="698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79" name="Freeform 6">
                <a:extLst>
                  <a:ext uri="{FF2B5EF4-FFF2-40B4-BE49-F238E27FC236}">
                    <a16:creationId xmlns="" xmlns:a16="http://schemas.microsoft.com/office/drawing/2014/main" id="{9C1CD569-C076-498C-9650-71BE9D469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4191" y="3813690"/>
                <a:ext cx="58738" cy="57150"/>
              </a:xfrm>
              <a:custGeom>
                <a:avLst/>
                <a:gdLst>
                  <a:gd name="T0" fmla="*/ 50 w 50"/>
                  <a:gd name="T1" fmla="*/ 25 h 50"/>
                  <a:gd name="T2" fmla="*/ 50 w 50"/>
                  <a:gd name="T3" fmla="*/ 25 h 50"/>
                  <a:gd name="T4" fmla="*/ 25 w 50"/>
                  <a:gd name="T5" fmla="*/ 50 h 50"/>
                  <a:gd name="T6" fmla="*/ 0 w 50"/>
                  <a:gd name="T7" fmla="*/ 25 h 50"/>
                  <a:gd name="T8" fmla="*/ 25 w 50"/>
                  <a:gd name="T9" fmla="*/ 0 h 50"/>
                  <a:gd name="T10" fmla="*/ 50 w 50"/>
                  <a:gd name="T11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lnTo>
                      <a:pt x="50" y="25"/>
                    </a:lnTo>
                    <a:cubicBezTo>
                      <a:pt x="50" y="39"/>
                      <a:pt x="39" y="50"/>
                      <a:pt x="25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0" name="Freeform 7">
                <a:extLst>
                  <a:ext uri="{FF2B5EF4-FFF2-40B4-BE49-F238E27FC236}">
                    <a16:creationId xmlns="" xmlns:a16="http://schemas.microsoft.com/office/drawing/2014/main" id="{0ECD9095-A8F2-4CCF-94CE-F2B0F8C12D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1791" y="3266003"/>
                <a:ext cx="371475" cy="511175"/>
              </a:xfrm>
              <a:custGeom>
                <a:avLst/>
                <a:gdLst>
                  <a:gd name="T0" fmla="*/ 37 w 319"/>
                  <a:gd name="T1" fmla="*/ 15 h 450"/>
                  <a:gd name="T2" fmla="*/ 37 w 319"/>
                  <a:gd name="T3" fmla="*/ 15 h 450"/>
                  <a:gd name="T4" fmla="*/ 15 w 319"/>
                  <a:gd name="T5" fmla="*/ 37 h 450"/>
                  <a:gd name="T6" fmla="*/ 15 w 319"/>
                  <a:gd name="T7" fmla="*/ 413 h 450"/>
                  <a:gd name="T8" fmla="*/ 37 w 319"/>
                  <a:gd name="T9" fmla="*/ 435 h 450"/>
                  <a:gd name="T10" fmla="*/ 283 w 319"/>
                  <a:gd name="T11" fmla="*/ 435 h 450"/>
                  <a:gd name="T12" fmla="*/ 305 w 319"/>
                  <a:gd name="T13" fmla="*/ 413 h 450"/>
                  <a:gd name="T14" fmla="*/ 305 w 319"/>
                  <a:gd name="T15" fmla="*/ 37 h 450"/>
                  <a:gd name="T16" fmla="*/ 283 w 319"/>
                  <a:gd name="T17" fmla="*/ 15 h 450"/>
                  <a:gd name="T18" fmla="*/ 37 w 319"/>
                  <a:gd name="T19" fmla="*/ 15 h 450"/>
                  <a:gd name="T20" fmla="*/ 283 w 319"/>
                  <a:gd name="T21" fmla="*/ 450 h 450"/>
                  <a:gd name="T22" fmla="*/ 283 w 319"/>
                  <a:gd name="T23" fmla="*/ 450 h 450"/>
                  <a:gd name="T24" fmla="*/ 37 w 319"/>
                  <a:gd name="T25" fmla="*/ 450 h 450"/>
                  <a:gd name="T26" fmla="*/ 0 w 319"/>
                  <a:gd name="T27" fmla="*/ 413 h 450"/>
                  <a:gd name="T28" fmla="*/ 0 w 319"/>
                  <a:gd name="T29" fmla="*/ 37 h 450"/>
                  <a:gd name="T30" fmla="*/ 37 w 319"/>
                  <a:gd name="T31" fmla="*/ 0 h 450"/>
                  <a:gd name="T32" fmla="*/ 283 w 319"/>
                  <a:gd name="T33" fmla="*/ 0 h 450"/>
                  <a:gd name="T34" fmla="*/ 319 w 319"/>
                  <a:gd name="T35" fmla="*/ 37 h 450"/>
                  <a:gd name="T36" fmla="*/ 319 w 319"/>
                  <a:gd name="T37" fmla="*/ 413 h 450"/>
                  <a:gd name="T38" fmla="*/ 283 w 319"/>
                  <a:gd name="T39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9" h="450">
                    <a:moveTo>
                      <a:pt x="37" y="15"/>
                    </a:moveTo>
                    <a:lnTo>
                      <a:pt x="37" y="15"/>
                    </a:lnTo>
                    <a:cubicBezTo>
                      <a:pt x="25" y="15"/>
                      <a:pt x="15" y="24"/>
                      <a:pt x="15" y="37"/>
                    </a:cubicBezTo>
                    <a:lnTo>
                      <a:pt x="15" y="413"/>
                    </a:lnTo>
                    <a:cubicBezTo>
                      <a:pt x="15" y="425"/>
                      <a:pt x="25" y="435"/>
                      <a:pt x="37" y="435"/>
                    </a:cubicBezTo>
                    <a:lnTo>
                      <a:pt x="283" y="435"/>
                    </a:lnTo>
                    <a:cubicBezTo>
                      <a:pt x="295" y="435"/>
                      <a:pt x="305" y="425"/>
                      <a:pt x="305" y="413"/>
                    </a:cubicBezTo>
                    <a:lnTo>
                      <a:pt x="305" y="37"/>
                    </a:lnTo>
                    <a:cubicBezTo>
                      <a:pt x="305" y="24"/>
                      <a:pt x="295" y="15"/>
                      <a:pt x="283" y="15"/>
                    </a:cubicBezTo>
                    <a:lnTo>
                      <a:pt x="37" y="15"/>
                    </a:lnTo>
                    <a:close/>
                    <a:moveTo>
                      <a:pt x="283" y="450"/>
                    </a:moveTo>
                    <a:lnTo>
                      <a:pt x="283" y="450"/>
                    </a:lnTo>
                    <a:lnTo>
                      <a:pt x="37" y="450"/>
                    </a:lnTo>
                    <a:cubicBezTo>
                      <a:pt x="17" y="450"/>
                      <a:pt x="0" y="433"/>
                      <a:pt x="0" y="413"/>
                    </a:cubicBezTo>
                    <a:lnTo>
                      <a:pt x="0" y="37"/>
                    </a:lnTo>
                    <a:cubicBezTo>
                      <a:pt x="0" y="16"/>
                      <a:pt x="17" y="0"/>
                      <a:pt x="37" y="0"/>
                    </a:cubicBezTo>
                    <a:lnTo>
                      <a:pt x="283" y="0"/>
                    </a:lnTo>
                    <a:cubicBezTo>
                      <a:pt x="303" y="0"/>
                      <a:pt x="319" y="16"/>
                      <a:pt x="319" y="37"/>
                    </a:cubicBezTo>
                    <a:lnTo>
                      <a:pt x="319" y="413"/>
                    </a:lnTo>
                    <a:cubicBezTo>
                      <a:pt x="319" y="433"/>
                      <a:pt x="303" y="450"/>
                      <a:pt x="283" y="450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1" name="Freeform 8">
                <a:extLst>
                  <a:ext uri="{FF2B5EF4-FFF2-40B4-BE49-F238E27FC236}">
                    <a16:creationId xmlns="" xmlns:a16="http://schemas.microsoft.com/office/drawing/2014/main" id="{F0C59C19-04F2-44B5-88E2-89A6A4FDE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428" y="3904178"/>
                <a:ext cx="87313" cy="87312"/>
              </a:xfrm>
              <a:custGeom>
                <a:avLst/>
                <a:gdLst>
                  <a:gd name="T0" fmla="*/ 38 w 76"/>
                  <a:gd name="T1" fmla="*/ 77 h 77"/>
                  <a:gd name="T2" fmla="*/ 38 w 76"/>
                  <a:gd name="T3" fmla="*/ 77 h 77"/>
                  <a:gd name="T4" fmla="*/ 0 w 76"/>
                  <a:gd name="T5" fmla="*/ 38 h 77"/>
                  <a:gd name="T6" fmla="*/ 38 w 76"/>
                  <a:gd name="T7" fmla="*/ 0 h 77"/>
                  <a:gd name="T8" fmla="*/ 76 w 76"/>
                  <a:gd name="T9" fmla="*/ 38 h 77"/>
                  <a:gd name="T10" fmla="*/ 38 w 7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7">
                    <a:moveTo>
                      <a:pt x="38" y="77"/>
                    </a:moveTo>
                    <a:lnTo>
                      <a:pt x="38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7"/>
                      <a:pt x="38" y="77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2" name="Freeform 9">
                <a:extLst>
                  <a:ext uri="{FF2B5EF4-FFF2-40B4-BE49-F238E27FC236}">
                    <a16:creationId xmlns="" xmlns:a16="http://schemas.microsoft.com/office/drawing/2014/main" id="{736BEDA2-182F-4820-8E92-145AEA96A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4366" y="3904178"/>
                <a:ext cx="88900" cy="87312"/>
              </a:xfrm>
              <a:custGeom>
                <a:avLst/>
                <a:gdLst>
                  <a:gd name="T0" fmla="*/ 38 w 77"/>
                  <a:gd name="T1" fmla="*/ 76 h 76"/>
                  <a:gd name="T2" fmla="*/ 38 w 77"/>
                  <a:gd name="T3" fmla="*/ 76 h 76"/>
                  <a:gd name="T4" fmla="*/ 0 w 77"/>
                  <a:gd name="T5" fmla="*/ 38 h 76"/>
                  <a:gd name="T6" fmla="*/ 38 w 77"/>
                  <a:gd name="T7" fmla="*/ 0 h 76"/>
                  <a:gd name="T8" fmla="*/ 77 w 77"/>
                  <a:gd name="T9" fmla="*/ 38 h 76"/>
                  <a:gd name="T10" fmla="*/ 38 w 77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6">
                    <a:moveTo>
                      <a:pt x="38" y="76"/>
                    </a:moveTo>
                    <a:lnTo>
                      <a:pt x="38" y="76"/>
                    </a:ln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59"/>
                      <a:pt x="59" y="76"/>
                      <a:pt x="38" y="76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="" xmlns:a16="http://schemas.microsoft.com/office/drawing/2014/main" id="{0B843BF3-86B4-4606-AC88-D1222EDE8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5966" y="3086615"/>
                <a:ext cx="138113" cy="134937"/>
              </a:xfrm>
              <a:custGeom>
                <a:avLst/>
                <a:gdLst>
                  <a:gd name="T0" fmla="*/ 100 w 119"/>
                  <a:gd name="T1" fmla="*/ 119 h 119"/>
                  <a:gd name="T2" fmla="*/ 100 w 119"/>
                  <a:gd name="T3" fmla="*/ 119 h 119"/>
                  <a:gd name="T4" fmla="*/ 82 w 119"/>
                  <a:gd name="T5" fmla="*/ 101 h 119"/>
                  <a:gd name="T6" fmla="*/ 61 w 119"/>
                  <a:gd name="T7" fmla="*/ 58 h 119"/>
                  <a:gd name="T8" fmla="*/ 18 w 119"/>
                  <a:gd name="T9" fmla="*/ 38 h 119"/>
                  <a:gd name="T10" fmla="*/ 0 w 119"/>
                  <a:gd name="T11" fmla="*/ 18 h 119"/>
                  <a:gd name="T12" fmla="*/ 20 w 119"/>
                  <a:gd name="T13" fmla="*/ 1 h 119"/>
                  <a:gd name="T14" fmla="*/ 87 w 119"/>
                  <a:gd name="T15" fmla="*/ 32 h 119"/>
                  <a:gd name="T16" fmla="*/ 119 w 119"/>
                  <a:gd name="T17" fmla="*/ 99 h 119"/>
                  <a:gd name="T18" fmla="*/ 101 w 119"/>
                  <a:gd name="T19" fmla="*/ 119 h 119"/>
                  <a:gd name="T20" fmla="*/ 100 w 119"/>
                  <a:gd name="T2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19">
                    <a:moveTo>
                      <a:pt x="100" y="119"/>
                    </a:moveTo>
                    <a:lnTo>
                      <a:pt x="100" y="119"/>
                    </a:lnTo>
                    <a:cubicBezTo>
                      <a:pt x="91" y="119"/>
                      <a:pt x="83" y="111"/>
                      <a:pt x="82" y="101"/>
                    </a:cubicBezTo>
                    <a:cubicBezTo>
                      <a:pt x="81" y="86"/>
                      <a:pt x="73" y="70"/>
                      <a:pt x="61" y="58"/>
                    </a:cubicBezTo>
                    <a:cubicBezTo>
                      <a:pt x="49" y="46"/>
                      <a:pt x="33" y="38"/>
                      <a:pt x="18" y="38"/>
                    </a:cubicBezTo>
                    <a:cubicBezTo>
                      <a:pt x="8" y="37"/>
                      <a:pt x="0" y="28"/>
                      <a:pt x="0" y="18"/>
                    </a:cubicBezTo>
                    <a:cubicBezTo>
                      <a:pt x="1" y="8"/>
                      <a:pt x="10" y="0"/>
                      <a:pt x="20" y="1"/>
                    </a:cubicBezTo>
                    <a:cubicBezTo>
                      <a:pt x="44" y="2"/>
                      <a:pt x="68" y="13"/>
                      <a:pt x="87" y="32"/>
                    </a:cubicBezTo>
                    <a:cubicBezTo>
                      <a:pt x="106" y="51"/>
                      <a:pt x="117" y="75"/>
                      <a:pt x="119" y="99"/>
                    </a:cubicBezTo>
                    <a:cubicBezTo>
                      <a:pt x="119" y="109"/>
                      <a:pt x="111" y="118"/>
                      <a:pt x="101" y="119"/>
                    </a:cubicBezTo>
                    <a:cubicBezTo>
                      <a:pt x="101" y="119"/>
                      <a:pt x="101" y="119"/>
                      <a:pt x="100" y="119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="" xmlns:a16="http://schemas.microsoft.com/office/drawing/2014/main" id="{F3F6108D-F1A9-42A2-8DB4-C99392136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5491" y="3002478"/>
                <a:ext cx="217488" cy="211137"/>
              </a:xfrm>
              <a:custGeom>
                <a:avLst/>
                <a:gdLst>
                  <a:gd name="T0" fmla="*/ 169 w 188"/>
                  <a:gd name="T1" fmla="*/ 186 h 186"/>
                  <a:gd name="T2" fmla="*/ 169 w 188"/>
                  <a:gd name="T3" fmla="*/ 186 h 186"/>
                  <a:gd name="T4" fmla="*/ 169 w 188"/>
                  <a:gd name="T5" fmla="*/ 186 h 186"/>
                  <a:gd name="T6" fmla="*/ 151 w 188"/>
                  <a:gd name="T7" fmla="*/ 168 h 186"/>
                  <a:gd name="T8" fmla="*/ 112 w 188"/>
                  <a:gd name="T9" fmla="*/ 75 h 186"/>
                  <a:gd name="T10" fmla="*/ 20 w 188"/>
                  <a:gd name="T11" fmla="*/ 36 h 186"/>
                  <a:gd name="T12" fmla="*/ 19 w 188"/>
                  <a:gd name="T13" fmla="*/ 36 h 186"/>
                  <a:gd name="T14" fmla="*/ 0 w 188"/>
                  <a:gd name="T15" fmla="*/ 18 h 186"/>
                  <a:gd name="T16" fmla="*/ 18 w 188"/>
                  <a:gd name="T17" fmla="*/ 1 h 186"/>
                  <a:gd name="T18" fmla="*/ 137 w 188"/>
                  <a:gd name="T19" fmla="*/ 49 h 186"/>
                  <a:gd name="T20" fmla="*/ 188 w 188"/>
                  <a:gd name="T21" fmla="*/ 168 h 186"/>
                  <a:gd name="T22" fmla="*/ 169 w 188"/>
                  <a:gd name="T23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186">
                    <a:moveTo>
                      <a:pt x="169" y="186"/>
                    </a:moveTo>
                    <a:lnTo>
                      <a:pt x="169" y="186"/>
                    </a:lnTo>
                    <a:lnTo>
                      <a:pt x="169" y="186"/>
                    </a:lnTo>
                    <a:cubicBezTo>
                      <a:pt x="159" y="186"/>
                      <a:pt x="151" y="178"/>
                      <a:pt x="151" y="168"/>
                    </a:cubicBezTo>
                    <a:cubicBezTo>
                      <a:pt x="151" y="134"/>
                      <a:pt x="137" y="100"/>
                      <a:pt x="112" y="75"/>
                    </a:cubicBezTo>
                    <a:cubicBezTo>
                      <a:pt x="87" y="50"/>
                      <a:pt x="53" y="36"/>
                      <a:pt x="20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9"/>
                      <a:pt x="8" y="1"/>
                      <a:pt x="18" y="1"/>
                    </a:cubicBezTo>
                    <a:cubicBezTo>
                      <a:pt x="62" y="0"/>
                      <a:pt x="106" y="17"/>
                      <a:pt x="137" y="49"/>
                    </a:cubicBezTo>
                    <a:cubicBezTo>
                      <a:pt x="169" y="81"/>
                      <a:pt x="188" y="124"/>
                      <a:pt x="188" y="168"/>
                    </a:cubicBezTo>
                    <a:cubicBezTo>
                      <a:pt x="188" y="178"/>
                      <a:pt x="179" y="186"/>
                      <a:pt x="169" y="186"/>
                    </a:cubicBezTo>
                    <a:close/>
                  </a:path>
                </a:pathLst>
              </a:custGeom>
              <a:grpFill/>
              <a:ln w="0">
                <a:solidFill>
                  <a:srgbClr val="0070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</p:grpSp>
        <p:cxnSp>
          <p:nvCxnSpPr>
            <p:cNvPr id="18" name="直接箭头连接符 17">
              <a:extLst>
                <a:ext uri="{FF2B5EF4-FFF2-40B4-BE49-F238E27FC236}">
                  <a16:creationId xmlns="" xmlns:a16="http://schemas.microsoft.com/office/drawing/2014/main" id="{99F47227-3169-47F1-A380-4986B031D3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1442" y="5248919"/>
              <a:ext cx="1383184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F4AE66D4-41D8-4C78-A652-5F484ADBBA75}"/>
                </a:ext>
              </a:extLst>
            </p:cNvPr>
            <p:cNvSpPr txBox="1"/>
            <p:nvPr/>
          </p:nvSpPr>
          <p:spPr>
            <a:xfrm>
              <a:off x="6528981" y="4918365"/>
              <a:ext cx="745413" cy="273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SSB/CSI-RS</a:t>
              </a:r>
              <a:endParaRPr kumimoji="1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Arial"/>
              </a:endParaRP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="" xmlns:a16="http://schemas.microsoft.com/office/drawing/2014/main" id="{1F342362-58FB-4203-853B-B7CF40511006}"/>
                </a:ext>
              </a:extLst>
            </p:cNvPr>
            <p:cNvCxnSpPr>
              <a:cxnSpLocks/>
            </p:cNvCxnSpPr>
            <p:nvPr/>
          </p:nvCxnSpPr>
          <p:spPr>
            <a:xfrm>
              <a:off x="7185391" y="5778894"/>
              <a:ext cx="1628912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04E79BA8-198C-4071-B060-521969C014D6}"/>
                </a:ext>
              </a:extLst>
            </p:cNvPr>
            <p:cNvSpPr txBox="1"/>
            <p:nvPr/>
          </p:nvSpPr>
          <p:spPr>
            <a:xfrm>
              <a:off x="7566377" y="5573297"/>
              <a:ext cx="1456119" cy="107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Accurate analog BF</a:t>
              </a:r>
              <a:endParaRPr kumimoji="1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Arial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5D33614B-97ED-481C-AD54-523B0EC55347}"/>
                </a:ext>
              </a:extLst>
            </p:cNvPr>
            <p:cNvGrpSpPr/>
            <p:nvPr/>
          </p:nvGrpSpPr>
          <p:grpSpPr>
            <a:xfrm>
              <a:off x="6756729" y="5457900"/>
              <a:ext cx="163240" cy="125825"/>
              <a:chOff x="6393844" y="1437771"/>
              <a:chExt cx="931198" cy="1220180"/>
            </a:xfrm>
            <a:solidFill>
              <a:srgbClr val="C7000A">
                <a:lumMod val="60000"/>
                <a:lumOff val="40000"/>
              </a:srgbClr>
            </a:solidFill>
          </p:grpSpPr>
          <p:sp>
            <p:nvSpPr>
              <p:cNvPr id="49" name="椭圆 48">
                <a:extLst>
                  <a:ext uri="{FF2B5EF4-FFF2-40B4-BE49-F238E27FC236}">
                    <a16:creationId xmlns="" xmlns:a16="http://schemas.microsoft.com/office/drawing/2014/main" id="{D5A64EC6-9977-46DD-A04B-BB2C21FAEAF5}"/>
                  </a:ext>
                </a:extLst>
              </p:cNvPr>
              <p:cNvSpPr/>
              <p:nvPr/>
            </p:nvSpPr>
            <p:spPr bwMode="auto">
              <a:xfrm>
                <a:off x="6393844" y="161779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="" xmlns:a16="http://schemas.microsoft.com/office/drawing/2014/main" id="{88D1E507-6515-477C-9A7F-D79C73ECA261}"/>
                  </a:ext>
                </a:extLst>
              </p:cNvPr>
              <p:cNvSpPr/>
              <p:nvPr/>
            </p:nvSpPr>
            <p:spPr bwMode="auto">
              <a:xfrm>
                <a:off x="6398750" y="195785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="" xmlns:a16="http://schemas.microsoft.com/office/drawing/2014/main" id="{CBC6899E-EEBB-48BA-B8FF-35E516CC46B7}"/>
                  </a:ext>
                </a:extLst>
              </p:cNvPr>
              <p:cNvSpPr/>
              <p:nvPr/>
            </p:nvSpPr>
            <p:spPr bwMode="auto">
              <a:xfrm>
                <a:off x="6393844" y="229791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4CE98694-38B8-4B5D-9469-F062529EB325}"/>
                  </a:ext>
                </a:extLst>
              </p:cNvPr>
              <p:cNvSpPr/>
              <p:nvPr/>
            </p:nvSpPr>
            <p:spPr bwMode="auto">
              <a:xfrm>
                <a:off x="6748978" y="143777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3AE4549D-78A4-47BC-999C-1BB779076FCA}"/>
                  </a:ext>
                </a:extLst>
              </p:cNvPr>
              <p:cNvSpPr/>
              <p:nvPr/>
            </p:nvSpPr>
            <p:spPr bwMode="auto">
              <a:xfrm>
                <a:off x="6753884" y="177783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A2F2E080-0A3D-4326-B041-729466768213}"/>
                  </a:ext>
                </a:extLst>
              </p:cNvPr>
              <p:cNvSpPr/>
              <p:nvPr/>
            </p:nvSpPr>
            <p:spPr bwMode="auto">
              <a:xfrm>
                <a:off x="6748978" y="211789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2DDF61E7-F4A3-4EE9-9681-4BB76AEE6FD7}"/>
                  </a:ext>
                </a:extLst>
              </p:cNvPr>
              <p:cNvSpPr/>
              <p:nvPr/>
            </p:nvSpPr>
            <p:spPr bwMode="auto">
              <a:xfrm>
                <a:off x="6748978" y="2441927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0317C0C9-0602-49AF-B15D-37AF978910C6}"/>
                  </a:ext>
                </a:extLst>
              </p:cNvPr>
              <p:cNvSpPr/>
              <p:nvPr/>
            </p:nvSpPr>
            <p:spPr bwMode="auto">
              <a:xfrm>
                <a:off x="7104112" y="161779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929DD801-DE2C-4364-924C-C0B41A226BBE}"/>
                  </a:ext>
                </a:extLst>
              </p:cNvPr>
              <p:cNvSpPr/>
              <p:nvPr/>
            </p:nvSpPr>
            <p:spPr bwMode="auto">
              <a:xfrm>
                <a:off x="7109018" y="195785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39904F56-127E-4D06-9582-D721CDCAA121}"/>
                  </a:ext>
                </a:extLst>
              </p:cNvPr>
              <p:cNvSpPr/>
              <p:nvPr/>
            </p:nvSpPr>
            <p:spPr bwMode="auto">
              <a:xfrm>
                <a:off x="7104112" y="2297911"/>
                <a:ext cx="216024" cy="2160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A52841FD-814C-4202-91E3-36DB9FA62107}"/>
                  </a:ext>
                </a:extLst>
              </p:cNvPr>
              <p:cNvCxnSpPr>
                <a:cxnSpLocks/>
                <a:stCxn id="49" idx="7"/>
                <a:endCxn id="52" idx="2"/>
              </p:cNvCxnSpPr>
              <p:nvPr/>
            </p:nvCxnSpPr>
            <p:spPr bwMode="auto">
              <a:xfrm flipV="1">
                <a:off x="6578232" y="1545783"/>
                <a:ext cx="170746" cy="10364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A10F89C9-1CC4-4F7A-9CC2-38B83422593B}"/>
                  </a:ext>
                </a:extLst>
              </p:cNvPr>
              <p:cNvCxnSpPr>
                <a:cxnSpLocks/>
                <a:stCxn id="49" idx="6"/>
                <a:endCxn id="53" idx="1"/>
              </p:cNvCxnSpPr>
              <p:nvPr/>
            </p:nvCxnSpPr>
            <p:spPr bwMode="auto">
              <a:xfrm>
                <a:off x="6609868" y="1725803"/>
                <a:ext cx="175652" cy="8366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57C9CBBF-BD7A-4D7B-BCB1-836788E7B8A8}"/>
                  </a:ext>
                </a:extLst>
              </p:cNvPr>
              <p:cNvCxnSpPr>
                <a:cxnSpLocks/>
                <a:stCxn id="49" idx="5"/>
                <a:endCxn id="54" idx="1"/>
              </p:cNvCxnSpPr>
              <p:nvPr/>
            </p:nvCxnSpPr>
            <p:spPr bwMode="auto">
              <a:xfrm>
                <a:off x="6578232" y="1802179"/>
                <a:ext cx="202382" cy="34734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F92A8D65-819B-4E17-B709-B7EE6DECFC89}"/>
                  </a:ext>
                </a:extLst>
              </p:cNvPr>
              <p:cNvCxnSpPr>
                <a:cxnSpLocks/>
                <a:stCxn id="52" idx="3"/>
                <a:endCxn id="50" idx="7"/>
              </p:cNvCxnSpPr>
              <p:nvPr/>
            </p:nvCxnSpPr>
            <p:spPr bwMode="auto">
              <a:xfrm flipH="1">
                <a:off x="6583138" y="1622159"/>
                <a:ext cx="197476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0D334F36-7CB3-4049-B8D8-9877D75623FE}"/>
                  </a:ext>
                </a:extLst>
              </p:cNvPr>
              <p:cNvCxnSpPr>
                <a:cxnSpLocks/>
                <a:stCxn id="50" idx="6"/>
                <a:endCxn id="54" idx="2"/>
              </p:cNvCxnSpPr>
              <p:nvPr/>
            </p:nvCxnSpPr>
            <p:spPr bwMode="auto">
              <a:xfrm>
                <a:off x="6614774" y="2065863"/>
                <a:ext cx="134204" cy="1600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0B1E8907-5437-4332-B938-818C690C69FA}"/>
                  </a:ext>
                </a:extLst>
              </p:cNvPr>
              <p:cNvCxnSpPr>
                <a:cxnSpLocks/>
                <a:stCxn id="50" idx="5"/>
                <a:endCxn id="55" idx="1"/>
              </p:cNvCxnSpPr>
              <p:nvPr/>
            </p:nvCxnSpPr>
            <p:spPr bwMode="auto">
              <a:xfrm>
                <a:off x="6583138" y="2142239"/>
                <a:ext cx="197476" cy="33132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EA75E729-085E-49F3-BF8B-A21AEB2FE628}"/>
                  </a:ext>
                </a:extLst>
              </p:cNvPr>
              <p:cNvCxnSpPr>
                <a:cxnSpLocks/>
                <a:stCxn id="51" idx="7"/>
                <a:endCxn id="53" idx="3"/>
              </p:cNvCxnSpPr>
              <p:nvPr/>
            </p:nvCxnSpPr>
            <p:spPr bwMode="auto">
              <a:xfrm flipV="1">
                <a:off x="6578232" y="1962219"/>
                <a:ext cx="207288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C808F6EB-A954-487D-B946-768EDC245703}"/>
                  </a:ext>
                </a:extLst>
              </p:cNvPr>
              <p:cNvCxnSpPr>
                <a:cxnSpLocks/>
                <a:stCxn id="51" idx="6"/>
                <a:endCxn id="54" idx="2"/>
              </p:cNvCxnSpPr>
              <p:nvPr/>
            </p:nvCxnSpPr>
            <p:spPr bwMode="auto">
              <a:xfrm flipV="1">
                <a:off x="6609868" y="2225903"/>
                <a:ext cx="139110" cy="18002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918E77C6-A5D1-4BCC-B8BB-F5E3EDC7031D}"/>
                  </a:ext>
                </a:extLst>
              </p:cNvPr>
              <p:cNvCxnSpPr>
                <a:cxnSpLocks/>
                <a:stCxn id="51" idx="5"/>
                <a:endCxn id="55" idx="2"/>
              </p:cNvCxnSpPr>
              <p:nvPr/>
            </p:nvCxnSpPr>
            <p:spPr bwMode="auto">
              <a:xfrm>
                <a:off x="6578232" y="2482299"/>
                <a:ext cx="170746" cy="676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C291B3A3-6F3C-4E93-8048-F6CD252F6FD1}"/>
                  </a:ext>
                </a:extLst>
              </p:cNvPr>
              <p:cNvCxnSpPr>
                <a:cxnSpLocks/>
                <a:stCxn id="52" idx="6"/>
                <a:endCxn id="56" idx="1"/>
              </p:cNvCxnSpPr>
              <p:nvPr/>
            </p:nvCxnSpPr>
            <p:spPr bwMode="auto">
              <a:xfrm>
                <a:off x="6965002" y="1545783"/>
                <a:ext cx="170746" cy="10364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CAF1C8A0-8809-4803-9806-6D0CF02C3238}"/>
                  </a:ext>
                </a:extLst>
              </p:cNvPr>
              <p:cNvCxnSpPr>
                <a:cxnSpLocks/>
                <a:stCxn id="52" idx="5"/>
                <a:endCxn id="57" idx="1"/>
              </p:cNvCxnSpPr>
              <p:nvPr/>
            </p:nvCxnSpPr>
            <p:spPr bwMode="auto">
              <a:xfrm>
                <a:off x="6933366" y="1622159"/>
                <a:ext cx="207288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350C2EEB-32D9-4F75-984B-EBBEE5C3D5CF}"/>
                  </a:ext>
                </a:extLst>
              </p:cNvPr>
              <p:cNvCxnSpPr>
                <a:cxnSpLocks/>
                <a:stCxn id="53" idx="7"/>
                <a:endCxn id="56" idx="2"/>
              </p:cNvCxnSpPr>
              <p:nvPr/>
            </p:nvCxnSpPr>
            <p:spPr bwMode="auto">
              <a:xfrm flipV="1">
                <a:off x="6938272" y="1725803"/>
                <a:ext cx="165840" cy="8366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231E1137-16BA-4B47-85D1-5923A0AA9762}"/>
                  </a:ext>
                </a:extLst>
              </p:cNvPr>
              <p:cNvCxnSpPr>
                <a:cxnSpLocks/>
                <a:stCxn id="53" idx="6"/>
                <a:endCxn id="57" idx="2"/>
              </p:cNvCxnSpPr>
              <p:nvPr/>
            </p:nvCxnSpPr>
            <p:spPr bwMode="auto">
              <a:xfrm>
                <a:off x="6969908" y="1885843"/>
                <a:ext cx="139110" cy="18002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A73FBBA6-147D-4CB0-875D-D86508EDF9AA}"/>
                  </a:ext>
                </a:extLst>
              </p:cNvPr>
              <p:cNvCxnSpPr>
                <a:cxnSpLocks/>
                <a:stCxn id="54" idx="7"/>
                <a:endCxn id="56" idx="3"/>
              </p:cNvCxnSpPr>
              <p:nvPr/>
            </p:nvCxnSpPr>
            <p:spPr bwMode="auto">
              <a:xfrm flipV="1">
                <a:off x="6933366" y="1802179"/>
                <a:ext cx="202382" cy="34734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E7D1CC09-11E1-4433-8F21-A7D786B97F43}"/>
                  </a:ext>
                </a:extLst>
              </p:cNvPr>
              <p:cNvCxnSpPr>
                <a:cxnSpLocks/>
                <a:stCxn id="54" idx="6"/>
                <a:endCxn id="57" idx="2"/>
              </p:cNvCxnSpPr>
              <p:nvPr/>
            </p:nvCxnSpPr>
            <p:spPr bwMode="auto">
              <a:xfrm flipV="1">
                <a:off x="6965002" y="2065863"/>
                <a:ext cx="144016" cy="1600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6F979E6F-9970-46B4-8EA2-1A84B8990A70}"/>
                  </a:ext>
                </a:extLst>
              </p:cNvPr>
              <p:cNvCxnSpPr>
                <a:cxnSpLocks/>
                <a:stCxn id="55" idx="7"/>
                <a:endCxn id="57" idx="3"/>
              </p:cNvCxnSpPr>
              <p:nvPr/>
            </p:nvCxnSpPr>
            <p:spPr bwMode="auto">
              <a:xfrm flipV="1">
                <a:off x="6933366" y="2142239"/>
                <a:ext cx="207288" cy="33132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2811D388-1B03-4D8D-81E7-2D3C804C2471}"/>
                  </a:ext>
                </a:extLst>
              </p:cNvPr>
              <p:cNvCxnSpPr>
                <a:cxnSpLocks/>
                <a:stCxn id="58" idx="2"/>
                <a:endCxn id="54" idx="5"/>
              </p:cNvCxnSpPr>
              <p:nvPr/>
            </p:nvCxnSpPr>
            <p:spPr bwMode="auto">
              <a:xfrm flipH="1" flipV="1">
                <a:off x="6933366" y="2302279"/>
                <a:ext cx="170746" cy="103644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BD3ED3BC-641B-47DB-8D47-2A58169FEE17}"/>
                  </a:ext>
                </a:extLst>
              </p:cNvPr>
              <p:cNvCxnSpPr>
                <a:cxnSpLocks/>
                <a:stCxn id="53" idx="5"/>
                <a:endCxn id="58" idx="1"/>
              </p:cNvCxnSpPr>
              <p:nvPr/>
            </p:nvCxnSpPr>
            <p:spPr bwMode="auto">
              <a:xfrm>
                <a:off x="6938272" y="1962219"/>
                <a:ext cx="197476" cy="367328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98508B1F-BE32-4BC1-BEC2-67FEE5852335}"/>
                  </a:ext>
                </a:extLst>
              </p:cNvPr>
              <p:cNvCxnSpPr>
                <a:cxnSpLocks/>
                <a:stCxn id="55" idx="6"/>
                <a:endCxn id="58" idx="3"/>
              </p:cNvCxnSpPr>
              <p:nvPr/>
            </p:nvCxnSpPr>
            <p:spPr bwMode="auto">
              <a:xfrm flipV="1">
                <a:off x="6965002" y="2482299"/>
                <a:ext cx="170746" cy="67640"/>
              </a:xfrm>
              <a:prstGeom prst="line">
                <a:avLst/>
              </a:prstGeom>
              <a:grpFill/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5F47CB1E-B4E9-4DAD-A63F-DDBFC5E862E2}"/>
                </a:ext>
              </a:extLst>
            </p:cNvPr>
            <p:cNvGrpSpPr/>
            <p:nvPr/>
          </p:nvGrpSpPr>
          <p:grpSpPr>
            <a:xfrm>
              <a:off x="6724652" y="5670263"/>
              <a:ext cx="537635" cy="167465"/>
              <a:chOff x="7022678" y="2364198"/>
              <a:chExt cx="774663" cy="358318"/>
            </a:xfrm>
            <a:solidFill>
              <a:srgbClr val="00B0F0"/>
            </a:solidFill>
          </p:grpSpPr>
          <p:grpSp>
            <p:nvGrpSpPr>
              <p:cNvPr id="43" name="组合 42">
                <a:extLst>
                  <a:ext uri="{FF2B5EF4-FFF2-40B4-BE49-F238E27FC236}">
                    <a16:creationId xmlns="" xmlns:a16="http://schemas.microsoft.com/office/drawing/2014/main" id="{0EDB23B9-DF2D-48FE-A10B-1C29DBE91B4E}"/>
                  </a:ext>
                </a:extLst>
              </p:cNvPr>
              <p:cNvGrpSpPr/>
              <p:nvPr/>
            </p:nvGrpSpPr>
            <p:grpSpPr>
              <a:xfrm rot="1083668">
                <a:off x="7040388" y="2364198"/>
                <a:ext cx="756953" cy="358318"/>
                <a:chOff x="7343956" y="2974716"/>
                <a:chExt cx="756953" cy="358318"/>
              </a:xfrm>
              <a:grpFill/>
            </p:grpSpPr>
            <p:sp>
              <p:nvSpPr>
                <p:cNvPr id="45" name="椭圆 44">
                  <a:extLst>
                    <a:ext uri="{FF2B5EF4-FFF2-40B4-BE49-F238E27FC236}">
                      <a16:creationId xmlns="" xmlns:a16="http://schemas.microsoft.com/office/drawing/2014/main" id="{437961D6-B57C-48B8-9AB1-CD8B58E576FC}"/>
                    </a:ext>
                  </a:extLst>
                </p:cNvPr>
                <p:cNvSpPr/>
                <p:nvPr/>
              </p:nvSpPr>
              <p:spPr>
                <a:xfrm rot="18468169">
                  <a:off x="7314697" y="3060446"/>
                  <a:ext cx="358318" cy="18685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="" xmlns:a16="http://schemas.microsoft.com/office/drawing/2014/main" id="{79BA0925-F08A-47D4-B0EE-64FE531566B1}"/>
                    </a:ext>
                  </a:extLst>
                </p:cNvPr>
                <p:cNvSpPr/>
                <p:nvPr/>
              </p:nvSpPr>
              <p:spPr>
                <a:xfrm rot="21125910">
                  <a:off x="7394408" y="3213576"/>
                  <a:ext cx="706501" cy="7171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="" xmlns:a16="http://schemas.microsoft.com/office/drawing/2014/main" id="{EDC6B5AE-90DB-4D65-89CD-30C791D9391B}"/>
                    </a:ext>
                  </a:extLst>
                </p:cNvPr>
                <p:cNvSpPr/>
                <p:nvPr/>
              </p:nvSpPr>
              <p:spPr>
                <a:xfrm rot="20284981">
                  <a:off x="7365638" y="3119689"/>
                  <a:ext cx="545720" cy="130844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="" xmlns:a16="http://schemas.microsoft.com/office/drawing/2014/main" id="{B57A37CF-6FD6-4E0C-871A-6E5A3E90A741}"/>
                    </a:ext>
                  </a:extLst>
                </p:cNvPr>
                <p:cNvSpPr/>
                <p:nvPr/>
              </p:nvSpPr>
              <p:spPr>
                <a:xfrm rot="19390537">
                  <a:off x="7343956" y="3081550"/>
                  <a:ext cx="529360" cy="127838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Arial"/>
                  </a:endParaRPr>
                </a:p>
              </p:txBody>
            </p:sp>
          </p:grpSp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42C14707-E644-49CB-9DD2-B6FD3919AD1E}"/>
                  </a:ext>
                </a:extLst>
              </p:cNvPr>
              <p:cNvSpPr/>
              <p:nvPr/>
            </p:nvSpPr>
            <p:spPr>
              <a:xfrm rot="2671299">
                <a:off x="7022678" y="2534415"/>
                <a:ext cx="358318" cy="18685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B6B8A314-21F8-4BFE-A145-8CFF85DDE43B}"/>
                </a:ext>
              </a:extLst>
            </p:cNvPr>
            <p:cNvGrpSpPr/>
            <p:nvPr/>
          </p:nvGrpSpPr>
          <p:grpSpPr>
            <a:xfrm>
              <a:off x="6579104" y="5098306"/>
              <a:ext cx="721688" cy="296119"/>
              <a:chOff x="1075086" y="2021964"/>
              <a:chExt cx="971868" cy="561698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19B64A43-F975-4753-8B8A-0DDDE0672D9D}"/>
                  </a:ext>
                </a:extLst>
              </p:cNvPr>
              <p:cNvSpPr/>
              <p:nvPr/>
            </p:nvSpPr>
            <p:spPr>
              <a:xfrm rot="20132453">
                <a:off x="1075086" y="2021964"/>
                <a:ext cx="905902" cy="303297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A15D7B39-5B5F-456A-9B99-8B37E4FEC71D}"/>
                  </a:ext>
                </a:extLst>
              </p:cNvPr>
              <p:cNvSpPr/>
              <p:nvPr/>
            </p:nvSpPr>
            <p:spPr>
              <a:xfrm rot="21167060">
                <a:off x="1120939" y="2167141"/>
                <a:ext cx="905902" cy="268383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86987A6F-D4F0-484F-B8C0-70557BBDDFC8}"/>
                  </a:ext>
                </a:extLst>
              </p:cNvPr>
              <p:cNvSpPr/>
              <p:nvPr/>
            </p:nvSpPr>
            <p:spPr>
              <a:xfrm rot="639671">
                <a:off x="1141052" y="2319151"/>
                <a:ext cx="905902" cy="264511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10BBB992-0739-4D9C-B75A-E89F7933646F}"/>
                </a:ext>
              </a:extLst>
            </p:cNvPr>
            <p:cNvSpPr txBox="1"/>
            <p:nvPr/>
          </p:nvSpPr>
          <p:spPr>
            <a:xfrm>
              <a:off x="7492238" y="4888552"/>
              <a:ext cx="1322065" cy="2761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RS measures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 (RSRP + </a:t>
              </a: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phase</a:t>
              </a: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)</a:t>
              </a:r>
              <a:endParaRPr kumimoji="1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40D02423-FE37-483C-8549-8D8DD374EC12}"/>
                </a:ext>
              </a:extLst>
            </p:cNvPr>
            <p:cNvGrpSpPr/>
            <p:nvPr/>
          </p:nvGrpSpPr>
          <p:grpSpPr>
            <a:xfrm>
              <a:off x="6503329" y="5608677"/>
              <a:ext cx="233548" cy="260819"/>
              <a:chOff x="5695894" y="2901283"/>
              <a:chExt cx="854076" cy="938213"/>
            </a:xfrm>
            <a:solidFill>
              <a:srgbClr val="0070C0"/>
            </a:solidFill>
          </p:grpSpPr>
          <p:sp>
            <p:nvSpPr>
              <p:cNvPr id="29" name="Freeform 5">
                <a:extLst>
                  <a:ext uri="{FF2B5EF4-FFF2-40B4-BE49-F238E27FC236}">
                    <a16:creationId xmlns="" xmlns:a16="http://schemas.microsoft.com/office/drawing/2014/main" id="{DECAC4F3-9760-4889-B673-CACF9ACCE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6757" y="3774408"/>
                <a:ext cx="215900" cy="42863"/>
              </a:xfrm>
              <a:custGeom>
                <a:avLst/>
                <a:gdLst>
                  <a:gd name="T0" fmla="*/ 167 w 185"/>
                  <a:gd name="T1" fmla="*/ 37 h 37"/>
                  <a:gd name="T2" fmla="*/ 167 w 185"/>
                  <a:gd name="T3" fmla="*/ 37 h 37"/>
                  <a:gd name="T4" fmla="*/ 19 w 185"/>
                  <a:gd name="T5" fmla="*/ 37 h 37"/>
                  <a:gd name="T6" fmla="*/ 0 w 185"/>
                  <a:gd name="T7" fmla="*/ 18 h 37"/>
                  <a:gd name="T8" fmla="*/ 19 w 185"/>
                  <a:gd name="T9" fmla="*/ 0 h 37"/>
                  <a:gd name="T10" fmla="*/ 167 w 185"/>
                  <a:gd name="T11" fmla="*/ 0 h 37"/>
                  <a:gd name="T12" fmla="*/ 185 w 185"/>
                  <a:gd name="T13" fmla="*/ 18 h 37"/>
                  <a:gd name="T14" fmla="*/ 167 w 185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7">
                    <a:moveTo>
                      <a:pt x="167" y="37"/>
                    </a:moveTo>
                    <a:lnTo>
                      <a:pt x="167" y="37"/>
                    </a:lnTo>
                    <a:lnTo>
                      <a:pt x="19" y="37"/>
                    </a:lnTo>
                    <a:cubicBezTo>
                      <a:pt x="9" y="37"/>
                      <a:pt x="0" y="2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lnTo>
                      <a:pt x="167" y="0"/>
                    </a:lnTo>
                    <a:cubicBezTo>
                      <a:pt x="177" y="0"/>
                      <a:pt x="185" y="8"/>
                      <a:pt x="185" y="18"/>
                    </a:cubicBezTo>
                    <a:cubicBezTo>
                      <a:pt x="185" y="28"/>
                      <a:pt x="177" y="37"/>
                      <a:pt x="167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0" name="Freeform 6">
                <a:extLst>
                  <a:ext uri="{FF2B5EF4-FFF2-40B4-BE49-F238E27FC236}">
                    <a16:creationId xmlns="" xmlns:a16="http://schemas.microsoft.com/office/drawing/2014/main" id="{391BB1A5-41A3-4154-9720-216E620E3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32" y="3774408"/>
                <a:ext cx="373063" cy="42863"/>
              </a:xfrm>
              <a:custGeom>
                <a:avLst/>
                <a:gdLst>
                  <a:gd name="T0" fmla="*/ 303 w 321"/>
                  <a:gd name="T1" fmla="*/ 37 h 37"/>
                  <a:gd name="T2" fmla="*/ 303 w 321"/>
                  <a:gd name="T3" fmla="*/ 37 h 37"/>
                  <a:gd name="T4" fmla="*/ 18 w 321"/>
                  <a:gd name="T5" fmla="*/ 37 h 37"/>
                  <a:gd name="T6" fmla="*/ 0 w 321"/>
                  <a:gd name="T7" fmla="*/ 18 h 37"/>
                  <a:gd name="T8" fmla="*/ 18 w 321"/>
                  <a:gd name="T9" fmla="*/ 0 h 37"/>
                  <a:gd name="T10" fmla="*/ 303 w 321"/>
                  <a:gd name="T11" fmla="*/ 0 h 37"/>
                  <a:gd name="T12" fmla="*/ 321 w 321"/>
                  <a:gd name="T13" fmla="*/ 18 h 37"/>
                  <a:gd name="T14" fmla="*/ 303 w 321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1" h="37">
                    <a:moveTo>
                      <a:pt x="303" y="37"/>
                    </a:moveTo>
                    <a:lnTo>
                      <a:pt x="303" y="37"/>
                    </a:lnTo>
                    <a:lnTo>
                      <a:pt x="18" y="37"/>
                    </a:lnTo>
                    <a:cubicBezTo>
                      <a:pt x="8" y="37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lnTo>
                      <a:pt x="303" y="0"/>
                    </a:lnTo>
                    <a:cubicBezTo>
                      <a:pt x="313" y="0"/>
                      <a:pt x="321" y="8"/>
                      <a:pt x="321" y="18"/>
                    </a:cubicBezTo>
                    <a:cubicBezTo>
                      <a:pt x="321" y="28"/>
                      <a:pt x="313" y="37"/>
                      <a:pt x="303" y="3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1" name="Freeform 7">
                <a:extLst>
                  <a:ext uri="{FF2B5EF4-FFF2-40B4-BE49-F238E27FC236}">
                    <a16:creationId xmlns="" xmlns:a16="http://schemas.microsoft.com/office/drawing/2014/main" id="{2251E799-D593-427B-BFD3-22C26CE7A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136233"/>
                <a:ext cx="584200" cy="671513"/>
              </a:xfrm>
              <a:custGeom>
                <a:avLst/>
                <a:gdLst>
                  <a:gd name="T0" fmla="*/ 481 w 502"/>
                  <a:gd name="T1" fmla="*/ 585 h 587"/>
                  <a:gd name="T2" fmla="*/ 481 w 502"/>
                  <a:gd name="T3" fmla="*/ 585 h 587"/>
                  <a:gd name="T4" fmla="*/ 464 w 502"/>
                  <a:gd name="T5" fmla="*/ 573 h 587"/>
                  <a:gd name="T6" fmla="*/ 255 w 502"/>
                  <a:gd name="T7" fmla="*/ 66 h 587"/>
                  <a:gd name="T8" fmla="*/ 38 w 502"/>
                  <a:gd name="T9" fmla="*/ 574 h 587"/>
                  <a:gd name="T10" fmla="*/ 13 w 502"/>
                  <a:gd name="T11" fmla="*/ 583 h 587"/>
                  <a:gd name="T12" fmla="*/ 4 w 502"/>
                  <a:gd name="T13" fmla="*/ 559 h 587"/>
                  <a:gd name="T14" fmla="*/ 239 w 502"/>
                  <a:gd name="T15" fmla="*/ 12 h 587"/>
                  <a:gd name="T16" fmla="*/ 256 w 502"/>
                  <a:gd name="T17" fmla="*/ 0 h 587"/>
                  <a:gd name="T18" fmla="*/ 272 w 502"/>
                  <a:gd name="T19" fmla="*/ 12 h 587"/>
                  <a:gd name="T20" fmla="*/ 498 w 502"/>
                  <a:gd name="T21" fmla="*/ 559 h 587"/>
                  <a:gd name="T22" fmla="*/ 488 w 502"/>
                  <a:gd name="T23" fmla="*/ 583 h 587"/>
                  <a:gd name="T24" fmla="*/ 481 w 502"/>
                  <a:gd name="T25" fmla="*/ 585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2" h="587">
                    <a:moveTo>
                      <a:pt x="481" y="585"/>
                    </a:moveTo>
                    <a:lnTo>
                      <a:pt x="481" y="585"/>
                    </a:lnTo>
                    <a:cubicBezTo>
                      <a:pt x="474" y="585"/>
                      <a:pt x="467" y="580"/>
                      <a:pt x="464" y="573"/>
                    </a:cubicBezTo>
                    <a:lnTo>
                      <a:pt x="255" y="66"/>
                    </a:lnTo>
                    <a:lnTo>
                      <a:pt x="38" y="574"/>
                    </a:lnTo>
                    <a:cubicBezTo>
                      <a:pt x="34" y="583"/>
                      <a:pt x="23" y="587"/>
                      <a:pt x="13" y="583"/>
                    </a:cubicBezTo>
                    <a:cubicBezTo>
                      <a:pt x="4" y="579"/>
                      <a:pt x="0" y="568"/>
                      <a:pt x="4" y="559"/>
                    </a:cubicBezTo>
                    <a:lnTo>
                      <a:pt x="239" y="12"/>
                    </a:lnTo>
                    <a:cubicBezTo>
                      <a:pt x="242" y="5"/>
                      <a:pt x="248" y="0"/>
                      <a:pt x="256" y="0"/>
                    </a:cubicBezTo>
                    <a:cubicBezTo>
                      <a:pt x="263" y="1"/>
                      <a:pt x="270" y="5"/>
                      <a:pt x="272" y="12"/>
                    </a:cubicBezTo>
                    <a:lnTo>
                      <a:pt x="498" y="559"/>
                    </a:lnTo>
                    <a:cubicBezTo>
                      <a:pt x="502" y="569"/>
                      <a:pt x="497" y="579"/>
                      <a:pt x="488" y="583"/>
                    </a:cubicBezTo>
                    <a:cubicBezTo>
                      <a:pt x="486" y="584"/>
                      <a:pt x="483" y="585"/>
                      <a:pt x="481" y="58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2" name="Freeform 8">
                <a:extLst>
                  <a:ext uri="{FF2B5EF4-FFF2-40B4-BE49-F238E27FC236}">
                    <a16:creationId xmlns="" xmlns:a16="http://schemas.microsoft.com/office/drawing/2014/main" id="{1895F78B-AD5B-4C70-8933-DB2110B21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6257" y="3071146"/>
                <a:ext cx="139700" cy="138113"/>
              </a:xfrm>
              <a:custGeom>
                <a:avLst/>
                <a:gdLst>
                  <a:gd name="T0" fmla="*/ 60 w 120"/>
                  <a:gd name="T1" fmla="*/ 121 h 121"/>
                  <a:gd name="T2" fmla="*/ 60 w 120"/>
                  <a:gd name="T3" fmla="*/ 121 h 121"/>
                  <a:gd name="T4" fmla="*/ 0 w 120"/>
                  <a:gd name="T5" fmla="*/ 61 h 121"/>
                  <a:gd name="T6" fmla="*/ 60 w 120"/>
                  <a:gd name="T7" fmla="*/ 0 h 121"/>
                  <a:gd name="T8" fmla="*/ 120 w 120"/>
                  <a:gd name="T9" fmla="*/ 61 h 121"/>
                  <a:gd name="T10" fmla="*/ 60 w 120"/>
                  <a:gd name="T1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21">
                    <a:moveTo>
                      <a:pt x="60" y="121"/>
                    </a:moveTo>
                    <a:lnTo>
                      <a:pt x="60" y="121"/>
                    </a:lnTo>
                    <a:cubicBezTo>
                      <a:pt x="26" y="121"/>
                      <a:pt x="0" y="94"/>
                      <a:pt x="0" y="61"/>
                    </a:cubicBezTo>
                    <a:cubicBezTo>
                      <a:pt x="0" y="27"/>
                      <a:pt x="26" y="0"/>
                      <a:pt x="60" y="0"/>
                    </a:cubicBezTo>
                    <a:cubicBezTo>
                      <a:pt x="93" y="0"/>
                      <a:pt x="120" y="27"/>
                      <a:pt x="120" y="61"/>
                    </a:cubicBezTo>
                    <a:cubicBezTo>
                      <a:pt x="120" y="94"/>
                      <a:pt x="93" y="121"/>
                      <a:pt x="60" y="1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3" name="Freeform 9">
                <a:extLst>
                  <a:ext uri="{FF2B5EF4-FFF2-40B4-BE49-F238E27FC236}">
                    <a16:creationId xmlns="" xmlns:a16="http://schemas.microsoft.com/office/drawing/2014/main" id="{1116D0F3-B0A6-405A-BD2A-AAFCE21B97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944" y="3017171"/>
                <a:ext cx="125413" cy="236538"/>
              </a:xfrm>
              <a:custGeom>
                <a:avLst/>
                <a:gdLst>
                  <a:gd name="T0" fmla="*/ 31 w 108"/>
                  <a:gd name="T1" fmla="*/ 206 h 206"/>
                  <a:gd name="T2" fmla="*/ 31 w 108"/>
                  <a:gd name="T3" fmla="*/ 206 h 206"/>
                  <a:gd name="T4" fmla="*/ 14 w 108"/>
                  <a:gd name="T5" fmla="*/ 194 h 206"/>
                  <a:gd name="T6" fmla="*/ 12 w 108"/>
                  <a:gd name="T7" fmla="*/ 88 h 206"/>
                  <a:gd name="T8" fmla="*/ 78 w 108"/>
                  <a:gd name="T9" fmla="*/ 5 h 206"/>
                  <a:gd name="T10" fmla="*/ 103 w 108"/>
                  <a:gd name="T11" fmla="*/ 11 h 206"/>
                  <a:gd name="T12" fmla="*/ 96 w 108"/>
                  <a:gd name="T13" fmla="*/ 36 h 206"/>
                  <a:gd name="T14" fmla="*/ 47 w 108"/>
                  <a:gd name="T15" fmla="*/ 100 h 206"/>
                  <a:gd name="T16" fmla="*/ 48 w 108"/>
                  <a:gd name="T17" fmla="*/ 180 h 206"/>
                  <a:gd name="T18" fmla="*/ 38 w 108"/>
                  <a:gd name="T19" fmla="*/ 204 h 206"/>
                  <a:gd name="T20" fmla="*/ 31 w 108"/>
                  <a:gd name="T21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206">
                    <a:moveTo>
                      <a:pt x="31" y="206"/>
                    </a:moveTo>
                    <a:lnTo>
                      <a:pt x="31" y="206"/>
                    </a:lnTo>
                    <a:cubicBezTo>
                      <a:pt x="24" y="206"/>
                      <a:pt x="17" y="201"/>
                      <a:pt x="14" y="194"/>
                    </a:cubicBezTo>
                    <a:cubicBezTo>
                      <a:pt x="1" y="162"/>
                      <a:pt x="0" y="124"/>
                      <a:pt x="12" y="88"/>
                    </a:cubicBezTo>
                    <a:cubicBezTo>
                      <a:pt x="24" y="52"/>
                      <a:pt x="47" y="22"/>
                      <a:pt x="78" y="5"/>
                    </a:cubicBezTo>
                    <a:cubicBezTo>
                      <a:pt x="87" y="0"/>
                      <a:pt x="98" y="3"/>
                      <a:pt x="103" y="11"/>
                    </a:cubicBezTo>
                    <a:cubicBezTo>
                      <a:pt x="108" y="20"/>
                      <a:pt x="105" y="31"/>
                      <a:pt x="96" y="36"/>
                    </a:cubicBezTo>
                    <a:cubicBezTo>
                      <a:pt x="74" y="49"/>
                      <a:pt x="56" y="72"/>
                      <a:pt x="47" y="100"/>
                    </a:cubicBezTo>
                    <a:cubicBezTo>
                      <a:pt x="37" y="127"/>
                      <a:pt x="38" y="156"/>
                      <a:pt x="48" y="180"/>
                    </a:cubicBezTo>
                    <a:cubicBezTo>
                      <a:pt x="52" y="189"/>
                      <a:pt x="48" y="200"/>
                      <a:pt x="38" y="204"/>
                    </a:cubicBezTo>
                    <a:cubicBezTo>
                      <a:pt x="36" y="205"/>
                      <a:pt x="34" y="206"/>
                      <a:pt x="31" y="20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4" name="Freeform 10">
                <a:extLst>
                  <a:ext uri="{FF2B5EF4-FFF2-40B4-BE49-F238E27FC236}">
                    <a16:creationId xmlns="" xmlns:a16="http://schemas.microsoft.com/office/drawing/2014/main" id="{AE75D069-658F-43C0-BFC6-74E39E7E9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894" y="2904458"/>
                <a:ext cx="201613" cy="395288"/>
              </a:xfrm>
              <a:custGeom>
                <a:avLst/>
                <a:gdLst>
                  <a:gd name="T0" fmla="*/ 48 w 173"/>
                  <a:gd name="T1" fmla="*/ 346 h 346"/>
                  <a:gd name="T2" fmla="*/ 48 w 173"/>
                  <a:gd name="T3" fmla="*/ 346 h 346"/>
                  <a:gd name="T4" fmla="*/ 32 w 173"/>
                  <a:gd name="T5" fmla="*/ 336 h 346"/>
                  <a:gd name="T6" fmla="*/ 20 w 173"/>
                  <a:gd name="T7" fmla="*/ 147 h 346"/>
                  <a:gd name="T8" fmla="*/ 144 w 173"/>
                  <a:gd name="T9" fmla="*/ 3 h 346"/>
                  <a:gd name="T10" fmla="*/ 168 w 173"/>
                  <a:gd name="T11" fmla="*/ 12 h 346"/>
                  <a:gd name="T12" fmla="*/ 160 w 173"/>
                  <a:gd name="T13" fmla="*/ 36 h 346"/>
                  <a:gd name="T14" fmla="*/ 54 w 173"/>
                  <a:gd name="T15" fmla="*/ 159 h 346"/>
                  <a:gd name="T16" fmla="*/ 65 w 173"/>
                  <a:gd name="T17" fmla="*/ 320 h 346"/>
                  <a:gd name="T18" fmla="*/ 57 w 173"/>
                  <a:gd name="T19" fmla="*/ 344 h 346"/>
                  <a:gd name="T20" fmla="*/ 48 w 173"/>
                  <a:gd name="T21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346">
                    <a:moveTo>
                      <a:pt x="48" y="346"/>
                    </a:moveTo>
                    <a:lnTo>
                      <a:pt x="48" y="346"/>
                    </a:lnTo>
                    <a:cubicBezTo>
                      <a:pt x="42" y="346"/>
                      <a:pt x="35" y="343"/>
                      <a:pt x="32" y="336"/>
                    </a:cubicBezTo>
                    <a:cubicBezTo>
                      <a:pt x="4" y="279"/>
                      <a:pt x="0" y="210"/>
                      <a:pt x="20" y="147"/>
                    </a:cubicBezTo>
                    <a:cubicBezTo>
                      <a:pt x="41" y="84"/>
                      <a:pt x="86" y="32"/>
                      <a:pt x="144" y="3"/>
                    </a:cubicBezTo>
                    <a:cubicBezTo>
                      <a:pt x="153" y="0"/>
                      <a:pt x="164" y="3"/>
                      <a:pt x="168" y="12"/>
                    </a:cubicBezTo>
                    <a:cubicBezTo>
                      <a:pt x="173" y="21"/>
                      <a:pt x="169" y="32"/>
                      <a:pt x="160" y="36"/>
                    </a:cubicBezTo>
                    <a:cubicBezTo>
                      <a:pt x="111" y="60"/>
                      <a:pt x="72" y="105"/>
                      <a:pt x="54" y="159"/>
                    </a:cubicBezTo>
                    <a:cubicBezTo>
                      <a:pt x="36" y="212"/>
                      <a:pt x="40" y="271"/>
                      <a:pt x="65" y="320"/>
                    </a:cubicBezTo>
                    <a:cubicBezTo>
                      <a:pt x="69" y="329"/>
                      <a:pt x="66" y="340"/>
                      <a:pt x="57" y="344"/>
                    </a:cubicBezTo>
                    <a:cubicBezTo>
                      <a:pt x="54" y="346"/>
                      <a:pt x="51" y="346"/>
                      <a:pt x="48" y="34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5" name="Freeform 11">
                <a:extLst>
                  <a:ext uri="{FF2B5EF4-FFF2-40B4-BE49-F238E27FC236}">
                    <a16:creationId xmlns="" xmlns:a16="http://schemas.microsoft.com/office/drawing/2014/main" id="{80E4DBE7-168B-4032-B5FE-265012075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0094" y="3009233"/>
                <a:ext cx="120650" cy="238125"/>
              </a:xfrm>
              <a:custGeom>
                <a:avLst/>
                <a:gdLst>
                  <a:gd name="T0" fmla="*/ 71 w 104"/>
                  <a:gd name="T1" fmla="*/ 208 h 208"/>
                  <a:gd name="T2" fmla="*/ 71 w 104"/>
                  <a:gd name="T3" fmla="*/ 208 h 208"/>
                  <a:gd name="T4" fmla="*/ 63 w 104"/>
                  <a:gd name="T5" fmla="*/ 206 h 208"/>
                  <a:gd name="T6" fmla="*/ 54 w 104"/>
                  <a:gd name="T7" fmla="*/ 182 h 208"/>
                  <a:gd name="T8" fmla="*/ 58 w 104"/>
                  <a:gd name="T9" fmla="*/ 102 h 208"/>
                  <a:gd name="T10" fmla="*/ 11 w 104"/>
                  <a:gd name="T11" fmla="*/ 37 h 208"/>
                  <a:gd name="T12" fmla="*/ 5 w 104"/>
                  <a:gd name="T13" fmla="*/ 12 h 208"/>
                  <a:gd name="T14" fmla="*/ 30 w 104"/>
                  <a:gd name="T15" fmla="*/ 6 h 208"/>
                  <a:gd name="T16" fmla="*/ 94 w 104"/>
                  <a:gd name="T17" fmla="*/ 91 h 208"/>
                  <a:gd name="T18" fmla="*/ 87 w 104"/>
                  <a:gd name="T19" fmla="*/ 198 h 208"/>
                  <a:gd name="T20" fmla="*/ 71 w 104"/>
                  <a:gd name="T2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08">
                    <a:moveTo>
                      <a:pt x="71" y="208"/>
                    </a:moveTo>
                    <a:lnTo>
                      <a:pt x="71" y="208"/>
                    </a:lnTo>
                    <a:cubicBezTo>
                      <a:pt x="68" y="208"/>
                      <a:pt x="65" y="208"/>
                      <a:pt x="63" y="206"/>
                    </a:cubicBezTo>
                    <a:cubicBezTo>
                      <a:pt x="54" y="202"/>
                      <a:pt x="50" y="191"/>
                      <a:pt x="54" y="182"/>
                    </a:cubicBezTo>
                    <a:cubicBezTo>
                      <a:pt x="65" y="159"/>
                      <a:pt x="67" y="129"/>
                      <a:pt x="58" y="102"/>
                    </a:cubicBezTo>
                    <a:cubicBezTo>
                      <a:pt x="50" y="74"/>
                      <a:pt x="33" y="50"/>
                      <a:pt x="11" y="37"/>
                    </a:cubicBezTo>
                    <a:cubicBezTo>
                      <a:pt x="2" y="31"/>
                      <a:pt x="0" y="20"/>
                      <a:pt x="5" y="12"/>
                    </a:cubicBezTo>
                    <a:cubicBezTo>
                      <a:pt x="11" y="3"/>
                      <a:pt x="22" y="0"/>
                      <a:pt x="30" y="6"/>
                    </a:cubicBezTo>
                    <a:cubicBezTo>
                      <a:pt x="60" y="24"/>
                      <a:pt x="83" y="55"/>
                      <a:pt x="94" y="91"/>
                    </a:cubicBezTo>
                    <a:cubicBezTo>
                      <a:pt x="104" y="128"/>
                      <a:pt x="102" y="166"/>
                      <a:pt x="87" y="198"/>
                    </a:cubicBezTo>
                    <a:cubicBezTo>
                      <a:pt x="84" y="204"/>
                      <a:pt x="78" y="208"/>
                      <a:pt x="71" y="20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6" name="Freeform 12">
                <a:extLst>
                  <a:ext uri="{FF2B5EF4-FFF2-40B4-BE49-F238E27FC236}">
                    <a16:creationId xmlns="" xmlns:a16="http://schemas.microsoft.com/office/drawing/2014/main" id="{86BCE4D4-0B23-469E-84C1-9C09A9B84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07" y="2901283"/>
                <a:ext cx="195263" cy="400050"/>
              </a:xfrm>
              <a:custGeom>
                <a:avLst/>
                <a:gdLst>
                  <a:gd name="T0" fmla="*/ 113 w 168"/>
                  <a:gd name="T1" fmla="*/ 350 h 350"/>
                  <a:gd name="T2" fmla="*/ 113 w 168"/>
                  <a:gd name="T3" fmla="*/ 350 h 350"/>
                  <a:gd name="T4" fmla="*/ 105 w 168"/>
                  <a:gd name="T5" fmla="*/ 348 h 350"/>
                  <a:gd name="T6" fmla="*/ 97 w 168"/>
                  <a:gd name="T7" fmla="*/ 323 h 350"/>
                  <a:gd name="T8" fmla="*/ 113 w 168"/>
                  <a:gd name="T9" fmla="*/ 162 h 350"/>
                  <a:gd name="T10" fmla="*/ 12 w 168"/>
                  <a:gd name="T11" fmla="*/ 36 h 350"/>
                  <a:gd name="T12" fmla="*/ 5 w 168"/>
                  <a:gd name="T13" fmla="*/ 12 h 350"/>
                  <a:gd name="T14" fmla="*/ 30 w 168"/>
                  <a:gd name="T15" fmla="*/ 5 h 350"/>
                  <a:gd name="T16" fmla="*/ 149 w 168"/>
                  <a:gd name="T17" fmla="*/ 152 h 350"/>
                  <a:gd name="T18" fmla="*/ 130 w 168"/>
                  <a:gd name="T19" fmla="*/ 341 h 350"/>
                  <a:gd name="T20" fmla="*/ 113 w 168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50">
                    <a:moveTo>
                      <a:pt x="113" y="350"/>
                    </a:moveTo>
                    <a:lnTo>
                      <a:pt x="113" y="350"/>
                    </a:lnTo>
                    <a:cubicBezTo>
                      <a:pt x="110" y="350"/>
                      <a:pt x="107" y="350"/>
                      <a:pt x="105" y="348"/>
                    </a:cubicBezTo>
                    <a:cubicBezTo>
                      <a:pt x="96" y="343"/>
                      <a:pt x="93" y="332"/>
                      <a:pt x="97" y="323"/>
                    </a:cubicBezTo>
                    <a:cubicBezTo>
                      <a:pt x="124" y="275"/>
                      <a:pt x="130" y="217"/>
                      <a:pt x="113" y="162"/>
                    </a:cubicBezTo>
                    <a:cubicBezTo>
                      <a:pt x="97" y="108"/>
                      <a:pt x="61" y="62"/>
                      <a:pt x="12" y="36"/>
                    </a:cubicBezTo>
                    <a:cubicBezTo>
                      <a:pt x="3" y="32"/>
                      <a:pt x="0" y="21"/>
                      <a:pt x="5" y="12"/>
                    </a:cubicBezTo>
                    <a:cubicBezTo>
                      <a:pt x="10" y="4"/>
                      <a:pt x="21" y="0"/>
                      <a:pt x="30" y="5"/>
                    </a:cubicBezTo>
                    <a:cubicBezTo>
                      <a:pt x="86" y="34"/>
                      <a:pt x="130" y="88"/>
                      <a:pt x="149" y="152"/>
                    </a:cubicBezTo>
                    <a:cubicBezTo>
                      <a:pt x="168" y="216"/>
                      <a:pt x="161" y="284"/>
                      <a:pt x="130" y="341"/>
                    </a:cubicBezTo>
                    <a:cubicBezTo>
                      <a:pt x="126" y="347"/>
                      <a:pt x="120" y="350"/>
                      <a:pt x="113" y="35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7" name="Freeform 13">
                <a:extLst>
                  <a:ext uri="{FF2B5EF4-FFF2-40B4-BE49-F238E27FC236}">
                    <a16:creationId xmlns="" xmlns:a16="http://schemas.microsoft.com/office/drawing/2014/main" id="{32B20E28-25AF-4C3B-908F-9451BC86B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007" y="3315621"/>
                <a:ext cx="506413" cy="488950"/>
              </a:xfrm>
              <a:custGeom>
                <a:avLst/>
                <a:gdLst>
                  <a:gd name="T0" fmla="*/ 21 w 435"/>
                  <a:gd name="T1" fmla="*/ 428 h 428"/>
                  <a:gd name="T2" fmla="*/ 21 w 435"/>
                  <a:gd name="T3" fmla="*/ 428 h 428"/>
                  <a:gd name="T4" fmla="*/ 4 w 435"/>
                  <a:gd name="T5" fmla="*/ 416 h 428"/>
                  <a:gd name="T6" fmla="*/ 14 w 435"/>
                  <a:gd name="T7" fmla="*/ 392 h 428"/>
                  <a:gd name="T8" fmla="*/ 347 w 435"/>
                  <a:gd name="T9" fmla="*/ 262 h 428"/>
                  <a:gd name="T10" fmla="*/ 114 w 435"/>
                  <a:gd name="T11" fmla="*/ 223 h 428"/>
                  <a:gd name="T12" fmla="*/ 99 w 435"/>
                  <a:gd name="T13" fmla="*/ 208 h 428"/>
                  <a:gd name="T14" fmla="*/ 108 w 435"/>
                  <a:gd name="T15" fmla="*/ 189 h 428"/>
                  <a:gd name="T16" fmla="*/ 286 w 435"/>
                  <a:gd name="T17" fmla="*/ 93 h 428"/>
                  <a:gd name="T18" fmla="*/ 193 w 435"/>
                  <a:gd name="T19" fmla="*/ 36 h 428"/>
                  <a:gd name="T20" fmla="*/ 187 w 435"/>
                  <a:gd name="T21" fmla="*/ 11 h 428"/>
                  <a:gd name="T22" fmla="*/ 212 w 435"/>
                  <a:gd name="T23" fmla="*/ 5 h 428"/>
                  <a:gd name="T24" fmla="*/ 333 w 435"/>
                  <a:gd name="T25" fmla="*/ 78 h 428"/>
                  <a:gd name="T26" fmla="*/ 341 w 435"/>
                  <a:gd name="T27" fmla="*/ 94 h 428"/>
                  <a:gd name="T28" fmla="*/ 332 w 435"/>
                  <a:gd name="T29" fmla="*/ 110 h 428"/>
                  <a:gd name="T30" fmla="*/ 173 w 435"/>
                  <a:gd name="T31" fmla="*/ 196 h 428"/>
                  <a:gd name="T32" fmla="*/ 419 w 435"/>
                  <a:gd name="T33" fmla="*/ 236 h 428"/>
                  <a:gd name="T34" fmla="*/ 434 w 435"/>
                  <a:gd name="T35" fmla="*/ 252 h 428"/>
                  <a:gd name="T36" fmla="*/ 423 w 435"/>
                  <a:gd name="T37" fmla="*/ 271 h 428"/>
                  <a:gd name="T38" fmla="*/ 27 w 435"/>
                  <a:gd name="T39" fmla="*/ 426 h 428"/>
                  <a:gd name="T40" fmla="*/ 21 w 435"/>
                  <a:gd name="T41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5" h="428">
                    <a:moveTo>
                      <a:pt x="21" y="428"/>
                    </a:moveTo>
                    <a:lnTo>
                      <a:pt x="21" y="428"/>
                    </a:lnTo>
                    <a:cubicBezTo>
                      <a:pt x="13" y="428"/>
                      <a:pt x="6" y="423"/>
                      <a:pt x="4" y="416"/>
                    </a:cubicBezTo>
                    <a:cubicBezTo>
                      <a:pt x="0" y="407"/>
                      <a:pt x="5" y="396"/>
                      <a:pt x="14" y="392"/>
                    </a:cubicBezTo>
                    <a:lnTo>
                      <a:pt x="347" y="262"/>
                    </a:lnTo>
                    <a:lnTo>
                      <a:pt x="114" y="223"/>
                    </a:lnTo>
                    <a:cubicBezTo>
                      <a:pt x="106" y="222"/>
                      <a:pt x="100" y="216"/>
                      <a:pt x="99" y="208"/>
                    </a:cubicBezTo>
                    <a:cubicBezTo>
                      <a:pt x="98" y="200"/>
                      <a:pt x="101" y="193"/>
                      <a:pt x="108" y="189"/>
                    </a:cubicBezTo>
                    <a:lnTo>
                      <a:pt x="286" y="93"/>
                    </a:lnTo>
                    <a:lnTo>
                      <a:pt x="193" y="36"/>
                    </a:lnTo>
                    <a:cubicBezTo>
                      <a:pt x="185" y="31"/>
                      <a:pt x="182" y="20"/>
                      <a:pt x="187" y="11"/>
                    </a:cubicBezTo>
                    <a:cubicBezTo>
                      <a:pt x="192" y="3"/>
                      <a:pt x="204" y="0"/>
                      <a:pt x="212" y="5"/>
                    </a:cubicBezTo>
                    <a:lnTo>
                      <a:pt x="333" y="78"/>
                    </a:lnTo>
                    <a:cubicBezTo>
                      <a:pt x="338" y="82"/>
                      <a:pt x="342" y="88"/>
                      <a:pt x="341" y="94"/>
                    </a:cubicBezTo>
                    <a:cubicBezTo>
                      <a:pt x="341" y="101"/>
                      <a:pt x="338" y="107"/>
                      <a:pt x="332" y="110"/>
                    </a:cubicBezTo>
                    <a:lnTo>
                      <a:pt x="173" y="196"/>
                    </a:lnTo>
                    <a:lnTo>
                      <a:pt x="419" y="236"/>
                    </a:lnTo>
                    <a:cubicBezTo>
                      <a:pt x="427" y="238"/>
                      <a:pt x="433" y="244"/>
                      <a:pt x="434" y="252"/>
                    </a:cubicBezTo>
                    <a:cubicBezTo>
                      <a:pt x="435" y="261"/>
                      <a:pt x="430" y="268"/>
                      <a:pt x="423" y="271"/>
                    </a:cubicBezTo>
                    <a:lnTo>
                      <a:pt x="27" y="426"/>
                    </a:lnTo>
                    <a:cubicBezTo>
                      <a:pt x="25" y="427"/>
                      <a:pt x="23" y="428"/>
                      <a:pt x="21" y="4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="" xmlns:a16="http://schemas.microsoft.com/office/drawing/2014/main" id="{89AE283D-99A8-437E-A446-AA9E44A9F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07" y="3752183"/>
                <a:ext cx="88900" cy="87313"/>
              </a:xfrm>
              <a:custGeom>
                <a:avLst/>
                <a:gdLst>
                  <a:gd name="T0" fmla="*/ 39 w 77"/>
                  <a:gd name="T1" fmla="*/ 77 h 77"/>
                  <a:gd name="T2" fmla="*/ 39 w 77"/>
                  <a:gd name="T3" fmla="*/ 77 h 77"/>
                  <a:gd name="T4" fmla="*/ 0 w 77"/>
                  <a:gd name="T5" fmla="*/ 38 h 77"/>
                  <a:gd name="T6" fmla="*/ 39 w 77"/>
                  <a:gd name="T7" fmla="*/ 0 h 77"/>
                  <a:gd name="T8" fmla="*/ 77 w 77"/>
                  <a:gd name="T9" fmla="*/ 38 h 77"/>
                  <a:gd name="T10" fmla="*/ 39 w 77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lnTo>
                      <a:pt x="39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8"/>
                    </a:cubicBezTo>
                    <a:cubicBezTo>
                      <a:pt x="77" y="59"/>
                      <a:pt x="60" y="77"/>
                      <a:pt x="39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  <p:sp>
            <p:nvSpPr>
              <p:cNvPr id="39" name="Freeform 15">
                <a:extLst>
                  <a:ext uri="{FF2B5EF4-FFF2-40B4-BE49-F238E27FC236}">
                    <a16:creationId xmlns="" xmlns:a16="http://schemas.microsoft.com/office/drawing/2014/main" id="{02E6B02C-9DD0-4518-8B91-A7CE413F3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532" y="3752183"/>
                <a:ext cx="88900" cy="87313"/>
              </a:xfrm>
              <a:custGeom>
                <a:avLst/>
                <a:gdLst>
                  <a:gd name="T0" fmla="*/ 38 w 76"/>
                  <a:gd name="T1" fmla="*/ 77 h 77"/>
                  <a:gd name="T2" fmla="*/ 38 w 76"/>
                  <a:gd name="T3" fmla="*/ 77 h 77"/>
                  <a:gd name="T4" fmla="*/ 0 w 76"/>
                  <a:gd name="T5" fmla="*/ 38 h 77"/>
                  <a:gd name="T6" fmla="*/ 38 w 76"/>
                  <a:gd name="T7" fmla="*/ 0 h 77"/>
                  <a:gd name="T8" fmla="*/ 76 w 76"/>
                  <a:gd name="T9" fmla="*/ 38 h 77"/>
                  <a:gd name="T10" fmla="*/ 38 w 7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7">
                    <a:moveTo>
                      <a:pt x="38" y="77"/>
                    </a:moveTo>
                    <a:lnTo>
                      <a:pt x="38" y="77"/>
                    </a:lnTo>
                    <a:cubicBezTo>
                      <a:pt x="17" y="77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7"/>
                      <a:pt x="38" y="7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endParaRPr>
              </a:p>
            </p:txBody>
          </p:sp>
        </p:grpSp>
        <p:sp>
          <p:nvSpPr>
            <p:cNvPr id="27" name="右箭头 186">
              <a:extLst>
                <a:ext uri="{FF2B5EF4-FFF2-40B4-BE49-F238E27FC236}">
                  <a16:creationId xmlns="" xmlns:a16="http://schemas.microsoft.com/office/drawing/2014/main" id="{75D56B04-56B5-4F39-B439-188B37445DD5}"/>
                </a:ext>
              </a:extLst>
            </p:cNvPr>
            <p:cNvSpPr/>
            <p:nvPr/>
          </p:nvSpPr>
          <p:spPr>
            <a:xfrm rot="5400000">
              <a:off x="6925233" y="5477061"/>
              <a:ext cx="210322" cy="151990"/>
            </a:xfrm>
            <a:prstGeom prst="rightArrow">
              <a:avLst/>
            </a:prstGeom>
            <a:solidFill>
              <a:srgbClr val="C7000A"/>
            </a:solidFill>
            <a:ln w="12700" cap="flat" cmpd="sng" algn="ctr">
              <a:solidFill>
                <a:srgbClr val="C7000A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08F7CBD3-B9EE-4A3A-B33C-7C425C382800}"/>
                </a:ext>
              </a:extLst>
            </p:cNvPr>
            <p:cNvSpPr txBox="1"/>
            <p:nvPr/>
          </p:nvSpPr>
          <p:spPr>
            <a:xfrm>
              <a:off x="6738591" y="5905297"/>
              <a:ext cx="888124" cy="138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Arial"/>
                </a:rPr>
                <a:t>Optimal ABF</a:t>
              </a:r>
              <a:endParaRPr kumimoji="1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Arial"/>
              </a:endParaRPr>
            </a:p>
          </p:txBody>
        </p:sp>
      </p:grp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E2D2DF89-1116-4C71-B60C-B4337FEA9135}"/>
              </a:ext>
            </a:extLst>
          </p:cNvPr>
          <p:cNvSpPr/>
          <p:nvPr/>
        </p:nvSpPr>
        <p:spPr>
          <a:xfrm>
            <a:off x="9399796" y="5503696"/>
            <a:ext cx="2533466" cy="243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en-US" altLang="zh-CN" sz="900" b="1" dirty="0">
                <a:solidFill>
                  <a:srgbClr val="1D1D1A"/>
                </a:solidFill>
                <a:cs typeface="Arial"/>
              </a:rPr>
              <a:t>Beam management for large antenna array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1E087B6E-368E-4944-B616-EEFA4C588EF8}"/>
              </a:ext>
            </a:extLst>
          </p:cNvPr>
          <p:cNvSpPr/>
          <p:nvPr/>
        </p:nvSpPr>
        <p:spPr>
          <a:xfrm>
            <a:off x="5950260" y="1249934"/>
            <a:ext cx="5914939" cy="195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71463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b="1" dirty="0"/>
              <a:t>For Rel-19, whether to continue study or to have normative work is dependent on the </a:t>
            </a:r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outcome</a:t>
            </a:r>
            <a:r>
              <a:rPr lang="en-US" altLang="zh-CN" sz="1200" b="1" dirty="0"/>
              <a:t> of Rel-18 study</a:t>
            </a:r>
            <a:endParaRPr kumimoji="1" lang="en-US" altLang="zh-CN" sz="12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627063" lvl="1" indent="-269875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kumimoji="1" lang="en-US" altLang="zh-CN" sz="12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57188" lvl="1">
              <a:lnSpc>
                <a:spcPct val="150000"/>
              </a:lnSpc>
              <a:defRPr/>
            </a:pPr>
            <a:endParaRPr kumimoji="1" lang="en-US" altLang="zh-CN" sz="12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271463" indent="-271463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Study more sub use cases in Rel-19</a:t>
            </a:r>
            <a:endParaRPr kumimoji="1" lang="en-US" altLang="zh-CN" sz="1200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Temporal-spatial-frequency domain CSI compression 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Beam management for large antenna array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B1E0BB7E-A7FA-4914-BB9C-3F8AD52B0B98}"/>
              </a:ext>
            </a:extLst>
          </p:cNvPr>
          <p:cNvSpPr txBox="1"/>
          <p:nvPr/>
        </p:nvSpPr>
        <p:spPr>
          <a:xfrm>
            <a:off x="208052" y="1249934"/>
            <a:ext cx="5519695" cy="4690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1463" indent="-271463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Progress of RAN1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Select 6 representative sub use cases and draw some observations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Identify main components for LCM framework and recognize some of the candidate solutions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Remaining main open issues:</a:t>
            </a:r>
          </a:p>
          <a:p>
            <a:pPr marL="864000" lvl="2" indent="-269875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Functionality/model identification, training collaboration, model transfer/delivery, and data collection</a:t>
            </a:r>
          </a:p>
          <a:p>
            <a:pPr marL="271463" indent="-2714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Progress of RAN2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Discuss candidate directions/solutions of protocol aspects and procedures according to the outcome from RAN1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Remaining main open issues: </a:t>
            </a:r>
          </a:p>
          <a:p>
            <a:pPr marL="864000" lvl="2" indent="-269875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Functionality/model identification and control, model transfer/delivery, data collection, and UE capability</a:t>
            </a:r>
          </a:p>
          <a:p>
            <a:pPr marL="1152000" lvl="3" indent="-269875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Some aspects needs to be studied per sub use case</a:t>
            </a:r>
          </a:p>
          <a:p>
            <a:pPr marL="271463" indent="-2714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kumimoji="1" lang="en-US" altLang="zh-CN" sz="12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Progress of RAN4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Study core/performance requirements and test metrics per use case</a:t>
            </a:r>
          </a:p>
          <a:p>
            <a:pPr marL="576000" lvl="1" indent="-269875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Remaining main open issues: </a:t>
            </a:r>
          </a:p>
          <a:p>
            <a:pPr marL="864000" lvl="2" indent="-269875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solidFill>
                  <a:srgbClr val="000000"/>
                </a:solidFill>
                <a:ea typeface="Microsoft YaHei" panose="020B0503020204020204" pitchFamily="34" charset="-122"/>
              </a:rPr>
              <a:t>Test framework for two-sided model, testability of potential test metrics, and verification of generalization</a:t>
            </a:r>
          </a:p>
        </p:txBody>
      </p:sp>
    </p:spTree>
    <p:extLst>
      <p:ext uri="{BB962C8B-B14F-4D97-AF65-F5344CB8AC3E}">
        <p14:creationId xmlns:p14="http://schemas.microsoft.com/office/powerpoint/2010/main" val="415528533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=""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3570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Microsoft YaHei" panose="020B0503020204020204" pitchFamily="34" charset="-122"/>
                <a:cs typeface="Arial"/>
              </a:rPr>
              <a:t>Preliminary observations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Microsoft YaHei" panose="020B0503020204020204" pitchFamily="34" charset="-122"/>
                <a:cs typeface="Arial"/>
              </a:rPr>
              <a:t> on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Microsoft YaHei" panose="020B0503020204020204" pitchFamily="34" charset="-122"/>
                <a:cs typeface="Arial"/>
              </a:rPr>
              <a:t>performance </a:t>
            </a:r>
            <a:r>
              <a:rPr lang="en-US" altLang="zh-CN" sz="2400" b="1" noProof="0" dirty="0">
                <a:solidFill>
                  <a:srgbClr val="1D1D1A"/>
                </a:solidFill>
                <a:latin typeface="+mn-lt"/>
                <a:cs typeface="Arial"/>
              </a:rPr>
              <a:t>of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Microsoft YaHei" panose="020B0503020204020204" pitchFamily="34" charset="-122"/>
                <a:cs typeface="Arial"/>
              </a:rPr>
              <a:t>use cases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+mn-lt"/>
                <a:ea typeface="Microsoft YaHei" panose="020B0503020204020204" pitchFamily="34" charset="-122"/>
                <a:cs typeface="Arial"/>
              </a:rPr>
              <a:t> in Rel-18 SI 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93AE1AF4-C14D-4B3C-ABC7-9666E04DB722}"/>
              </a:ext>
            </a:extLst>
          </p:cNvPr>
          <p:cNvSpPr/>
          <p:nvPr/>
        </p:nvSpPr>
        <p:spPr>
          <a:xfrm>
            <a:off x="113505" y="1142855"/>
            <a:ext cx="3924000" cy="4992298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5DC4BC4F-A5B9-4F04-BBAF-E05131F67B7A}"/>
              </a:ext>
            </a:extLst>
          </p:cNvPr>
          <p:cNvSpPr/>
          <p:nvPr/>
        </p:nvSpPr>
        <p:spPr>
          <a:xfrm>
            <a:off x="4129986" y="1142854"/>
            <a:ext cx="3924000" cy="4992297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DE318C3-501D-4B94-B111-262CD7D53F5C}"/>
              </a:ext>
            </a:extLst>
          </p:cNvPr>
          <p:cNvSpPr/>
          <p:nvPr/>
        </p:nvSpPr>
        <p:spPr>
          <a:xfrm>
            <a:off x="8146468" y="1142855"/>
            <a:ext cx="3924000" cy="4992298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C761374-AD34-4208-ADA5-45FB51075691}"/>
              </a:ext>
            </a:extLst>
          </p:cNvPr>
          <p:cNvSpPr/>
          <p:nvPr/>
        </p:nvSpPr>
        <p:spPr>
          <a:xfrm>
            <a:off x="1190940" y="964787"/>
            <a:ext cx="1769129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CSI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C053CD9C-3A08-450F-BA33-818E9447735A}"/>
              </a:ext>
            </a:extLst>
          </p:cNvPr>
          <p:cNvSpPr/>
          <p:nvPr/>
        </p:nvSpPr>
        <p:spPr>
          <a:xfrm>
            <a:off x="4885268" y="964787"/>
            <a:ext cx="2359700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 dirty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Beam Management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ECDC494-BE63-41A5-ABF9-0F009C6368E8}"/>
              </a:ext>
            </a:extLst>
          </p:cNvPr>
          <p:cNvSpPr/>
          <p:nvPr/>
        </p:nvSpPr>
        <p:spPr>
          <a:xfrm>
            <a:off x="9213568" y="964787"/>
            <a:ext cx="1769129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altLang="zh-CN" sz="1600" b="1" kern="0">
                <a:solidFill>
                  <a:srgbClr val="1D1D1A"/>
                </a:solidFill>
                <a:ea typeface="等线" panose="02010600030101010101" pitchFamily="2" charset="-122"/>
                <a:cs typeface="Arial"/>
              </a:rPr>
              <a:t>Positioning</a:t>
            </a:r>
            <a:endParaRPr lang="en-US" altLang="zh-CN" sz="1600" b="1" kern="0" dirty="0">
              <a:solidFill>
                <a:srgbClr val="1D1D1A"/>
              </a:solidFill>
              <a:ea typeface="等线" panose="02010600030101010101" pitchFamily="2" charset="-122"/>
              <a:cs typeface="Arial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292A351-1856-4806-B931-22C8091A3CBE}"/>
              </a:ext>
            </a:extLst>
          </p:cNvPr>
          <p:cNvSpPr txBox="1"/>
          <p:nvPr/>
        </p:nvSpPr>
        <p:spPr>
          <a:xfrm>
            <a:off x="137976" y="1408340"/>
            <a:ext cx="3882530" cy="45060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CSI compression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Baseline: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R16 Type 2 codebook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Observation: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noProof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about</a:t>
            </a:r>
            <a:r>
              <a: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 0.23%~9% </a:t>
            </a: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mean UPT gain over baseline (max rank 1 and </a:t>
            </a: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RU&gt;=70%);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dirty="0"/>
              <a:t>about</a:t>
            </a: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 -0.2%~15% mean UPT gain over baseline (max rank 2 and </a:t>
            </a: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RU&gt;=70%);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dirty="0"/>
              <a:t>about</a:t>
            </a: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 -1%~17% mean UPT gain over baseline (max rank 4 and </a:t>
            </a: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RU&gt;=70%);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Lower UPT gain for lower RU cases (e.g. RU &lt;=39% &amp; RU 40%~69%); </a:t>
            </a:r>
          </a:p>
          <a:p>
            <a:pPr marL="627063" lvl="1" defTabSz="914400">
              <a:lnSpc>
                <a:spcPct val="130000"/>
              </a:lnSpc>
              <a:defRPr/>
            </a:pPr>
            <a:endParaRPr lang="en-GB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982663" lvl="1" indent="-3556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GB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lvl="0"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CSI prediction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Baseline: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non-AI prediction method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Observation:</a:t>
            </a:r>
          </a:p>
          <a:p>
            <a:pPr marL="576000" lvl="1" indent="-269875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About </a:t>
            </a:r>
            <a:r>
              <a:rPr lang="en-GB" altLang="zh-CN" sz="1100" dirty="0"/>
              <a:t>0.7% ~</a:t>
            </a: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 7.0% mean UPT gain over baseline with max rank 1,</a:t>
            </a:r>
            <a:r>
              <a:rPr lang="en-US" altLang="zh-CN" sz="1100" kern="0" dirty="0">
                <a:solidFill>
                  <a:srgbClr val="C00000"/>
                </a:solidFill>
                <a:ea typeface="Microsoft YaHei" panose="020B0503020204020204" pitchFamily="34" charset="-122"/>
                <a:cs typeface="Arial"/>
              </a:rPr>
              <a:t> </a:t>
            </a: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based on inputs from two sources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D3BFD03-3347-49D3-8FA7-D0C3B169374F}"/>
              </a:ext>
            </a:extLst>
          </p:cNvPr>
          <p:cNvSpPr txBox="1"/>
          <p:nvPr/>
        </p:nvSpPr>
        <p:spPr>
          <a:xfrm>
            <a:off x="4155387" y="1408340"/>
            <a:ext cx="3888764" cy="473071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/>
              </a:rPr>
              <a:t>Spatial-domain BM *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Setting: </a:t>
            </a:r>
            <a:r>
              <a:rPr lang="en-GB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Set B is a ¼ subset of Set A</a:t>
            </a:r>
            <a:endParaRPr lang="en-US" altLang="zh-CN" sz="12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Observation:</a:t>
            </a:r>
          </a:p>
          <a:p>
            <a:pPr marL="612000" lvl="2" indent="-270000" defTabSz="9144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DL Tx beam prediction accuracy</a:t>
            </a:r>
          </a:p>
          <a:p>
            <a:pPr marL="900000" lvl="2" indent="-2700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[about 70-80%] prediction accuracy achieved by AI for Top-1 case</a:t>
            </a:r>
          </a:p>
          <a:p>
            <a:pPr marL="900000" lvl="2" indent="-2700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[more than 90%] prediction accuracy achieved by AI for Top-2 case</a:t>
            </a:r>
          </a:p>
          <a:p>
            <a:pPr marL="612000" lvl="2" indent="-270000" defTabSz="9144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RSRP difference</a:t>
            </a:r>
          </a:p>
          <a:p>
            <a:pPr marL="900000" lvl="2" indent="-270000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GB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[below or about 1dB] achieved by AI for Top-1 case</a:t>
            </a: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612000" lvl="2" indent="-270000" defTabSz="9144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Lower gain observed when Set B is a 1/8 subset of Set A </a:t>
            </a:r>
          </a:p>
          <a:p>
            <a:pPr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Temporal-domain BM *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No formal observation achieved yet</a:t>
            </a: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marL="627063" lvl="1" defTabSz="914400">
              <a:lnSpc>
                <a:spcPct val="130000"/>
              </a:lnSpc>
              <a:defRPr/>
            </a:pPr>
            <a:endParaRPr lang="en-US" altLang="zh-CN" sz="1200" b="1" kern="0" dirty="0">
              <a:ea typeface="Microsoft YaHei" panose="020B0503020204020204" pitchFamily="34" charset="-122"/>
              <a:cs typeface="Arial"/>
            </a:endParaRPr>
          </a:p>
          <a:p>
            <a:pPr marL="169823" defTabSz="914400">
              <a:lnSpc>
                <a:spcPct val="130000"/>
              </a:lnSpc>
              <a:defRPr/>
            </a:pPr>
            <a:endParaRPr lang="en-US" altLang="zh-CN" sz="1200" b="1" kern="0" dirty="0">
              <a:ea typeface="Microsoft YaHei" panose="020B0503020204020204" pitchFamily="34" charset="-122"/>
              <a:cs typeface="Arial"/>
            </a:endParaRPr>
          </a:p>
          <a:p>
            <a:pPr marL="169823" defTabSz="914400">
              <a:lnSpc>
                <a:spcPct val="130000"/>
              </a:lnSpc>
              <a:defRPr/>
            </a:pPr>
            <a:endParaRPr lang="en-US" altLang="zh-CN" sz="1200" b="1" kern="0" dirty="0">
              <a:ea typeface="Microsoft YaHei" panose="020B0503020204020204" pitchFamily="34" charset="-122"/>
              <a:cs typeface="Arial"/>
            </a:endParaRPr>
          </a:p>
          <a:p>
            <a:pPr marL="169823" defTabSz="914400">
              <a:lnSpc>
                <a:spcPct val="130000"/>
              </a:lnSpc>
              <a:defRPr/>
            </a:pPr>
            <a:r>
              <a:rPr lang="en-US" altLang="zh-CN" sz="1100" b="1" kern="0" dirty="0">
                <a:ea typeface="Microsoft YaHei" panose="020B0503020204020204" pitchFamily="34" charset="-122"/>
                <a:cs typeface="Arial"/>
              </a:rPr>
              <a:t>* </a:t>
            </a:r>
            <a:r>
              <a:rPr lang="en-US" altLang="zh-CN" sz="1100" kern="0" dirty="0">
                <a:ea typeface="Microsoft YaHei" panose="020B0503020204020204" pitchFamily="34" charset="-122"/>
                <a:cs typeface="Arial"/>
              </a:rPr>
              <a:t>Lack of sufficient observations on UPT gain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FD3CA65-B271-420B-9210-2B2480E79EA2}"/>
              </a:ext>
            </a:extLst>
          </p:cNvPr>
          <p:cNvSpPr txBox="1"/>
          <p:nvPr/>
        </p:nvSpPr>
        <p:spPr>
          <a:xfrm>
            <a:off x="8188803" y="1408340"/>
            <a:ext cx="3828302" cy="4345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Direct positioning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Scenario: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InF-DH heavy NLOS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Baseline: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conventional positioning method</a:t>
            </a: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 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Observation: 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&lt;1m@90% horizontal positioning accuracy as compared to &gt;15m for baseline</a:t>
            </a:r>
          </a:p>
          <a:p>
            <a:pPr marL="896938" lvl="1" indent="-269875" defTabSz="91440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zh-CN" sz="1100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  <a:p>
            <a:pPr defTabSz="914400">
              <a:lnSpc>
                <a:spcPct val="13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Assisted positioning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Scenario: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InF-DH moderate/heavy NLOS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Baseline: </a:t>
            </a:r>
            <a:r>
              <a:rPr lang="en-US" altLang="zh-CN" sz="12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conventional positioning method</a:t>
            </a:r>
          </a:p>
          <a:p>
            <a:pPr marL="324000" lvl="1" indent="-271463" defTabSz="914400">
              <a:lnSpc>
                <a:spcPct val="13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Observation: 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&lt;0.4m@90% horizontal positioning accuracy as compared to &gt;9m for baseline in moderate NLOS scenario</a:t>
            </a:r>
          </a:p>
          <a:p>
            <a:pPr marL="576000" lvl="1" indent="-269875" defTabSz="914400">
              <a:lnSpc>
                <a:spcPct val="14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1D1D1A"/>
                </a:solidFill>
                <a:ea typeface="Microsoft YaHei" panose="020B0503020204020204" pitchFamily="34" charset="-122"/>
                <a:cs typeface="Arial"/>
              </a:rPr>
              <a:t>&lt;1m@90% horizontal positioning accuracy as compared to &gt;15m for baseline in heavy NLOS scenario</a:t>
            </a:r>
          </a:p>
          <a:p>
            <a:pPr marL="355600" lvl="1" defTabSz="914400">
              <a:lnSpc>
                <a:spcPct val="130000"/>
              </a:lnSpc>
              <a:defRPr/>
            </a:pPr>
            <a:endParaRPr lang="en-US" altLang="zh-CN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26836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="" xmlns:a16="http://schemas.microsoft.com/office/drawing/2014/main" id="{0C3A5992-3DAB-4250-B1C9-9465453B4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000" y="216000"/>
            <a:ext cx="10740640" cy="5040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+mn-lt"/>
                <a:cs typeface="Arial"/>
              </a:rPr>
              <a:t>RAN1 part main open issues for Rel-18 SI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8E88D647-2B77-4BF7-9C82-CDDD348F8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787740"/>
              </p:ext>
            </p:extLst>
          </p:nvPr>
        </p:nvGraphicFramePr>
        <p:xfrm>
          <a:off x="359998" y="828000"/>
          <a:ext cx="11419046" cy="53682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{912C8C85-51F0-491E-9774-3900AFEF0FD7}</a:tableStyleId>
              </a:tblPr>
              <a:tblGrid>
                <a:gridCol w="1610140">
                  <a:extLst>
                    <a:ext uri="{9D8B030D-6E8A-4147-A177-3AD203B41FA5}">
                      <a16:colId xmlns="" xmlns:a16="http://schemas.microsoft.com/office/drawing/2014/main" val="3842540725"/>
                    </a:ext>
                  </a:extLst>
                </a:gridCol>
                <a:gridCol w="32764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59771">
                  <a:extLst>
                    <a:ext uri="{9D8B030D-6E8A-4147-A177-3AD203B41FA5}">
                      <a16:colId xmlns="" xmlns:a16="http://schemas.microsoft.com/office/drawing/2014/main" val="1980913721"/>
                    </a:ext>
                  </a:extLst>
                </a:gridCol>
                <a:gridCol w="2372716">
                  <a:extLst>
                    <a:ext uri="{9D8B030D-6E8A-4147-A177-3AD203B41FA5}">
                      <a16:colId xmlns="" xmlns:a16="http://schemas.microsoft.com/office/drawing/2014/main" val="215531011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Progress till RAN1#113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List of main</a:t>
                      </a:r>
                      <a:r>
                        <a:rPr lang="en-US" altLang="zh-CN" sz="12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open issues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Dependency with other WGs?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4528299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Functionality identification (UE side/part model)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 identified, functionality identification based on UE capability.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dynamic update of functionality (including necessity).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Necessity and content (per sub use case) of additional conditions.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Detailed </a:t>
                      </a: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signalling/procedure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UE-NW interaction.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Applicable sub use cases/ collaboration levels.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RAN2:</a:t>
                      </a:r>
                      <a:r>
                        <a:rPr lang="en-US" altLang="zh-CN" sz="1100" dirty="0"/>
                        <a:t> study </a:t>
                      </a:r>
                      <a:r>
                        <a:rPr lang="en-US" altLang="zh-CN" sz="1100" baseline="0" dirty="0"/>
                        <a:t>s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+mn-lt"/>
                        </a:rPr>
                        <a:t>ignaling design and other essential aspects.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65303152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/>
                        <a:t>Model identification (UE side/part model)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 identified, model identification based on </a:t>
                      </a: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model ID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report.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</a:t>
                      </a: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model identification type A/B1/B2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(including necessity).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dynamic update of applicable model (including necessity).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Further study/Down-selection among T</a:t>
                      </a: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ype A/B1/B2.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GB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Detailed signalling/procedure for Type A/B1/B2.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to</a:t>
                      </a:r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associate with additional conditions.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Boundary/relationship with functionality identification.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Applicable sub use cases/collaboration levels.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/>
                        <a:t>RAN2:</a:t>
                      </a:r>
                      <a:r>
                        <a:rPr lang="en-US" altLang="zh-CN" sz="1100" dirty="0"/>
                        <a:t> study </a:t>
                      </a:r>
                      <a:r>
                        <a:rPr lang="en-US" altLang="zh-CN" sz="1100" baseline="0" dirty="0"/>
                        <a:t>s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+mn-lt"/>
                        </a:rPr>
                        <a:t>ignaling design and other essential aspects, e.g., </a:t>
                      </a:r>
                      <a:r>
                        <a:rPr lang="en-US" altLang="zh-CN" sz="1100" baseline="0" dirty="0"/>
                        <a:t>model ID structure, model ID assignment, details on Type A/B1/B2 if needed.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/>
                        <a:t>Training collaboration (two-sided model)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training types identified; pros/cons initially analyzed yet no official observation.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 impact of Type 2 deprioritized.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Performance justification of 3 types.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Further study Type 1/3, including whether it is dominated by NW or UE.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Dataset delivery method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RAN2: 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+mn-lt"/>
                        </a:rPr>
                        <a:t>study the signaling for dataset delivery</a:t>
                      </a:r>
                      <a:r>
                        <a:rPr lang="en-US" altLang="zh-CN" sz="11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endParaRPr lang="en-US" altLang="zh-CN" sz="1100" b="1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1735456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Model transfer/delivery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Case y/z1~z5 identified.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Further study Case y/z1~z5.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Applicable sub use cases for model transfer.</a:t>
                      </a:r>
                    </a:p>
                    <a:p>
                      <a:pPr marL="228600" indent="-228600" algn="l" defTabSz="914400" rtl="0" eaLnBrk="1" latinLnBrk="0" hangingPunct="1">
                        <a:buFont typeface="Arial" panose="020B0604020202020204" pitchFamily="34" charset="0"/>
                        <a:buAutoNum type="arabicParenBoth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Model transfer direction (NW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UE and/or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NW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RAN2:</a:t>
                      </a:r>
                      <a:r>
                        <a:rPr lang="en-US" altLang="zh-CN" sz="1100" dirty="0"/>
                        <a:t> study options</a:t>
                      </a:r>
                      <a:r>
                        <a:rPr lang="en-US" altLang="zh-CN" sz="1100" baseline="0" dirty="0"/>
                        <a:t> of gNB/CN, CP/UP.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5634370"/>
                  </a:ext>
                </a:extLst>
              </a:tr>
              <a:tr h="846000"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NW side data collection (DC)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CSI: agreed to further study ground-truth CSI content/type/format for DC for Training/monitor (including necessity) 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BM: 3 options identified for the content of DC.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Pos: Types of data identified: labels, measurements, etc.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CSI: RRC and/or L1 signaling to be further studied for DC for monitoring; necessity to be confirmed for DC for training, content/type/format to be decided.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BM: Details/combination of the 3 options; Signaling for DC, e.g. whether air-interface is used.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Pos: Need of spec impact for data report for each case (Case 1/2a/2b/3a/3b).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RAN2:</a:t>
                      </a:r>
                      <a:r>
                        <a:rPr lang="en-US" altLang="zh-CN" sz="1100" dirty="0"/>
                        <a:t> study the signaling (L1/L3/MDT, etc.) to report the data.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6819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49295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="" xmlns:a16="http://schemas.microsoft.com/office/drawing/2014/main" id="{0C3A5992-3DAB-4250-B1C9-9465453B4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000" y="216000"/>
            <a:ext cx="10740640" cy="9934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+mn-lt"/>
                <a:cs typeface="Arial"/>
              </a:rPr>
              <a:t>RAN2 part main open issues for Rel-18 SI (1/2)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8E88D647-2B77-4BF7-9C82-CDDD348F8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727542"/>
              </p:ext>
            </p:extLst>
          </p:nvPr>
        </p:nvGraphicFramePr>
        <p:xfrm>
          <a:off x="360000" y="828000"/>
          <a:ext cx="11476762" cy="53280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{912C8C85-51F0-491E-9774-3900AFEF0FD7}</a:tableStyleId>
              </a:tblPr>
              <a:tblGrid>
                <a:gridCol w="1478632">
                  <a:extLst>
                    <a:ext uri="{9D8B030D-6E8A-4147-A177-3AD203B41FA5}">
                      <a16:colId xmlns="" xmlns:a16="http://schemas.microsoft.com/office/drawing/2014/main" val="3842540725"/>
                    </a:ext>
                  </a:extLst>
                </a:gridCol>
                <a:gridCol w="3208131">
                  <a:extLst>
                    <a:ext uri="{9D8B030D-6E8A-4147-A177-3AD203B41FA5}">
                      <a16:colId xmlns="" xmlns:a16="http://schemas.microsoft.com/office/drawing/2014/main" val="121382180"/>
                    </a:ext>
                  </a:extLst>
                </a:gridCol>
                <a:gridCol w="4196438">
                  <a:extLst>
                    <a:ext uri="{9D8B030D-6E8A-4147-A177-3AD203B41FA5}">
                      <a16:colId xmlns="" xmlns:a16="http://schemas.microsoft.com/office/drawing/2014/main" val="1980913721"/>
                    </a:ext>
                  </a:extLst>
                </a:gridCol>
                <a:gridCol w="2593561">
                  <a:extLst>
                    <a:ext uri="{9D8B030D-6E8A-4147-A177-3AD203B41FA5}">
                      <a16:colId xmlns="" xmlns:a16="http://schemas.microsoft.com/office/drawing/2014/main" val="215531011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Aspects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Progress till RAN2#122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List of main open issues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trike="noStrike" dirty="0">
                          <a:solidFill>
                            <a:schemeClr val="tx1"/>
                          </a:solidFill>
                        </a:rPr>
                        <a:t>Dependency with other WGs?</a:t>
                      </a:r>
                      <a:endParaRPr lang="zh-CN" altLang="en-US" sz="12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4528299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r>
                        <a:rPr lang="en-US" altLang="zh-CN" sz="1100" b="1" kern="1200" dirty="0"/>
                        <a:t>Functionality related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/>
                        <a:t>RAN2 agreed on a functional diagram, which aims to cover both model and functionality based LCM aspects.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/>
                        <a:t>Model/functionality control (e.g. selection, switching) can be UE-initiated or NW-initiated.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Solutions should be defined per LCM component per use case. Open issues include: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Need of functionality identification, data collection and functionality control.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If needed, detailed design of functionality identification, data collection and functionality control.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Whether/how to differentiate model-based LCM aspects and functionality-based LCM aspects.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RAN1:</a:t>
                      </a:r>
                      <a:r>
                        <a:rPr lang="en-US" altLang="zh-CN" sz="1100" dirty="0"/>
                        <a:t> RAN2 has made some assumptions, and needs RAN1 to further check and confirm.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65303152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r>
                        <a:rPr lang="en-US" altLang="zh-CN" sz="1100" b="1" kern="1200" dirty="0"/>
                        <a:t>Model identification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CN" sz="1100" kern="1200" dirty="0"/>
                        <a:t>One option is currently under RAN2 discussion: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/>
                        <a:t>RAN2 assumes the model ID can be used to identify a model in model transfer/delivery, model control.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/>
                        <a:t>RAN2 assumes model ID is unique “globally”.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/>
                        <a:t>RAN2 assumes that some information may be required for model management and control.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Open issues include: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For model ID, the ID structure is FFS.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FFS on how to achieve globality of the Model ID (e.g. pre-defined, assigned id via a management node).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For meta data, FFS on content, and applicable use cases.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err="1"/>
                        <a:t>RAN1</a:t>
                      </a:r>
                      <a:r>
                        <a:rPr lang="en-US" altLang="zh-CN" sz="1100" b="1" dirty="0"/>
                        <a:t>:</a:t>
                      </a:r>
                      <a:r>
                        <a:rPr lang="en-US" altLang="zh-CN" sz="1100" dirty="0"/>
                        <a:t> needs to discuss which of meta data parameters are need, and how to define them.</a:t>
                      </a:r>
                    </a:p>
                    <a:p>
                      <a:r>
                        <a:rPr lang="en-US" altLang="zh-CN" sz="1100" b="1" dirty="0"/>
                        <a:t>SA2/SA5:</a:t>
                      </a:r>
                      <a:r>
                        <a:rPr lang="en-US" altLang="zh-CN" sz="1100" dirty="0"/>
                        <a:t> may need to check the feasibility of model ID &amp; how to achieve globality.</a:t>
                      </a:r>
                    </a:p>
                    <a:p>
                      <a:r>
                        <a:rPr lang="en-US" altLang="zh-CN" sz="1100" b="1" dirty="0" err="1"/>
                        <a:t>SA3</a:t>
                      </a:r>
                      <a:r>
                        <a:rPr lang="en-US" altLang="zh-CN" sz="1100" b="1" dirty="0"/>
                        <a:t>:</a:t>
                      </a:r>
                      <a:r>
                        <a:rPr lang="en-US" altLang="zh-CN" sz="1100" dirty="0"/>
                        <a:t> may need to check security&amp;user privacy aspect.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716414"/>
                  </a:ext>
                </a:extLst>
              </a:tr>
              <a:tr h="1620000">
                <a:tc>
                  <a:txBody>
                    <a:bodyPr/>
                    <a:lstStyle/>
                    <a:p>
                      <a:r>
                        <a:rPr lang="en-US" altLang="zh-CN" sz="1100" b="1" kern="1200" dirty="0"/>
                        <a:t>Model transfer/delivery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dirty="0"/>
                        <a:t>RAN2 agreed to aim to at least analyze the feasibility and benefits of some model transfer/transfer solutions, i.e. gNB/LMF/CN to UE via CP/UP manner, OTT server to UE.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/>
                        <a:t>RAN2 agreed on some initial analysis on pros/cons for model transfer/delivery solutions.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Solutions should be defined per LCM component per use case. Open issues include: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dirty="0"/>
                        <a:t>In order to better comparing solutions, some factors need to be defined, e.g. model size, model transfer frequency.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/>
                        <a:t>For gNB/LMF/CN related solutions, pros/cons need to be further analyzed.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err="1"/>
                        <a:t>RAN1</a:t>
                      </a:r>
                      <a:r>
                        <a:rPr lang="en-US" altLang="zh-CN" sz="1100" b="1" dirty="0"/>
                        <a:t>:</a:t>
                      </a:r>
                      <a:r>
                        <a:rPr lang="en-US" altLang="zh-CN" sz="1100" dirty="0"/>
                        <a:t> needs</a:t>
                      </a:r>
                      <a:r>
                        <a:rPr lang="zh-CN" altLang="en-US" sz="1100" dirty="0"/>
                        <a:t> </a:t>
                      </a:r>
                      <a:r>
                        <a:rPr lang="en-US" altLang="zh-CN" sz="1100" dirty="0"/>
                        <a:t>to</a:t>
                      </a:r>
                      <a:r>
                        <a:rPr lang="zh-CN" altLang="en-US" sz="1100" dirty="0"/>
                        <a:t> </a:t>
                      </a:r>
                      <a:r>
                        <a:rPr lang="en-US" altLang="zh-CN" sz="1100" dirty="0"/>
                        <a:t>decide which of use cases needs which of model transfer/delivery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/>
                        <a:t>SA2/CT1:</a:t>
                      </a:r>
                      <a:r>
                        <a:rPr lang="en-US" altLang="zh-CN" sz="1100" dirty="0"/>
                        <a:t> may need to check the feasibility of LMF/CN related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err="1"/>
                        <a:t>SA3</a:t>
                      </a:r>
                      <a:r>
                        <a:rPr lang="en-US" altLang="zh-CN" sz="1100" b="1" dirty="0"/>
                        <a:t>:</a:t>
                      </a:r>
                      <a:r>
                        <a:rPr lang="en-US" altLang="zh-CN" sz="1100" dirty="0"/>
                        <a:t> may need to check. security&amp;user privacy aspect.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5634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43015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="" xmlns:a16="http://schemas.microsoft.com/office/drawing/2014/main" id="{0C3A5992-3DAB-4250-B1C9-9465453B4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000" y="216000"/>
            <a:ext cx="10740640" cy="9934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+mn-lt"/>
                <a:cs typeface="Arial"/>
              </a:rPr>
              <a:t>RAN2 part main open issues for Rel-18 SI (2/2)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8E88D647-2B77-4BF7-9C82-CDDD348F8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06692"/>
              </p:ext>
            </p:extLst>
          </p:nvPr>
        </p:nvGraphicFramePr>
        <p:xfrm>
          <a:off x="360000" y="828000"/>
          <a:ext cx="11399381" cy="524519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{912C8C85-51F0-491E-9774-3900AFEF0FD7}</a:tableStyleId>
              </a:tblPr>
              <a:tblGrid>
                <a:gridCol w="1488344">
                  <a:extLst>
                    <a:ext uri="{9D8B030D-6E8A-4147-A177-3AD203B41FA5}">
                      <a16:colId xmlns="" xmlns:a16="http://schemas.microsoft.com/office/drawing/2014/main" val="3842540725"/>
                    </a:ext>
                  </a:extLst>
                </a:gridCol>
                <a:gridCol w="3300591">
                  <a:extLst>
                    <a:ext uri="{9D8B030D-6E8A-4147-A177-3AD203B41FA5}">
                      <a16:colId xmlns="" xmlns:a16="http://schemas.microsoft.com/office/drawing/2014/main" val="121382180"/>
                    </a:ext>
                  </a:extLst>
                </a:gridCol>
                <a:gridCol w="4212399">
                  <a:extLst>
                    <a:ext uri="{9D8B030D-6E8A-4147-A177-3AD203B41FA5}">
                      <a16:colId xmlns="" xmlns:a16="http://schemas.microsoft.com/office/drawing/2014/main" val="1980913721"/>
                    </a:ext>
                  </a:extLst>
                </a:gridCol>
                <a:gridCol w="2398047">
                  <a:extLst>
                    <a:ext uri="{9D8B030D-6E8A-4147-A177-3AD203B41FA5}">
                      <a16:colId xmlns="" xmlns:a16="http://schemas.microsoft.com/office/drawing/2014/main" val="2155310112"/>
                    </a:ext>
                  </a:extLst>
                </a:gridCol>
              </a:tblGrid>
              <a:tr h="4475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Aspects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Progress till RAN2#122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List of main open issues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trike="noStrike" dirty="0">
                          <a:solidFill>
                            <a:schemeClr val="tx1"/>
                          </a:solidFill>
                        </a:rPr>
                        <a:t>Dependency with other WGs?</a:t>
                      </a:r>
                      <a:endParaRPr lang="zh-CN" altLang="en-US" sz="12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4528299"/>
                  </a:ext>
                </a:extLst>
              </a:tr>
              <a:tr h="1690708">
                <a:tc>
                  <a:txBody>
                    <a:bodyPr/>
                    <a:lstStyle/>
                    <a:p>
                      <a:r>
                        <a:rPr lang="en-US" altLang="zh-CN" sz="1100" b="1" kern="1200" dirty="0">
                          <a:latin typeface="+mn-lt"/>
                        </a:rPr>
                        <a:t>Data collection (for model/functionality)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latin typeface="+mn-lt"/>
                        </a:rPr>
                        <a:t>RAN2 endorsed a table as a starting point, which includes existing data collection mechanisms, i.e. logged MDT, immediate MDT, L3/L1 measurement, UAI, early measurement, LPP.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latin typeface="+mn-lt"/>
                        </a:rPr>
                        <a:t>RAN2 agreed to add 3 columns into the table, i.e. inference, monitoring and training.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latin typeface="+mn-lt"/>
                        </a:rPr>
                        <a:t>RAN2 expects RAN1 to provide more information on the requirement, so RAN2 agreed on a LS to RAN1.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Solutions should be defined per LCM component per use case. Open issues include: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Define the dimensions for evaluating candidate solutions.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RAN2 to wait for RAN1 replies on the data collection requirements, and then discuss pros/cons.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err="1">
                          <a:latin typeface="+mn-lt"/>
                        </a:rPr>
                        <a:t>RAN1</a:t>
                      </a:r>
                      <a:r>
                        <a:rPr lang="en-US" altLang="zh-CN" sz="1100" b="1" dirty="0">
                          <a:latin typeface="+mn-lt"/>
                        </a:rPr>
                        <a:t>:</a:t>
                      </a:r>
                      <a:r>
                        <a:rPr lang="en-US" altLang="zh-CN" sz="1100" dirty="0">
                          <a:latin typeface="+mn-lt"/>
                        </a:rPr>
                        <a:t> based on the RAN2 LS, </a:t>
                      </a:r>
                      <a:r>
                        <a:rPr lang="en-US" altLang="zh-CN" sz="1100" dirty="0" err="1">
                          <a:latin typeface="+mn-lt"/>
                        </a:rPr>
                        <a:t>RAN1</a:t>
                      </a:r>
                      <a:r>
                        <a:rPr lang="en-US" altLang="zh-CN" sz="1100" dirty="0">
                          <a:latin typeface="+mn-lt"/>
                        </a:rPr>
                        <a:t> needs to provide requirements for the RAN2 study.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err="1">
                          <a:latin typeface="+mn-lt"/>
                        </a:rPr>
                        <a:t>SA3</a:t>
                      </a:r>
                      <a:r>
                        <a:rPr lang="en-US" altLang="zh-CN" sz="1100" b="1" dirty="0">
                          <a:latin typeface="+mn-lt"/>
                        </a:rPr>
                        <a:t>:</a:t>
                      </a:r>
                      <a:r>
                        <a:rPr lang="en-US" altLang="zh-CN" sz="1100" dirty="0">
                          <a:latin typeface="+mn-lt"/>
                        </a:rPr>
                        <a:t> may need to check security&amp;user privacy aspect.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6819724"/>
                  </a:ext>
                </a:extLst>
              </a:tr>
              <a:tr h="1514889">
                <a:tc>
                  <a:txBody>
                    <a:bodyPr/>
                    <a:lstStyle/>
                    <a:p>
                      <a:r>
                        <a:rPr lang="en-US" altLang="zh-CN" sz="1100" b="1" kern="1200" dirty="0">
                          <a:latin typeface="+mn-lt"/>
                        </a:rPr>
                        <a:t>Model/functionality control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>
                          <a:latin typeface="+mn-lt"/>
                        </a:rPr>
                        <a:t>For CSI/Beam use cases, model control or functionality control can be UE-initiated or </a:t>
                      </a:r>
                      <a:r>
                        <a:rPr lang="en-US" altLang="zh-CN" sz="1100" kern="1200" dirty="0" err="1">
                          <a:latin typeface="+mn-lt"/>
                        </a:rPr>
                        <a:t>gNB</a:t>
                      </a:r>
                      <a:r>
                        <a:rPr lang="en-US" altLang="zh-CN" sz="1100" kern="1200" dirty="0">
                          <a:latin typeface="+mn-lt"/>
                        </a:rPr>
                        <a:t>-initiated.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latin typeface="+mn-lt"/>
                        </a:rPr>
                        <a:t>For Positioning use case, model control or functionality control can be UE-initiated or LMF/</a:t>
                      </a:r>
                      <a:r>
                        <a:rPr lang="en-US" altLang="zh-CN" sz="1100" kern="1200" dirty="0" err="1">
                          <a:latin typeface="+mn-lt"/>
                        </a:rPr>
                        <a:t>gNB</a:t>
                      </a:r>
                      <a:r>
                        <a:rPr lang="en-US" altLang="zh-CN" sz="1100" kern="1200" dirty="0">
                          <a:latin typeface="+mn-lt"/>
                        </a:rPr>
                        <a:t>-initiated.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Solutions should be defined per LCM component per use case. Open issues include: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>
                          <a:latin typeface="+mn-lt"/>
                        </a:rPr>
                        <a:t>Feasibility of UE-initiated or </a:t>
                      </a:r>
                      <a:r>
                        <a:rPr lang="en-US" altLang="zh-CN" sz="1100" kern="1200" dirty="0">
                          <a:latin typeface="+mn-lt"/>
                        </a:rPr>
                        <a:t>LMF/</a:t>
                      </a:r>
                      <a:r>
                        <a:rPr lang="en-US" altLang="zh-CN" sz="1100" kern="1200" dirty="0" err="1">
                          <a:latin typeface="+mn-lt"/>
                        </a:rPr>
                        <a:t>gNB</a:t>
                      </a:r>
                      <a:r>
                        <a:rPr lang="en-US" altLang="zh-CN" sz="1100" kern="1200" dirty="0">
                          <a:latin typeface="+mn-lt"/>
                        </a:rPr>
                        <a:t>-initiated</a:t>
                      </a:r>
                      <a:r>
                        <a:rPr lang="en-US" altLang="zh-CN" sz="1100" dirty="0">
                          <a:latin typeface="+mn-lt"/>
                        </a:rPr>
                        <a:t>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>
                          <a:latin typeface="+mn-lt"/>
                        </a:rPr>
                        <a:t>Whether different solutions need to be defined for different use cases.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err="1">
                          <a:latin typeface="+mn-lt"/>
                        </a:rPr>
                        <a:t>RAN1</a:t>
                      </a:r>
                      <a:r>
                        <a:rPr lang="en-US" altLang="zh-CN" sz="1100" b="1" dirty="0">
                          <a:latin typeface="+mn-lt"/>
                        </a:rPr>
                        <a:t>:</a:t>
                      </a:r>
                      <a:r>
                        <a:rPr lang="en-US" altLang="zh-CN" sz="1100" dirty="0">
                          <a:latin typeface="+mn-lt"/>
                        </a:rPr>
                        <a:t> for a LCM for a use case, </a:t>
                      </a:r>
                      <a:r>
                        <a:rPr lang="en-US" altLang="zh-CN" sz="1100" dirty="0" err="1">
                          <a:latin typeface="+mn-lt"/>
                        </a:rPr>
                        <a:t>RAN1</a:t>
                      </a:r>
                      <a:r>
                        <a:rPr lang="en-US" altLang="zh-CN" sz="1100" dirty="0">
                          <a:latin typeface="+mn-lt"/>
                        </a:rPr>
                        <a:t> needs to provide requirements, e.g. relevant measurements and which entity is to use it for</a:t>
                      </a:r>
                      <a:r>
                        <a:rPr lang="zh-CN" altLang="en-US" sz="1100" dirty="0">
                          <a:latin typeface="+mn-lt"/>
                        </a:rPr>
                        <a:t> </a:t>
                      </a:r>
                      <a:r>
                        <a:rPr lang="en-US" altLang="zh-CN" sz="1100" dirty="0">
                          <a:latin typeface="+mn-lt"/>
                        </a:rPr>
                        <a:t>some purposes (e.g. monitoring).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69823500"/>
                  </a:ext>
                </a:extLst>
              </a:tr>
              <a:tr h="1514889">
                <a:tc>
                  <a:txBody>
                    <a:bodyPr/>
                    <a:lstStyle/>
                    <a:p>
                      <a:r>
                        <a:rPr lang="en-US" altLang="zh-CN" sz="1100" b="1" kern="1200" dirty="0">
                          <a:latin typeface="+mn-lt"/>
                        </a:rPr>
                        <a:t>UE capability reporting (for model/functionality)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kern="1200" dirty="0">
                          <a:latin typeface="+mn-lt"/>
                        </a:rPr>
                        <a:t>FFS if existing UE capability mechanisms (e.g. RRC/LPP) can be used for UE capability for AIML purpose.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Solutions should be defined per LCM component per use case. Open issues include: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>
                          <a:latin typeface="+mn-lt"/>
                        </a:rPr>
                        <a:t>Requirements of</a:t>
                      </a:r>
                      <a:r>
                        <a:rPr lang="zh-CN" altLang="en-US" sz="1100" dirty="0">
                          <a:latin typeface="+mn-lt"/>
                        </a:rPr>
                        <a:t> </a:t>
                      </a:r>
                      <a:r>
                        <a:rPr lang="en-US" altLang="zh-CN" sz="1100" dirty="0">
                          <a:latin typeface="+mn-lt"/>
                        </a:rPr>
                        <a:t>static UE capability reporting definition, e.g. per LCM component per sub use case, possible KPIs.</a:t>
                      </a:r>
                    </a:p>
                    <a:p>
                      <a:pPr marL="228600" indent="-228600">
                        <a:buAutoNum type="arabicParenBoth"/>
                      </a:pPr>
                      <a:r>
                        <a:rPr lang="en-US" altLang="zh-CN" sz="1100" dirty="0">
                          <a:latin typeface="+mn-lt"/>
                        </a:rPr>
                        <a:t>Whether/how to define dynamic UE information reporting.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err="1">
                          <a:latin typeface="+mn-lt"/>
                        </a:rPr>
                        <a:t>RAN1</a:t>
                      </a:r>
                      <a:r>
                        <a:rPr lang="en-US" altLang="zh-CN" sz="1100" b="1" dirty="0">
                          <a:latin typeface="+mn-lt"/>
                        </a:rPr>
                        <a:t>:</a:t>
                      </a:r>
                      <a:r>
                        <a:rPr lang="en-US" altLang="zh-CN" sz="1100" dirty="0">
                          <a:latin typeface="+mn-lt"/>
                        </a:rPr>
                        <a:t> needs to provide requirements and corresponding scenarios. 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0191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8382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="" xmlns:a16="http://schemas.microsoft.com/office/drawing/2014/main" id="{0C3A5992-3DAB-4250-B1C9-9465453B41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000" y="216000"/>
            <a:ext cx="10740640" cy="48878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+mn-lt"/>
                <a:cs typeface="Arial"/>
              </a:rPr>
              <a:t>RAN4 part main open issues for Rel-18 SI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8E88D647-2B77-4BF7-9C82-CDDD348F8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461707"/>
              </p:ext>
            </p:extLst>
          </p:nvPr>
        </p:nvGraphicFramePr>
        <p:xfrm>
          <a:off x="360000" y="828000"/>
          <a:ext cx="11460713" cy="52920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{912C8C85-51F0-491E-9774-3900AFEF0FD7}</a:tableStyleId>
              </a:tblPr>
              <a:tblGrid>
                <a:gridCol w="1613176">
                  <a:extLst>
                    <a:ext uri="{9D8B030D-6E8A-4147-A177-3AD203B41FA5}">
                      <a16:colId xmlns="" xmlns:a16="http://schemas.microsoft.com/office/drawing/2014/main" val="3842540725"/>
                    </a:ext>
                  </a:extLst>
                </a:gridCol>
                <a:gridCol w="31002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51574">
                  <a:extLst>
                    <a:ext uri="{9D8B030D-6E8A-4147-A177-3AD203B41FA5}">
                      <a16:colId xmlns="" xmlns:a16="http://schemas.microsoft.com/office/drawing/2014/main" val="1980913721"/>
                    </a:ext>
                  </a:extLst>
                </a:gridCol>
                <a:gridCol w="2795735">
                  <a:extLst>
                    <a:ext uri="{9D8B030D-6E8A-4147-A177-3AD203B41FA5}">
                      <a16:colId xmlns="" xmlns:a16="http://schemas.microsoft.com/office/drawing/2014/main" val="215531011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 SI AI/ML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Progress till RAN4 #107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List of main open issues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strike="noStrike" dirty="0">
                          <a:solidFill>
                            <a:schemeClr val="tx1"/>
                          </a:solidFill>
                        </a:rPr>
                        <a:t>Dependency with other WGs?</a:t>
                      </a:r>
                      <a:endParaRPr lang="zh-CN" altLang="en-US" sz="12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4528299"/>
                  </a:ext>
                </a:extLst>
              </a:tr>
              <a:tr h="120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/>
                        <a:t>Test framework for two-sided model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da-DK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options are identified </a:t>
                      </a:r>
                      <a:r>
                        <a:rPr lang="da-DK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further study to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define </a:t>
                      </a:r>
                      <a:r>
                        <a:rPr lang="da-DK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encoder/decoder used for TE.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aseline="0" dirty="0"/>
                        <a:t>Whether/how to define encoder/decoder used for TE.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1" dirty="0"/>
                        <a:t>RAN1/RAN2:</a:t>
                      </a:r>
                      <a:r>
                        <a:rPr lang="en-US" altLang="zh-CN" sz="1100" dirty="0"/>
                        <a:t> provides agreements on model training types and the corresponding signaling design.</a:t>
                      </a:r>
                    </a:p>
                    <a:p>
                      <a:pPr algn="l"/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1735456"/>
                  </a:ext>
                </a:extLst>
              </a:tr>
              <a:tr h="1206000"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Test metrics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performance requirements for model inference are identified for further study.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AutoNum type="arabicParenBoth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core requirements for model monitoring and model management procedures are identified for further study.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the testability of test metrics and how the test metrics can be tested in RAN4.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RAN1: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provides agreements on model training types.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RAN1/RAN2: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provides related procedure, e.g. model monitoring procedure.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9910907"/>
                  </a:ext>
                </a:extLst>
              </a:tr>
              <a:tr h="1206000"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Dataset generation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options are identified for defining testing dataset for further study.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Identify typical simulation assumptions for which AI/ML performance gain is testable. 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b="1" dirty="0"/>
                        <a:t>RAN1:</a:t>
                      </a:r>
                      <a:r>
                        <a:rPr lang="en-US" altLang="zh-CN" sz="1100" dirty="0"/>
                        <a:t> provides typical simulation assumptions for RAN4 test.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1962566"/>
                  </a:ext>
                </a:extLst>
              </a:tr>
              <a:tr h="1206000">
                <a:tc>
                  <a:txBody>
                    <a:bodyPr/>
                    <a:lstStyle/>
                    <a:p>
                      <a:r>
                        <a:rPr lang="en-US" altLang="zh-CN" sz="1100" b="1" dirty="0"/>
                        <a:t>Verification of model  generalization</a:t>
                      </a:r>
                      <a:endParaRPr lang="zh-CN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 agreed to study whether it is needed/feasible to introduce generalization related requirements for different scenarios/configurations.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Necessity and feasibility to introduce generalization related requirements for different scenarios/configurations, and if needed how to define the corresponding test cases.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b="1" dirty="0"/>
                        <a:t>RAN1:</a:t>
                      </a:r>
                      <a:r>
                        <a:rPr lang="en-US" altLang="zh-CN" sz="1100" dirty="0"/>
                        <a:t> provides the scenarios/configurations for</a:t>
                      </a:r>
                      <a:r>
                        <a:rPr lang="en-US" altLang="zh-CN" sz="1100" baseline="0" dirty="0"/>
                        <a:t> verifying the model generalization. </a:t>
                      </a:r>
                      <a:r>
                        <a:rPr lang="en-US" altLang="zh-CN" sz="1100" dirty="0"/>
                        <a:t>   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23456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81244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副标题 1">
            <a:extLst>
              <a:ext uri="{FF2B5EF4-FFF2-40B4-BE49-F238E27FC236}">
                <a16:creationId xmlns="" xmlns:a16="http://schemas.microsoft.com/office/drawing/2014/main" id="{4B2C6E69-1741-4FC3-A44D-42AC5145A412}"/>
              </a:ext>
            </a:extLst>
          </p:cNvPr>
          <p:cNvSpPr txBox="1">
            <a:spLocks/>
          </p:cNvSpPr>
          <p:nvPr/>
        </p:nvSpPr>
        <p:spPr>
          <a:xfrm>
            <a:off x="222920" y="18705"/>
            <a:ext cx="11529026" cy="98737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4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sub use case for Rel-19 study: TSF-CSI compression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: 圆角 16">
            <a:extLst>
              <a:ext uri="{FF2B5EF4-FFF2-40B4-BE49-F238E27FC236}">
                <a16:creationId xmlns="" xmlns:a16="http://schemas.microsoft.com/office/drawing/2014/main" id="{913B0691-B102-4763-98F9-38A835055444}"/>
              </a:ext>
            </a:extLst>
          </p:cNvPr>
          <p:cNvSpPr/>
          <p:nvPr/>
        </p:nvSpPr>
        <p:spPr>
          <a:xfrm>
            <a:off x="291140" y="1136386"/>
            <a:ext cx="5509174" cy="5039521"/>
          </a:xfrm>
          <a:prstGeom prst="roundRect">
            <a:avLst>
              <a:gd name="adj" fmla="val 4091"/>
            </a:avLst>
          </a:prstGeom>
          <a:solidFill>
            <a:schemeClr val="tx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204520-B0F5-47C0-80A4-18EFAC04A67E}"/>
              </a:ext>
            </a:extLst>
          </p:cNvPr>
          <p:cNvSpPr txBox="1"/>
          <p:nvPr/>
        </p:nvSpPr>
        <p:spPr>
          <a:xfrm>
            <a:off x="349920" y="1393525"/>
            <a:ext cx="5509172" cy="14446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70000" marR="0" lvl="0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Microsoft YaHei" panose="020B0503020204020204" pitchFamily="34" charset="-122"/>
                <a:cs typeface="Arial" panose="020B0604020202020204" pitchFamily="34" charset="0"/>
              </a:rPr>
              <a:t>For further exploring benefits of AI/ML on CSI compression, AI/ML model can learn time domain correlation of channels on top of spatial-frequency domain compression. </a:t>
            </a:r>
          </a:p>
          <a:p>
            <a:pPr marL="270000" indent="-270000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Past/historical information from previous slots are stored and used to compress/recover the CSI of the current slot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62059482-42CD-448C-8F7D-91C87418AD8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49" y="3243844"/>
            <a:ext cx="4896709" cy="2320630"/>
          </a:xfrm>
          <a:prstGeom prst="rect">
            <a:avLst/>
          </a:prstGeom>
          <a:noFill/>
        </p:spPr>
      </p:pic>
      <p:sp>
        <p:nvSpPr>
          <p:cNvPr id="42" name="矩形: 圆角 18">
            <a:extLst>
              <a:ext uri="{FF2B5EF4-FFF2-40B4-BE49-F238E27FC236}">
                <a16:creationId xmlns="" xmlns:a16="http://schemas.microsoft.com/office/drawing/2014/main" id="{DC067553-5D46-4723-991E-3A648B455AB3}"/>
              </a:ext>
            </a:extLst>
          </p:cNvPr>
          <p:cNvSpPr/>
          <p:nvPr/>
        </p:nvSpPr>
        <p:spPr>
          <a:xfrm>
            <a:off x="5987838" y="1136387"/>
            <a:ext cx="5885361" cy="5039520"/>
          </a:xfrm>
          <a:prstGeom prst="roundRect">
            <a:avLst>
              <a:gd name="adj" fmla="val 3440"/>
            </a:avLst>
          </a:prstGeom>
          <a:solidFill>
            <a:schemeClr val="tx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16E8435B-A781-434B-9597-4595160E7396}"/>
              </a:ext>
            </a:extLst>
          </p:cNvPr>
          <p:cNvSpPr/>
          <p:nvPr/>
        </p:nvSpPr>
        <p:spPr>
          <a:xfrm>
            <a:off x="7913109" y="958319"/>
            <a:ext cx="1989558" cy="3561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Performance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AEB39B09-1C3D-43DF-A182-9E23B172C202}"/>
              </a:ext>
            </a:extLst>
          </p:cNvPr>
          <p:cNvSpPr txBox="1"/>
          <p:nvPr/>
        </p:nvSpPr>
        <p:spPr>
          <a:xfrm>
            <a:off x="6098381" y="4109483"/>
            <a:ext cx="5631093" cy="19986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marR="0" lvl="0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Further study on TSF CSI compression</a:t>
            </a:r>
          </a:p>
          <a:p>
            <a:pPr marL="576000" marR="0" lvl="1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Performance evaluation</a:t>
            </a:r>
          </a:p>
          <a:p>
            <a:pPr marL="864000" marR="0" lvl="2" indent="-27000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Higher UE speed, generalization over UE speed, different training type, etc.</a:t>
            </a:r>
          </a:p>
          <a:p>
            <a:pPr marL="576000" lvl="1" indent="-2700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Potential specification impact</a:t>
            </a:r>
          </a:p>
          <a:p>
            <a:pPr marL="864000" lvl="2" indent="-270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Robust mechanism when UCI missing, e.g., reset, re-transmission missing UCI, etc.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9196ED1B-36EA-4A2C-8038-D12121889958}"/>
              </a:ext>
            </a:extLst>
          </p:cNvPr>
          <p:cNvSpPr txBox="1"/>
          <p:nvPr/>
        </p:nvSpPr>
        <p:spPr>
          <a:xfrm>
            <a:off x="6081091" y="1393525"/>
            <a:ext cx="5631092" cy="8245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marR="0" lvl="0" indent="-285750" algn="l" defTabSz="91447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Initial results</a:t>
            </a:r>
          </a:p>
          <a:p>
            <a:pPr marL="576000" marR="0" lvl="1" indent="-26987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TSF-CSI compression can provide 14% addition gain on top of SF CSI compression, total 29% gain over R16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29503E33-FB74-4870-98C4-1BE991BE7E13}"/>
              </a:ext>
            </a:extLst>
          </p:cNvPr>
          <p:cNvGrpSpPr/>
          <p:nvPr/>
        </p:nvGrpSpPr>
        <p:grpSpPr>
          <a:xfrm>
            <a:off x="7129895" y="2520540"/>
            <a:ext cx="3927566" cy="1607854"/>
            <a:chOff x="309292" y="3496762"/>
            <a:chExt cx="2739981" cy="1342106"/>
          </a:xfrm>
        </p:grpSpPr>
        <p:graphicFrame>
          <p:nvGraphicFramePr>
            <p:cNvPr id="47" name="图表 46">
              <a:extLst>
                <a:ext uri="{FF2B5EF4-FFF2-40B4-BE49-F238E27FC236}">
                  <a16:creationId xmlns="" xmlns:a16="http://schemas.microsoft.com/office/drawing/2014/main" id="{6200365E-986E-48E9-B5EA-1148E574514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69841228"/>
                </p:ext>
              </p:extLst>
            </p:nvPr>
          </p:nvGraphicFramePr>
          <p:xfrm>
            <a:off x="309292" y="3496762"/>
            <a:ext cx="2739981" cy="13421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8" name="上弧形箭头 2">
              <a:extLst>
                <a:ext uri="{FF2B5EF4-FFF2-40B4-BE49-F238E27FC236}">
                  <a16:creationId xmlns="" xmlns:a16="http://schemas.microsoft.com/office/drawing/2014/main" id="{3021BE3A-CE69-40AC-8892-FBD11A40EACA}"/>
                </a:ext>
              </a:extLst>
            </p:cNvPr>
            <p:cNvSpPr/>
            <p:nvPr/>
          </p:nvSpPr>
          <p:spPr bwMode="auto">
            <a:xfrm rot="21369001">
              <a:off x="876562" y="3654739"/>
              <a:ext cx="1311490" cy="339491"/>
            </a:xfrm>
            <a:prstGeom prst="curvedDownArrow">
              <a:avLst/>
            </a:prstGeom>
            <a:solidFill>
              <a:srgbClr val="92D050"/>
            </a:soli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华文细黑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7C860E08-2E90-41A4-B19D-D592C04110E2}"/>
                </a:ext>
              </a:extLst>
            </p:cNvPr>
            <p:cNvSpPr txBox="1"/>
            <p:nvPr/>
          </p:nvSpPr>
          <p:spPr>
            <a:xfrm>
              <a:off x="1660630" y="3734995"/>
              <a:ext cx="382683" cy="21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~29%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上弧形箭头 2">
              <a:extLst>
                <a:ext uri="{FF2B5EF4-FFF2-40B4-BE49-F238E27FC236}">
                  <a16:creationId xmlns="" xmlns:a16="http://schemas.microsoft.com/office/drawing/2014/main" id="{82B22D28-3290-4ED8-92C2-8B22E1AD3941}"/>
                </a:ext>
              </a:extLst>
            </p:cNvPr>
            <p:cNvSpPr/>
            <p:nvPr/>
          </p:nvSpPr>
          <p:spPr bwMode="auto">
            <a:xfrm rot="21241545">
              <a:off x="887230" y="3778500"/>
              <a:ext cx="652469" cy="250657"/>
            </a:xfrm>
            <a:prstGeom prst="curvedDownArrow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华文细黑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42A4FEDA-0BF2-4A1F-8EA9-AB3852B19B1A}"/>
                </a:ext>
              </a:extLst>
            </p:cNvPr>
            <p:cNvSpPr txBox="1"/>
            <p:nvPr/>
          </p:nvSpPr>
          <p:spPr>
            <a:xfrm>
              <a:off x="1056658" y="3777728"/>
              <a:ext cx="448984" cy="218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15%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73A479D4-8ACE-4C7C-8D26-D5C1FFA9D367}"/>
              </a:ext>
            </a:extLst>
          </p:cNvPr>
          <p:cNvSpPr txBox="1"/>
          <p:nvPr/>
        </p:nvSpPr>
        <p:spPr>
          <a:xfrm>
            <a:off x="7751225" y="2291156"/>
            <a:ext cx="2898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Rank2 throughput gain, RU=80%, 80 bits</a:t>
            </a:r>
            <a:endParaRPr kumimoji="0" lang="zh-CN" alt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27553BF1-9177-4539-A10F-CF9CDBC8FE0C}"/>
              </a:ext>
            </a:extLst>
          </p:cNvPr>
          <p:cNvSpPr txBox="1"/>
          <p:nvPr/>
        </p:nvSpPr>
        <p:spPr>
          <a:xfrm>
            <a:off x="1459745" y="5721614"/>
            <a:ext cx="33594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AI/ML model diagram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of TSF-CSI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compression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9F7F26C8-A190-4B2F-AEF3-7C42EF2A997C}"/>
              </a:ext>
            </a:extLst>
          </p:cNvPr>
          <p:cNvSpPr/>
          <p:nvPr/>
        </p:nvSpPr>
        <p:spPr>
          <a:xfrm>
            <a:off x="1795993" y="936977"/>
            <a:ext cx="2455539" cy="356135"/>
          </a:xfrm>
          <a:prstGeom prst="rect">
            <a:avLst/>
          </a:prstGeom>
          <a:gradFill rotWithShape="1">
            <a:gsLst>
              <a:gs pos="0">
                <a:srgbClr val="30B5C5">
                  <a:lumMod val="110000"/>
                  <a:satMod val="105000"/>
                  <a:tint val="67000"/>
                </a:srgbClr>
              </a:gs>
              <a:gs pos="50000">
                <a:srgbClr val="30B5C5">
                  <a:lumMod val="105000"/>
                  <a:satMod val="103000"/>
                  <a:tint val="73000"/>
                </a:srgbClr>
              </a:gs>
              <a:gs pos="100000">
                <a:srgbClr val="30B5C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30B5C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黑体" panose="02010609060101010101" pitchFamily="49" charset="-122"/>
                <a:cs typeface="+mn-cs"/>
              </a:rPr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91592794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华为橙">
    <a:dk1>
      <a:srgbClr val="000000"/>
    </a:dk1>
    <a:lt1>
      <a:srgbClr val="FFFFFF"/>
    </a:lt1>
    <a:dk2>
      <a:srgbClr val="B30000"/>
    </a:dk2>
    <a:lt2>
      <a:srgbClr val="777777"/>
    </a:lt2>
    <a:accent1>
      <a:srgbClr val="FFCC99"/>
    </a:accent1>
    <a:accent2>
      <a:srgbClr val="FFCC66"/>
    </a:accent2>
    <a:accent3>
      <a:srgbClr val="FF3300"/>
    </a:accent3>
    <a:accent4>
      <a:srgbClr val="7030A0"/>
    </a:accent4>
    <a:accent5>
      <a:srgbClr val="92D050"/>
    </a:accent5>
    <a:accent6>
      <a:srgbClr val="0070C0"/>
    </a:accent6>
    <a:hlink>
      <a:srgbClr val="FF9900"/>
    </a:hlink>
    <a:folHlink>
      <a:srgbClr val="996600"/>
    </a:folHlink>
  </a:clrScheme>
  <a:fontScheme name="微软雅黑 + Arial">
    <a:majorFont>
      <a:latin typeface="Arial"/>
      <a:ea typeface="黑体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22642</TotalTime>
  <Words>2265</Words>
  <Application>Microsoft Office PowerPoint</Application>
  <PresentationFormat>Custom</PresentationFormat>
  <Paragraphs>265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.AppleSystemUIFont</vt:lpstr>
      <vt:lpstr>等线</vt:lpstr>
      <vt:lpstr>微软雅黑</vt:lpstr>
      <vt:lpstr>微软雅黑</vt:lpstr>
      <vt:lpstr>MS Mincho</vt:lpstr>
      <vt:lpstr>黑体</vt:lpstr>
      <vt:lpstr>宋体</vt:lpstr>
      <vt:lpstr>华文细黑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820</cp:revision>
  <dcterms:created xsi:type="dcterms:W3CDTF">2020-08-28T08:44:19Z</dcterms:created>
  <dcterms:modified xsi:type="dcterms:W3CDTF">2023-05-31T12:30:47Z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(3)WdQL7V1W0zq1OUy6p64ifRBgrv5q2yPr572oVEs7KSib5zXKsaFYj0ACEqZ1UpIcmaQyLlaX
EYBi3wytm0OEqfWLbg7BakXgYZ5Ifr1mFvFrsPWb324Th0EPnJtYWodeJaUESHDUeH2PzBuT
dKZ89DD5cZY/NbgTln/ZMUQXzwKoDvQnHYDc7K845i16NyMLgQRKegoCwfGfbjvbdpCdFI4S
9uMIDdaJCwGVU85/HW</vt:lpwstr>
  </property>
  <property fmtid="{D5CDD505-2E9C-101B-9397-08002B2CF9AE}" pid="3" name="_2015_ms_pID_7253431">
    <vt:lpwstr>r6y+doCOohH9E7W9BeJU7HTfU3qykBB0ueDxP5PejqGIbaLFRZrSj3
TvGVNGPovjdqPMeSycWkmzXvylIBUqhwiZtEG7W4nZEoteyCcXbI9J58mRmAryO/DOfbOpwb
bzPX1+2F0MbMlC+lWnZOG3IrJirR6T9lhyYVQtlKkr5kr8ncHIG69hPA9NDujLHJl9KvNdyg
BW8hDJkKmhJUp8zTTwNOeOx8SE1Tyd9IAygy</vt:lpwstr>
  </property>
  <property fmtid="{D5CDD505-2E9C-101B-9397-08002B2CF9AE}" pid="4" name="_2015_ms_pID_7253432">
    <vt:lpwstr>bgjkhYJQ1RUQQYo7Ikdt/kI=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1685503982</vt:lpwstr>
  </property>
</Properties>
</file>