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6.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1.xml" ContentType="application/vnd.openxmlformats-officedocument.themeOverr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8" r:id="rId1"/>
    <p:sldMasterId id="2147484020" r:id="rId2"/>
  </p:sldMasterIdLst>
  <p:notesMasterIdLst>
    <p:notesMasterId r:id="rId12"/>
  </p:notesMasterIdLst>
  <p:handoutMasterIdLst>
    <p:handoutMasterId r:id="rId13"/>
  </p:handoutMasterIdLst>
  <p:sldIdLst>
    <p:sldId id="283" r:id="rId3"/>
    <p:sldId id="1512" r:id="rId4"/>
    <p:sldId id="1498" r:id="rId5"/>
    <p:sldId id="1508" r:id="rId6"/>
    <p:sldId id="1511" r:id="rId7"/>
    <p:sldId id="1501" r:id="rId8"/>
    <p:sldId id="1499" r:id="rId9"/>
    <p:sldId id="1507" r:id="rId10"/>
    <p:sldId id="1509" r:id="rId11"/>
  </p:sldIdLst>
  <p:sldSz cx="12196763" cy="6858000"/>
  <p:notesSz cx="6858000" cy="9144000"/>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COVER PAGE" id="{E8D0D622-F6C6-F44A-B365-B4A5FF6195C2}">
          <p14:sldIdLst>
            <p14:sldId id="283"/>
          </p14:sldIdLst>
        </p14:section>
        <p14:section name="General" id="{17C670ED-A4D6-4502-8203-67C0E20568EB}">
          <p14:sldIdLst>
            <p14:sldId id="1512"/>
            <p14:sldId id="1498"/>
            <p14:sldId id="1508"/>
            <p14:sldId id="1511"/>
            <p14:sldId id="1501"/>
            <p14:sldId id="1499"/>
            <p14:sldId id="1507"/>
            <p14:sldId id="1509"/>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uawei" initials="Huawei" lastIdx="16" clrIdx="0">
    <p:extLst>
      <p:ext uri="{19B8F6BF-5375-455C-9EA6-DF929625EA0E}">
        <p15:presenceInfo xmlns:p15="http://schemas.microsoft.com/office/powerpoint/2012/main" userId="Huawei"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70C0"/>
    <a:srgbClr val="A3A3A3"/>
    <a:srgbClr val="D0E8C4"/>
    <a:srgbClr val="170BB5"/>
    <a:srgbClr val="DDDDDD"/>
    <a:srgbClr val="B5B5B5"/>
    <a:srgbClr val="FFFFFF"/>
    <a:srgbClr val="000000"/>
    <a:srgbClr val="E9002F"/>
    <a:srgbClr val="59575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539" autoAdjust="0"/>
    <p:restoredTop sz="94185" autoAdjust="0"/>
  </p:normalViewPr>
  <p:slideViewPr>
    <p:cSldViewPr snapToGrid="0" snapToObjects="1">
      <p:cViewPr varScale="1">
        <p:scale>
          <a:sx n="109" d="100"/>
          <a:sy n="109" d="100"/>
        </p:scale>
        <p:origin x="810" y="114"/>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96" d="100"/>
          <a:sy n="96" d="100"/>
        </p:scale>
        <p:origin x="3104" y="16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presProps" Target="pres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commentAuthors" Target="commentAuthor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9051464407079621"/>
          <c:y val="6.8096243015487834E-2"/>
          <c:w val="0.77323376992231596"/>
          <c:h val="0.62658835966201565"/>
        </c:manualLayout>
      </c:layout>
      <c:barChart>
        <c:barDir val="col"/>
        <c:grouping val="clustered"/>
        <c:varyColors val="0"/>
        <c:ser>
          <c:idx val="0"/>
          <c:order val="0"/>
          <c:tx>
            <c:strRef>
              <c:f>Sheet1!$B$1</c:f>
              <c:strCache>
                <c:ptCount val="1"/>
                <c:pt idx="0">
                  <c:v>R18</c:v>
                </c:pt>
              </c:strCache>
            </c:strRef>
          </c:tx>
          <c:spPr>
            <a:solidFill>
              <a:srgbClr val="0070C0"/>
            </a:solidFill>
            <a:ln>
              <a:noFill/>
            </a:ln>
            <a:effectLst/>
          </c:spPr>
          <c:invertIfNegative val="0"/>
          <c:cat>
            <c:strRef>
              <c:f>Sheet1!$A$2:$A$4</c:f>
              <c:strCache>
                <c:ptCount val="3"/>
                <c:pt idx="0">
                  <c:v>RU=10%</c:v>
                </c:pt>
                <c:pt idx="1">
                  <c:v>RU=40%</c:v>
                </c:pt>
                <c:pt idx="2">
                  <c:v>RU=70%</c:v>
                </c:pt>
              </c:strCache>
            </c:strRef>
          </c:cat>
          <c:val>
            <c:numRef>
              <c:f>Sheet1!$B$2:$B$4</c:f>
              <c:numCache>
                <c:formatCode>General</c:formatCode>
                <c:ptCount val="3"/>
                <c:pt idx="0">
                  <c:v>42.567799999999998</c:v>
                </c:pt>
                <c:pt idx="1">
                  <c:v>38.4529</c:v>
                </c:pt>
                <c:pt idx="2">
                  <c:v>32.673000000000002</c:v>
                </c:pt>
              </c:numCache>
            </c:numRef>
          </c:val>
          <c:extLst xmlns:c16r2="http://schemas.microsoft.com/office/drawing/2015/06/chart">
            <c:ext xmlns:c16="http://schemas.microsoft.com/office/drawing/2014/chart" uri="{C3380CC4-5D6E-409C-BE32-E72D297353CC}">
              <c16:uniqueId val="{00000000-D374-4710-8EAB-2D85CD3CDB62}"/>
            </c:ext>
          </c:extLst>
        </c:ser>
        <c:ser>
          <c:idx val="1"/>
          <c:order val="1"/>
          <c:tx>
            <c:strRef>
              <c:f>Sheet1!$C$1</c:f>
              <c:strCache>
                <c:ptCount val="1"/>
                <c:pt idx="0">
                  <c:v>R19</c:v>
                </c:pt>
              </c:strCache>
            </c:strRef>
          </c:tx>
          <c:spPr>
            <a:solidFill>
              <a:srgbClr val="C00000"/>
            </a:solidFill>
            <a:ln>
              <a:noFill/>
            </a:ln>
            <a:effectLst/>
          </c:spPr>
          <c:invertIfNegative val="0"/>
          <c:cat>
            <c:strRef>
              <c:f>Sheet1!$A$2:$A$4</c:f>
              <c:strCache>
                <c:ptCount val="3"/>
                <c:pt idx="0">
                  <c:v>RU=10%</c:v>
                </c:pt>
                <c:pt idx="1">
                  <c:v>RU=40%</c:v>
                </c:pt>
                <c:pt idx="2">
                  <c:v>RU=70%</c:v>
                </c:pt>
              </c:strCache>
            </c:strRef>
          </c:cat>
          <c:val>
            <c:numRef>
              <c:f>Sheet1!$C$2:$C$4</c:f>
              <c:numCache>
                <c:formatCode>General</c:formatCode>
                <c:ptCount val="3"/>
                <c:pt idx="0">
                  <c:v>52.683700000000002</c:v>
                </c:pt>
                <c:pt idx="1">
                  <c:v>46.224200000000003</c:v>
                </c:pt>
                <c:pt idx="2">
                  <c:v>37.4101</c:v>
                </c:pt>
              </c:numCache>
            </c:numRef>
          </c:val>
          <c:extLst xmlns:c16r2="http://schemas.microsoft.com/office/drawing/2015/06/chart">
            <c:ext xmlns:c16="http://schemas.microsoft.com/office/drawing/2014/chart" uri="{C3380CC4-5D6E-409C-BE32-E72D297353CC}">
              <c16:uniqueId val="{00000001-D374-4710-8EAB-2D85CD3CDB62}"/>
            </c:ext>
          </c:extLst>
        </c:ser>
        <c:dLbls>
          <c:showLegendKey val="0"/>
          <c:showVal val="0"/>
          <c:showCatName val="0"/>
          <c:showSerName val="0"/>
          <c:showPercent val="0"/>
          <c:showBubbleSize val="0"/>
        </c:dLbls>
        <c:gapWidth val="219"/>
        <c:overlap val="-27"/>
        <c:axId val="-704763776"/>
        <c:axId val="-704763232"/>
      </c:barChart>
      <c:catAx>
        <c:axId val="-70476377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704763232"/>
        <c:crosses val="autoZero"/>
        <c:auto val="1"/>
        <c:lblAlgn val="ctr"/>
        <c:lblOffset val="100"/>
        <c:noMultiLvlLbl val="0"/>
      </c:catAx>
      <c:valAx>
        <c:axId val="-704763232"/>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r>
                  <a:rPr lang="en-US" altLang="zh-CN" sz="1050" dirty="0"/>
                  <a:t>UPT</a:t>
                </a:r>
                <a:r>
                  <a:rPr lang="en-US" altLang="zh-CN" sz="1050" baseline="0" dirty="0"/>
                  <a:t> (Mbps)</a:t>
                </a:r>
                <a:endParaRPr lang="zh-CN" altLang="en-US" sz="1050" dirty="0"/>
              </a:p>
            </c:rich>
          </c:tx>
          <c:layout/>
          <c:overlay val="0"/>
          <c:spPr>
            <a:noFill/>
            <a:ln>
              <a:noFill/>
            </a:ln>
            <a:effectLst/>
          </c:spPr>
          <c:txPr>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endParaRPr lang="zh-CN"/>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704763776"/>
        <c:crosses val="autoZero"/>
        <c:crossBetween val="between"/>
      </c:valAx>
      <c:spPr>
        <a:noFill/>
        <a:ln>
          <a:noFill/>
        </a:ln>
        <a:effectLst/>
      </c:spPr>
    </c:plotArea>
    <c:legend>
      <c:legendPos val="b"/>
      <c:layout>
        <c:manualLayout>
          <c:xMode val="edge"/>
          <c:yMode val="edge"/>
          <c:x val="0.37542524421377216"/>
          <c:y val="0.84873809160125357"/>
          <c:w val="0.27624141445331685"/>
          <c:h val="0.12522309826985434"/>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100" b="0" i="0" u="none" strike="noStrike" kern="1200" spc="0" baseline="0">
                <a:solidFill>
                  <a:schemeClr val="tx1">
                    <a:lumMod val="65000"/>
                    <a:lumOff val="35000"/>
                  </a:schemeClr>
                </a:solidFill>
                <a:latin typeface="+mn-lt"/>
                <a:ea typeface="+mn-ea"/>
                <a:cs typeface="+mn-cs"/>
              </a:defRPr>
            </a:pPr>
            <a:r>
              <a:rPr lang="en-US" altLang="zh-CN" sz="1100" dirty="0"/>
              <a:t>Average UPT Gain (Type</a:t>
            </a:r>
            <a:r>
              <a:rPr lang="en-US" altLang="zh-CN" sz="1100" baseline="0" dirty="0"/>
              <a:t> I codebook</a:t>
            </a:r>
            <a:r>
              <a:rPr lang="en-US" altLang="zh-CN" sz="1100" dirty="0"/>
              <a:t>)</a:t>
            </a:r>
            <a:endParaRPr lang="zh-CN" altLang="en-US" sz="1100" dirty="0"/>
          </a:p>
        </c:rich>
      </c:tx>
      <c:layout/>
      <c:overlay val="0"/>
      <c:spPr>
        <a:noFill/>
        <a:ln>
          <a:noFill/>
        </a:ln>
        <a:effectLst/>
      </c:spPr>
      <c:txPr>
        <a:bodyPr rot="0" spcFirstLastPara="1" vertOverflow="ellipsis" vert="horz" wrap="square" anchor="ctr" anchorCtr="1"/>
        <a:lstStyle/>
        <a:p>
          <a:pPr>
            <a:defRPr sz="11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clustered"/>
        <c:varyColors val="0"/>
        <c:ser>
          <c:idx val="0"/>
          <c:order val="0"/>
          <c:tx>
            <c:strRef>
              <c:f>'低频100M _1106'!$C$9</c:f>
              <c:strCache>
                <c:ptCount val="1"/>
                <c:pt idx="0">
                  <c:v>R19 vs R18 baseline Gain</c:v>
                </c:pt>
              </c:strCache>
            </c:strRef>
          </c:tx>
          <c:spPr>
            <a:solidFill>
              <a:srgbClr val="FFC0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rgbClr val="C00000"/>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'低频100M _1106'!$D$8:$F$8</c:f>
              <c:strCache>
                <c:ptCount val="3"/>
                <c:pt idx="0">
                  <c:v>RU 30%</c:v>
                </c:pt>
                <c:pt idx="1">
                  <c:v>RU 50%</c:v>
                </c:pt>
                <c:pt idx="2">
                  <c:v>RU 70%</c:v>
                </c:pt>
              </c:strCache>
            </c:strRef>
          </c:cat>
          <c:val>
            <c:numRef>
              <c:f>'低频100M _1106'!$D$9:$F$9</c:f>
              <c:numCache>
                <c:formatCode>0%</c:formatCode>
                <c:ptCount val="3"/>
                <c:pt idx="0">
                  <c:v>0.08</c:v>
                </c:pt>
                <c:pt idx="1">
                  <c:v>0.25</c:v>
                </c:pt>
                <c:pt idx="2">
                  <c:v>0.3</c:v>
                </c:pt>
              </c:numCache>
            </c:numRef>
          </c:val>
          <c:extLst xmlns:c16r2="http://schemas.microsoft.com/office/drawing/2015/06/chart">
            <c:ext xmlns:c16="http://schemas.microsoft.com/office/drawing/2014/chart" uri="{C3380CC4-5D6E-409C-BE32-E72D297353CC}">
              <c16:uniqueId val="{00000000-018E-4BBF-9E19-71C19BAF9432}"/>
            </c:ext>
          </c:extLst>
        </c:ser>
        <c:dLbls>
          <c:dLblPos val="outEnd"/>
          <c:showLegendKey val="0"/>
          <c:showVal val="1"/>
          <c:showCatName val="0"/>
          <c:showSerName val="0"/>
          <c:showPercent val="0"/>
          <c:showBubbleSize val="0"/>
        </c:dLbls>
        <c:gapWidth val="219"/>
        <c:overlap val="-27"/>
        <c:axId val="-488705600"/>
        <c:axId val="-488705056"/>
      </c:barChart>
      <c:catAx>
        <c:axId val="-4887056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488705056"/>
        <c:crosses val="autoZero"/>
        <c:auto val="1"/>
        <c:lblAlgn val="ctr"/>
        <c:lblOffset val="100"/>
        <c:noMultiLvlLbl val="0"/>
      </c:catAx>
      <c:valAx>
        <c:axId val="-488705056"/>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488705600"/>
        <c:crosses val="autoZero"/>
        <c:crossBetween val="between"/>
      </c:valAx>
      <c:spPr>
        <a:noFill/>
        <a:ln>
          <a:noFill/>
        </a:ln>
        <a:effectLst/>
      </c:spPr>
    </c:plotArea>
    <c:legend>
      <c:legendPos val="b"/>
      <c:layout>
        <c:manualLayout>
          <c:xMode val="edge"/>
          <c:yMode val="edge"/>
          <c:x val="5.059300714344047E-2"/>
          <c:y val="0.83265104686580149"/>
          <c:w val="0.92123492086045278"/>
          <c:h val="9.4242440099715441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8CC198DB-AFBD-584A-8986-364FF2B03F4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xmlns="" id="{AD01315C-523F-A043-8029-B9921497126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8CF71B8-DF2A-2E41-BE66-2E18A767DA8A}" type="datetimeFigureOut">
              <a:rPr lang="en-US" smtClean="0"/>
              <a:t>5/31/2023</a:t>
            </a:fld>
            <a:endParaRPr lang="en-US"/>
          </a:p>
        </p:txBody>
      </p:sp>
      <p:sp>
        <p:nvSpPr>
          <p:cNvPr id="4" name="Footer Placeholder 3">
            <a:extLst>
              <a:ext uri="{FF2B5EF4-FFF2-40B4-BE49-F238E27FC236}">
                <a16:creationId xmlns:a16="http://schemas.microsoft.com/office/drawing/2014/main" xmlns="" id="{B9601424-70F4-1643-8E3A-557A0258D6B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xmlns="" id="{E85BF48A-FF5C-8145-95A7-EE66A87C73D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35F0CC5-85BE-A64A-BD47-54C66F7E93E3}" type="slidenum">
              <a:rPr lang="en-US" smtClean="0"/>
              <a:t>‹#›</a:t>
            </a:fld>
            <a:endParaRPr lang="en-US"/>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D60A27-BF12-6744-9E93-932A0E34D8BB}" type="datetimeFigureOut">
              <a:rPr lang="en-US" smtClean="0"/>
              <a:t>5/31/2023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07326F3-4732-B74B-9C70-D0992466E499}" type="slidenum">
              <a:rPr lang="en-US" smtClean="0"/>
              <a:t>‹#›</a:t>
            </a:fld>
            <a:endParaRPr lang="en-US"/>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0" algn="l" defTabSz="1219304" rtl="0" eaLnBrk="1" latinLnBrk="0" hangingPunct="1">
      <a:defRPr sz="1600" kern="1200">
        <a:solidFill>
          <a:schemeClr val="tx1"/>
        </a:solidFill>
        <a:latin typeface="+mn-lt"/>
        <a:ea typeface="+mn-ea"/>
        <a:cs typeface="+mn-cs"/>
      </a:defRPr>
    </a:lvl1pPr>
    <a:lvl2pPr marL="609651" algn="l" defTabSz="1219304" rtl="0" eaLnBrk="1" latinLnBrk="0" hangingPunct="1">
      <a:defRPr sz="1600" kern="1200">
        <a:solidFill>
          <a:schemeClr val="tx1"/>
        </a:solidFill>
        <a:latin typeface="+mn-lt"/>
        <a:ea typeface="+mn-ea"/>
        <a:cs typeface="+mn-cs"/>
      </a:defRPr>
    </a:lvl2pPr>
    <a:lvl3pPr marL="1219304" algn="l" defTabSz="1219304" rtl="0" eaLnBrk="1" latinLnBrk="0" hangingPunct="1">
      <a:defRPr sz="1600" kern="1200">
        <a:solidFill>
          <a:schemeClr val="tx1"/>
        </a:solidFill>
        <a:latin typeface="+mn-lt"/>
        <a:ea typeface="+mn-ea"/>
        <a:cs typeface="+mn-cs"/>
      </a:defRPr>
    </a:lvl3pPr>
    <a:lvl4pPr marL="1828957" algn="l" defTabSz="1219304" rtl="0" eaLnBrk="1" latinLnBrk="0" hangingPunct="1">
      <a:defRPr sz="1600" kern="1200">
        <a:solidFill>
          <a:schemeClr val="tx1"/>
        </a:solidFill>
        <a:latin typeface="+mn-lt"/>
        <a:ea typeface="+mn-ea"/>
        <a:cs typeface="+mn-cs"/>
      </a:defRPr>
    </a:lvl4pPr>
    <a:lvl5pPr marL="2438609" algn="l" defTabSz="1219304" rtl="0" eaLnBrk="1" latinLnBrk="0" hangingPunct="1">
      <a:defRPr sz="1600" kern="1200">
        <a:solidFill>
          <a:schemeClr val="tx1"/>
        </a:solidFill>
        <a:latin typeface="+mn-lt"/>
        <a:ea typeface="+mn-ea"/>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07326F3-4732-B74B-9C70-D0992466E499}" type="slidenum">
              <a:rPr lang="en-US" smtClean="0"/>
              <a:t>1</a:t>
            </a:fld>
            <a:endParaRPr lang="en-US"/>
          </a:p>
        </p:txBody>
      </p:sp>
    </p:spTree>
    <p:extLst>
      <p:ext uri="{BB962C8B-B14F-4D97-AF65-F5344CB8AC3E}">
        <p14:creationId xmlns:p14="http://schemas.microsoft.com/office/powerpoint/2010/main" val="30342748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07326F3-4732-B74B-9C70-D0992466E499}" type="slidenum">
              <a:rPr lang="en-US" smtClean="0"/>
              <a:t>3</a:t>
            </a:fld>
            <a:endParaRPr lang="en-US"/>
          </a:p>
        </p:txBody>
      </p:sp>
    </p:spTree>
    <p:extLst>
      <p:ext uri="{BB962C8B-B14F-4D97-AF65-F5344CB8AC3E}">
        <p14:creationId xmlns:p14="http://schemas.microsoft.com/office/powerpoint/2010/main" val="41802047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07326F3-4732-B74B-9C70-D0992466E499}" type="slidenum">
              <a:rPr lang="en-US" smtClean="0"/>
              <a:t>4</a:t>
            </a:fld>
            <a:endParaRPr lang="en-US"/>
          </a:p>
        </p:txBody>
      </p:sp>
    </p:spTree>
    <p:extLst>
      <p:ext uri="{BB962C8B-B14F-4D97-AF65-F5344CB8AC3E}">
        <p14:creationId xmlns:p14="http://schemas.microsoft.com/office/powerpoint/2010/main" val="9515724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07326F3-4732-B74B-9C70-D0992466E499}" type="slidenum">
              <a:rPr lang="en-US" smtClean="0"/>
              <a:t>5</a:t>
            </a:fld>
            <a:endParaRPr lang="en-US"/>
          </a:p>
        </p:txBody>
      </p:sp>
    </p:spTree>
    <p:extLst>
      <p:ext uri="{BB962C8B-B14F-4D97-AF65-F5344CB8AC3E}">
        <p14:creationId xmlns:p14="http://schemas.microsoft.com/office/powerpoint/2010/main" val="17863812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07326F3-4732-B74B-9C70-D0992466E499}" type="slidenum">
              <a:rPr lang="en-US" smtClean="0"/>
              <a:t>6</a:t>
            </a:fld>
            <a:endParaRPr lang="en-US"/>
          </a:p>
        </p:txBody>
      </p:sp>
    </p:spTree>
    <p:extLst>
      <p:ext uri="{BB962C8B-B14F-4D97-AF65-F5344CB8AC3E}">
        <p14:creationId xmlns:p14="http://schemas.microsoft.com/office/powerpoint/2010/main" val="11109026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1219304" rtl="0" eaLnBrk="1" fontAlgn="auto" latinLnBrk="0" hangingPunct="1">
              <a:lnSpc>
                <a:spcPct val="100000"/>
              </a:lnSpc>
              <a:spcBef>
                <a:spcPts val="0"/>
              </a:spcBef>
              <a:spcAft>
                <a:spcPts val="0"/>
              </a:spcAft>
              <a:buClrTx/>
              <a:buSzTx/>
              <a:buFontTx/>
              <a:buNone/>
              <a:tabLst/>
              <a:defRPr/>
            </a:pPr>
            <a:endParaRPr lang="en-US" altLang="zh-CN" dirty="0"/>
          </a:p>
        </p:txBody>
      </p:sp>
      <p:sp>
        <p:nvSpPr>
          <p:cNvPr id="4" name="灯片编号占位符 3"/>
          <p:cNvSpPr>
            <a:spLocks noGrp="1"/>
          </p:cNvSpPr>
          <p:nvPr>
            <p:ph type="sldNum" sz="quarter" idx="10"/>
          </p:nvPr>
        </p:nvSpPr>
        <p:spPr/>
        <p:txBody>
          <a:bodyPr/>
          <a:lstStyle/>
          <a:p>
            <a:fld id="{F07326F3-4732-B74B-9C70-D0992466E499}" type="slidenum">
              <a:rPr lang="en-US" smtClean="0"/>
              <a:t>7</a:t>
            </a:fld>
            <a:endParaRPr lang="en-US"/>
          </a:p>
        </p:txBody>
      </p:sp>
    </p:spTree>
    <p:extLst>
      <p:ext uri="{BB962C8B-B14F-4D97-AF65-F5344CB8AC3E}">
        <p14:creationId xmlns:p14="http://schemas.microsoft.com/office/powerpoint/2010/main" val="29824001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sz="2000" dirty="0">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0"/>
          </p:nvPr>
        </p:nvSpPr>
        <p:spPr/>
        <p:txBody>
          <a:bodyPr/>
          <a:lstStyle/>
          <a:p>
            <a:fld id="{A195EA45-5FA3-42FA-B402-343E185E9F59}" type="slidenum">
              <a:rPr lang="zh-CN" altLang="en-US" smtClean="0">
                <a:solidFill>
                  <a:prstClr val="black"/>
                </a:solidFill>
                <a:ea typeface="宋体" pitchFamily="2" charset="-122"/>
              </a:rPr>
              <a:t>8</a:t>
            </a:fld>
            <a:endParaRPr lang="zh-CN" altLang="en-US">
              <a:solidFill>
                <a:prstClr val="black"/>
              </a:solidFill>
              <a:ea typeface="宋体" pitchFamily="2" charset="-122"/>
            </a:endParaRPr>
          </a:p>
        </p:txBody>
      </p:sp>
    </p:spTree>
    <p:extLst>
      <p:ext uri="{BB962C8B-B14F-4D97-AF65-F5344CB8AC3E}">
        <p14:creationId xmlns:p14="http://schemas.microsoft.com/office/powerpoint/2010/main" val="7363104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07326F3-4732-B74B-9C70-D0992466E499}" type="slidenum">
              <a:rPr lang="en-US" smtClean="0"/>
              <a:t>9</a:t>
            </a:fld>
            <a:endParaRPr lang="en-US"/>
          </a:p>
        </p:txBody>
      </p:sp>
    </p:spTree>
    <p:extLst>
      <p:ext uri="{BB962C8B-B14F-4D97-AF65-F5344CB8AC3E}">
        <p14:creationId xmlns:p14="http://schemas.microsoft.com/office/powerpoint/2010/main" val="193033040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探索">
    <p:bg>
      <p:bgPr>
        <a:solidFill>
          <a:srgbClr val="FFFFFF"/>
        </a:solidFill>
        <a:effectLst/>
      </p:bgPr>
    </p:bg>
    <p:spTree>
      <p:nvGrpSpPr>
        <p:cNvPr id="1" name=""/>
        <p:cNvGrpSpPr/>
        <p:nvPr/>
      </p:nvGrpSpPr>
      <p:grpSpPr>
        <a:xfrm>
          <a:off x="0" y="0"/>
          <a:ext cx="0" cy="0"/>
          <a:chOff x="0" y="0"/>
          <a:chExt cx="0" cy="0"/>
        </a:xfrm>
      </p:grpSpPr>
      <p:pic>
        <p:nvPicPr>
          <p:cNvPr id="11" name="图片 10"/>
          <p:cNvPicPr>
            <a:picLocks noChangeAspect="1"/>
          </p:cNvPicPr>
          <p:nvPr userDrawn="1"/>
        </p:nvPicPr>
        <p:blipFill rotWithShape="1">
          <a:blip r:embed="rId2">
            <a:extLst>
              <a:ext uri="{28A0092B-C50C-407E-A947-70E740481C1C}">
                <a14:useLocalDpi xmlns:a14="http://schemas.microsoft.com/office/drawing/2010/main" val="0"/>
              </a:ext>
            </a:extLst>
          </a:blip>
          <a:srcRect b="18667"/>
          <a:stretch/>
        </p:blipFill>
        <p:spPr>
          <a:xfrm>
            <a:off x="0" y="0"/>
            <a:ext cx="12206140" cy="5594695"/>
          </a:xfrm>
          <a:prstGeom prst="rect">
            <a:avLst/>
          </a:prstGeom>
        </p:spPr>
      </p:pic>
      <p:sp>
        <p:nvSpPr>
          <p:cNvPr id="7" name="L 形 6"/>
          <p:cNvSpPr/>
          <p:nvPr userDrawn="1"/>
        </p:nvSpPr>
        <p:spPr>
          <a:xfrm rot="5400000">
            <a:off x="7853942" y="2130562"/>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10" name="Title 1">
            <a:extLst>
              <a:ext uri="{FF2B5EF4-FFF2-40B4-BE49-F238E27FC236}">
                <a16:creationId xmlns:a16="http://schemas.microsoft.com/office/drawing/2014/main" xmlns="" id="{8227DEE9-8BE9-0D49-BF96-9E83C5312E00}"/>
              </a:ext>
            </a:extLst>
          </p:cNvPr>
          <p:cNvSpPr>
            <a:spLocks noGrp="1"/>
          </p:cNvSpPr>
          <p:nvPr>
            <p:ph type="ctrTitle" hasCustomPrompt="1"/>
          </p:nvPr>
        </p:nvSpPr>
        <p:spPr>
          <a:xfrm>
            <a:off x="898996" y="907092"/>
            <a:ext cx="6559809" cy="690255"/>
          </a:xfrm>
          <a:prstGeom prst="rect">
            <a:avLst/>
          </a:prstGeom>
          <a:ln>
            <a:noFill/>
            <a:prstDash val="dash"/>
          </a:ln>
        </p:spPr>
        <p:txBody>
          <a:bodyPr lIns="0" tIns="0" rIns="0" bIns="0" anchor="t">
            <a:normAutofit/>
          </a:bodyPr>
          <a:lstStyle>
            <a:lvl1pPr algn="l">
              <a:defRPr sz="3200" b="0" i="0">
                <a:solidFill>
                  <a:schemeClr val="tx1"/>
                </a:solidFill>
                <a:latin typeface="Microsoft YaHei" panose="020B0503020204020204" pitchFamily="34" charset="-122"/>
                <a:ea typeface="Microsoft YaHei" panose="020B0503020204020204" pitchFamily="34" charset="-122"/>
              </a:defRPr>
            </a:lvl1pPr>
          </a:lstStyle>
          <a:p>
            <a:r>
              <a:rPr lang="zh-CN" altLang="en-US" dirty="0"/>
              <a:t>单击此处添加标题</a:t>
            </a:r>
            <a:endParaRPr lang="en-US" dirty="0"/>
          </a:p>
        </p:txBody>
      </p:sp>
      <p:sp>
        <p:nvSpPr>
          <p:cNvPr id="6" name="Text Placeholder 5">
            <a:extLst>
              <a:ext uri="{FF2B5EF4-FFF2-40B4-BE49-F238E27FC236}">
                <a16:creationId xmlns:a16="http://schemas.microsoft.com/office/drawing/2014/main" xmlns="" id="{2F43DA98-D48D-6947-95EF-BA3B05E68822}"/>
              </a:ext>
            </a:extLst>
          </p:cNvPr>
          <p:cNvSpPr>
            <a:spLocks noGrp="1"/>
          </p:cNvSpPr>
          <p:nvPr>
            <p:ph type="body" sz="quarter" idx="10" hasCustomPrompt="1"/>
          </p:nvPr>
        </p:nvSpPr>
        <p:spPr>
          <a:xfrm>
            <a:off x="929260" y="1949372"/>
            <a:ext cx="6535842" cy="643926"/>
          </a:xfrm>
          <a:prstGeom prst="rect">
            <a:avLst/>
          </a:prstGeom>
        </p:spPr>
        <p:txBody>
          <a:bodyPr lIns="0" tIns="0" rIns="0" bIns="0"/>
          <a:lstStyle>
            <a:lvl1pPr>
              <a:defRPr sz="1400">
                <a:solidFill>
                  <a:schemeClr val="tx1"/>
                </a:solidFill>
              </a:defRPr>
            </a:lvl1pPr>
          </a:lstStyle>
          <a:p>
            <a:pPr lvl="0"/>
            <a:r>
              <a:rPr lang="zh-CN" altLang="en-US" dirty="0"/>
              <a:t>单击此处添加文本</a:t>
            </a:r>
            <a:endParaRPr lang="en-US" dirty="0"/>
          </a:p>
        </p:txBody>
      </p:sp>
    </p:spTree>
    <p:extLst>
      <p:ext uri="{BB962C8B-B14F-4D97-AF65-F5344CB8AC3E}">
        <p14:creationId xmlns:p14="http://schemas.microsoft.com/office/powerpoint/2010/main" val="1651949536"/>
      </p:ext>
    </p:extLst>
  </p:cSld>
  <p:clrMapOvr>
    <a:masterClrMapping/>
  </p:clrMapOvr>
  <p:extLst mod="1">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章节页">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xmlns="" id="{D2A38214-5857-FC4E-B923-056100E16BCA}"/>
              </a:ext>
            </a:extLst>
          </p:cNvPr>
          <p:cNvSpPr>
            <a:spLocks noGrp="1"/>
          </p:cNvSpPr>
          <p:nvPr>
            <p:ph type="subTitle" idx="1" hasCustomPrompt="1"/>
          </p:nvPr>
        </p:nvSpPr>
        <p:spPr>
          <a:xfrm>
            <a:off x="729175" y="456134"/>
            <a:ext cx="10740640" cy="993400"/>
          </a:xfrm>
          <a:prstGeom prst="rect">
            <a:avLst/>
          </a:prstGeom>
        </p:spPr>
        <p:txBody>
          <a:bodyPr lIns="0" tIns="0" rIns="0" bIns="0" anchor="t">
            <a:normAutofit/>
          </a:bodyPr>
          <a:lstStyle>
            <a:lvl1pPr marL="0" indent="0" algn="l">
              <a:lnSpc>
                <a:spcPts val="3429"/>
              </a:lnSpc>
              <a:spcBef>
                <a:spcPct val="0"/>
              </a:spcBef>
              <a:buNone/>
              <a:defRPr sz="3199" baseline="0">
                <a:solidFill>
                  <a:schemeClr val="tx1"/>
                </a:solidFill>
                <a:latin typeface="Calibri" panose="020F0502020204030204" pitchFamily="34" charset="0"/>
                <a:ea typeface="Microsoft YaHei" panose="020B0503020204020204" pitchFamily="34" charset="-122"/>
                <a:cs typeface="Calibri" panose="020F0502020204030204" pitchFamily="34" charset="0"/>
              </a:defRPr>
            </a:lvl1pPr>
            <a:lvl2pPr marL="593662" indent="0" algn="ctr">
              <a:buNone/>
              <a:defRPr sz="2597"/>
            </a:lvl2pPr>
            <a:lvl3pPr marL="1187323" indent="0" algn="ctr">
              <a:buNone/>
              <a:defRPr sz="2337"/>
            </a:lvl3pPr>
            <a:lvl4pPr marL="1780986" indent="0" algn="ctr">
              <a:buNone/>
              <a:defRPr sz="2078"/>
            </a:lvl4pPr>
            <a:lvl5pPr marL="2374648" indent="0" algn="ctr">
              <a:buNone/>
              <a:defRPr sz="2078"/>
            </a:lvl5pPr>
            <a:lvl6pPr marL="2968309" indent="0" algn="ctr">
              <a:buNone/>
              <a:defRPr sz="2078"/>
            </a:lvl6pPr>
            <a:lvl7pPr marL="3561971" indent="0" algn="ctr">
              <a:buNone/>
              <a:defRPr sz="2078"/>
            </a:lvl7pPr>
            <a:lvl8pPr marL="4155634" indent="0" algn="ctr">
              <a:buNone/>
              <a:defRPr sz="2078"/>
            </a:lvl8pPr>
            <a:lvl9pPr marL="4749295" indent="0" algn="ctr">
              <a:buNone/>
              <a:defRPr sz="2078"/>
            </a:lvl9pPr>
          </a:lstStyle>
          <a:p>
            <a:r>
              <a:rPr lang="zh-CN" altLang="en-US" dirty="0"/>
              <a:t>单击此处添加标题</a:t>
            </a:r>
            <a:endParaRPr lang="en-US" dirty="0"/>
          </a:p>
        </p:txBody>
      </p:sp>
      <p:sp>
        <p:nvSpPr>
          <p:cNvPr id="5" name="Content Placeholder 2">
            <a:extLst>
              <a:ext uri="{FF2B5EF4-FFF2-40B4-BE49-F238E27FC236}">
                <a16:creationId xmlns:a16="http://schemas.microsoft.com/office/drawing/2014/main" xmlns="" id="{CA8B3F0C-616F-224A-B32F-9F9BF5EEE1BC}"/>
              </a:ext>
            </a:extLst>
          </p:cNvPr>
          <p:cNvSpPr>
            <a:spLocks noGrp="1"/>
          </p:cNvSpPr>
          <p:nvPr>
            <p:ph idx="12" hasCustomPrompt="1"/>
          </p:nvPr>
        </p:nvSpPr>
        <p:spPr>
          <a:xfrm>
            <a:off x="726022" y="1512877"/>
            <a:ext cx="10733557" cy="4690459"/>
          </a:xfrm>
          <a:prstGeom prst="rect">
            <a:avLst/>
          </a:prstGeom>
        </p:spPr>
        <p:txBody>
          <a:bodyPr lIns="0" tIns="0" rIns="0" bIns="0"/>
          <a:lstStyle>
            <a:lvl1pPr marL="179316" marR="0" indent="-168208" algn="l" defTabSz="1187323" rtl="0" eaLnBrk="1" fontAlgn="auto" latinLnBrk="0" hangingPunct="1">
              <a:lnSpc>
                <a:spcPct val="100000"/>
              </a:lnSpc>
              <a:spcBef>
                <a:spcPct val="0"/>
              </a:spcBef>
              <a:spcAft>
                <a:spcPts val="600"/>
              </a:spcAft>
              <a:buClr>
                <a:srgbClr val="000000"/>
              </a:buClr>
              <a:buSzTx/>
              <a:buFont typeface="Arial" pitchFamily="34" charset="0"/>
              <a:buChar char="•"/>
              <a:tabLst>
                <a:tab pos="1207605" algn="ctr"/>
              </a:tabLst>
              <a:defRPr sz="1799" baseline="0">
                <a:solidFill>
                  <a:schemeClr val="tx1"/>
                </a:solidFill>
                <a:latin typeface="Calibri" panose="020F0502020204030204" pitchFamily="34" charset="0"/>
                <a:ea typeface="Microsoft YaHei" panose="020B0503020204020204" pitchFamily="34" charset="-122"/>
                <a:cs typeface="Calibri" panose="020F0502020204030204" pitchFamily="34" charset="0"/>
              </a:defRPr>
            </a:lvl1pPr>
            <a:lvl2pPr marL="328894" marR="0" indent="-168208" algn="l" defTabSz="1187323" rtl="0" eaLnBrk="1" fontAlgn="auto" latinLnBrk="0" hangingPunct="1">
              <a:lnSpc>
                <a:spcPct val="100000"/>
              </a:lnSpc>
              <a:spcBef>
                <a:spcPct val="0"/>
              </a:spcBef>
              <a:spcAft>
                <a:spcPts val="600"/>
              </a:spcAft>
              <a:buClr>
                <a:schemeClr val="tx1"/>
              </a:buClr>
              <a:buSzTx/>
              <a:buFont typeface=".AppleSystemUIFont"/>
              <a:buChar char="&gt;"/>
              <a:tabLst>
                <a:tab pos="1207605" algn="ctr"/>
              </a:tabLst>
              <a:defRPr sz="1599" baseline="0">
                <a:latin typeface="Calibri" panose="020F0502020204030204" pitchFamily="34" charset="0"/>
                <a:ea typeface="Microsoft YaHei" panose="020B0503020204020204" pitchFamily="34" charset="-122"/>
                <a:cs typeface="Calibri" panose="020F0502020204030204" pitchFamily="34" charset="0"/>
              </a:defRPr>
            </a:lvl2pPr>
            <a:lvl3pPr marL="1098136" marR="0" indent="-168208" algn="l" defTabSz="1187323" rtl="0" eaLnBrk="1" fontAlgn="auto" latinLnBrk="0" hangingPunct="1">
              <a:lnSpc>
                <a:spcPct val="100000"/>
              </a:lnSpc>
              <a:spcBef>
                <a:spcPct val="0"/>
              </a:spcBef>
              <a:spcAft>
                <a:spcPts val="600"/>
              </a:spcAft>
              <a:buClr>
                <a:schemeClr val="tx1"/>
              </a:buClr>
              <a:buSzTx/>
              <a:buFont typeface=".AppleSystemUIFont"/>
              <a:buChar char="-"/>
              <a:tabLst>
                <a:tab pos="1207605" algn="ctr"/>
              </a:tabLst>
              <a:defRPr sz="1298" baseline="0">
                <a:latin typeface="Calibri" panose="020F0502020204030204" pitchFamily="34" charset="0"/>
                <a:ea typeface="Microsoft YaHei" panose="020B0503020204020204" pitchFamily="34" charset="-122"/>
                <a:cs typeface="Calibri" panose="020F0502020204030204" pitchFamily="34" charset="0"/>
              </a:defRPr>
            </a:lvl3pPr>
            <a:lvl4pPr marL="525640" indent="-171091">
              <a:buFont typeface="Arial" pitchFamily="34" charset="0"/>
              <a:buChar char="•"/>
              <a:tabLst>
                <a:tab pos="1207937" algn="ctr"/>
              </a:tabLst>
              <a:defRPr sz="1298" baseline="0"/>
            </a:lvl4pPr>
            <a:lvl5pPr marL="525640" indent="-171091">
              <a:buFont typeface="Arial" pitchFamily="34" charset="0"/>
              <a:buChar char="•"/>
              <a:tabLst>
                <a:tab pos="1207937" algn="ctr"/>
              </a:tabLst>
              <a:defRPr sz="1298" baseline="0"/>
            </a:lvl5pPr>
          </a:lstStyle>
          <a:p>
            <a:pPr lvl="0"/>
            <a:r>
              <a:rPr lang="zh-CN" altLang="en-US" dirty="0"/>
              <a:t>单击此处添加文本</a:t>
            </a:r>
            <a:endParaRPr lang="en-US" dirty="0"/>
          </a:p>
          <a:p>
            <a:pPr marL="328894" marR="0" lvl="1" indent="-168208" algn="l" defTabSz="1187323" rtl="0" eaLnBrk="1" fontAlgn="auto" latinLnBrk="0" hangingPunct="1">
              <a:lnSpc>
                <a:spcPct val="100000"/>
              </a:lnSpc>
              <a:spcBef>
                <a:spcPct val="0"/>
              </a:spcBef>
              <a:spcAft>
                <a:spcPts val="600"/>
              </a:spcAft>
              <a:buClr>
                <a:schemeClr val="tx1"/>
              </a:buClr>
              <a:buSzTx/>
              <a:buFont typeface="Arial" pitchFamily="34" charset="0"/>
              <a:buChar char="•"/>
              <a:tabLst>
                <a:tab pos="1207605" algn="ctr"/>
              </a:tabLst>
              <a:defRPr/>
            </a:pPr>
            <a:r>
              <a:rPr lang="zh-CN" altLang="en-US" dirty="0"/>
              <a:t>单击此处添加文本</a:t>
            </a:r>
            <a:endParaRPr lang="en-US" dirty="0"/>
          </a:p>
          <a:p>
            <a:pPr marL="1098136" marR="0" lvl="2" indent="-168208" algn="l" defTabSz="1187323" rtl="0" eaLnBrk="1" fontAlgn="auto" latinLnBrk="0" hangingPunct="1">
              <a:lnSpc>
                <a:spcPct val="100000"/>
              </a:lnSpc>
              <a:spcBef>
                <a:spcPct val="0"/>
              </a:spcBef>
              <a:spcAft>
                <a:spcPts val="600"/>
              </a:spcAft>
              <a:buClr>
                <a:schemeClr val="tx1"/>
              </a:buClr>
              <a:buSzTx/>
              <a:buFont typeface="Arial" pitchFamily="34" charset="0"/>
              <a:buChar char="•"/>
              <a:tabLst>
                <a:tab pos="1207605" algn="ctr"/>
              </a:tabLst>
              <a:defRPr/>
            </a:pPr>
            <a:r>
              <a:rPr lang="zh-CN" altLang="en-US" dirty="0"/>
              <a:t>单击此处添加文本</a:t>
            </a:r>
            <a:endParaRPr lang="en-US" dirty="0"/>
          </a:p>
          <a:p>
            <a:pPr marL="1098136" marR="0" lvl="2" indent="-168208" algn="l" defTabSz="1187323" rtl="0" eaLnBrk="1" fontAlgn="auto" latinLnBrk="0" hangingPunct="1">
              <a:lnSpc>
                <a:spcPct val="100000"/>
              </a:lnSpc>
              <a:spcBef>
                <a:spcPct val="0"/>
              </a:spcBef>
              <a:spcAft>
                <a:spcPts val="600"/>
              </a:spcAft>
              <a:buClr>
                <a:schemeClr val="tx1"/>
              </a:buClr>
              <a:buSzTx/>
              <a:buFont typeface="Arial" pitchFamily="34" charset="0"/>
              <a:buChar char="•"/>
              <a:tabLst>
                <a:tab pos="1207605" algn="ctr"/>
              </a:tabLst>
              <a:defRPr/>
            </a:pPr>
            <a:endParaRPr lang="en-US" altLang="zh-CN" dirty="0"/>
          </a:p>
        </p:txBody>
      </p:sp>
    </p:spTree>
    <p:extLst>
      <p:ext uri="{BB962C8B-B14F-4D97-AF65-F5344CB8AC3E}">
        <p14:creationId xmlns:p14="http://schemas.microsoft.com/office/powerpoint/2010/main" val="1283594797"/>
      </p:ext>
    </p:extLst>
  </p:cSld>
  <p:clrMapOvr>
    <a:masterClrMapping/>
  </p:clrMapOvr>
  <p:transition/>
  <p:extLst mod="1">
    <p:ext uri="{DCECCB84-F9BA-43D5-87BE-67443E8EF086}">
      <p15:sldGuideLst xmlns:p15="http://schemas.microsoft.com/office/powerpoint/2012/main">
        <p15:guide id="1" pos="384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Chinese text pag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xmlns="" id="{D2A38214-5857-FC4E-B923-056100E16BCA}"/>
              </a:ext>
            </a:extLst>
          </p:cNvPr>
          <p:cNvSpPr>
            <a:spLocks noGrp="1"/>
          </p:cNvSpPr>
          <p:nvPr>
            <p:ph type="subTitle" idx="1" hasCustomPrompt="1"/>
          </p:nvPr>
        </p:nvSpPr>
        <p:spPr>
          <a:xfrm>
            <a:off x="729175" y="456135"/>
            <a:ext cx="10740640" cy="993400"/>
          </a:xfrm>
          <a:prstGeom prst="rect">
            <a:avLst/>
          </a:prstGeom>
        </p:spPr>
        <p:txBody>
          <a:bodyPr lIns="0" tIns="0" rIns="0" bIns="0" anchor="t">
            <a:normAutofit/>
          </a:bodyPr>
          <a:lstStyle>
            <a:lvl1pPr marL="0" indent="0" algn="l">
              <a:lnSpc>
                <a:spcPts val="3425"/>
              </a:lnSpc>
              <a:spcBef>
                <a:spcPts val="0"/>
              </a:spcBef>
              <a:buNone/>
              <a:defRPr sz="3196" baseline="0">
                <a:solidFill>
                  <a:schemeClr val="tx1"/>
                </a:solidFill>
                <a:latin typeface="Microsoft YaHei" panose="020B0503020204020204" pitchFamily="34" charset="-122"/>
                <a:ea typeface="Microsoft YaHei" panose="020B0503020204020204" pitchFamily="34" charset="-122"/>
              </a:defRPr>
            </a:lvl1pPr>
            <a:lvl2pPr marL="592936" indent="0" algn="ctr">
              <a:buNone/>
              <a:defRPr sz="2593"/>
            </a:lvl2pPr>
            <a:lvl3pPr marL="1185869" indent="0" algn="ctr">
              <a:buNone/>
              <a:defRPr sz="2335"/>
            </a:lvl3pPr>
            <a:lvl4pPr marL="1778806" indent="0" algn="ctr">
              <a:buNone/>
              <a:defRPr sz="2075"/>
            </a:lvl4pPr>
            <a:lvl5pPr marL="2371741" indent="0" algn="ctr">
              <a:buNone/>
              <a:defRPr sz="2075"/>
            </a:lvl5pPr>
            <a:lvl6pPr marL="2964674" indent="0" algn="ctr">
              <a:buNone/>
              <a:defRPr sz="2075"/>
            </a:lvl6pPr>
            <a:lvl7pPr marL="3557610" indent="0" algn="ctr">
              <a:buNone/>
              <a:defRPr sz="2075"/>
            </a:lvl7pPr>
            <a:lvl8pPr marL="4150546" indent="0" algn="ctr">
              <a:buNone/>
              <a:defRPr sz="2075"/>
            </a:lvl8pPr>
            <a:lvl9pPr marL="4743479" indent="0" algn="ctr">
              <a:buNone/>
              <a:defRPr sz="2075"/>
            </a:lvl9pPr>
          </a:lstStyle>
          <a:p>
            <a:r>
              <a:rPr lang="zh-CN" altLang="en-US" dirty="0"/>
              <a:t>单击此处添加标题</a:t>
            </a:r>
            <a:endParaRPr lang="en-US" dirty="0"/>
          </a:p>
        </p:txBody>
      </p:sp>
      <p:sp>
        <p:nvSpPr>
          <p:cNvPr id="7" name="Content Placeholder 2">
            <a:extLst>
              <a:ext uri="{FF2B5EF4-FFF2-40B4-BE49-F238E27FC236}">
                <a16:creationId xmlns:a16="http://schemas.microsoft.com/office/drawing/2014/main" xmlns="" id="{8A4EAA63-3827-DA40-B921-C01084B9DA87}"/>
              </a:ext>
            </a:extLst>
          </p:cNvPr>
          <p:cNvSpPr>
            <a:spLocks noGrp="1"/>
          </p:cNvSpPr>
          <p:nvPr>
            <p:ph idx="10" hasCustomPrompt="1"/>
          </p:nvPr>
        </p:nvSpPr>
        <p:spPr>
          <a:xfrm>
            <a:off x="736912" y="1501989"/>
            <a:ext cx="10733557" cy="4690459"/>
          </a:xfrm>
          <a:prstGeom prst="rect">
            <a:avLst/>
          </a:prstGeom>
        </p:spPr>
        <p:txBody>
          <a:bodyPr lIns="0" tIns="0" rIns="0" bIns="0"/>
          <a:lstStyle>
            <a:lvl1pPr marL="12353" indent="0">
              <a:lnSpc>
                <a:spcPct val="100000"/>
              </a:lnSpc>
              <a:spcBef>
                <a:spcPts val="0"/>
              </a:spcBef>
              <a:buFontTx/>
              <a:buNone/>
              <a:tabLst>
                <a:tab pos="1206458" algn="ctr"/>
              </a:tabLst>
              <a:defRPr sz="1796"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524996" indent="-170882">
              <a:buFont typeface="Arial" panose="020B0604020202020204" pitchFamily="34" charset="0"/>
              <a:buChar char="•"/>
              <a:tabLst>
                <a:tab pos="1206458" algn="ctr"/>
              </a:tabLst>
              <a:defRPr sz="1296" baseline="0"/>
            </a:lvl2pPr>
            <a:lvl3pPr marL="524996" indent="-170882">
              <a:buFont typeface="Arial" panose="020B0604020202020204" pitchFamily="34" charset="0"/>
              <a:buChar char="•"/>
              <a:tabLst>
                <a:tab pos="1206458" algn="ctr"/>
              </a:tabLst>
              <a:defRPr sz="1296" baseline="0"/>
            </a:lvl3pPr>
            <a:lvl4pPr marL="524996" indent="-170882">
              <a:buFont typeface="Arial" panose="020B0604020202020204" pitchFamily="34" charset="0"/>
              <a:buChar char="•"/>
              <a:tabLst>
                <a:tab pos="1206458" algn="ctr"/>
              </a:tabLst>
              <a:defRPr sz="1296" baseline="0"/>
            </a:lvl4pPr>
            <a:lvl5pPr marL="524996" indent="-170882">
              <a:buFont typeface="Arial" panose="020B0604020202020204" pitchFamily="34" charset="0"/>
              <a:buChar char="•"/>
              <a:tabLst>
                <a:tab pos="1206458" algn="ctr"/>
              </a:tabLst>
              <a:defRPr sz="1296" baseline="0"/>
            </a:lvl5pPr>
          </a:lstStyle>
          <a:p>
            <a:pPr lvl="0"/>
            <a:r>
              <a:rPr lang="zh-CN" altLang="en-US" dirty="0"/>
              <a:t>单击此处添加文本</a:t>
            </a:r>
            <a:endParaRPr lang="en-US" dirty="0"/>
          </a:p>
        </p:txBody>
      </p:sp>
    </p:spTree>
    <p:extLst>
      <p:ext uri="{BB962C8B-B14F-4D97-AF65-F5344CB8AC3E}">
        <p14:creationId xmlns:p14="http://schemas.microsoft.com/office/powerpoint/2010/main" val="3605755392"/>
      </p:ext>
    </p:extLst>
  </p:cSld>
  <p:clrMapOvr>
    <a:masterClrMapping/>
  </p:clrMapOvr>
  <p:extLst mod="1">
    <p:ext uri="{DCECCB84-F9BA-43D5-87BE-67443E8EF086}">
      <p15:sldGuideLst xmlns:p15="http://schemas.microsoft.com/office/powerpoint/2012/main">
        <p15:guide id="1" pos="3842">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619181AA-8E93-7743-ADEB-8A06A0DFC13A}"/>
              </a:ext>
            </a:extLst>
          </p:cNvPr>
          <p:cNvSpPr/>
          <p:nvPr userDrawn="1"/>
        </p:nvSpPr>
        <p:spPr>
          <a:xfrm>
            <a:off x="0" y="5590903"/>
            <a:ext cx="12196763" cy="126709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pic>
        <p:nvPicPr>
          <p:cNvPr id="6" name="图片 1"/>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0195998" y="6321130"/>
            <a:ext cx="1269075" cy="277546"/>
          </a:xfrm>
          <a:prstGeom prst="rect">
            <a:avLst/>
          </a:prstGeom>
        </p:spPr>
      </p:pic>
    </p:spTree>
    <p:extLst>
      <p:ext uri="{BB962C8B-B14F-4D97-AF65-F5344CB8AC3E}">
        <p14:creationId xmlns:p14="http://schemas.microsoft.com/office/powerpoint/2010/main" val="4087104836"/>
      </p:ext>
    </p:extLst>
  </p:cSld>
  <p:clrMap bg1="lt1" tx1="dk1" bg2="lt2" tx2="dk2" accent1="accent1" accent2="accent2" accent3="accent3" accent4="accent4" accent5="accent5" accent6="accent6" hlink="hlink" folHlink="folHlink"/>
  <p:sldLayoutIdLst>
    <p:sldLayoutId id="2147483819" r:id="rId1"/>
    <p:sldLayoutId id="2147484019" r:id="rId2"/>
    <p:sldLayoutId id="2147483978" r:id="rId3"/>
  </p:sldLayoutIdLst>
  <p:hf hdr="0" ftr="0" dt="0"/>
  <p:txStyles>
    <p:titleStyle>
      <a:lvl1pPr algn="l" defTabSz="914400" rtl="0" eaLnBrk="1" latinLnBrk="0" hangingPunct="1">
        <a:lnSpc>
          <a:spcPts val="3440"/>
        </a:lnSpc>
        <a:spcBef>
          <a:spcPct val="0"/>
        </a:spcBef>
        <a:buNone/>
        <a:defRPr sz="3200" kern="1200">
          <a:solidFill>
            <a:schemeClr val="tx1"/>
          </a:solidFill>
          <a:latin typeface="Microsoft YaHei" panose="020B0503020204020204" pitchFamily="34" charset="-122"/>
          <a:ea typeface="Microsoft YaHei" panose="020B0503020204020204" pitchFamily="34" charset="-122"/>
          <a:cs typeface="+mj-cs"/>
        </a:defRPr>
      </a:lvl1pPr>
    </p:titleStyle>
    <p:bodyStyle>
      <a:lvl1pPr marL="0" indent="0" algn="l" defTabSz="914400" rtl="0" eaLnBrk="1" latinLnBrk="0" hangingPunct="1">
        <a:lnSpc>
          <a:spcPct val="100000"/>
        </a:lnSpc>
        <a:spcBef>
          <a:spcPts val="0"/>
        </a:spcBef>
        <a:buFontTx/>
        <a:buNone/>
        <a:defRPr sz="1000" kern="1200">
          <a:solidFill>
            <a:srgbClr val="1D1D1B"/>
          </a:solidFill>
          <a:latin typeface="Arial" panose="020B0604020202020204" pitchFamily="34" charset="0"/>
          <a:ea typeface="Microsoft YaHei" panose="020B0503020204020204" pitchFamily="34" charset="-122"/>
          <a:cs typeface="Arial" panose="020B0604020202020204" pitchFamily="34" charset="0"/>
        </a:defRPr>
      </a:lvl1pPr>
      <a:lvl2pPr marL="4572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xmlns="" id="{6785A3D6-1271-D247-9E96-1B376F4BE7BE}"/>
              </a:ext>
            </a:extLst>
          </p:cNvPr>
          <p:cNvSpPr txBox="1"/>
          <p:nvPr userDrawn="1"/>
        </p:nvSpPr>
        <p:spPr>
          <a:xfrm>
            <a:off x="1095467" y="6356939"/>
            <a:ext cx="3503965" cy="230832"/>
          </a:xfrm>
          <a:prstGeom prst="rect">
            <a:avLst/>
          </a:prstGeom>
          <a:noFill/>
        </p:spPr>
        <p:txBody>
          <a:bodyPr wrap="square" rtlCol="0">
            <a:spAutoFit/>
          </a:bodyPr>
          <a:lstStyle/>
          <a:p>
            <a:r>
              <a:rPr lang="en-US" altLang="zh-CN" sz="900" dirty="0">
                <a:solidFill>
                  <a:srgbClr val="1D1D1B"/>
                </a:solidFill>
                <a:latin typeface="Arial" panose="020B0604020202020204" pitchFamily="34" charset="0"/>
                <a:cs typeface="Arial" panose="020B0604020202020204" pitchFamily="34" charset="0"/>
              </a:rPr>
              <a:t>Huawei Proprietary - Restricted Distribution</a:t>
            </a:r>
            <a:endParaRPr lang="en-US" sz="900" dirty="0">
              <a:solidFill>
                <a:srgbClr val="1D1D1B"/>
              </a:solidFill>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38499"/>
          </a:xfrm>
          <a:prstGeom prst="rect">
            <a:avLst/>
          </a:prstGeom>
          <a:noFill/>
        </p:spPr>
        <p:txBody>
          <a:bodyPr wrap="square" lIns="0" tIns="0" rIns="0" bIns="0" rtlCol="0">
            <a:spAutoFit/>
          </a:bodyPr>
          <a:lstStyle/>
          <a:p>
            <a:pPr defTabSz="890849">
              <a:defRPr/>
            </a:pPr>
            <a:fld id="{C3837181-38C6-AD4F-B8BA-B444770388BB}" type="slidenum">
              <a:rPr lang="en-US" sz="900" smtClean="0">
                <a:solidFill>
                  <a:srgbClr val="1D1D1B"/>
                </a:solidFill>
                <a:latin typeface="Arial" panose="020B0604020202020204" pitchFamily="34" charset="0"/>
                <a:cs typeface="Arial" panose="020B0604020202020204" pitchFamily="34" charset="0"/>
              </a:rPr>
              <a:pPr defTabSz="890849">
                <a:defRPr/>
              </a:pPr>
              <a:t>‹#›</a:t>
            </a:fld>
            <a:endParaRPr lang="en-US" sz="900" dirty="0">
              <a:solidFill>
                <a:srgbClr val="1D1D1B"/>
              </a:solidFill>
              <a:latin typeface="Arial" panose="020B0604020202020204" pitchFamily="34" charset="0"/>
              <a:cs typeface="Arial" panose="020B0604020202020204" pitchFamily="34" charset="0"/>
            </a:endParaRPr>
          </a:p>
        </p:txBody>
      </p:sp>
      <p:grpSp>
        <p:nvGrpSpPr>
          <p:cNvPr id="88"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0" y="2625389"/>
            <a:ext cx="1967973" cy="4233515"/>
            <a:chOff x="5343885" y="-48857"/>
            <a:chExt cx="3271316" cy="7037279"/>
          </a:xfrm>
        </p:grpSpPr>
        <p:sp>
          <p:nvSpPr>
            <p:cNvPr id="89"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196/0/84</a:t>
              </a:r>
            </a:p>
          </p:txBody>
        </p:sp>
        <p:sp>
          <p:nvSpPr>
            <p:cNvPr id="90"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r>
                <a:rPr kumimoji="1" lang="zh-CN" altLang="en-US" sz="800" dirty="0">
                  <a:solidFill>
                    <a:srgbClr val="1D1D1A"/>
                  </a:solidFill>
                  <a:latin typeface="Microsoft YaHei" panose="020B0503020204020204" pitchFamily="34" charset="-122"/>
                  <a:ea typeface="Microsoft YaHei" panose="020B0503020204020204" pitchFamily="34" charset="-122"/>
                </a:rPr>
                <a:t>公司辅助色</a:t>
              </a:r>
            </a:p>
          </p:txBody>
        </p:sp>
        <p:sp>
          <p:nvSpPr>
            <p:cNvPr id="91"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92"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93"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94"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95"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96"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PANTONE 185C</a:t>
              </a:r>
            </a:p>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199/0/11  </a:t>
              </a:r>
            </a:p>
          </p:txBody>
        </p:sp>
        <p:sp>
          <p:nvSpPr>
            <p:cNvPr id="97"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r>
                <a:rPr kumimoji="1" lang="zh-CN" altLang="en-US" sz="800" dirty="0">
                  <a:solidFill>
                    <a:srgbClr val="1D1D1A"/>
                  </a:solidFill>
                  <a:latin typeface="Microsoft YaHei" panose="020B0503020204020204" pitchFamily="34" charset="-122"/>
                  <a:ea typeface="Microsoft YaHei" panose="020B0503020204020204" pitchFamily="34" charset="-122"/>
                </a:rPr>
                <a:t>公司色</a:t>
              </a:r>
            </a:p>
          </p:txBody>
        </p:sp>
        <p:sp>
          <p:nvSpPr>
            <p:cNvPr id="98"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PANTONE 186C</a:t>
              </a:r>
            </a:p>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200/16/46  </a:t>
              </a:r>
            </a:p>
          </p:txBody>
        </p:sp>
        <p:sp>
          <p:nvSpPr>
            <p:cNvPr id="99"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100"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101"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102" name="矩形 13">
              <a:extLst>
                <a:ext uri="{FF2B5EF4-FFF2-40B4-BE49-F238E27FC236}">
                  <a16:creationId xmlns:a16="http://schemas.microsoft.com/office/drawing/2014/main" xmlns="" id="{371A8520-F934-304C-B57F-B49F768694E2}"/>
                </a:ext>
              </a:extLst>
            </p:cNvPr>
            <p:cNvSpPr/>
            <p:nvPr userDrawn="1"/>
          </p:nvSpPr>
          <p:spPr>
            <a:xfrm>
              <a:off x="6184543" y="4866463"/>
              <a:ext cx="791510" cy="664398"/>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103" name="矩形 13">
              <a:extLst>
                <a:ext uri="{FF2B5EF4-FFF2-40B4-BE49-F238E27FC236}">
                  <a16:creationId xmlns:a16="http://schemas.microsoft.com/office/drawing/2014/main" xmlns="" id="{B83004D7-279B-C14E-9FCF-870FA1B74FDF}"/>
                </a:ext>
              </a:extLst>
            </p:cNvPr>
            <p:cNvSpPr/>
            <p:nvPr userDrawn="1"/>
          </p:nvSpPr>
          <p:spPr>
            <a:xfrm>
              <a:off x="6182308" y="4134866"/>
              <a:ext cx="791510" cy="664398"/>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104" name="矩形 13">
              <a:extLst>
                <a:ext uri="{FF2B5EF4-FFF2-40B4-BE49-F238E27FC236}">
                  <a16:creationId xmlns:a16="http://schemas.microsoft.com/office/drawing/2014/main" xmlns="" id="{99635968-4E69-CC41-9D78-6DF253FE3035}"/>
                </a:ext>
              </a:extLst>
            </p:cNvPr>
            <p:cNvSpPr/>
            <p:nvPr userDrawn="1"/>
          </p:nvSpPr>
          <p:spPr>
            <a:xfrm>
              <a:off x="6177324" y="5596166"/>
              <a:ext cx="791510" cy="664398"/>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105"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106"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107"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108"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defRPr/>
              </a:pPr>
              <a:r>
                <a:rPr kumimoji="1" lang="en-US" altLang="zh-CN" sz="500" b="1" dirty="0">
                  <a:solidFill>
                    <a:srgbClr val="595757"/>
                  </a:solidFill>
                  <a:latin typeface="Arial" charset="0"/>
                  <a:ea typeface="Arial" charset="0"/>
                  <a:cs typeface="Arial" charset="0"/>
                </a:rPr>
                <a:t>RGB 191/128/130</a:t>
              </a:r>
            </a:p>
          </p:txBody>
        </p:sp>
        <p:sp>
          <p:nvSpPr>
            <p:cNvPr id="109"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110"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111"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112"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113"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114"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115"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116"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defRPr/>
              </a:pPr>
              <a:r>
                <a:rPr kumimoji="1" lang="en-US" altLang="zh-CN" sz="500" b="1" dirty="0">
                  <a:solidFill>
                    <a:srgbClr val="595757"/>
                  </a:solidFill>
                  <a:latin typeface="Arial" charset="0"/>
                  <a:ea typeface="Arial" charset="0"/>
                  <a:cs typeface="Arial" charset="0"/>
                </a:rPr>
                <a:t>RGB 216/179/179</a:t>
              </a:r>
            </a:p>
          </p:txBody>
        </p:sp>
        <p:sp>
          <p:nvSpPr>
            <p:cNvPr id="117" name="矩形 13">
              <a:extLst>
                <a:ext uri="{FF2B5EF4-FFF2-40B4-BE49-F238E27FC236}">
                  <a16:creationId xmlns:a16="http://schemas.microsoft.com/office/drawing/2014/main" xmlns="" id="{20725C9F-31AE-DB44-B70A-B4ECDEC0BC00}"/>
                </a:ext>
              </a:extLst>
            </p:cNvPr>
            <p:cNvSpPr/>
            <p:nvPr/>
          </p:nvSpPr>
          <p:spPr>
            <a:xfrm>
              <a:off x="7811114" y="3415851"/>
              <a:ext cx="791510" cy="664398"/>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118" name="矩形 13">
              <a:extLst>
                <a:ext uri="{FF2B5EF4-FFF2-40B4-BE49-F238E27FC236}">
                  <a16:creationId xmlns:a16="http://schemas.microsoft.com/office/drawing/2014/main" xmlns="" id="{AC5BCC27-B68D-0743-8E0B-E25F8D01C3A4}"/>
                </a:ext>
              </a:extLst>
            </p:cNvPr>
            <p:cNvSpPr/>
            <p:nvPr/>
          </p:nvSpPr>
          <p:spPr>
            <a:xfrm>
              <a:off x="7820945" y="4866463"/>
              <a:ext cx="791510" cy="664398"/>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119" name="矩形 13">
              <a:extLst>
                <a:ext uri="{FF2B5EF4-FFF2-40B4-BE49-F238E27FC236}">
                  <a16:creationId xmlns:a16="http://schemas.microsoft.com/office/drawing/2014/main" xmlns="" id="{51C2E83A-C975-6945-B2FD-5B22BBB53DB7}"/>
                </a:ext>
              </a:extLst>
            </p:cNvPr>
            <p:cNvSpPr/>
            <p:nvPr/>
          </p:nvSpPr>
          <p:spPr>
            <a:xfrm>
              <a:off x="7818707" y="4134866"/>
              <a:ext cx="791510" cy="664398"/>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120" name="矩形 13">
              <a:extLst>
                <a:ext uri="{FF2B5EF4-FFF2-40B4-BE49-F238E27FC236}">
                  <a16:creationId xmlns:a16="http://schemas.microsoft.com/office/drawing/2014/main" xmlns="" id="{BEE9A95F-6965-354F-A2C7-2E8C81DDA52F}"/>
                </a:ext>
              </a:extLst>
            </p:cNvPr>
            <p:cNvSpPr/>
            <p:nvPr/>
          </p:nvSpPr>
          <p:spPr>
            <a:xfrm>
              <a:off x="7823691" y="5596166"/>
              <a:ext cx="791510" cy="664398"/>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190/233/238</a:t>
              </a:r>
            </a:p>
          </p:txBody>
        </p:sp>
        <p:sp>
          <p:nvSpPr>
            <p:cNvPr id="121"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122"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123"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0/0/0</a:t>
              </a:r>
            </a:p>
          </p:txBody>
        </p:sp>
        <p:sp>
          <p:nvSpPr>
            <p:cNvPr id="124"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125" name="矩形 13">
              <a:extLst>
                <a:ext uri="{FF2B5EF4-FFF2-40B4-BE49-F238E27FC236}">
                  <a16:creationId xmlns:a16="http://schemas.microsoft.com/office/drawing/2014/main" xmlns="" id="{0B0545C9-147F-584F-80D2-EF13876D7D33}"/>
                </a:ext>
              </a:extLst>
            </p:cNvPr>
            <p:cNvSpPr/>
            <p:nvPr userDrawn="1"/>
          </p:nvSpPr>
          <p:spPr>
            <a:xfrm>
              <a:off x="6445335" y="6324024"/>
              <a:ext cx="513579" cy="664398"/>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126" name="矩形 13">
              <a:extLst>
                <a:ext uri="{FF2B5EF4-FFF2-40B4-BE49-F238E27FC236}">
                  <a16:creationId xmlns:a16="http://schemas.microsoft.com/office/drawing/2014/main" xmlns="" id="{44FD0A0B-0D45-3340-A523-465AC24134BF}"/>
                </a:ext>
              </a:extLst>
            </p:cNvPr>
            <p:cNvSpPr/>
            <p:nvPr userDrawn="1"/>
          </p:nvSpPr>
          <p:spPr>
            <a:xfrm>
              <a:off x="7003279" y="6324024"/>
              <a:ext cx="513579" cy="664398"/>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127" name="矩形 13">
              <a:extLst>
                <a:ext uri="{FF2B5EF4-FFF2-40B4-BE49-F238E27FC236}">
                  <a16:creationId xmlns:a16="http://schemas.microsoft.com/office/drawing/2014/main" xmlns="" id="{2C404A07-276B-3648-BB25-4EDB5905448C}"/>
                </a:ext>
              </a:extLst>
            </p:cNvPr>
            <p:cNvSpPr/>
            <p:nvPr userDrawn="1"/>
          </p:nvSpPr>
          <p:spPr>
            <a:xfrm>
              <a:off x="7551547" y="6324024"/>
              <a:ext cx="513579" cy="664398"/>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128" name="矩形 13">
              <a:extLst>
                <a:ext uri="{FF2B5EF4-FFF2-40B4-BE49-F238E27FC236}">
                  <a16:creationId xmlns:a16="http://schemas.microsoft.com/office/drawing/2014/main" xmlns="" id="{72B0F29C-A346-8946-9B8E-8F1B9DFF7AD0}"/>
                </a:ext>
              </a:extLst>
            </p:cNvPr>
            <p:cNvSpPr/>
            <p:nvPr userDrawn="1"/>
          </p:nvSpPr>
          <p:spPr>
            <a:xfrm>
              <a:off x="8098559" y="6324024"/>
              <a:ext cx="513579" cy="664398"/>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pic>
        <p:nvPicPr>
          <p:cNvPr id="47" name="Picture 46">
            <a:extLst>
              <a:ext uri="{FF2B5EF4-FFF2-40B4-BE49-F238E27FC236}">
                <a16:creationId xmlns:a16="http://schemas.microsoft.com/office/drawing/2014/main" xmlns="" id="{92D9040A-3082-2F49-987E-B51574332EF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96176" y="6323416"/>
            <a:ext cx="1270800" cy="275024"/>
          </a:xfrm>
          <a:prstGeom prst="rect">
            <a:avLst/>
          </a:prstGeom>
        </p:spPr>
      </p:pic>
    </p:spTree>
    <p:extLst>
      <p:ext uri="{BB962C8B-B14F-4D97-AF65-F5344CB8AC3E}">
        <p14:creationId xmlns:p14="http://schemas.microsoft.com/office/powerpoint/2010/main" val="4116183430"/>
      </p:ext>
    </p:extLst>
  </p:cSld>
  <p:clrMap bg1="lt1" tx1="dk1" bg2="lt2" tx2="dk2" accent1="accent1" accent2="accent2" accent3="accent3" accent4="accent4" accent5="accent5" accent6="accent6" hlink="hlink" folHlink="folHlink"/>
  <p:hf hdr="0" ftr="0" dt="0"/>
  <p:txStyles>
    <p:titleStyle>
      <a:lvl1pPr algn="l" defTabSz="1187798" rtl="0" eaLnBrk="1" latinLnBrk="0" hangingPunct="1">
        <a:lnSpc>
          <a:spcPct val="90000"/>
        </a:lnSpc>
        <a:spcBef>
          <a:spcPct val="0"/>
        </a:spcBef>
        <a:buNone/>
        <a:defRPr sz="5716" kern="1200">
          <a:solidFill>
            <a:schemeClr val="tx1"/>
          </a:solidFill>
          <a:latin typeface="+mj-lt"/>
          <a:ea typeface="+mj-ea"/>
          <a:cs typeface="+mj-cs"/>
        </a:defRPr>
      </a:lvl1pPr>
    </p:titleStyle>
    <p:bodyStyle>
      <a:lvl1pPr marL="296950" indent="-296950" algn="l" defTabSz="1187798" rtl="0" eaLnBrk="1" latinLnBrk="0" hangingPunct="1">
        <a:lnSpc>
          <a:spcPct val="90000"/>
        </a:lnSpc>
        <a:spcBef>
          <a:spcPts val="1299"/>
        </a:spcBef>
        <a:buFont typeface="Arial" panose="020B0604020202020204" pitchFamily="34" charset="0"/>
        <a:buChar char="•"/>
        <a:defRPr sz="3636" kern="1200">
          <a:solidFill>
            <a:schemeClr val="tx1"/>
          </a:solidFill>
          <a:latin typeface="+mn-lt"/>
          <a:ea typeface="+mn-ea"/>
          <a:cs typeface="+mn-cs"/>
        </a:defRPr>
      </a:lvl1pPr>
      <a:lvl2pPr marL="890849" indent="-296950" algn="l" defTabSz="1187798" rtl="0" eaLnBrk="1" latinLnBrk="0" hangingPunct="1">
        <a:lnSpc>
          <a:spcPct val="90000"/>
        </a:lnSpc>
        <a:spcBef>
          <a:spcPts val="650"/>
        </a:spcBef>
        <a:buFont typeface="Arial" panose="020B0604020202020204" pitchFamily="34" charset="0"/>
        <a:buChar char="•"/>
        <a:defRPr sz="3118" kern="1200">
          <a:solidFill>
            <a:schemeClr val="tx1"/>
          </a:solidFill>
          <a:latin typeface="+mn-lt"/>
          <a:ea typeface="+mn-ea"/>
          <a:cs typeface="+mn-cs"/>
        </a:defRPr>
      </a:lvl2pPr>
      <a:lvl3pPr marL="1484748" indent="-296950" algn="l" defTabSz="1187798" rtl="0" eaLnBrk="1" latinLnBrk="0" hangingPunct="1">
        <a:lnSpc>
          <a:spcPct val="90000"/>
        </a:lnSpc>
        <a:spcBef>
          <a:spcPts val="650"/>
        </a:spcBef>
        <a:buFont typeface="Arial" panose="020B0604020202020204" pitchFamily="34" charset="0"/>
        <a:buChar char="•"/>
        <a:defRPr sz="2598" kern="1200">
          <a:solidFill>
            <a:schemeClr val="tx1"/>
          </a:solidFill>
          <a:latin typeface="+mn-lt"/>
          <a:ea typeface="+mn-ea"/>
          <a:cs typeface="+mn-cs"/>
        </a:defRPr>
      </a:lvl3pPr>
      <a:lvl4pPr marL="2078648"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4pPr>
      <a:lvl5pPr marL="26725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chart" Target="../charts/chart1.xml"/></Relationships>
</file>

<file path=ppt/slides/_rels/slide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xmlns="" id="{E02A5F4B-A0FC-4361-B00C-0A5F476FBE8F}"/>
              </a:ext>
            </a:extLst>
          </p:cNvPr>
          <p:cNvSpPr>
            <a:spLocks noGrp="1"/>
          </p:cNvSpPr>
          <p:nvPr>
            <p:ph type="body" sz="quarter" idx="10"/>
          </p:nvPr>
        </p:nvSpPr>
        <p:spPr>
          <a:xfrm>
            <a:off x="746380" y="3766875"/>
            <a:ext cx="6535842" cy="643926"/>
          </a:xfrm>
        </p:spPr>
        <p:txBody>
          <a:bodyPr/>
          <a:lstStyle/>
          <a:p>
            <a:r>
              <a:rPr lang="en-US" altLang="zh-CN" sz="2000" dirty="0"/>
              <a:t>Huawei, HiSilicon</a:t>
            </a:r>
            <a:endParaRPr lang="zh-CN" altLang="en-US" sz="2000" dirty="0"/>
          </a:p>
        </p:txBody>
      </p:sp>
      <p:sp>
        <p:nvSpPr>
          <p:cNvPr id="7" name="标题 8">
            <a:extLst>
              <a:ext uri="{FF2B5EF4-FFF2-40B4-BE49-F238E27FC236}">
                <a16:creationId xmlns:a16="http://schemas.microsoft.com/office/drawing/2014/main" xmlns="" id="{BE22D33D-47A4-47A7-A570-1ED753483685}"/>
              </a:ext>
            </a:extLst>
          </p:cNvPr>
          <p:cNvSpPr txBox="1">
            <a:spLocks/>
          </p:cNvSpPr>
          <p:nvPr/>
        </p:nvSpPr>
        <p:spPr>
          <a:xfrm>
            <a:off x="746380" y="1522562"/>
            <a:ext cx="11131092" cy="876533"/>
          </a:xfrm>
          <a:prstGeom prst="rect">
            <a:avLst/>
          </a:prstGeom>
          <a:ln>
            <a:noFill/>
            <a:prstDash val="dash"/>
          </a:ln>
        </p:spPr>
        <p:txBody>
          <a:bodyPr lIns="0" tIns="0" rIns="0" bIns="0" anchor="t">
            <a:noAutofit/>
          </a:bodyPr>
          <a:lstStyle>
            <a:lvl1pPr algn="l" defTabSz="914400" rtl="0" eaLnBrk="1" latinLnBrk="0" hangingPunct="1">
              <a:lnSpc>
                <a:spcPts val="3440"/>
              </a:lnSpc>
              <a:spcBef>
                <a:spcPct val="0"/>
              </a:spcBef>
              <a:buNone/>
              <a:defRPr sz="3200" b="0" i="0" kern="1200">
                <a:solidFill>
                  <a:schemeClr val="tx1"/>
                </a:solidFill>
                <a:latin typeface="Microsoft YaHei" panose="020B0503020204020204" pitchFamily="34" charset="-122"/>
                <a:ea typeface="Microsoft YaHei" panose="020B0503020204020204" pitchFamily="34" charset="-122"/>
                <a:cs typeface="+mj-cs"/>
              </a:defRPr>
            </a:lvl1pPr>
          </a:lstStyle>
          <a:p>
            <a:r>
              <a:rPr lang="en-US" altLang="zh-CN" sz="3600" b="1" dirty="0">
                <a:solidFill>
                  <a:srgbClr val="C00000"/>
                </a:solidFill>
              </a:rPr>
              <a:t>Multicarrier </a:t>
            </a:r>
            <a:r>
              <a:rPr lang="en-US" altLang="zh-CN" sz="3600" b="1" dirty="0" smtClean="0">
                <a:solidFill>
                  <a:srgbClr val="C00000"/>
                </a:solidFill>
              </a:rPr>
              <a:t>operation enhancements </a:t>
            </a:r>
            <a:r>
              <a:rPr lang="en-US" altLang="zh-CN" sz="3600" b="1" dirty="0">
                <a:solidFill>
                  <a:srgbClr val="C00000"/>
                </a:solidFill>
              </a:rPr>
              <a:t>in Rel-19</a:t>
            </a:r>
          </a:p>
        </p:txBody>
      </p:sp>
      <p:sp>
        <p:nvSpPr>
          <p:cNvPr id="2" name="Rectangle 1"/>
          <p:cNvSpPr/>
          <p:nvPr/>
        </p:nvSpPr>
        <p:spPr>
          <a:xfrm>
            <a:off x="388767" y="217357"/>
            <a:ext cx="11580812" cy="646331"/>
          </a:xfrm>
          <a:prstGeom prst="rect">
            <a:avLst/>
          </a:prstGeom>
        </p:spPr>
        <p:txBody>
          <a:bodyPr wrap="square">
            <a:spAutoFit/>
          </a:bodyPr>
          <a:lstStyle/>
          <a:p>
            <a:r>
              <a:rPr lang="en-GB" altLang="zh-CN" b="1" dirty="0">
                <a:latin typeface="Arial" panose="020B0604020202020204" pitchFamily="34" charset="0"/>
                <a:ea typeface="Times New Roman" panose="02020603050405020304" pitchFamily="18" charset="0"/>
              </a:rPr>
              <a:t>3GPP TSG RAN Rel-19 workshop			</a:t>
            </a:r>
            <a:r>
              <a:rPr lang="en-GB" altLang="zh-CN" b="1" dirty="0">
                <a:latin typeface="Arial" panose="020B0604020202020204" pitchFamily="34" charset="0"/>
                <a:ea typeface="MS Mincho"/>
              </a:rPr>
              <a:t>				</a:t>
            </a:r>
            <a:r>
              <a:rPr lang="en-GB" altLang="zh-CN" b="1" dirty="0" smtClean="0">
                <a:latin typeface="Arial" panose="020B0604020202020204" pitchFamily="34" charset="0"/>
                <a:ea typeface="Times New Roman" panose="02020603050405020304" pitchFamily="18" charset="0"/>
              </a:rPr>
              <a:t>RWS-230322</a:t>
            </a:r>
            <a:endParaRPr lang="zh-CN" altLang="zh-CN" sz="1100" dirty="0">
              <a:latin typeface="Times New Roman" panose="02020603050405020304" pitchFamily="18" charset="0"/>
              <a:ea typeface="Times New Roman" panose="02020603050405020304" pitchFamily="18" charset="0"/>
            </a:endParaRPr>
          </a:p>
          <a:p>
            <a:r>
              <a:rPr lang="en-GB" altLang="zh-CN" b="1" dirty="0">
                <a:latin typeface="Arial" panose="020B0604020202020204" pitchFamily="34" charset="0"/>
                <a:ea typeface="Times New Roman" panose="02020603050405020304" pitchFamily="18" charset="0"/>
              </a:rPr>
              <a:t>Taipei, June 15 - 16, 2023</a:t>
            </a:r>
            <a:endParaRPr lang="zh-CN" altLang="en-US" dirty="0"/>
          </a:p>
        </p:txBody>
      </p:sp>
    </p:spTree>
    <p:extLst>
      <p:ext uri="{BB962C8B-B14F-4D97-AF65-F5344CB8AC3E}">
        <p14:creationId xmlns:p14="http://schemas.microsoft.com/office/powerpoint/2010/main" val="363295233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1">
            <a:extLst>
              <a:ext uri="{FF2B5EF4-FFF2-40B4-BE49-F238E27FC236}">
                <a16:creationId xmlns="" xmlns:a16="http://schemas.microsoft.com/office/drawing/2014/main" id="{90B716ED-396A-4182-A574-A585F3CFE310}"/>
              </a:ext>
            </a:extLst>
          </p:cNvPr>
          <p:cNvSpPr>
            <a:spLocks noGrp="1"/>
          </p:cNvSpPr>
          <p:nvPr>
            <p:ph type="subTitle" idx="1"/>
          </p:nvPr>
        </p:nvSpPr>
        <p:spPr>
          <a:xfrm>
            <a:off x="718939" y="586763"/>
            <a:ext cx="10740640" cy="466975"/>
          </a:xfrm>
        </p:spPr>
        <p:txBody>
          <a:bodyPr/>
          <a:lstStyle/>
          <a:p>
            <a:r>
              <a:rPr lang="en-US" altLang="zh-CN" b="1" dirty="0">
                <a:latin typeface="+mn-lt"/>
              </a:rPr>
              <a:t>Contents</a:t>
            </a:r>
            <a:endParaRPr lang="zh-CN" altLang="en-US" b="1" dirty="0">
              <a:latin typeface="+mn-lt"/>
            </a:endParaRPr>
          </a:p>
        </p:txBody>
      </p:sp>
      <p:sp>
        <p:nvSpPr>
          <p:cNvPr id="5" name="Content Placeholder 2">
            <a:extLst>
              <a:ext uri="{FF2B5EF4-FFF2-40B4-BE49-F238E27FC236}">
                <a16:creationId xmlns="" xmlns:a16="http://schemas.microsoft.com/office/drawing/2014/main" id="{69DDE997-C3F2-4D11-8C47-C826D97BDC6B}"/>
              </a:ext>
            </a:extLst>
          </p:cNvPr>
          <p:cNvSpPr>
            <a:spLocks noGrp="1"/>
          </p:cNvSpPr>
          <p:nvPr>
            <p:ph idx="12"/>
          </p:nvPr>
        </p:nvSpPr>
        <p:spPr>
          <a:xfrm>
            <a:off x="726022" y="1449534"/>
            <a:ext cx="10733557" cy="4690459"/>
          </a:xfrm>
        </p:spPr>
        <p:txBody>
          <a:bodyPr/>
          <a:lstStyle/>
          <a:p>
            <a:pPr marL="0" indent="-360000" defTabSz="914400">
              <a:lnSpc>
                <a:spcPct val="150000"/>
              </a:lnSpc>
              <a:spcBef>
                <a:spcPts val="0"/>
              </a:spcBef>
              <a:spcAft>
                <a:spcPts val="0"/>
              </a:spcAft>
              <a:buClrTx/>
              <a:buFont typeface="Wingdings" panose="05000000000000000000" pitchFamily="2" charset="2"/>
              <a:buChar char="p"/>
              <a:tabLst/>
              <a:defRPr/>
            </a:pPr>
            <a:r>
              <a:rPr lang="en-US" altLang="zh-CN" sz="2000" b="1" dirty="0" smtClean="0">
                <a:latin typeface="Arial" panose="020B0604020202020204" pitchFamily="34" charset="0"/>
                <a:cs typeface="Arial" panose="020B0604020202020204" pitchFamily="34" charset="0"/>
              </a:rPr>
              <a:t>Multicarrier </a:t>
            </a:r>
            <a:r>
              <a:rPr lang="en-US" altLang="zh-CN" sz="2000" b="1" dirty="0">
                <a:latin typeface="Arial" panose="020B0604020202020204" pitchFamily="34" charset="0"/>
                <a:cs typeface="Arial" panose="020B0604020202020204" pitchFamily="34" charset="0"/>
              </a:rPr>
              <a:t>operation </a:t>
            </a:r>
            <a:r>
              <a:rPr lang="en-US" altLang="zh-CN" sz="2000" b="1" dirty="0" smtClean="0">
                <a:latin typeface="Arial" panose="020B0604020202020204" pitchFamily="34" charset="0"/>
                <a:cs typeface="Arial" panose="020B0604020202020204" pitchFamily="34" charset="0"/>
              </a:rPr>
              <a:t>enhancements</a:t>
            </a:r>
            <a:endParaRPr lang="en-US" altLang="zh-CN" sz="2000" b="1" dirty="0">
              <a:solidFill>
                <a:srgbClr val="1D1D1A"/>
              </a:solidFill>
              <a:cs typeface="Arial"/>
            </a:endParaRPr>
          </a:p>
          <a:p>
            <a:pPr marL="720000" indent="-360000" defTabSz="914400">
              <a:lnSpc>
                <a:spcPct val="150000"/>
              </a:lnSpc>
              <a:spcBef>
                <a:spcPts val="0"/>
              </a:spcBef>
              <a:spcAft>
                <a:spcPts val="0"/>
              </a:spcAft>
              <a:buClrTx/>
              <a:tabLst/>
              <a:defRPr/>
            </a:pPr>
            <a:r>
              <a:rPr lang="en-US" altLang="zh-CN" sz="1600" dirty="0">
                <a:solidFill>
                  <a:srgbClr val="1D1D1A"/>
                </a:solidFill>
                <a:latin typeface="+mn-lt"/>
                <a:cs typeface="Arial"/>
              </a:rPr>
              <a:t>Single PDCCH for different SCS among co-scheduled cells</a:t>
            </a:r>
          </a:p>
          <a:p>
            <a:pPr marL="720000" indent="-360000" defTabSz="914400">
              <a:lnSpc>
                <a:spcPct val="150000"/>
              </a:lnSpc>
              <a:spcBef>
                <a:spcPts val="0"/>
              </a:spcBef>
              <a:spcAft>
                <a:spcPts val="0"/>
              </a:spcAft>
              <a:buClrTx/>
              <a:tabLst/>
              <a:defRPr/>
            </a:pPr>
            <a:r>
              <a:rPr lang="en-US" altLang="zh-CN" sz="1600" dirty="0">
                <a:solidFill>
                  <a:srgbClr val="1D1D1A"/>
                </a:solidFill>
                <a:latin typeface="+mn-lt"/>
                <a:cs typeface="Arial"/>
              </a:rPr>
              <a:t>UL Gbps with low DL complexity</a:t>
            </a:r>
          </a:p>
          <a:p>
            <a:pPr marL="720000" indent="-360000" defTabSz="914400">
              <a:lnSpc>
                <a:spcPct val="150000"/>
              </a:lnSpc>
              <a:spcBef>
                <a:spcPts val="0"/>
              </a:spcBef>
              <a:spcAft>
                <a:spcPts val="0"/>
              </a:spcAft>
              <a:buClrTx/>
              <a:tabLst/>
              <a:defRPr/>
            </a:pPr>
            <a:r>
              <a:rPr lang="en-US" altLang="zh-CN" sz="1600" dirty="0">
                <a:solidFill>
                  <a:srgbClr val="1D1D1A"/>
                </a:solidFill>
                <a:latin typeface="+mn-lt"/>
                <a:cs typeface="Arial"/>
              </a:rPr>
              <a:t>Fast DL carrier switching via L1 signalling</a:t>
            </a:r>
          </a:p>
          <a:p>
            <a:pPr marL="720000" indent="-360000" defTabSz="914400">
              <a:lnSpc>
                <a:spcPct val="150000"/>
              </a:lnSpc>
              <a:spcBef>
                <a:spcPts val="0"/>
              </a:spcBef>
              <a:spcAft>
                <a:spcPts val="0"/>
              </a:spcAft>
              <a:buClrTx/>
              <a:tabLst/>
              <a:defRPr/>
            </a:pPr>
            <a:r>
              <a:rPr lang="en-US" altLang="zh-CN" sz="1600" dirty="0">
                <a:solidFill>
                  <a:srgbClr val="1D1D1A"/>
                </a:solidFill>
                <a:latin typeface="+mn-lt"/>
                <a:cs typeface="Arial"/>
              </a:rPr>
              <a:t>Multicarrier CSI measurement enhancement</a:t>
            </a:r>
          </a:p>
          <a:p>
            <a:pPr marL="720000" indent="-360000" defTabSz="914400">
              <a:lnSpc>
                <a:spcPct val="150000"/>
              </a:lnSpc>
              <a:spcBef>
                <a:spcPts val="0"/>
              </a:spcBef>
              <a:spcAft>
                <a:spcPts val="0"/>
              </a:spcAft>
              <a:buClrTx/>
              <a:tabLst/>
              <a:defRPr/>
            </a:pPr>
            <a:r>
              <a:rPr lang="en-US" altLang="zh-CN" sz="1600" dirty="0">
                <a:solidFill>
                  <a:srgbClr val="1D1D1A"/>
                </a:solidFill>
                <a:latin typeface="+mn-lt"/>
                <a:cs typeface="Arial"/>
              </a:rPr>
              <a:t>Flexible cross-cell scheduling and HARQ </a:t>
            </a:r>
            <a:r>
              <a:rPr lang="en-US" altLang="zh-CN" sz="1600" dirty="0" smtClean="0">
                <a:solidFill>
                  <a:srgbClr val="1D1D1A"/>
                </a:solidFill>
                <a:latin typeface="+mn-lt"/>
                <a:cs typeface="Arial"/>
              </a:rPr>
              <a:t>retransmission </a:t>
            </a:r>
            <a:endParaRPr lang="en-US" altLang="zh-CN" sz="1600" dirty="0">
              <a:solidFill>
                <a:srgbClr val="1D1D1A"/>
              </a:solidFill>
              <a:latin typeface="+mn-lt"/>
              <a:cs typeface="Arial"/>
            </a:endParaRPr>
          </a:p>
          <a:p>
            <a:pPr marL="0" indent="-360000" defTabSz="914400">
              <a:lnSpc>
                <a:spcPct val="150000"/>
              </a:lnSpc>
              <a:spcBef>
                <a:spcPts val="0"/>
              </a:spcBef>
              <a:spcAft>
                <a:spcPts val="0"/>
              </a:spcAft>
              <a:buClrTx/>
              <a:buFont typeface="Wingdings" panose="05000000000000000000" pitchFamily="2" charset="2"/>
              <a:buChar char="p"/>
              <a:tabLst/>
              <a:defRPr/>
            </a:pPr>
            <a:r>
              <a:rPr lang="en-US" altLang="zh-CN" sz="2000" b="1" dirty="0" smtClean="0">
                <a:latin typeface="Arial" panose="020B0604020202020204" pitchFamily="34" charset="0"/>
                <a:cs typeface="Arial" panose="020B0604020202020204" pitchFamily="34" charset="0"/>
              </a:rPr>
              <a:t>Summary</a:t>
            </a:r>
          </a:p>
          <a:p>
            <a:pPr marL="0" indent="0" defTabSz="914400">
              <a:lnSpc>
                <a:spcPct val="150000"/>
              </a:lnSpc>
              <a:spcBef>
                <a:spcPts val="0"/>
              </a:spcBef>
              <a:spcAft>
                <a:spcPts val="0"/>
              </a:spcAft>
              <a:buClrTx/>
              <a:buNone/>
              <a:tabLst/>
              <a:defRPr/>
            </a:pPr>
            <a:endParaRPr lang="en-US" altLang="zh-CN" sz="2000" b="1" dirty="0">
              <a:latin typeface="Arial" panose="020B0604020202020204" pitchFamily="34" charset="0"/>
              <a:cs typeface="Arial" panose="020B0604020202020204" pitchFamily="34" charset="0"/>
            </a:endParaRPr>
          </a:p>
          <a:p>
            <a:pPr marL="0" indent="0" defTabSz="914400">
              <a:lnSpc>
                <a:spcPct val="150000"/>
              </a:lnSpc>
              <a:spcBef>
                <a:spcPts val="0"/>
              </a:spcBef>
              <a:spcAft>
                <a:spcPts val="0"/>
              </a:spcAft>
              <a:buClrTx/>
              <a:buNone/>
              <a:tabLst/>
              <a:defRPr/>
            </a:pPr>
            <a:endParaRPr lang="en-US" altLang="zh-CN" sz="1600" dirty="0">
              <a:solidFill>
                <a:srgbClr val="1D1D1A"/>
              </a:solidFill>
              <a:latin typeface="+mn-lt"/>
              <a:cs typeface="Arial"/>
            </a:endParaRPr>
          </a:p>
        </p:txBody>
      </p:sp>
    </p:spTree>
    <p:extLst>
      <p:ext uri="{BB962C8B-B14F-4D97-AF65-F5344CB8AC3E}">
        <p14:creationId xmlns:p14="http://schemas.microsoft.com/office/powerpoint/2010/main" val="1180017512"/>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216795" y="303237"/>
            <a:ext cx="11694898" cy="466149"/>
          </a:xfrm>
        </p:spPr>
        <p:txBody>
          <a:bodyPr>
            <a:normAutofit/>
          </a:bodyPr>
          <a:lstStyle/>
          <a:p>
            <a:r>
              <a:rPr lang="en-US" altLang="zh-CN" sz="3000" b="1" dirty="0"/>
              <a:t>Single PDCCH for different SCS among co-scheduled cells</a:t>
            </a:r>
            <a:endParaRPr lang="zh-CN" altLang="en-US" sz="3000" b="1" dirty="0"/>
          </a:p>
        </p:txBody>
      </p:sp>
      <p:sp>
        <p:nvSpPr>
          <p:cNvPr id="104" name="矩形 103">
            <a:extLst>
              <a:ext uri="{FF2B5EF4-FFF2-40B4-BE49-F238E27FC236}">
                <a16:creationId xmlns:a16="http://schemas.microsoft.com/office/drawing/2014/main" xmlns="" id="{3AE9BC5D-BB2B-4E0C-8BF1-22B90E42FF34}"/>
              </a:ext>
            </a:extLst>
          </p:cNvPr>
          <p:cNvSpPr/>
          <p:nvPr/>
        </p:nvSpPr>
        <p:spPr>
          <a:xfrm>
            <a:off x="501777" y="1135340"/>
            <a:ext cx="10848096" cy="913070"/>
          </a:xfrm>
          <a:prstGeom prst="rect">
            <a:avLst/>
          </a:prstGeom>
          <a:noFill/>
        </p:spPr>
        <p:txBody>
          <a:bodyPr wrap="square" rtlCol="0">
            <a:spAutoFit/>
          </a:bodyPr>
          <a:lstStyle/>
          <a:p>
            <a:pPr marL="171450" indent="-171450" defTabSz="914400">
              <a:spcBef>
                <a:spcPts val="500"/>
              </a:spcBef>
              <a:spcAft>
                <a:spcPts val="500"/>
              </a:spcAft>
              <a:buFont typeface="Arial" panose="020B0604020202020204" pitchFamily="34" charset="0"/>
              <a:buChar char="•"/>
              <a:defRPr/>
            </a:pPr>
            <a:r>
              <a:rPr lang="en-US" altLang="zh-CN" sz="1500" dirty="0">
                <a:solidFill>
                  <a:srgbClr val="1D1D1A"/>
                </a:solidFill>
                <a:latin typeface="Calibri"/>
                <a:ea typeface="Microsoft YaHei" panose="020B0503020204020204" pitchFamily="34" charset="-122"/>
                <a:cs typeface="Arial"/>
              </a:rPr>
              <a:t>In Rel-18, to reduce the control overhead, multi-cell PUSCH/PDSCH scheduling with a single scheduling DCI is introduced.</a:t>
            </a:r>
          </a:p>
          <a:p>
            <a:pPr marL="171450" indent="-171450" defTabSz="914400">
              <a:spcBef>
                <a:spcPts val="500"/>
              </a:spcBef>
              <a:spcAft>
                <a:spcPts val="500"/>
              </a:spcAft>
              <a:buFont typeface="Arial" panose="020B0604020202020204" pitchFamily="34" charset="0"/>
              <a:buChar char="•"/>
              <a:defRPr/>
            </a:pPr>
            <a:r>
              <a:rPr lang="en-US" altLang="zh-CN" sz="1500" dirty="0">
                <a:solidFill>
                  <a:srgbClr val="1D1D1A"/>
                </a:solidFill>
                <a:latin typeface="Calibri"/>
                <a:ea typeface="Microsoft YaHei" panose="020B0503020204020204" pitchFamily="34" charset="-122"/>
                <a:cs typeface="Arial"/>
              </a:rPr>
              <a:t>Due to limited TU, only same SCS among co-scheduled cells are specified, which limits the applicable scenario for this feature. For example, typical F+T scenario is not </a:t>
            </a:r>
            <a:r>
              <a:rPr lang="en-US" altLang="zh-CN" sz="1500" dirty="0" smtClean="0">
                <a:solidFill>
                  <a:srgbClr val="1D1D1A"/>
                </a:solidFill>
                <a:latin typeface="Calibri"/>
                <a:ea typeface="Microsoft YaHei" panose="020B0503020204020204" pitchFamily="34" charset="-122"/>
                <a:cs typeface="Arial"/>
              </a:rPr>
              <a:t>applicable, </a:t>
            </a:r>
            <a:r>
              <a:rPr lang="en-US" altLang="zh-CN" sz="1500" dirty="0">
                <a:solidFill>
                  <a:srgbClr val="1D1D1A"/>
                </a:solidFill>
                <a:latin typeface="Calibri"/>
                <a:ea typeface="Microsoft YaHei" panose="020B0503020204020204" pitchFamily="34" charset="-122"/>
                <a:cs typeface="Arial"/>
              </a:rPr>
              <a:t>such as 3.5GHz/2.6GH TDD + Sub-3GHz FDD.</a:t>
            </a:r>
          </a:p>
        </p:txBody>
      </p:sp>
      <p:sp>
        <p:nvSpPr>
          <p:cNvPr id="167" name="等腰三角形 166">
            <a:extLst>
              <a:ext uri="{FF2B5EF4-FFF2-40B4-BE49-F238E27FC236}">
                <a16:creationId xmlns:a16="http://schemas.microsoft.com/office/drawing/2014/main" xmlns="" id="{49B90447-2712-4151-B766-B04393AC4AC2}"/>
              </a:ext>
            </a:extLst>
          </p:cNvPr>
          <p:cNvSpPr/>
          <p:nvPr/>
        </p:nvSpPr>
        <p:spPr>
          <a:xfrm rot="5400000">
            <a:off x="5120325" y="3706314"/>
            <a:ext cx="737564" cy="124855"/>
          </a:xfrm>
          <a:prstGeom prst="triangle">
            <a:avLst/>
          </a:prstGeom>
          <a:gradFill flip="none" rotWithShape="1">
            <a:gsLst>
              <a:gs pos="0">
                <a:srgbClr val="C7000B"/>
              </a:gs>
              <a:gs pos="42000">
                <a:srgbClr val="C7000B">
                  <a:alpha val="30000"/>
                </a:srgbClr>
              </a:gs>
              <a:gs pos="87000">
                <a:srgbClr val="C7000B">
                  <a:alpha val="0"/>
                </a:srgbClr>
              </a:gs>
            </a:gsLst>
            <a:lin ang="5400000" scaled="1"/>
            <a:tileRect/>
          </a:gradFill>
          <a:ln w="9525" cap="flat" cmpd="sng" algn="ctr">
            <a:gradFill flip="none" rotWithShape="1">
              <a:gsLst>
                <a:gs pos="16000">
                  <a:srgbClr val="990000">
                    <a:alpha val="0"/>
                  </a:srgbClr>
                </a:gs>
                <a:gs pos="96000">
                  <a:srgbClr val="C7000B"/>
                </a:gs>
              </a:gsLst>
              <a:lin ang="16200000" scaled="1"/>
              <a:tileRect/>
            </a:gradFill>
            <a:prstDash val="solid"/>
          </a:ln>
          <a:effectLst>
            <a:outerShdw blurRad="1270000" algn="ctr" rotWithShape="0">
              <a:srgbClr val="3397FF">
                <a:alpha val="50000"/>
              </a:srgbClr>
            </a:outerShdw>
          </a:effectLst>
        </p:spPr>
        <p:txBody>
          <a:bodyPr rot="0" spcFirstLastPara="0" vertOverflow="overflow" horzOverflow="overflow" vert="horz" wrap="square" lIns="52187" tIns="26093" rIns="52187" bIns="26093" numCol="1" spcCol="0" rtlCol="0" fromWordArt="0" anchor="ctr" anchorCtr="0" forceAA="0" compatLnSpc="1">
            <a:noAutofit/>
          </a:bodyPr>
          <a:lstStyle/>
          <a:p>
            <a:pPr algn="ctr" defTabSz="1217930" hangingPunct="0">
              <a:lnSpc>
                <a:spcPct val="130000"/>
              </a:lnSpc>
              <a:defRPr/>
            </a:pPr>
            <a:endParaRPr lang="zh-CN" altLang="en-US" sz="400" kern="0" dirty="0">
              <a:solidFill>
                <a:srgbClr val="FFFFFF"/>
              </a:solidFill>
              <a:latin typeface="Calibri" panose="020F0502020204030204" pitchFamily="34" charset="0"/>
              <a:ea typeface="微软雅黑" panose="020B0503020204020204" pitchFamily="34" charset="-122"/>
              <a:cs typeface="Calibri" panose="020F0502020204030204" pitchFamily="34" charset="0"/>
              <a:sym typeface="Arial" panose="020B0604020202020204" pitchFamily="34" charset="0"/>
            </a:endParaRPr>
          </a:p>
        </p:txBody>
      </p:sp>
      <p:sp>
        <p:nvSpPr>
          <p:cNvPr id="168" name="矩形 167">
            <a:extLst>
              <a:ext uri="{FF2B5EF4-FFF2-40B4-BE49-F238E27FC236}">
                <a16:creationId xmlns:a16="http://schemas.microsoft.com/office/drawing/2014/main" xmlns="" id="{707B5EAD-D55F-462D-9EA5-81CC8E86F10E}"/>
              </a:ext>
            </a:extLst>
          </p:cNvPr>
          <p:cNvSpPr/>
          <p:nvPr/>
        </p:nvSpPr>
        <p:spPr>
          <a:xfrm>
            <a:off x="564596" y="5187729"/>
            <a:ext cx="11141446" cy="553998"/>
          </a:xfrm>
          <a:prstGeom prst="rect">
            <a:avLst/>
          </a:prstGeom>
          <a:noFill/>
        </p:spPr>
        <p:txBody>
          <a:bodyPr wrap="square" rtlCol="0">
            <a:spAutoFit/>
          </a:bodyPr>
          <a:lstStyle/>
          <a:p>
            <a:pPr marL="171450" indent="-171450" defTabSz="914400">
              <a:spcBef>
                <a:spcPts val="500"/>
              </a:spcBef>
              <a:spcAft>
                <a:spcPts val="500"/>
              </a:spcAft>
              <a:buFont typeface="Arial" panose="020B0604020202020204" pitchFamily="34" charset="0"/>
              <a:buChar char="•"/>
              <a:defRPr/>
            </a:pPr>
            <a:r>
              <a:rPr lang="en-US" altLang="zh-CN" sz="1500" dirty="0">
                <a:solidFill>
                  <a:srgbClr val="1D1D1A"/>
                </a:solidFill>
                <a:latin typeface="Calibri"/>
                <a:ea typeface="Microsoft YaHei" panose="020B0503020204020204" pitchFamily="34" charset="-122"/>
                <a:cs typeface="Arial"/>
              </a:rPr>
              <a:t>In Rel-19, multi-cell PUSCH/PDSCH scheduling with a single scheduling DCI should be extended to support different SCS </a:t>
            </a:r>
            <a:r>
              <a:rPr lang="en-US" altLang="zh-CN" sz="1500" dirty="0" smtClean="0">
                <a:latin typeface="Calibri"/>
                <a:ea typeface="Microsoft YaHei" panose="020B0503020204020204" pitchFamily="34" charset="-122"/>
                <a:cs typeface="Arial"/>
              </a:rPr>
              <a:t>among co-scheduled cells </a:t>
            </a:r>
            <a:r>
              <a:rPr lang="en-US" altLang="zh-CN" sz="1500" dirty="0">
                <a:latin typeface="Calibri"/>
                <a:ea typeface="Microsoft YaHei" panose="020B0503020204020204" pitchFamily="34" charset="-122"/>
                <a:cs typeface="Arial"/>
              </a:rPr>
              <a:t>in order to achieve similar benefits for TDD+F</a:t>
            </a:r>
            <a:r>
              <a:rPr lang="en-US" altLang="zh-CN" sz="1500" dirty="0">
                <a:solidFill>
                  <a:srgbClr val="1D1D1A"/>
                </a:solidFill>
                <a:latin typeface="Calibri"/>
                <a:ea typeface="Microsoft YaHei" panose="020B0503020204020204" pitchFamily="34" charset="-122"/>
                <a:cs typeface="Arial"/>
              </a:rPr>
              <a:t>DD scenario.</a:t>
            </a:r>
          </a:p>
        </p:txBody>
      </p:sp>
      <p:sp>
        <p:nvSpPr>
          <p:cNvPr id="169" name="文本框 168">
            <a:extLst>
              <a:ext uri="{FF2B5EF4-FFF2-40B4-BE49-F238E27FC236}">
                <a16:creationId xmlns:a16="http://schemas.microsoft.com/office/drawing/2014/main" xmlns="" id="{54B1DA53-F2CF-4F11-A901-B54160F3D239}"/>
              </a:ext>
            </a:extLst>
          </p:cNvPr>
          <p:cNvSpPr txBox="1"/>
          <p:nvPr/>
        </p:nvSpPr>
        <p:spPr>
          <a:xfrm>
            <a:off x="2067922" y="2532831"/>
            <a:ext cx="3277437" cy="261610"/>
          </a:xfrm>
          <a:prstGeom prst="rect">
            <a:avLst/>
          </a:prstGeom>
          <a:noFill/>
        </p:spPr>
        <p:txBody>
          <a:bodyPr wrap="square" rtlCol="0">
            <a:spAutoFit/>
          </a:bodyPr>
          <a:lstStyle/>
          <a:p>
            <a:pPr algn="ctr" defTabSz="914400">
              <a:defRPr/>
            </a:pPr>
            <a:r>
              <a:rPr lang="en-US" altLang="zh-CN" sz="1100" b="1" dirty="0">
                <a:solidFill>
                  <a:srgbClr val="666666"/>
                </a:solidFill>
                <a:latin typeface="Calibri" panose="020F0502020204030204" pitchFamily="34" charset="0"/>
                <a:ea typeface="微软雅黑"/>
                <a:cs typeface="Calibri" panose="020F0502020204030204" pitchFamily="34" charset="0"/>
              </a:rPr>
              <a:t>Rel-18 for co-scheduled cells with different SCS</a:t>
            </a:r>
            <a:endParaRPr lang="zh-CN" altLang="en-US" sz="1100" b="1" dirty="0">
              <a:solidFill>
                <a:srgbClr val="666666"/>
              </a:solidFill>
              <a:latin typeface="Calibri" panose="020F0502020204030204" pitchFamily="34" charset="0"/>
              <a:ea typeface="微软雅黑"/>
              <a:cs typeface="Calibri" panose="020F0502020204030204" pitchFamily="34" charset="0"/>
            </a:endParaRPr>
          </a:p>
        </p:txBody>
      </p:sp>
      <p:sp>
        <p:nvSpPr>
          <p:cNvPr id="170" name="文本框 169">
            <a:extLst>
              <a:ext uri="{FF2B5EF4-FFF2-40B4-BE49-F238E27FC236}">
                <a16:creationId xmlns:a16="http://schemas.microsoft.com/office/drawing/2014/main" xmlns="" id="{88ED8845-6AE3-4195-90FA-4E1B3F12EC76}"/>
              </a:ext>
            </a:extLst>
          </p:cNvPr>
          <p:cNvSpPr txBox="1"/>
          <p:nvPr/>
        </p:nvSpPr>
        <p:spPr>
          <a:xfrm>
            <a:off x="5579140" y="2532831"/>
            <a:ext cx="3277437" cy="261610"/>
          </a:xfrm>
          <a:prstGeom prst="rect">
            <a:avLst/>
          </a:prstGeom>
          <a:noFill/>
        </p:spPr>
        <p:txBody>
          <a:bodyPr wrap="square" rtlCol="0">
            <a:spAutoFit/>
          </a:bodyPr>
          <a:lstStyle/>
          <a:p>
            <a:pPr algn="ctr" defTabSz="914400">
              <a:defRPr/>
            </a:pPr>
            <a:r>
              <a:rPr lang="en-US" altLang="zh-CN" sz="1100" b="1" dirty="0">
                <a:solidFill>
                  <a:srgbClr val="666666"/>
                </a:solidFill>
                <a:latin typeface="Calibri" panose="020F0502020204030204" pitchFamily="34" charset="0"/>
                <a:ea typeface="微软雅黑"/>
                <a:cs typeface="Calibri" panose="020F0502020204030204" pitchFamily="34" charset="0"/>
              </a:rPr>
              <a:t>Rel-19 for co-scheduled cells with different SCS</a:t>
            </a:r>
            <a:endParaRPr lang="zh-CN" altLang="en-US" sz="1100" b="1" dirty="0">
              <a:solidFill>
                <a:srgbClr val="666666"/>
              </a:solidFill>
              <a:latin typeface="Calibri" panose="020F0502020204030204" pitchFamily="34" charset="0"/>
              <a:ea typeface="微软雅黑"/>
              <a:cs typeface="Calibri" panose="020F0502020204030204" pitchFamily="34" charset="0"/>
            </a:endParaRPr>
          </a:p>
        </p:txBody>
      </p:sp>
      <p:grpSp>
        <p:nvGrpSpPr>
          <p:cNvPr id="6" name="组合 5"/>
          <p:cNvGrpSpPr/>
          <p:nvPr/>
        </p:nvGrpSpPr>
        <p:grpSpPr>
          <a:xfrm>
            <a:off x="6209795" y="3105896"/>
            <a:ext cx="2186296" cy="1610522"/>
            <a:chOff x="3909941" y="3211730"/>
            <a:chExt cx="1829552" cy="1610522"/>
          </a:xfrm>
        </p:grpSpPr>
        <p:sp>
          <p:nvSpPr>
            <p:cNvPr id="150" name="圆角矩形 473">
              <a:extLst>
                <a:ext uri="{FF2B5EF4-FFF2-40B4-BE49-F238E27FC236}">
                  <a16:creationId xmlns:a16="http://schemas.microsoft.com/office/drawing/2014/main" xmlns="" id="{4D39DA5D-8298-42D2-A48C-30885C4A947C}"/>
                </a:ext>
              </a:extLst>
            </p:cNvPr>
            <p:cNvSpPr/>
            <p:nvPr/>
          </p:nvSpPr>
          <p:spPr>
            <a:xfrm>
              <a:off x="4028796" y="4249879"/>
              <a:ext cx="652680" cy="213645"/>
            </a:xfrm>
            <a:prstGeom prst="roundRect">
              <a:avLst/>
            </a:prstGeom>
            <a:solidFill>
              <a:srgbClr val="337EC3"/>
            </a:solidFill>
            <a:ln w="12700" cap="flat" cmpd="sng" algn="ctr">
              <a:noFill/>
              <a:prstDash val="solid"/>
              <a:miter lim="800000"/>
            </a:ln>
            <a:effectLst/>
          </p:spPr>
          <p:txBody>
            <a:bodyPr wrap="none" rIns="0" rtlCol="0" anchor="ctr"/>
            <a:lstStyle/>
            <a:p>
              <a:pPr algn="ctr" defTabSz="914400">
                <a:defRPr/>
              </a:pPr>
              <a:r>
                <a:rPr lang="en-US" altLang="zh-CN" sz="950" kern="0" dirty="0">
                  <a:solidFill>
                    <a:srgbClr val="FFFFFF"/>
                  </a:solidFill>
                  <a:latin typeface="Calibri" panose="020F0502020204030204" pitchFamily="34" charset="0"/>
                  <a:ea typeface="微软雅黑" panose="020B0503020204020204" pitchFamily="34" charset="-122"/>
                  <a:cs typeface="Calibri" panose="020F0502020204030204" pitchFamily="34" charset="0"/>
                </a:rPr>
                <a:t>FDD CC1</a:t>
              </a:r>
              <a:endParaRPr lang="zh-CN" altLang="en-US" sz="950" kern="0" dirty="0">
                <a:solidFill>
                  <a:srgbClr val="FFFFFF"/>
                </a:solidFill>
                <a:latin typeface="Calibri" panose="020F0502020204030204" pitchFamily="34" charset="0"/>
                <a:ea typeface="微软雅黑" panose="020B0503020204020204" pitchFamily="34" charset="-122"/>
                <a:cs typeface="Calibri" panose="020F0502020204030204" pitchFamily="34" charset="0"/>
              </a:endParaRPr>
            </a:p>
          </p:txBody>
        </p:sp>
        <p:sp>
          <p:nvSpPr>
            <p:cNvPr id="152" name="圆角矩形 474">
              <a:extLst>
                <a:ext uri="{FF2B5EF4-FFF2-40B4-BE49-F238E27FC236}">
                  <a16:creationId xmlns:a16="http://schemas.microsoft.com/office/drawing/2014/main" xmlns="" id="{A0CF4290-80F0-4D84-AC98-7C6ABF3CC35B}"/>
                </a:ext>
              </a:extLst>
            </p:cNvPr>
            <p:cNvSpPr/>
            <p:nvPr/>
          </p:nvSpPr>
          <p:spPr>
            <a:xfrm>
              <a:off x="5065766" y="4243358"/>
              <a:ext cx="652680" cy="220166"/>
            </a:xfrm>
            <a:prstGeom prst="roundRect">
              <a:avLst/>
            </a:prstGeom>
            <a:solidFill>
              <a:srgbClr val="337EC3"/>
            </a:solidFill>
            <a:ln w="12700" cap="flat" cmpd="sng" algn="ctr">
              <a:noFill/>
              <a:prstDash val="solid"/>
              <a:miter lim="800000"/>
            </a:ln>
            <a:effectLst/>
          </p:spPr>
          <p:txBody>
            <a:bodyPr wrap="none" rIns="0" rtlCol="0" anchor="ctr"/>
            <a:lstStyle/>
            <a:p>
              <a:pPr algn="ctr" defTabSz="914400">
                <a:defRPr/>
              </a:pPr>
              <a:r>
                <a:rPr lang="en-US" altLang="zh-CN" sz="950" kern="0" dirty="0">
                  <a:solidFill>
                    <a:srgbClr val="FFFFFF"/>
                  </a:solidFill>
                  <a:latin typeface="Calibri" panose="020F0502020204030204" pitchFamily="34" charset="0"/>
                  <a:ea typeface="微软雅黑" panose="020B0503020204020204" pitchFamily="34" charset="-122"/>
                  <a:cs typeface="Calibri" panose="020F0502020204030204" pitchFamily="34" charset="0"/>
                </a:rPr>
                <a:t>TDD CC2</a:t>
              </a:r>
              <a:endParaRPr lang="zh-CN" altLang="en-US" sz="950" kern="0" dirty="0">
                <a:solidFill>
                  <a:srgbClr val="FFFFFF"/>
                </a:solidFill>
                <a:latin typeface="Calibri" panose="020F0502020204030204" pitchFamily="34" charset="0"/>
                <a:ea typeface="微软雅黑" panose="020B0503020204020204" pitchFamily="34" charset="-122"/>
                <a:cs typeface="Calibri" panose="020F0502020204030204" pitchFamily="34" charset="0"/>
              </a:endParaRPr>
            </a:p>
          </p:txBody>
        </p:sp>
        <p:cxnSp>
          <p:nvCxnSpPr>
            <p:cNvPr id="153" name="直接箭头连接符 152">
              <a:extLst>
                <a:ext uri="{FF2B5EF4-FFF2-40B4-BE49-F238E27FC236}">
                  <a16:creationId xmlns:a16="http://schemas.microsoft.com/office/drawing/2014/main" xmlns="" id="{9E0EA095-442C-4918-8A0B-FB0CD63B336A}"/>
                </a:ext>
              </a:extLst>
            </p:cNvPr>
            <p:cNvCxnSpPr/>
            <p:nvPr/>
          </p:nvCxnSpPr>
          <p:spPr>
            <a:xfrm>
              <a:off x="4078825" y="3443238"/>
              <a:ext cx="5683" cy="818066"/>
            </a:xfrm>
            <a:prstGeom prst="straightConnector1">
              <a:avLst/>
            </a:prstGeom>
            <a:noFill/>
            <a:ln w="19050" cap="flat" cmpd="sng" algn="ctr">
              <a:solidFill>
                <a:srgbClr val="1D1D1A"/>
              </a:solidFill>
              <a:prstDash val="solid"/>
              <a:miter lim="800000"/>
              <a:tailEnd type="triangle"/>
            </a:ln>
            <a:effectLst/>
          </p:spPr>
        </p:cxnSp>
        <p:sp>
          <p:nvSpPr>
            <p:cNvPr id="154" name="圆角矩形 477">
              <a:extLst>
                <a:ext uri="{FF2B5EF4-FFF2-40B4-BE49-F238E27FC236}">
                  <a16:creationId xmlns:a16="http://schemas.microsoft.com/office/drawing/2014/main" xmlns="" id="{6E017C25-290C-44C8-8121-A1443B26BB6D}"/>
                </a:ext>
              </a:extLst>
            </p:cNvPr>
            <p:cNvSpPr/>
            <p:nvPr/>
          </p:nvSpPr>
          <p:spPr>
            <a:xfrm>
              <a:off x="3909941" y="3211730"/>
              <a:ext cx="569576" cy="231508"/>
            </a:xfrm>
            <a:prstGeom prst="roundRect">
              <a:avLst/>
            </a:prstGeom>
            <a:noFill/>
            <a:ln w="12700" cap="flat" cmpd="sng" algn="ctr">
              <a:solidFill>
                <a:srgbClr val="1D1D1A"/>
              </a:solidFill>
              <a:prstDash val="solid"/>
              <a:miter lim="800000"/>
            </a:ln>
            <a:effectLst/>
          </p:spPr>
          <p:txBody>
            <a:bodyPr wrap="none" rtlCol="0" anchor="ctr"/>
            <a:lstStyle/>
            <a:p>
              <a:pPr algn="ctr" defTabSz="914400">
                <a:defRPr/>
              </a:pPr>
              <a:r>
                <a:rPr lang="en-US" altLang="zh-CN" sz="1000" b="1" kern="0" dirty="0">
                  <a:solidFill>
                    <a:srgbClr val="666666"/>
                  </a:solidFill>
                  <a:latin typeface="Calibri" panose="020F0502020204030204" pitchFamily="34" charset="0"/>
                  <a:ea typeface="微软雅黑" panose="020B0503020204020204" pitchFamily="34" charset="-122"/>
                  <a:cs typeface="Calibri" panose="020F0502020204030204" pitchFamily="34" charset="0"/>
                </a:rPr>
                <a:t>PDCCH</a:t>
              </a:r>
              <a:endParaRPr lang="zh-CN" altLang="en-US" sz="1000" b="1" kern="0" dirty="0">
                <a:solidFill>
                  <a:srgbClr val="666666"/>
                </a:solidFill>
                <a:latin typeface="Calibri" panose="020F0502020204030204" pitchFamily="34" charset="0"/>
                <a:ea typeface="微软雅黑" panose="020B0503020204020204" pitchFamily="34" charset="-122"/>
                <a:cs typeface="Calibri" panose="020F0502020204030204" pitchFamily="34" charset="0"/>
              </a:endParaRPr>
            </a:p>
          </p:txBody>
        </p:sp>
        <p:sp>
          <p:nvSpPr>
            <p:cNvPr id="155" name="圆角矩形 480">
              <a:extLst>
                <a:ext uri="{FF2B5EF4-FFF2-40B4-BE49-F238E27FC236}">
                  <a16:creationId xmlns:a16="http://schemas.microsoft.com/office/drawing/2014/main" xmlns="" id="{DDA0E53D-03BC-4111-9F71-D08D7CB69295}"/>
                </a:ext>
              </a:extLst>
            </p:cNvPr>
            <p:cNvSpPr/>
            <p:nvPr/>
          </p:nvSpPr>
          <p:spPr>
            <a:xfrm>
              <a:off x="4157288" y="3786803"/>
              <a:ext cx="627201" cy="157663"/>
            </a:xfrm>
            <a:prstGeom prst="roundRect">
              <a:avLst/>
            </a:prstGeom>
            <a:noFill/>
            <a:ln w="12700" cap="flat" cmpd="sng" algn="ctr">
              <a:solidFill>
                <a:srgbClr val="1D1D1A"/>
              </a:solidFill>
              <a:prstDash val="solid"/>
              <a:miter lim="800000"/>
            </a:ln>
            <a:effectLst/>
          </p:spPr>
          <p:txBody>
            <a:bodyPr wrap="none" rtlCol="0" anchor="ctr"/>
            <a:lstStyle/>
            <a:p>
              <a:pPr algn="ctr" defTabSz="914400">
                <a:defRPr/>
              </a:pPr>
              <a:r>
                <a:rPr lang="en-US" altLang="zh-CN" sz="900" kern="0" dirty="0">
                  <a:solidFill>
                    <a:srgbClr val="666666"/>
                  </a:solidFill>
                  <a:latin typeface="Calibri" panose="020F0502020204030204" pitchFamily="34" charset="0"/>
                  <a:ea typeface="微软雅黑" panose="020B0503020204020204" pitchFamily="34" charset="-122"/>
                  <a:cs typeface="Calibri" panose="020F0502020204030204" pitchFamily="34" charset="0"/>
                </a:rPr>
                <a:t>PDSCH/PUSCH</a:t>
              </a:r>
              <a:endParaRPr lang="zh-CN" altLang="en-US" sz="900" kern="0" dirty="0">
                <a:solidFill>
                  <a:srgbClr val="666666"/>
                </a:solidFill>
                <a:latin typeface="Calibri" panose="020F0502020204030204" pitchFamily="34" charset="0"/>
                <a:ea typeface="微软雅黑" panose="020B0503020204020204" pitchFamily="34" charset="-122"/>
                <a:cs typeface="Calibri" panose="020F0502020204030204" pitchFamily="34" charset="0"/>
              </a:endParaRPr>
            </a:p>
          </p:txBody>
        </p:sp>
        <p:cxnSp>
          <p:nvCxnSpPr>
            <p:cNvPr id="156" name="肘形连接符 481">
              <a:extLst>
                <a:ext uri="{FF2B5EF4-FFF2-40B4-BE49-F238E27FC236}">
                  <a16:creationId xmlns:a16="http://schemas.microsoft.com/office/drawing/2014/main" xmlns="" id="{85D591B0-97CB-4A30-A11C-A6EE90330222}"/>
                </a:ext>
              </a:extLst>
            </p:cNvPr>
            <p:cNvCxnSpPr>
              <a:endCxn id="155" idx="0"/>
            </p:cNvCxnSpPr>
            <p:nvPr/>
          </p:nvCxnSpPr>
          <p:spPr>
            <a:xfrm>
              <a:off x="4092972" y="3646305"/>
              <a:ext cx="377916" cy="140498"/>
            </a:xfrm>
            <a:prstGeom prst="bentConnector2">
              <a:avLst/>
            </a:prstGeom>
            <a:noFill/>
            <a:ln w="19050" cap="flat" cmpd="sng" algn="ctr">
              <a:solidFill>
                <a:srgbClr val="1D1D1A"/>
              </a:solidFill>
              <a:prstDash val="solid"/>
              <a:miter lim="800000"/>
              <a:tailEnd type="triangle"/>
            </a:ln>
            <a:effectLst/>
          </p:spPr>
        </p:cxnSp>
        <p:sp>
          <p:nvSpPr>
            <p:cNvPr id="157" name="圆角矩形 482">
              <a:extLst>
                <a:ext uri="{FF2B5EF4-FFF2-40B4-BE49-F238E27FC236}">
                  <a16:creationId xmlns:a16="http://schemas.microsoft.com/office/drawing/2014/main" xmlns="" id="{4CFDA8B9-69CE-47B8-A4D2-AA79BB34E5B2}"/>
                </a:ext>
              </a:extLst>
            </p:cNvPr>
            <p:cNvSpPr/>
            <p:nvPr/>
          </p:nvSpPr>
          <p:spPr>
            <a:xfrm>
              <a:off x="5060228" y="3786238"/>
              <a:ext cx="627201" cy="157663"/>
            </a:xfrm>
            <a:prstGeom prst="roundRect">
              <a:avLst/>
            </a:prstGeom>
            <a:noFill/>
            <a:ln w="12700" cap="flat" cmpd="sng" algn="ctr">
              <a:solidFill>
                <a:srgbClr val="1D1D1A"/>
              </a:solidFill>
              <a:prstDash val="solid"/>
              <a:miter lim="800000"/>
            </a:ln>
            <a:effectLst/>
          </p:spPr>
          <p:txBody>
            <a:bodyPr wrap="none" rtlCol="0" anchor="ctr"/>
            <a:lstStyle/>
            <a:p>
              <a:pPr algn="ctr" defTabSz="914400">
                <a:defRPr/>
              </a:pPr>
              <a:r>
                <a:rPr lang="en-US" altLang="zh-CN" sz="900" kern="0" dirty="0">
                  <a:solidFill>
                    <a:srgbClr val="666666"/>
                  </a:solidFill>
                  <a:latin typeface="Calibri" panose="020F0502020204030204" pitchFamily="34" charset="0"/>
                  <a:ea typeface="微软雅黑" panose="020B0503020204020204" pitchFamily="34" charset="-122"/>
                  <a:cs typeface="Calibri" panose="020F0502020204030204" pitchFamily="34" charset="0"/>
                </a:rPr>
                <a:t>PDSCH/PUSCH</a:t>
              </a:r>
              <a:endParaRPr lang="zh-CN" altLang="en-US" sz="900" kern="0" dirty="0">
                <a:solidFill>
                  <a:srgbClr val="666666"/>
                </a:solidFill>
                <a:latin typeface="Calibri" panose="020F0502020204030204" pitchFamily="34" charset="0"/>
                <a:ea typeface="微软雅黑" panose="020B0503020204020204" pitchFamily="34" charset="-122"/>
                <a:cs typeface="Calibri" panose="020F0502020204030204" pitchFamily="34" charset="0"/>
              </a:endParaRPr>
            </a:p>
          </p:txBody>
        </p:sp>
        <p:cxnSp>
          <p:nvCxnSpPr>
            <p:cNvPr id="158" name="肘形连接符 483">
              <a:extLst>
                <a:ext uri="{FF2B5EF4-FFF2-40B4-BE49-F238E27FC236}">
                  <a16:creationId xmlns:a16="http://schemas.microsoft.com/office/drawing/2014/main" xmlns="" id="{0E0435EE-8065-4963-A55F-C99D61055324}"/>
                </a:ext>
              </a:extLst>
            </p:cNvPr>
            <p:cNvCxnSpPr>
              <a:endCxn id="157" idx="0"/>
            </p:cNvCxnSpPr>
            <p:nvPr/>
          </p:nvCxnSpPr>
          <p:spPr>
            <a:xfrm>
              <a:off x="4078825" y="3646305"/>
              <a:ext cx="1295004" cy="139933"/>
            </a:xfrm>
            <a:prstGeom prst="bentConnector2">
              <a:avLst/>
            </a:prstGeom>
            <a:noFill/>
            <a:ln w="19050" cap="flat" cmpd="sng" algn="ctr">
              <a:solidFill>
                <a:srgbClr val="1D1D1A"/>
              </a:solidFill>
              <a:prstDash val="solid"/>
              <a:miter lim="800000"/>
              <a:tailEnd type="triangle"/>
            </a:ln>
            <a:effectLst/>
          </p:spPr>
        </p:cxnSp>
        <p:cxnSp>
          <p:nvCxnSpPr>
            <p:cNvPr id="159" name="直接箭头连接符 158">
              <a:extLst>
                <a:ext uri="{FF2B5EF4-FFF2-40B4-BE49-F238E27FC236}">
                  <a16:creationId xmlns:a16="http://schemas.microsoft.com/office/drawing/2014/main" xmlns="" id="{B803E75E-892A-4A1C-A17B-E4CFEE83B657}"/>
                </a:ext>
              </a:extLst>
            </p:cNvPr>
            <p:cNvCxnSpPr/>
            <p:nvPr/>
          </p:nvCxnSpPr>
          <p:spPr>
            <a:xfrm flipH="1">
              <a:off x="5401010" y="3955256"/>
              <a:ext cx="24" cy="248967"/>
            </a:xfrm>
            <a:prstGeom prst="straightConnector1">
              <a:avLst/>
            </a:prstGeom>
            <a:noFill/>
            <a:ln w="28575" cap="flat" cmpd="sng" algn="ctr">
              <a:solidFill>
                <a:srgbClr val="1D1D1A"/>
              </a:solidFill>
              <a:prstDash val="solid"/>
              <a:miter lim="800000"/>
              <a:tailEnd type="triangle"/>
            </a:ln>
            <a:effectLst/>
          </p:spPr>
        </p:cxnSp>
        <p:cxnSp>
          <p:nvCxnSpPr>
            <p:cNvPr id="160" name="直接箭头连接符 159">
              <a:extLst>
                <a:ext uri="{FF2B5EF4-FFF2-40B4-BE49-F238E27FC236}">
                  <a16:creationId xmlns:a16="http://schemas.microsoft.com/office/drawing/2014/main" xmlns="" id="{DD4C6DEA-9719-41B1-AC51-38E530455901}"/>
                </a:ext>
              </a:extLst>
            </p:cNvPr>
            <p:cNvCxnSpPr/>
            <p:nvPr/>
          </p:nvCxnSpPr>
          <p:spPr>
            <a:xfrm flipH="1">
              <a:off x="4467526" y="3955256"/>
              <a:ext cx="24" cy="248967"/>
            </a:xfrm>
            <a:prstGeom prst="straightConnector1">
              <a:avLst/>
            </a:prstGeom>
            <a:noFill/>
            <a:ln w="28575" cap="flat" cmpd="sng" algn="ctr">
              <a:solidFill>
                <a:srgbClr val="1D1D1A"/>
              </a:solidFill>
              <a:prstDash val="solid"/>
              <a:miter lim="800000"/>
              <a:tailEnd type="triangle"/>
            </a:ln>
            <a:effectLst/>
          </p:spPr>
        </p:cxnSp>
        <p:sp>
          <p:nvSpPr>
            <p:cNvPr id="171" name="文本框 170">
              <a:extLst>
                <a:ext uri="{FF2B5EF4-FFF2-40B4-BE49-F238E27FC236}">
                  <a16:creationId xmlns:a16="http://schemas.microsoft.com/office/drawing/2014/main" xmlns="" id="{D8CACCA8-FF12-49C7-BD9A-64D7E3B779C6}"/>
                </a:ext>
              </a:extLst>
            </p:cNvPr>
            <p:cNvSpPr txBox="1"/>
            <p:nvPr/>
          </p:nvSpPr>
          <p:spPr>
            <a:xfrm>
              <a:off x="4068793" y="4537729"/>
              <a:ext cx="657285" cy="276999"/>
            </a:xfrm>
            <a:prstGeom prst="rect">
              <a:avLst/>
            </a:prstGeom>
            <a:noFill/>
          </p:spPr>
          <p:txBody>
            <a:bodyPr wrap="square" rtlCol="0">
              <a:spAutoFit/>
            </a:bodyPr>
            <a:lstStyle/>
            <a:p>
              <a:pPr algn="ctr" defTabSz="914400">
                <a:defRPr/>
              </a:pPr>
              <a:r>
                <a:rPr lang="en-US" altLang="zh-CN" sz="1200" b="1" dirty="0">
                  <a:solidFill>
                    <a:srgbClr val="666666"/>
                  </a:solidFill>
                  <a:latin typeface="Calibri" panose="020F0502020204030204" pitchFamily="34" charset="0"/>
                  <a:ea typeface="微软雅黑"/>
                  <a:cs typeface="Calibri" panose="020F0502020204030204" pitchFamily="34" charset="0"/>
                </a:rPr>
                <a:t>15KHz</a:t>
              </a:r>
              <a:endParaRPr lang="zh-CN" altLang="en-US" sz="1200" b="1" dirty="0">
                <a:solidFill>
                  <a:srgbClr val="666666"/>
                </a:solidFill>
                <a:latin typeface="Calibri" panose="020F0502020204030204" pitchFamily="34" charset="0"/>
                <a:ea typeface="微软雅黑"/>
                <a:cs typeface="Calibri" panose="020F0502020204030204" pitchFamily="34" charset="0"/>
              </a:endParaRPr>
            </a:p>
          </p:txBody>
        </p:sp>
        <p:sp>
          <p:nvSpPr>
            <p:cNvPr id="172" name="文本框 171">
              <a:extLst>
                <a:ext uri="{FF2B5EF4-FFF2-40B4-BE49-F238E27FC236}">
                  <a16:creationId xmlns:a16="http://schemas.microsoft.com/office/drawing/2014/main" xmlns="" id="{CAB41EE8-B0CA-46B6-BE28-50AD84A9BCAD}"/>
                </a:ext>
              </a:extLst>
            </p:cNvPr>
            <p:cNvSpPr txBox="1"/>
            <p:nvPr/>
          </p:nvSpPr>
          <p:spPr>
            <a:xfrm>
              <a:off x="5082208" y="4545253"/>
              <a:ext cx="657285" cy="276999"/>
            </a:xfrm>
            <a:prstGeom prst="rect">
              <a:avLst/>
            </a:prstGeom>
            <a:noFill/>
          </p:spPr>
          <p:txBody>
            <a:bodyPr wrap="square" rtlCol="0">
              <a:spAutoFit/>
            </a:bodyPr>
            <a:lstStyle/>
            <a:p>
              <a:pPr algn="ctr" defTabSz="914400">
                <a:defRPr/>
              </a:pPr>
              <a:r>
                <a:rPr lang="en-US" altLang="zh-CN" sz="1200" b="1" dirty="0">
                  <a:solidFill>
                    <a:srgbClr val="666666"/>
                  </a:solidFill>
                  <a:latin typeface="Calibri" panose="020F0502020204030204" pitchFamily="34" charset="0"/>
                  <a:ea typeface="微软雅黑"/>
                  <a:cs typeface="Calibri" panose="020F0502020204030204" pitchFamily="34" charset="0"/>
                </a:rPr>
                <a:t>30KHz</a:t>
              </a:r>
              <a:endParaRPr lang="zh-CN" altLang="en-US" sz="1200" b="1" dirty="0">
                <a:solidFill>
                  <a:srgbClr val="666666"/>
                </a:solidFill>
                <a:latin typeface="Calibri" panose="020F0502020204030204" pitchFamily="34" charset="0"/>
                <a:ea typeface="微软雅黑"/>
                <a:cs typeface="Calibri" panose="020F0502020204030204" pitchFamily="34" charset="0"/>
              </a:endParaRPr>
            </a:p>
          </p:txBody>
        </p:sp>
      </p:grpSp>
      <p:grpSp>
        <p:nvGrpSpPr>
          <p:cNvPr id="3" name="组合 2"/>
          <p:cNvGrpSpPr/>
          <p:nvPr/>
        </p:nvGrpSpPr>
        <p:grpSpPr>
          <a:xfrm>
            <a:off x="2192135" y="3105896"/>
            <a:ext cx="2861559" cy="1620933"/>
            <a:chOff x="561751" y="3211730"/>
            <a:chExt cx="2672658" cy="1620933"/>
          </a:xfrm>
        </p:grpSpPr>
        <p:cxnSp>
          <p:nvCxnSpPr>
            <p:cNvPr id="103" name="直接连接符 102">
              <a:extLst>
                <a:ext uri="{FF2B5EF4-FFF2-40B4-BE49-F238E27FC236}">
                  <a16:creationId xmlns:a16="http://schemas.microsoft.com/office/drawing/2014/main" xmlns="" id="{4C3C414C-FA15-4F31-8FD1-01693569BAD6}"/>
                </a:ext>
              </a:extLst>
            </p:cNvPr>
            <p:cNvCxnSpPr/>
            <p:nvPr/>
          </p:nvCxnSpPr>
          <p:spPr>
            <a:xfrm>
              <a:off x="561751" y="4166589"/>
              <a:ext cx="0" cy="218989"/>
            </a:xfrm>
            <a:prstGeom prst="line">
              <a:avLst/>
            </a:prstGeom>
            <a:noFill/>
            <a:ln w="19050" cap="flat" cmpd="sng" algn="ctr">
              <a:solidFill>
                <a:srgbClr val="FFFFFF">
                  <a:lumMod val="60000"/>
                  <a:lumOff val="40000"/>
                </a:srgbClr>
              </a:solidFill>
              <a:prstDash val="sysDash"/>
            </a:ln>
            <a:effectLst/>
          </p:spPr>
        </p:cxnSp>
        <p:sp>
          <p:nvSpPr>
            <p:cNvPr id="105" name="圆角矩形 473">
              <a:extLst>
                <a:ext uri="{FF2B5EF4-FFF2-40B4-BE49-F238E27FC236}">
                  <a16:creationId xmlns:a16="http://schemas.microsoft.com/office/drawing/2014/main" xmlns="" id="{C2DE8481-600A-49E0-98AB-3B2A1E66FC63}"/>
                </a:ext>
              </a:extLst>
            </p:cNvPr>
            <p:cNvSpPr/>
            <p:nvPr/>
          </p:nvSpPr>
          <p:spPr>
            <a:xfrm>
              <a:off x="994789" y="4249878"/>
              <a:ext cx="728460" cy="213644"/>
            </a:xfrm>
            <a:prstGeom prst="roundRect">
              <a:avLst/>
            </a:prstGeom>
            <a:solidFill>
              <a:srgbClr val="337EC3"/>
            </a:solidFill>
            <a:ln w="12700" cap="flat" cmpd="sng" algn="ctr">
              <a:noFill/>
              <a:prstDash val="solid"/>
              <a:miter lim="800000"/>
            </a:ln>
            <a:effectLst/>
          </p:spPr>
          <p:txBody>
            <a:bodyPr wrap="none" rIns="0" rtlCol="0" anchor="ctr"/>
            <a:lstStyle/>
            <a:p>
              <a:pPr algn="ctr" defTabSz="914400">
                <a:defRPr/>
              </a:pPr>
              <a:r>
                <a:rPr lang="en-US" altLang="zh-CN" sz="950" kern="0" dirty="0">
                  <a:solidFill>
                    <a:srgbClr val="FFFFFF"/>
                  </a:solidFill>
                  <a:latin typeface="Calibri" panose="020F0502020204030204" pitchFamily="34" charset="0"/>
                  <a:ea typeface="微软雅黑" panose="020B0503020204020204" pitchFamily="34" charset="-122"/>
                  <a:cs typeface="Calibri" panose="020F0502020204030204" pitchFamily="34" charset="0"/>
                </a:rPr>
                <a:t>FDD CC1</a:t>
              </a:r>
              <a:endParaRPr lang="zh-CN" altLang="en-US" sz="950" kern="0" dirty="0">
                <a:solidFill>
                  <a:srgbClr val="FFFFFF"/>
                </a:solidFill>
                <a:latin typeface="Calibri" panose="020F0502020204030204" pitchFamily="34" charset="0"/>
                <a:ea typeface="微软雅黑" panose="020B0503020204020204" pitchFamily="34" charset="-122"/>
                <a:cs typeface="Calibri" panose="020F0502020204030204" pitchFamily="34" charset="0"/>
              </a:endParaRPr>
            </a:p>
          </p:txBody>
        </p:sp>
        <p:cxnSp>
          <p:nvCxnSpPr>
            <p:cNvPr id="106" name="直接箭头连接符 105">
              <a:extLst>
                <a:ext uri="{FF2B5EF4-FFF2-40B4-BE49-F238E27FC236}">
                  <a16:creationId xmlns:a16="http://schemas.microsoft.com/office/drawing/2014/main" xmlns="" id="{1161D239-0DEB-4F66-81C5-AEF754002C1D}"/>
                </a:ext>
              </a:extLst>
            </p:cNvPr>
            <p:cNvCxnSpPr/>
            <p:nvPr/>
          </p:nvCxnSpPr>
          <p:spPr>
            <a:xfrm>
              <a:off x="1050626" y="3443237"/>
              <a:ext cx="6343" cy="818065"/>
            </a:xfrm>
            <a:prstGeom prst="straightConnector1">
              <a:avLst/>
            </a:prstGeom>
            <a:noFill/>
            <a:ln w="19050" cap="flat" cmpd="sng" algn="ctr">
              <a:solidFill>
                <a:srgbClr val="1D1D1A"/>
              </a:solidFill>
              <a:prstDash val="solid"/>
              <a:miter lim="800000"/>
              <a:tailEnd type="triangle"/>
            </a:ln>
            <a:effectLst/>
          </p:spPr>
        </p:cxnSp>
        <p:sp>
          <p:nvSpPr>
            <p:cNvPr id="107" name="圆角矩形 477">
              <a:extLst>
                <a:ext uri="{FF2B5EF4-FFF2-40B4-BE49-F238E27FC236}">
                  <a16:creationId xmlns:a16="http://schemas.microsoft.com/office/drawing/2014/main" xmlns="" id="{3A3A4832-F600-42ED-A842-32DFF365866C}"/>
                </a:ext>
              </a:extLst>
            </p:cNvPr>
            <p:cNvSpPr/>
            <p:nvPr/>
          </p:nvSpPr>
          <p:spPr>
            <a:xfrm>
              <a:off x="862134" y="3211730"/>
              <a:ext cx="635706" cy="231507"/>
            </a:xfrm>
            <a:prstGeom prst="roundRect">
              <a:avLst/>
            </a:prstGeom>
            <a:noFill/>
            <a:ln w="12700" cap="flat" cmpd="sng" algn="ctr">
              <a:solidFill>
                <a:srgbClr val="1D1D1A"/>
              </a:solidFill>
              <a:prstDash val="solid"/>
              <a:miter lim="800000"/>
            </a:ln>
            <a:effectLst/>
          </p:spPr>
          <p:txBody>
            <a:bodyPr wrap="none" rtlCol="0" anchor="ctr"/>
            <a:lstStyle/>
            <a:p>
              <a:pPr algn="ctr" defTabSz="914400">
                <a:defRPr/>
              </a:pPr>
              <a:r>
                <a:rPr lang="en-US" altLang="zh-CN" sz="1000" kern="0" dirty="0">
                  <a:solidFill>
                    <a:srgbClr val="666666"/>
                  </a:solidFill>
                  <a:latin typeface="Calibri" panose="020F0502020204030204" pitchFamily="34" charset="0"/>
                  <a:ea typeface="微软雅黑" panose="020B0503020204020204" pitchFamily="34" charset="-122"/>
                  <a:cs typeface="Calibri" panose="020F0502020204030204" pitchFamily="34" charset="0"/>
                </a:rPr>
                <a:t>PDCCH</a:t>
              </a:r>
              <a:endParaRPr lang="zh-CN" altLang="en-US" sz="1000" kern="0" dirty="0">
                <a:solidFill>
                  <a:srgbClr val="666666"/>
                </a:solidFill>
                <a:latin typeface="Calibri" panose="020F0502020204030204" pitchFamily="34" charset="0"/>
                <a:ea typeface="微软雅黑" panose="020B0503020204020204" pitchFamily="34" charset="-122"/>
                <a:cs typeface="Calibri" panose="020F0502020204030204" pitchFamily="34" charset="0"/>
              </a:endParaRPr>
            </a:p>
          </p:txBody>
        </p:sp>
        <p:sp>
          <p:nvSpPr>
            <p:cNvPr id="108" name="圆角矩形 480">
              <a:extLst>
                <a:ext uri="{FF2B5EF4-FFF2-40B4-BE49-F238E27FC236}">
                  <a16:creationId xmlns:a16="http://schemas.microsoft.com/office/drawing/2014/main" xmlns="" id="{1703A020-4790-429B-B98C-DA8DAAEFA03B}"/>
                </a:ext>
              </a:extLst>
            </p:cNvPr>
            <p:cNvSpPr/>
            <p:nvPr/>
          </p:nvSpPr>
          <p:spPr>
            <a:xfrm>
              <a:off x="1138199" y="3786803"/>
              <a:ext cx="700022" cy="157663"/>
            </a:xfrm>
            <a:prstGeom prst="roundRect">
              <a:avLst/>
            </a:prstGeom>
            <a:noFill/>
            <a:ln w="12700" cap="flat" cmpd="sng" algn="ctr">
              <a:solidFill>
                <a:srgbClr val="1D1D1A"/>
              </a:solidFill>
              <a:prstDash val="solid"/>
              <a:miter lim="800000"/>
            </a:ln>
            <a:effectLst/>
          </p:spPr>
          <p:txBody>
            <a:bodyPr wrap="none" rtlCol="0" anchor="ctr"/>
            <a:lstStyle/>
            <a:p>
              <a:pPr algn="ctr" defTabSz="914400">
                <a:defRPr/>
              </a:pPr>
              <a:r>
                <a:rPr lang="en-US" altLang="zh-CN" sz="900" kern="0" dirty="0">
                  <a:solidFill>
                    <a:srgbClr val="666666"/>
                  </a:solidFill>
                  <a:latin typeface="Calibri" panose="020F0502020204030204" pitchFamily="34" charset="0"/>
                  <a:ea typeface="微软雅黑" panose="020B0503020204020204" pitchFamily="34" charset="-122"/>
                  <a:cs typeface="Calibri" panose="020F0502020204030204" pitchFamily="34" charset="0"/>
                </a:rPr>
                <a:t>PDSCH/PUSCH</a:t>
              </a:r>
              <a:endParaRPr lang="zh-CN" altLang="en-US" sz="900" kern="0" dirty="0">
                <a:solidFill>
                  <a:srgbClr val="666666"/>
                </a:solidFill>
                <a:latin typeface="Calibri" panose="020F0502020204030204" pitchFamily="34" charset="0"/>
                <a:ea typeface="微软雅黑" panose="020B0503020204020204" pitchFamily="34" charset="-122"/>
                <a:cs typeface="Calibri" panose="020F0502020204030204" pitchFamily="34" charset="0"/>
              </a:endParaRPr>
            </a:p>
          </p:txBody>
        </p:sp>
        <p:cxnSp>
          <p:nvCxnSpPr>
            <p:cNvPr id="128" name="肘形连接符 481">
              <a:extLst>
                <a:ext uri="{FF2B5EF4-FFF2-40B4-BE49-F238E27FC236}">
                  <a16:creationId xmlns:a16="http://schemas.microsoft.com/office/drawing/2014/main" xmlns="" id="{7604BD99-3CB0-4046-928D-D386DA8B338E}"/>
                </a:ext>
              </a:extLst>
            </p:cNvPr>
            <p:cNvCxnSpPr>
              <a:endCxn id="108" idx="0"/>
            </p:cNvCxnSpPr>
            <p:nvPr/>
          </p:nvCxnSpPr>
          <p:spPr>
            <a:xfrm>
              <a:off x="1066416" y="3646304"/>
              <a:ext cx="421794" cy="140499"/>
            </a:xfrm>
            <a:prstGeom prst="bentConnector2">
              <a:avLst/>
            </a:prstGeom>
            <a:noFill/>
            <a:ln w="19050" cap="flat" cmpd="sng" algn="ctr">
              <a:solidFill>
                <a:srgbClr val="1D1D1A"/>
              </a:solidFill>
              <a:prstDash val="solid"/>
              <a:miter lim="800000"/>
              <a:tailEnd type="triangle"/>
            </a:ln>
            <a:effectLst/>
          </p:spPr>
        </p:cxnSp>
        <p:cxnSp>
          <p:nvCxnSpPr>
            <p:cNvPr id="144" name="直接箭头连接符 143">
              <a:extLst>
                <a:ext uri="{FF2B5EF4-FFF2-40B4-BE49-F238E27FC236}">
                  <a16:creationId xmlns:a16="http://schemas.microsoft.com/office/drawing/2014/main" xmlns="" id="{855A3707-9A0B-414E-8833-A949EF923D4A}"/>
                </a:ext>
              </a:extLst>
            </p:cNvPr>
            <p:cNvCxnSpPr/>
            <p:nvPr/>
          </p:nvCxnSpPr>
          <p:spPr>
            <a:xfrm flipH="1">
              <a:off x="1484457" y="3955255"/>
              <a:ext cx="27" cy="248967"/>
            </a:xfrm>
            <a:prstGeom prst="straightConnector1">
              <a:avLst/>
            </a:prstGeom>
            <a:noFill/>
            <a:ln w="28575" cap="flat" cmpd="sng" algn="ctr">
              <a:solidFill>
                <a:srgbClr val="1D1D1A"/>
              </a:solidFill>
              <a:prstDash val="solid"/>
              <a:miter lim="800000"/>
              <a:tailEnd type="triangle"/>
            </a:ln>
            <a:effectLst/>
          </p:spPr>
        </p:cxnSp>
        <p:sp>
          <p:nvSpPr>
            <p:cNvPr id="161" name="圆角矩形 473">
              <a:extLst>
                <a:ext uri="{FF2B5EF4-FFF2-40B4-BE49-F238E27FC236}">
                  <a16:creationId xmlns:a16="http://schemas.microsoft.com/office/drawing/2014/main" xmlns="" id="{746FC1C5-0AAC-408C-9EFD-CBDA222B4351}"/>
                </a:ext>
              </a:extLst>
            </p:cNvPr>
            <p:cNvSpPr/>
            <p:nvPr/>
          </p:nvSpPr>
          <p:spPr>
            <a:xfrm>
              <a:off x="2390978" y="4249878"/>
              <a:ext cx="728460" cy="213644"/>
            </a:xfrm>
            <a:prstGeom prst="roundRect">
              <a:avLst/>
            </a:prstGeom>
            <a:solidFill>
              <a:srgbClr val="337EC3"/>
            </a:solidFill>
            <a:ln w="12700" cap="flat" cmpd="sng" algn="ctr">
              <a:noFill/>
              <a:prstDash val="solid"/>
              <a:miter lim="800000"/>
            </a:ln>
            <a:effectLst/>
          </p:spPr>
          <p:txBody>
            <a:bodyPr wrap="none" rIns="0" rtlCol="0" anchor="ctr"/>
            <a:lstStyle/>
            <a:p>
              <a:pPr algn="ctr" defTabSz="914400">
                <a:defRPr/>
              </a:pPr>
              <a:r>
                <a:rPr lang="en-US" altLang="zh-CN" sz="950" kern="0" dirty="0">
                  <a:solidFill>
                    <a:srgbClr val="FFFFFF"/>
                  </a:solidFill>
                  <a:latin typeface="Calibri" panose="020F0502020204030204" pitchFamily="34" charset="0"/>
                  <a:ea typeface="微软雅黑" panose="020B0503020204020204" pitchFamily="34" charset="-122"/>
                  <a:cs typeface="Calibri" panose="020F0502020204030204" pitchFamily="34" charset="0"/>
                </a:rPr>
                <a:t>TDD CC2</a:t>
              </a:r>
              <a:endParaRPr lang="zh-CN" altLang="en-US" sz="950" kern="0" dirty="0">
                <a:solidFill>
                  <a:srgbClr val="FFFFFF"/>
                </a:solidFill>
                <a:latin typeface="Calibri" panose="020F0502020204030204" pitchFamily="34" charset="0"/>
                <a:ea typeface="微软雅黑" panose="020B0503020204020204" pitchFamily="34" charset="-122"/>
                <a:cs typeface="Calibri" panose="020F0502020204030204" pitchFamily="34" charset="0"/>
              </a:endParaRPr>
            </a:p>
          </p:txBody>
        </p:sp>
        <p:cxnSp>
          <p:nvCxnSpPr>
            <p:cNvPr id="162" name="直接箭头连接符 161">
              <a:extLst>
                <a:ext uri="{FF2B5EF4-FFF2-40B4-BE49-F238E27FC236}">
                  <a16:creationId xmlns:a16="http://schemas.microsoft.com/office/drawing/2014/main" xmlns="" id="{3B96566D-E8B1-4AA9-9265-6E0AB3EE8E45}"/>
                </a:ext>
              </a:extLst>
            </p:cNvPr>
            <p:cNvCxnSpPr/>
            <p:nvPr/>
          </p:nvCxnSpPr>
          <p:spPr>
            <a:xfrm>
              <a:off x="2446814" y="3443237"/>
              <a:ext cx="6343" cy="818065"/>
            </a:xfrm>
            <a:prstGeom prst="straightConnector1">
              <a:avLst/>
            </a:prstGeom>
            <a:noFill/>
            <a:ln w="19050" cap="flat" cmpd="sng" algn="ctr">
              <a:solidFill>
                <a:srgbClr val="1D1D1A"/>
              </a:solidFill>
              <a:prstDash val="solid"/>
              <a:miter lim="800000"/>
              <a:tailEnd type="triangle"/>
            </a:ln>
            <a:effectLst/>
          </p:spPr>
        </p:cxnSp>
        <p:sp>
          <p:nvSpPr>
            <p:cNvPr id="163" name="圆角矩形 477">
              <a:extLst>
                <a:ext uri="{FF2B5EF4-FFF2-40B4-BE49-F238E27FC236}">
                  <a16:creationId xmlns:a16="http://schemas.microsoft.com/office/drawing/2014/main" xmlns="" id="{A8F227CE-65B4-41D3-A1B1-17E3884AA86E}"/>
                </a:ext>
              </a:extLst>
            </p:cNvPr>
            <p:cNvSpPr/>
            <p:nvPr/>
          </p:nvSpPr>
          <p:spPr>
            <a:xfrm>
              <a:off x="2258323" y="3211730"/>
              <a:ext cx="635706" cy="231507"/>
            </a:xfrm>
            <a:prstGeom prst="roundRect">
              <a:avLst/>
            </a:prstGeom>
            <a:noFill/>
            <a:ln w="12700" cap="flat" cmpd="sng" algn="ctr">
              <a:solidFill>
                <a:srgbClr val="1D1D1A"/>
              </a:solidFill>
              <a:prstDash val="solid"/>
              <a:miter lim="800000"/>
            </a:ln>
            <a:effectLst/>
          </p:spPr>
          <p:txBody>
            <a:bodyPr wrap="none" rtlCol="0" anchor="ctr"/>
            <a:lstStyle/>
            <a:p>
              <a:pPr algn="ctr" defTabSz="914400">
                <a:defRPr/>
              </a:pPr>
              <a:r>
                <a:rPr lang="en-US" altLang="zh-CN" sz="1000" kern="0" dirty="0">
                  <a:solidFill>
                    <a:srgbClr val="666666"/>
                  </a:solidFill>
                  <a:latin typeface="Calibri" panose="020F0502020204030204" pitchFamily="34" charset="0"/>
                  <a:ea typeface="微软雅黑" panose="020B0503020204020204" pitchFamily="34" charset="-122"/>
                  <a:cs typeface="Calibri" panose="020F0502020204030204" pitchFamily="34" charset="0"/>
                </a:rPr>
                <a:t>PDCCH</a:t>
              </a:r>
              <a:endParaRPr lang="zh-CN" altLang="en-US" sz="1000" kern="0" dirty="0">
                <a:solidFill>
                  <a:srgbClr val="666666"/>
                </a:solidFill>
                <a:latin typeface="Calibri" panose="020F0502020204030204" pitchFamily="34" charset="0"/>
                <a:ea typeface="微软雅黑" panose="020B0503020204020204" pitchFamily="34" charset="-122"/>
                <a:cs typeface="Calibri" panose="020F0502020204030204" pitchFamily="34" charset="0"/>
              </a:endParaRPr>
            </a:p>
          </p:txBody>
        </p:sp>
        <p:sp>
          <p:nvSpPr>
            <p:cNvPr id="164" name="圆角矩形 480">
              <a:extLst>
                <a:ext uri="{FF2B5EF4-FFF2-40B4-BE49-F238E27FC236}">
                  <a16:creationId xmlns:a16="http://schemas.microsoft.com/office/drawing/2014/main" xmlns="" id="{FBE45729-1FCC-4B44-9008-2177F934D4A5}"/>
                </a:ext>
              </a:extLst>
            </p:cNvPr>
            <p:cNvSpPr/>
            <p:nvPr/>
          </p:nvSpPr>
          <p:spPr>
            <a:xfrm>
              <a:off x="2534387" y="3786803"/>
              <a:ext cx="700022" cy="157663"/>
            </a:xfrm>
            <a:prstGeom prst="roundRect">
              <a:avLst/>
            </a:prstGeom>
            <a:noFill/>
            <a:ln w="12700" cap="flat" cmpd="sng" algn="ctr">
              <a:solidFill>
                <a:srgbClr val="1D1D1A"/>
              </a:solidFill>
              <a:prstDash val="solid"/>
              <a:miter lim="800000"/>
            </a:ln>
            <a:effectLst/>
          </p:spPr>
          <p:txBody>
            <a:bodyPr wrap="none" rtlCol="0" anchor="ctr"/>
            <a:lstStyle/>
            <a:p>
              <a:pPr algn="ctr" defTabSz="914400">
                <a:defRPr/>
              </a:pPr>
              <a:r>
                <a:rPr lang="en-US" altLang="zh-CN" sz="900" kern="0" dirty="0">
                  <a:solidFill>
                    <a:srgbClr val="666666"/>
                  </a:solidFill>
                  <a:latin typeface="Calibri" panose="020F0502020204030204" pitchFamily="34" charset="0"/>
                  <a:ea typeface="微软雅黑" panose="020B0503020204020204" pitchFamily="34" charset="-122"/>
                  <a:cs typeface="Calibri" panose="020F0502020204030204" pitchFamily="34" charset="0"/>
                </a:rPr>
                <a:t>PDSCH/PUSCH</a:t>
              </a:r>
              <a:endParaRPr lang="zh-CN" altLang="en-US" sz="900" kern="0" dirty="0">
                <a:solidFill>
                  <a:srgbClr val="666666"/>
                </a:solidFill>
                <a:latin typeface="Calibri" panose="020F0502020204030204" pitchFamily="34" charset="0"/>
                <a:ea typeface="微软雅黑" panose="020B0503020204020204" pitchFamily="34" charset="-122"/>
                <a:cs typeface="Calibri" panose="020F0502020204030204" pitchFamily="34" charset="0"/>
              </a:endParaRPr>
            </a:p>
          </p:txBody>
        </p:sp>
        <p:cxnSp>
          <p:nvCxnSpPr>
            <p:cNvPr id="165" name="肘形连接符 481">
              <a:extLst>
                <a:ext uri="{FF2B5EF4-FFF2-40B4-BE49-F238E27FC236}">
                  <a16:creationId xmlns:a16="http://schemas.microsoft.com/office/drawing/2014/main" xmlns="" id="{452B84CD-8F5D-40F0-92CD-4166DC407EB0}"/>
                </a:ext>
              </a:extLst>
            </p:cNvPr>
            <p:cNvCxnSpPr>
              <a:endCxn id="164" idx="0"/>
            </p:cNvCxnSpPr>
            <p:nvPr/>
          </p:nvCxnSpPr>
          <p:spPr>
            <a:xfrm>
              <a:off x="2462605" y="3646304"/>
              <a:ext cx="421794" cy="140499"/>
            </a:xfrm>
            <a:prstGeom prst="bentConnector2">
              <a:avLst/>
            </a:prstGeom>
            <a:noFill/>
            <a:ln w="19050" cap="flat" cmpd="sng" algn="ctr">
              <a:solidFill>
                <a:srgbClr val="1D1D1A"/>
              </a:solidFill>
              <a:prstDash val="solid"/>
              <a:miter lim="800000"/>
              <a:tailEnd type="triangle"/>
            </a:ln>
            <a:effectLst/>
          </p:spPr>
        </p:cxnSp>
        <p:cxnSp>
          <p:nvCxnSpPr>
            <p:cNvPr id="166" name="直接箭头连接符 165">
              <a:extLst>
                <a:ext uri="{FF2B5EF4-FFF2-40B4-BE49-F238E27FC236}">
                  <a16:creationId xmlns:a16="http://schemas.microsoft.com/office/drawing/2014/main" xmlns="" id="{2C338859-A8D9-4B56-8F7C-93B636AC7396}"/>
                </a:ext>
              </a:extLst>
            </p:cNvPr>
            <p:cNvCxnSpPr/>
            <p:nvPr/>
          </p:nvCxnSpPr>
          <p:spPr>
            <a:xfrm flipH="1">
              <a:off x="2880646" y="3955255"/>
              <a:ext cx="27" cy="248967"/>
            </a:xfrm>
            <a:prstGeom prst="straightConnector1">
              <a:avLst/>
            </a:prstGeom>
            <a:noFill/>
            <a:ln w="28575" cap="flat" cmpd="sng" algn="ctr">
              <a:solidFill>
                <a:srgbClr val="1D1D1A"/>
              </a:solidFill>
              <a:prstDash val="solid"/>
              <a:miter lim="800000"/>
              <a:tailEnd type="triangle"/>
            </a:ln>
            <a:effectLst/>
          </p:spPr>
        </p:cxnSp>
        <p:sp>
          <p:nvSpPr>
            <p:cNvPr id="173" name="文本框 172">
              <a:extLst>
                <a:ext uri="{FF2B5EF4-FFF2-40B4-BE49-F238E27FC236}">
                  <a16:creationId xmlns:a16="http://schemas.microsoft.com/office/drawing/2014/main" xmlns="" id="{0D638E40-DE74-4392-A4CC-6A42C7FFFAFC}"/>
                </a:ext>
              </a:extLst>
            </p:cNvPr>
            <p:cNvSpPr txBox="1"/>
            <p:nvPr/>
          </p:nvSpPr>
          <p:spPr>
            <a:xfrm>
              <a:off x="994789" y="4548140"/>
              <a:ext cx="733599" cy="276999"/>
            </a:xfrm>
            <a:prstGeom prst="rect">
              <a:avLst/>
            </a:prstGeom>
            <a:noFill/>
          </p:spPr>
          <p:txBody>
            <a:bodyPr wrap="square" rtlCol="0">
              <a:spAutoFit/>
            </a:bodyPr>
            <a:lstStyle/>
            <a:p>
              <a:pPr algn="ctr" defTabSz="914400">
                <a:defRPr/>
              </a:pPr>
              <a:r>
                <a:rPr lang="en-US" altLang="zh-CN" sz="1200" b="1" dirty="0">
                  <a:solidFill>
                    <a:srgbClr val="666666"/>
                  </a:solidFill>
                  <a:latin typeface="Calibri" panose="020F0502020204030204" pitchFamily="34" charset="0"/>
                  <a:ea typeface="微软雅黑"/>
                  <a:cs typeface="Calibri" panose="020F0502020204030204" pitchFamily="34" charset="0"/>
                </a:rPr>
                <a:t>15KHZ</a:t>
              </a:r>
              <a:endParaRPr lang="zh-CN" altLang="en-US" sz="1200" b="1" dirty="0">
                <a:solidFill>
                  <a:srgbClr val="666666"/>
                </a:solidFill>
                <a:latin typeface="Calibri" panose="020F0502020204030204" pitchFamily="34" charset="0"/>
                <a:ea typeface="微软雅黑"/>
                <a:cs typeface="Calibri" panose="020F0502020204030204" pitchFamily="34" charset="0"/>
              </a:endParaRPr>
            </a:p>
          </p:txBody>
        </p:sp>
        <p:sp>
          <p:nvSpPr>
            <p:cNvPr id="174" name="文本框 173">
              <a:extLst>
                <a:ext uri="{FF2B5EF4-FFF2-40B4-BE49-F238E27FC236}">
                  <a16:creationId xmlns:a16="http://schemas.microsoft.com/office/drawing/2014/main" xmlns="" id="{0C88D04D-66F7-4356-A4CA-33F0DC8D78F4}"/>
                </a:ext>
              </a:extLst>
            </p:cNvPr>
            <p:cNvSpPr txBox="1"/>
            <p:nvPr/>
          </p:nvSpPr>
          <p:spPr>
            <a:xfrm>
              <a:off x="2364257" y="4555664"/>
              <a:ext cx="733599" cy="276999"/>
            </a:xfrm>
            <a:prstGeom prst="rect">
              <a:avLst/>
            </a:prstGeom>
            <a:noFill/>
          </p:spPr>
          <p:txBody>
            <a:bodyPr wrap="square" rtlCol="0">
              <a:spAutoFit/>
            </a:bodyPr>
            <a:lstStyle/>
            <a:p>
              <a:pPr algn="ctr" defTabSz="914400">
                <a:defRPr/>
              </a:pPr>
              <a:r>
                <a:rPr lang="en-US" altLang="zh-CN" sz="1200" b="1" dirty="0">
                  <a:solidFill>
                    <a:srgbClr val="666666"/>
                  </a:solidFill>
                  <a:latin typeface="Calibri" panose="020F0502020204030204" pitchFamily="34" charset="0"/>
                  <a:ea typeface="微软雅黑"/>
                  <a:cs typeface="Calibri" panose="020F0502020204030204" pitchFamily="34" charset="0"/>
                </a:rPr>
                <a:t>30KHz</a:t>
              </a:r>
              <a:endParaRPr lang="zh-CN" altLang="en-US" sz="1200" b="1" dirty="0">
                <a:solidFill>
                  <a:srgbClr val="666666"/>
                </a:solidFill>
                <a:latin typeface="Calibri" panose="020F0502020204030204" pitchFamily="34" charset="0"/>
                <a:ea typeface="微软雅黑"/>
                <a:cs typeface="Calibri" panose="020F0502020204030204" pitchFamily="34" charset="0"/>
              </a:endParaRPr>
            </a:p>
          </p:txBody>
        </p:sp>
      </p:grpSp>
    </p:spTree>
    <p:extLst>
      <p:ext uri="{BB962C8B-B14F-4D97-AF65-F5344CB8AC3E}">
        <p14:creationId xmlns:p14="http://schemas.microsoft.com/office/powerpoint/2010/main" val="3794108744"/>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16">
            <a:extLst>
              <a:ext uri="{FF2B5EF4-FFF2-40B4-BE49-F238E27FC236}">
                <a16:creationId xmlns:a16="http://schemas.microsoft.com/office/drawing/2014/main" xmlns="" id="{788C10F2-4187-414A-AF59-B19F79D6920E}"/>
              </a:ext>
            </a:extLst>
          </p:cNvPr>
          <p:cNvSpPr/>
          <p:nvPr/>
        </p:nvSpPr>
        <p:spPr>
          <a:xfrm>
            <a:off x="351672" y="1051420"/>
            <a:ext cx="5113005" cy="4912055"/>
          </a:xfrm>
          <a:prstGeom prst="roundRect">
            <a:avLst>
              <a:gd name="adj" fmla="val 2446"/>
            </a:avLst>
          </a:prstGeom>
          <a:noFill/>
          <a:ln w="19050" cap="flat" cmpd="sng" algn="ctr">
            <a:solidFill>
              <a:srgbClr val="666666">
                <a:lumMod val="40000"/>
                <a:lumOff val="6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666666"/>
              </a:solidFill>
              <a:effectLst/>
              <a:uLnTx/>
              <a:uFillTx/>
              <a:latin typeface="Calibri" panose="020F0502020204030204"/>
              <a:ea typeface="等线" panose="02010600030101010101" pitchFamily="2" charset="-122"/>
            </a:endParaRPr>
          </a:p>
        </p:txBody>
      </p:sp>
      <p:sp>
        <p:nvSpPr>
          <p:cNvPr id="6" name="矩形 5"/>
          <p:cNvSpPr/>
          <p:nvPr/>
        </p:nvSpPr>
        <p:spPr>
          <a:xfrm>
            <a:off x="2120325" y="902861"/>
            <a:ext cx="1575698" cy="338554"/>
          </a:xfrm>
          <a:prstGeom prst="rect">
            <a:avLst/>
          </a:prstGeom>
          <a:solidFill>
            <a:srgbClr val="FFFFFF"/>
          </a:solidFill>
        </p:spPr>
        <p:txBody>
          <a:bodyPr wrap="square">
            <a:spAutoFit/>
          </a:bodyPr>
          <a:lstStyle/>
          <a:p>
            <a:pPr marL="0" marR="0" lvl="0" indent="0" algn="ctr" defTabSz="914400" eaLnBrk="1" fontAlgn="auto" latinLnBrk="0" hangingPunct="1">
              <a:lnSpc>
                <a:spcPct val="100000"/>
              </a:lnSpc>
              <a:spcBef>
                <a:spcPts val="0"/>
              </a:spcBef>
              <a:spcAft>
                <a:spcPts val="900"/>
              </a:spcAft>
              <a:buClrTx/>
              <a:buSzTx/>
              <a:buFontTx/>
              <a:buNone/>
              <a:tabLst/>
              <a:defRPr/>
            </a:pPr>
            <a:r>
              <a:rPr kumimoji="0" lang="en-US" altLang="zh-CN" sz="1600" b="1" i="0" u="none" strike="noStrike" kern="0" cap="none" spc="0" normalizeH="0" baseline="0" noProof="0" dirty="0">
                <a:ln>
                  <a:noFill/>
                </a:ln>
                <a:solidFill>
                  <a:srgbClr val="C00000"/>
                </a:solidFill>
                <a:effectLst/>
                <a:uLnTx/>
                <a:uFillTx/>
                <a:ea typeface="等线" panose="02010600030101010101" pitchFamily="2" charset="-122"/>
              </a:rPr>
              <a:t>Motivation</a:t>
            </a:r>
          </a:p>
        </p:txBody>
      </p:sp>
      <p:sp>
        <p:nvSpPr>
          <p:cNvPr id="13" name="圆角矩形 16">
            <a:extLst>
              <a:ext uri="{FF2B5EF4-FFF2-40B4-BE49-F238E27FC236}">
                <a16:creationId xmlns:a16="http://schemas.microsoft.com/office/drawing/2014/main" xmlns="" id="{788C10F2-4187-414A-AF59-B19F79D6920E}"/>
              </a:ext>
            </a:extLst>
          </p:cNvPr>
          <p:cNvSpPr/>
          <p:nvPr/>
        </p:nvSpPr>
        <p:spPr>
          <a:xfrm>
            <a:off x="5649701" y="1051420"/>
            <a:ext cx="6063386" cy="4912055"/>
          </a:xfrm>
          <a:prstGeom prst="roundRect">
            <a:avLst>
              <a:gd name="adj" fmla="val 2446"/>
            </a:avLst>
          </a:prstGeom>
          <a:noFill/>
          <a:ln w="19050" cap="flat" cmpd="sng" algn="ctr">
            <a:solidFill>
              <a:srgbClr val="666666">
                <a:lumMod val="40000"/>
                <a:lumOff val="6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666666"/>
              </a:solidFill>
              <a:effectLst/>
              <a:uLnTx/>
              <a:uFillTx/>
              <a:latin typeface="Calibri" panose="020F0502020204030204"/>
              <a:ea typeface="等线" panose="02010600030101010101" pitchFamily="2" charset="-122"/>
            </a:endParaRPr>
          </a:p>
        </p:txBody>
      </p:sp>
      <p:sp>
        <p:nvSpPr>
          <p:cNvPr id="14" name="文本框 13">
            <a:extLst>
              <a:ext uri="{FF2B5EF4-FFF2-40B4-BE49-F238E27FC236}">
                <a16:creationId xmlns:a16="http://schemas.microsoft.com/office/drawing/2014/main" xmlns="" id="{897F80E1-E928-4902-8273-5ED11E9D5714}"/>
              </a:ext>
            </a:extLst>
          </p:cNvPr>
          <p:cNvSpPr txBox="1"/>
          <p:nvPr/>
        </p:nvSpPr>
        <p:spPr>
          <a:xfrm>
            <a:off x="5810740" y="902861"/>
            <a:ext cx="5741308" cy="338554"/>
          </a:xfrm>
          <a:prstGeom prst="rect">
            <a:avLst/>
          </a:prstGeom>
          <a:solidFill>
            <a:srgbClr val="FFFFFF"/>
          </a:solidFill>
        </p:spPr>
        <p:txBody>
          <a:bodyPr wrap="square" rtlCol="0">
            <a:spAutoFit/>
          </a:bodyPr>
          <a:lstStyle>
            <a:defPPr>
              <a:defRPr lang="en-US"/>
            </a:defPPr>
            <a:lvl1pPr marR="0" lvl="0" indent="0" algn="ctr" defTabSz="1218682" fontAlgn="base">
              <a:lnSpc>
                <a:spcPct val="100000"/>
              </a:lnSpc>
              <a:spcBef>
                <a:spcPct val="0"/>
              </a:spcBef>
              <a:spcAft>
                <a:spcPct val="0"/>
              </a:spcAft>
              <a:buClrTx/>
              <a:buSzTx/>
              <a:buFontTx/>
              <a:buNone/>
              <a:tabLst/>
              <a:defRPr sz="1599" b="1" kern="0">
                <a:solidFill>
                  <a:srgbClr val="0000FF"/>
                </a:solidFill>
                <a:latin typeface="Calibri"/>
                <a:ea typeface="微软雅黑"/>
                <a:cs typeface="Arial"/>
              </a:defRPr>
            </a:lvl1pPr>
          </a:lstStyle>
          <a:p>
            <a:pPr marL="0" marR="0" lvl="0" indent="0" defTabSz="1218682" eaLnBrk="1" fontAlgn="base" latinLnBrk="0" hangingPunct="1">
              <a:lnSpc>
                <a:spcPct val="100000"/>
              </a:lnSpc>
              <a:spcBef>
                <a:spcPct val="0"/>
              </a:spcBef>
              <a:spcAft>
                <a:spcPct val="0"/>
              </a:spcAft>
              <a:buClrTx/>
              <a:buSzTx/>
              <a:buFontTx/>
              <a:buNone/>
              <a:tabLst/>
              <a:defRPr/>
            </a:pPr>
            <a:r>
              <a:rPr kumimoji="0" lang="en-US" altLang="zh-CN" sz="1600" b="1" i="0" u="none" strike="noStrike" kern="0" cap="none" spc="0" normalizeH="0" baseline="0" noProof="0" dirty="0">
                <a:ln>
                  <a:noFill/>
                </a:ln>
                <a:solidFill>
                  <a:srgbClr val="C00000"/>
                </a:solidFill>
                <a:effectLst/>
                <a:uLnTx/>
                <a:uFillTx/>
                <a:latin typeface="+mn-lt"/>
                <a:cs typeface="Arial" panose="020B0604020202020204" pitchFamily="34" charset="0"/>
              </a:rPr>
              <a:t>Rel-19</a:t>
            </a:r>
            <a:r>
              <a:rPr lang="en-US" altLang="zh-CN" sz="1600" dirty="0">
                <a:solidFill>
                  <a:srgbClr val="C00000"/>
                </a:solidFill>
                <a:latin typeface="+mn-lt"/>
                <a:cs typeface="Arial" panose="020B0604020202020204" pitchFamily="34" charset="0"/>
              </a:rPr>
              <a:t>: Enable UL Tx switching with low DL complexity</a:t>
            </a:r>
            <a:endParaRPr lang="zh-CN" altLang="en-US" sz="1600" dirty="0">
              <a:solidFill>
                <a:srgbClr val="C00000"/>
              </a:solidFill>
              <a:latin typeface="+mn-lt"/>
              <a:cs typeface="Arial" panose="020B0604020202020204" pitchFamily="34" charset="0"/>
            </a:endParaRPr>
          </a:p>
        </p:txBody>
      </p:sp>
      <p:sp>
        <p:nvSpPr>
          <p:cNvPr id="49" name="文本框 48"/>
          <p:cNvSpPr txBox="1"/>
          <p:nvPr/>
        </p:nvSpPr>
        <p:spPr>
          <a:xfrm>
            <a:off x="295535" y="1577256"/>
            <a:ext cx="5040000" cy="1669688"/>
          </a:xfrm>
          <a:prstGeom prst="rect">
            <a:avLst/>
          </a:prstGeom>
          <a:noFill/>
        </p:spPr>
        <p:txBody>
          <a:bodyPr wrap="square" rtlCol="0">
            <a:spAutoFit/>
          </a:bodyPr>
          <a:lstStyle/>
          <a:p>
            <a:pPr marL="351450" lvl="1" indent="-171450">
              <a:lnSpc>
                <a:spcPts val="1500"/>
              </a:lnSpc>
              <a:spcAft>
                <a:spcPts val="900"/>
              </a:spcAft>
              <a:buFont typeface="Wingdings" panose="05000000000000000000" pitchFamily="2" charset="2"/>
              <a:buChar char="p"/>
              <a:defRPr/>
            </a:pPr>
            <a:r>
              <a:rPr lang="en-US" altLang="zh-CN" sz="1400" b="1" dirty="0">
                <a:solidFill>
                  <a:srgbClr val="1D1D1A"/>
                </a:solidFill>
                <a:latin typeface="Calibri" panose="020F0502020204030204"/>
                <a:ea typeface="等线" panose="02010600030101010101" pitchFamily="2" charset="-122"/>
              </a:rPr>
              <a:t> Rel-18 baseline</a:t>
            </a:r>
          </a:p>
          <a:p>
            <a:pPr marL="465750" lvl="1" indent="-285750">
              <a:lnSpc>
                <a:spcPts val="1500"/>
              </a:lnSpc>
              <a:spcAft>
                <a:spcPts val="900"/>
              </a:spcAft>
              <a:buFont typeface="Arial" panose="020B0604020202020204" pitchFamily="34" charset="0"/>
              <a:buChar char="•"/>
              <a:defRPr/>
            </a:pPr>
            <a:r>
              <a:rPr lang="en-US" altLang="zh-CN" sz="1200" dirty="0">
                <a:solidFill>
                  <a:srgbClr val="1D1D1A"/>
                </a:solidFill>
                <a:latin typeface="Calibri" panose="020F0502020204030204"/>
                <a:ea typeface="Arial Unicode MS" panose="020B0604020202020204" pitchFamily="34" charset="-122"/>
              </a:rPr>
              <a:t>To support higher UL throughput, R18 MC configuration </a:t>
            </a:r>
            <a:r>
              <a:rPr lang="en-US" altLang="zh-CN" sz="1200" dirty="0" smtClean="0">
                <a:solidFill>
                  <a:srgbClr val="1D1D1A"/>
                </a:solidFill>
                <a:latin typeface="Calibri" panose="020F0502020204030204"/>
                <a:ea typeface="Arial Unicode MS" panose="020B0604020202020204" pitchFamily="34" charset="-122"/>
              </a:rPr>
              <a:t>requires </a:t>
            </a:r>
            <a:r>
              <a:rPr lang="en-US" altLang="zh-CN" sz="1200" dirty="0">
                <a:solidFill>
                  <a:srgbClr val="1D1D1A"/>
                </a:solidFill>
                <a:latin typeface="Calibri" panose="020F0502020204030204"/>
                <a:ea typeface="Arial Unicode MS" panose="020B0604020202020204" pitchFamily="34" charset="-122"/>
              </a:rPr>
              <a:t>UE </a:t>
            </a:r>
            <a:r>
              <a:rPr lang="en-US" altLang="zh-CN" sz="1200" dirty="0" smtClean="0">
                <a:solidFill>
                  <a:srgbClr val="1D1D1A"/>
                </a:solidFill>
                <a:latin typeface="Calibri" panose="020F0502020204030204"/>
                <a:ea typeface="Arial Unicode MS" panose="020B0604020202020204" pitchFamily="34" charset="-122"/>
              </a:rPr>
              <a:t>to support </a:t>
            </a:r>
            <a:r>
              <a:rPr lang="en-US" altLang="zh-CN" sz="1200" dirty="0">
                <a:solidFill>
                  <a:srgbClr val="1D1D1A"/>
                </a:solidFill>
                <a:latin typeface="Calibri" panose="020F0502020204030204"/>
                <a:ea typeface="Arial Unicode MS" panose="020B0604020202020204" pitchFamily="34" charset="-122"/>
              </a:rPr>
              <a:t>3 or 4 CC DL CA, </a:t>
            </a:r>
            <a:r>
              <a:rPr lang="en-US" altLang="zh-CN" sz="1200" dirty="0" smtClean="0">
                <a:solidFill>
                  <a:srgbClr val="1D1D1A"/>
                </a:solidFill>
                <a:latin typeface="Calibri" panose="020F0502020204030204"/>
                <a:ea typeface="Arial Unicode MS" panose="020B0604020202020204" pitchFamily="34" charset="-122"/>
              </a:rPr>
              <a:t>which leads </a:t>
            </a:r>
            <a:r>
              <a:rPr lang="en-US" altLang="zh-CN" sz="1200" dirty="0">
                <a:solidFill>
                  <a:srgbClr val="1D1D1A"/>
                </a:solidFill>
                <a:latin typeface="Calibri" panose="020F0502020204030204"/>
                <a:ea typeface="Arial Unicode MS" panose="020B0604020202020204" pitchFamily="34" charset="-122"/>
              </a:rPr>
              <a:t>to relatively high complexity for DL </a:t>
            </a:r>
            <a:r>
              <a:rPr lang="en-US" altLang="zh-CN" sz="1200" dirty="0" smtClean="0">
                <a:solidFill>
                  <a:srgbClr val="1D1D1A"/>
                </a:solidFill>
                <a:latin typeface="Calibri" panose="020F0502020204030204"/>
                <a:ea typeface="Arial Unicode MS" panose="020B0604020202020204" pitchFamily="34" charset="-122"/>
              </a:rPr>
              <a:t>and limits </a:t>
            </a:r>
            <a:r>
              <a:rPr lang="en-US" altLang="zh-CN" sz="1200" dirty="0">
                <a:solidFill>
                  <a:srgbClr val="1D1D1A"/>
                </a:solidFill>
                <a:latin typeface="Calibri" panose="020F0502020204030204"/>
                <a:ea typeface="Arial Unicode MS" panose="020B0604020202020204" pitchFamily="34" charset="-122"/>
              </a:rPr>
              <a:t>availability of UE for MC deployment in real </a:t>
            </a:r>
            <a:r>
              <a:rPr lang="en-US" altLang="zh-CN" sz="1200" dirty="0" smtClean="0">
                <a:solidFill>
                  <a:srgbClr val="1D1D1A"/>
                </a:solidFill>
                <a:latin typeface="Calibri" panose="020F0502020204030204"/>
                <a:ea typeface="Arial Unicode MS" panose="020B0604020202020204" pitchFamily="34" charset="-122"/>
              </a:rPr>
              <a:t>field.</a:t>
            </a:r>
            <a:endParaRPr lang="en-US" altLang="zh-CN" sz="1200" dirty="0">
              <a:solidFill>
                <a:srgbClr val="1D1D1A"/>
              </a:solidFill>
              <a:latin typeface="Calibri" panose="020F0502020204030204"/>
              <a:ea typeface="Arial Unicode MS" panose="020B0604020202020204" pitchFamily="34" charset="-122"/>
            </a:endParaRPr>
          </a:p>
          <a:p>
            <a:pPr marL="465750" lvl="1" indent="-285750">
              <a:lnSpc>
                <a:spcPts val="1500"/>
              </a:lnSpc>
              <a:buFont typeface="Arial" panose="020B0604020202020204" pitchFamily="34" charset="0"/>
              <a:buChar char="•"/>
              <a:defRPr/>
            </a:pPr>
            <a:r>
              <a:rPr lang="en-US" altLang="zh-CN" sz="1200" dirty="0" smtClean="0">
                <a:solidFill>
                  <a:srgbClr val="1D1D1A"/>
                </a:solidFill>
                <a:latin typeface="Calibri" panose="020F0502020204030204"/>
                <a:ea typeface="Arial Unicode MS" panose="020B0604020202020204" pitchFamily="34" charset="-122"/>
              </a:rPr>
              <a:t>As </a:t>
            </a:r>
            <a:r>
              <a:rPr lang="en-US" altLang="zh-CN" sz="1200" dirty="0">
                <a:solidFill>
                  <a:srgbClr val="1D1D1A"/>
                </a:solidFill>
                <a:latin typeface="Calibri" panose="020F0502020204030204"/>
                <a:ea typeface="Arial Unicode MS" panose="020B0604020202020204" pitchFamily="34" charset="-122"/>
              </a:rPr>
              <a:t>the Rel-18 MC design, 3, 4 or even more DL RF chains and </a:t>
            </a:r>
            <a:r>
              <a:rPr lang="en-US" altLang="zh-CN" sz="1200" dirty="0" smtClean="0">
                <a:solidFill>
                  <a:srgbClr val="1D1D1A"/>
                </a:solidFill>
                <a:latin typeface="Calibri" panose="020F0502020204030204"/>
                <a:ea typeface="Arial Unicode MS" panose="020B0604020202020204" pitchFamily="34" charset="-122"/>
              </a:rPr>
              <a:t>baseband resources </a:t>
            </a:r>
            <a:r>
              <a:rPr lang="en-US" altLang="zh-CN" sz="1200" dirty="0">
                <a:solidFill>
                  <a:srgbClr val="1D1D1A"/>
                </a:solidFill>
                <a:latin typeface="Calibri" panose="020F0502020204030204"/>
                <a:ea typeface="Arial Unicode MS" panose="020B0604020202020204" pitchFamily="34" charset="-122"/>
              </a:rPr>
              <a:t>need be kept open for the UL centric service, which leads </a:t>
            </a:r>
            <a:r>
              <a:rPr lang="en-US" altLang="zh-CN" sz="1200" dirty="0" smtClean="0">
                <a:solidFill>
                  <a:srgbClr val="1D1D1A"/>
                </a:solidFill>
                <a:latin typeface="Calibri" panose="020F0502020204030204"/>
                <a:ea typeface="Arial Unicode MS" panose="020B0604020202020204" pitchFamily="34" charset="-122"/>
              </a:rPr>
              <a:t>to unnecessary </a:t>
            </a:r>
            <a:r>
              <a:rPr lang="en-US" altLang="zh-CN" sz="1200" dirty="0">
                <a:solidFill>
                  <a:srgbClr val="1D1D1A"/>
                </a:solidFill>
                <a:latin typeface="Calibri" panose="020F0502020204030204"/>
                <a:ea typeface="Arial Unicode MS" panose="020B0604020202020204" pitchFamily="34" charset="-122"/>
              </a:rPr>
              <a:t>power consumptions and shorter battery life </a:t>
            </a:r>
            <a:r>
              <a:rPr lang="en-US" altLang="zh-CN" sz="1200" dirty="0" smtClean="0">
                <a:solidFill>
                  <a:srgbClr val="1D1D1A"/>
                </a:solidFill>
                <a:latin typeface="Calibri" panose="020F0502020204030204"/>
                <a:ea typeface="Arial Unicode MS" panose="020B0604020202020204" pitchFamily="34" charset="-122"/>
              </a:rPr>
              <a:t>.</a:t>
            </a:r>
            <a:endParaRPr lang="en-US" altLang="zh-CN" sz="1200" dirty="0">
              <a:solidFill>
                <a:srgbClr val="1D1D1A"/>
              </a:solidFill>
              <a:latin typeface="Calibri" panose="020F0502020204030204"/>
              <a:ea typeface="Arial Unicode MS" panose="020B0604020202020204" pitchFamily="34" charset="-122"/>
            </a:endParaRPr>
          </a:p>
        </p:txBody>
      </p:sp>
      <p:pic>
        <p:nvPicPr>
          <p:cNvPr id="56" name="图片 55"/>
          <p:cNvPicPr>
            <a:picLocks noChangeAspect="1"/>
          </p:cNvPicPr>
          <p:nvPr/>
        </p:nvPicPr>
        <p:blipFill>
          <a:blip r:embed="rId3"/>
          <a:stretch>
            <a:fillRect/>
          </a:stretch>
        </p:blipFill>
        <p:spPr>
          <a:xfrm>
            <a:off x="7117721" y="2691079"/>
            <a:ext cx="3356139" cy="960203"/>
          </a:xfrm>
          <a:prstGeom prst="rect">
            <a:avLst/>
          </a:prstGeom>
        </p:spPr>
      </p:pic>
      <p:sp>
        <p:nvSpPr>
          <p:cNvPr id="58" name="下箭头 57"/>
          <p:cNvSpPr/>
          <p:nvPr/>
        </p:nvSpPr>
        <p:spPr>
          <a:xfrm>
            <a:off x="8599110" y="3859476"/>
            <a:ext cx="393361" cy="278768"/>
          </a:xfrm>
          <a:prstGeom prst="downArrow">
            <a:avLst/>
          </a:prstGeom>
          <a:noFill/>
          <a:ln w="12700" cap="flat" cmpd="sng" algn="ctr">
            <a:solidFill>
              <a:srgbClr val="5B9BD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666666"/>
              </a:solidFill>
              <a:effectLst/>
              <a:uLnTx/>
              <a:uFillTx/>
              <a:latin typeface="Calibri" panose="020F0502020204030204"/>
              <a:ea typeface="等线" panose="02010600030101010101" pitchFamily="2" charset="-122"/>
              <a:cs typeface="+mn-cs"/>
            </a:endParaRPr>
          </a:p>
        </p:txBody>
      </p:sp>
      <p:sp>
        <p:nvSpPr>
          <p:cNvPr id="285" name="文本框 284"/>
          <p:cNvSpPr txBox="1"/>
          <p:nvPr/>
        </p:nvSpPr>
        <p:spPr>
          <a:xfrm>
            <a:off x="5699396" y="1786040"/>
            <a:ext cx="5934400" cy="561692"/>
          </a:xfrm>
          <a:prstGeom prst="rect">
            <a:avLst/>
          </a:prstGeom>
          <a:noFill/>
        </p:spPr>
        <p:txBody>
          <a:bodyPr wrap="square" rtlCol="0">
            <a:spAutoFit/>
          </a:bodyPr>
          <a:lstStyle/>
          <a:p>
            <a:pPr marL="180000" lvl="1" algn="ctr">
              <a:spcAft>
                <a:spcPts val="300"/>
              </a:spcAft>
              <a:defRPr/>
            </a:pPr>
            <a:r>
              <a:rPr lang="en-US" altLang="zh-CN" sz="1400" b="1" dirty="0" smtClean="0">
                <a:solidFill>
                  <a:srgbClr val="1D1D1A"/>
                </a:solidFill>
                <a:latin typeface="Calibri" panose="020F0502020204030204"/>
                <a:ea typeface="Arial Unicode MS" panose="020B0604020202020204" pitchFamily="34" charset="-122"/>
              </a:rPr>
              <a:t>Multiple SUL associated with one DL carrier</a:t>
            </a:r>
          </a:p>
          <a:p>
            <a:pPr marL="180000" lvl="1" algn="ctr">
              <a:spcAft>
                <a:spcPts val="300"/>
              </a:spcAft>
              <a:defRPr/>
            </a:pPr>
            <a:r>
              <a:rPr lang="en-US" altLang="zh-CN" sz="1400" b="1" dirty="0" smtClean="0">
                <a:solidFill>
                  <a:srgbClr val="1D1D1A"/>
                </a:solidFill>
                <a:latin typeface="Calibri" panose="020F0502020204030204"/>
                <a:ea typeface="Arial Unicode MS" panose="020B0604020202020204" pitchFamily="34" charset="-122"/>
              </a:rPr>
              <a:t>1 </a:t>
            </a:r>
            <a:r>
              <a:rPr lang="en-US" altLang="zh-CN" sz="1400" b="1" dirty="0">
                <a:solidFill>
                  <a:srgbClr val="1D1D1A"/>
                </a:solidFill>
                <a:latin typeface="Calibri" panose="020F0502020204030204"/>
                <a:ea typeface="Arial Unicode MS" panose="020B0604020202020204" pitchFamily="34" charset="-122"/>
              </a:rPr>
              <a:t>Cell = </a:t>
            </a:r>
            <a:r>
              <a:rPr lang="en-US" altLang="zh-CN" sz="1400" b="1" dirty="0" smtClean="0">
                <a:solidFill>
                  <a:srgbClr val="1D1D1A"/>
                </a:solidFill>
                <a:latin typeface="Calibri" panose="020F0502020204030204"/>
                <a:ea typeface="Arial Unicode MS" panose="020B0604020202020204" pitchFamily="34" charset="-122"/>
              </a:rPr>
              <a:t>2-SUL + 1-NUL + 1-DL</a:t>
            </a:r>
            <a:endParaRPr lang="en-US" altLang="zh-CN" sz="1400" b="1" dirty="0">
              <a:solidFill>
                <a:srgbClr val="1D1D1A"/>
              </a:solidFill>
              <a:latin typeface="Calibri" panose="020F0502020204030204"/>
              <a:ea typeface="等线" panose="02010600030101010101" pitchFamily="2" charset="-122"/>
            </a:endParaRPr>
          </a:p>
        </p:txBody>
      </p:sp>
      <p:sp>
        <p:nvSpPr>
          <p:cNvPr id="287" name="文本框 286"/>
          <p:cNvSpPr txBox="1"/>
          <p:nvPr/>
        </p:nvSpPr>
        <p:spPr>
          <a:xfrm>
            <a:off x="6468713" y="3040375"/>
            <a:ext cx="643146" cy="261610"/>
          </a:xfrm>
          <a:prstGeom prst="rect">
            <a:avLst/>
          </a:prstGeom>
          <a:noFill/>
        </p:spPr>
        <p:txBody>
          <a:bodyPr vert="horz" wrap="square" rtlCol="0">
            <a:spAutoFit/>
          </a:bodyPr>
          <a:lstStyle/>
          <a:p>
            <a:pPr algn="ctr" defTabSz="914400"/>
            <a:r>
              <a:rPr lang="en-US" altLang="zh-CN" sz="1100" dirty="0">
                <a:solidFill>
                  <a:srgbClr val="1D1D1A"/>
                </a:solidFill>
                <a:latin typeface="Calibri" panose="020F0502020204030204" pitchFamily="34" charset="0"/>
                <a:ea typeface="Microsoft YaHei" panose="020B0503020204020204" pitchFamily="34" charset="-122"/>
                <a:cs typeface="Calibri" panose="020F0502020204030204" pitchFamily="34" charset="0"/>
              </a:rPr>
              <a:t>Rel-18</a:t>
            </a:r>
            <a:endParaRPr lang="zh-CN" altLang="en-US" sz="1100" dirty="0">
              <a:solidFill>
                <a:srgbClr val="1D1D1A"/>
              </a:solidFill>
              <a:latin typeface="Calibri" panose="020F0502020204030204" pitchFamily="34" charset="0"/>
              <a:ea typeface="Microsoft YaHei" panose="020B0503020204020204" pitchFamily="34" charset="-122"/>
              <a:cs typeface="Calibri" panose="020F0502020204030204" pitchFamily="34" charset="0"/>
            </a:endParaRPr>
          </a:p>
        </p:txBody>
      </p:sp>
      <p:sp>
        <p:nvSpPr>
          <p:cNvPr id="53" name="文本框 52"/>
          <p:cNvSpPr txBox="1"/>
          <p:nvPr/>
        </p:nvSpPr>
        <p:spPr>
          <a:xfrm>
            <a:off x="6468713" y="4706886"/>
            <a:ext cx="643146" cy="261610"/>
          </a:xfrm>
          <a:prstGeom prst="rect">
            <a:avLst/>
          </a:prstGeom>
          <a:noFill/>
        </p:spPr>
        <p:txBody>
          <a:bodyPr vert="horz" wrap="square" rtlCol="0">
            <a:spAutoFit/>
          </a:bodyPr>
          <a:lstStyle/>
          <a:p>
            <a:pPr algn="ctr" defTabSz="914400"/>
            <a:r>
              <a:rPr lang="en-US" altLang="zh-CN" sz="1100" dirty="0" smtClean="0">
                <a:solidFill>
                  <a:srgbClr val="1D1D1A"/>
                </a:solidFill>
                <a:latin typeface="Calibri" panose="020F0502020204030204" pitchFamily="34" charset="0"/>
                <a:ea typeface="Microsoft YaHei" panose="020B0503020204020204" pitchFamily="34" charset="-122"/>
                <a:cs typeface="Calibri" panose="020F0502020204030204" pitchFamily="34" charset="0"/>
              </a:rPr>
              <a:t>Rel-19</a:t>
            </a:r>
            <a:endParaRPr lang="zh-CN" altLang="en-US" sz="1100" dirty="0">
              <a:solidFill>
                <a:srgbClr val="1D1D1A"/>
              </a:solidFill>
              <a:latin typeface="Calibri" panose="020F0502020204030204" pitchFamily="34" charset="0"/>
              <a:ea typeface="Microsoft YaHei" panose="020B0503020204020204" pitchFamily="34" charset="-122"/>
              <a:cs typeface="Calibri" panose="020F0502020204030204" pitchFamily="34" charset="0"/>
            </a:endParaRPr>
          </a:p>
        </p:txBody>
      </p:sp>
      <p:sp>
        <p:nvSpPr>
          <p:cNvPr id="79" name="文本框 78"/>
          <p:cNvSpPr txBox="1"/>
          <p:nvPr/>
        </p:nvSpPr>
        <p:spPr>
          <a:xfrm>
            <a:off x="1779984" y="3427183"/>
            <a:ext cx="2265105" cy="253916"/>
          </a:xfrm>
          <a:prstGeom prst="rect">
            <a:avLst/>
          </a:prstGeom>
          <a:noFill/>
        </p:spPr>
        <p:txBody>
          <a:bodyPr vert="horz" wrap="square" rtlCol="0">
            <a:spAutoFit/>
          </a:bodyPr>
          <a:lstStyle/>
          <a:p>
            <a:pPr algn="ctr" defTabSz="914400"/>
            <a:r>
              <a:rPr lang="en-US" altLang="zh-CN" sz="1050" b="1" dirty="0">
                <a:solidFill>
                  <a:srgbClr val="1D1D1A"/>
                </a:solidFill>
                <a:latin typeface="Calibri" panose="020F0502020204030204" pitchFamily="34" charset="0"/>
                <a:ea typeface="Microsoft YaHei" panose="020B0503020204020204" pitchFamily="34" charset="-122"/>
                <a:cs typeface="Calibri" panose="020F0502020204030204" pitchFamily="34" charset="0"/>
              </a:rPr>
              <a:t>R18 </a:t>
            </a:r>
            <a:r>
              <a:rPr lang="en-US" altLang="zh-CN" sz="1050" b="1" dirty="0" smtClean="0">
                <a:solidFill>
                  <a:srgbClr val="1D1D1A"/>
                </a:solidFill>
                <a:latin typeface="Calibri" panose="020F0502020204030204" pitchFamily="34" charset="0"/>
                <a:ea typeface="Microsoft YaHei" panose="020B0503020204020204" pitchFamily="34" charset="-122"/>
                <a:cs typeface="Calibri" panose="020F0502020204030204" pitchFamily="34" charset="0"/>
              </a:rPr>
              <a:t>: </a:t>
            </a:r>
            <a:r>
              <a:rPr lang="en-US" altLang="zh-CN" sz="1050" b="1" dirty="0">
                <a:solidFill>
                  <a:srgbClr val="1D1D1A"/>
                </a:solidFill>
                <a:latin typeface="Calibri" panose="020F0502020204030204"/>
                <a:ea typeface="Microsoft YaHei" panose="020B0503020204020204" pitchFamily="34" charset="-122"/>
              </a:rPr>
              <a:t>(4DL CC) TDD+TDD+SUL</a:t>
            </a:r>
            <a:endParaRPr lang="zh-CN" altLang="en-US" sz="1050" b="1" dirty="0">
              <a:solidFill>
                <a:srgbClr val="1D1D1A"/>
              </a:solidFill>
              <a:latin typeface="Calibri" panose="020F0502020204030204"/>
              <a:ea typeface="Microsoft YaHei" panose="020B0503020204020204" pitchFamily="34" charset="-122"/>
            </a:endParaRPr>
          </a:p>
        </p:txBody>
      </p:sp>
      <p:sp>
        <p:nvSpPr>
          <p:cNvPr id="83" name="Rectangle 49"/>
          <p:cNvSpPr>
            <a:spLocks noChangeArrowheads="1"/>
          </p:cNvSpPr>
          <p:nvPr/>
        </p:nvSpPr>
        <p:spPr bwMode="auto">
          <a:xfrm>
            <a:off x="901030" y="4363420"/>
            <a:ext cx="613951"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zh-CN" sz="1000" dirty="0">
                <a:solidFill>
                  <a:srgbClr val="000000"/>
                </a:solidFill>
                <a:latin typeface="Calibri" panose="020F0502020204030204" pitchFamily="34" charset="0"/>
                <a:cs typeface="Calibri" panose="020F0502020204030204" pitchFamily="34" charset="0"/>
              </a:rPr>
              <a:t>T</a:t>
            </a:r>
            <a:r>
              <a:rPr kumimoji="0" lang="zh-CN" altLang="zh-CN" sz="1000" i="0" u="none" strike="noStrike" cap="none" normalizeH="0" baseline="0" dirty="0">
                <a:ln>
                  <a:noFill/>
                </a:ln>
                <a:solidFill>
                  <a:srgbClr val="000000"/>
                </a:solidFill>
                <a:effectLst/>
                <a:latin typeface="Calibri" panose="020F0502020204030204" pitchFamily="34" charset="0"/>
                <a:cs typeface="Calibri" panose="020F0502020204030204" pitchFamily="34" charset="0"/>
              </a:rPr>
              <a:t>DD </a:t>
            </a:r>
            <a:r>
              <a:rPr kumimoji="0" lang="en-US" altLang="zh-CN" sz="1000" i="0" u="none" strike="noStrike" cap="none" normalizeH="0" baseline="0" dirty="0">
                <a:ln>
                  <a:noFill/>
                </a:ln>
                <a:solidFill>
                  <a:srgbClr val="000000"/>
                </a:solidFill>
                <a:effectLst/>
                <a:latin typeface="Calibri" panose="020F0502020204030204" pitchFamily="34" charset="0"/>
                <a:cs typeface="Calibri" panose="020F0502020204030204" pitchFamily="34" charset="0"/>
              </a:rPr>
              <a:t>B</a:t>
            </a:r>
            <a:r>
              <a:rPr kumimoji="0" lang="zh-CN" altLang="zh-CN" sz="1000" i="0" u="none" strike="noStrike" cap="none" normalizeH="0" baseline="0" dirty="0">
                <a:ln>
                  <a:noFill/>
                </a:ln>
                <a:solidFill>
                  <a:srgbClr val="000000"/>
                </a:solidFill>
                <a:effectLst/>
                <a:latin typeface="Calibri" panose="020F0502020204030204" pitchFamily="34" charset="0"/>
                <a:cs typeface="Calibri" panose="020F0502020204030204" pitchFamily="34" charset="0"/>
              </a:rPr>
              <a:t>and </a:t>
            </a:r>
            <a:r>
              <a:rPr kumimoji="0" lang="en-US" altLang="zh-CN" sz="1000" i="0" u="none" strike="noStrike" cap="none" normalizeH="0" baseline="0" dirty="0">
                <a:ln>
                  <a:noFill/>
                </a:ln>
                <a:solidFill>
                  <a:srgbClr val="000000"/>
                </a:solidFill>
                <a:effectLst/>
                <a:latin typeface="Calibri" panose="020F0502020204030204" pitchFamily="34" charset="0"/>
                <a:cs typeface="Calibri" panose="020F0502020204030204" pitchFamily="34" charset="0"/>
              </a:rPr>
              <a:t>B</a:t>
            </a:r>
            <a:endParaRPr kumimoji="0" lang="zh-CN" altLang="zh-CN"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p:txBody>
      </p:sp>
      <p:sp>
        <p:nvSpPr>
          <p:cNvPr id="84" name="Rectangle 47"/>
          <p:cNvSpPr>
            <a:spLocks noChangeArrowheads="1"/>
          </p:cNvSpPr>
          <p:nvPr/>
        </p:nvSpPr>
        <p:spPr bwMode="auto">
          <a:xfrm>
            <a:off x="901030" y="3910360"/>
            <a:ext cx="617157"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zh-CN" sz="1000" i="0" u="none" strike="noStrike" cap="none" normalizeH="0" baseline="0" dirty="0">
                <a:ln>
                  <a:noFill/>
                </a:ln>
                <a:solidFill>
                  <a:srgbClr val="000000"/>
                </a:solidFill>
                <a:effectLst/>
                <a:latin typeface="Calibri" panose="020F0502020204030204" pitchFamily="34" charset="0"/>
                <a:cs typeface="Calibri" panose="020F0502020204030204" pitchFamily="34" charset="0"/>
              </a:rPr>
              <a:t>TDD Band A</a:t>
            </a:r>
            <a:endParaRPr kumimoji="0" lang="zh-CN" altLang="zh-CN"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p:txBody>
      </p:sp>
      <p:sp>
        <p:nvSpPr>
          <p:cNvPr id="85" name="Rectangle 47"/>
          <p:cNvSpPr>
            <a:spLocks noChangeArrowheads="1"/>
          </p:cNvSpPr>
          <p:nvPr/>
        </p:nvSpPr>
        <p:spPr bwMode="auto">
          <a:xfrm>
            <a:off x="4276135" y="4280649"/>
            <a:ext cx="43762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zh-CN" sz="1000" i="0" u="none" strike="noStrike" cap="none" normalizeH="0" baseline="0" dirty="0">
                <a:ln>
                  <a:noFill/>
                </a:ln>
                <a:solidFill>
                  <a:srgbClr val="000000"/>
                </a:solidFill>
                <a:effectLst/>
                <a:latin typeface="Calibri" panose="020F0502020204030204" pitchFamily="34" charset="0"/>
                <a:cs typeface="Calibri" panose="020F0502020204030204" pitchFamily="34" charset="0"/>
              </a:rPr>
              <a:t>100MHz</a:t>
            </a:r>
            <a:endParaRPr kumimoji="0" lang="zh-CN" altLang="zh-CN"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p:txBody>
      </p:sp>
      <p:sp>
        <p:nvSpPr>
          <p:cNvPr id="86" name="Rectangle 47"/>
          <p:cNvSpPr>
            <a:spLocks noChangeArrowheads="1"/>
          </p:cNvSpPr>
          <p:nvPr/>
        </p:nvSpPr>
        <p:spPr bwMode="auto">
          <a:xfrm>
            <a:off x="4308996" y="4726921"/>
            <a:ext cx="371898"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i="0" u="none" strike="noStrike" cap="none" normalizeH="0" baseline="0" dirty="0">
                <a:ln>
                  <a:noFill/>
                </a:ln>
                <a:solidFill>
                  <a:srgbClr val="000000"/>
                </a:solidFill>
                <a:effectLst/>
                <a:latin typeface="Calibri" panose="020F0502020204030204" pitchFamily="34" charset="0"/>
                <a:cs typeface="Calibri" panose="020F0502020204030204" pitchFamily="34" charset="0"/>
              </a:rPr>
              <a:t>3</a:t>
            </a:r>
            <a:r>
              <a:rPr kumimoji="0" lang="zh-CN" altLang="zh-CN" sz="1000" i="0" u="none" strike="noStrike" cap="none" normalizeH="0" baseline="0" dirty="0">
                <a:ln>
                  <a:noFill/>
                </a:ln>
                <a:solidFill>
                  <a:srgbClr val="000000"/>
                </a:solidFill>
                <a:effectLst/>
                <a:latin typeface="Calibri" panose="020F0502020204030204" pitchFamily="34" charset="0"/>
                <a:cs typeface="Calibri" panose="020F0502020204030204" pitchFamily="34" charset="0"/>
              </a:rPr>
              <a:t>0MHz</a:t>
            </a:r>
            <a:endParaRPr kumimoji="0" lang="zh-CN" altLang="zh-CN"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p:txBody>
      </p:sp>
      <p:sp>
        <p:nvSpPr>
          <p:cNvPr id="87" name="Rectangle 47"/>
          <p:cNvSpPr>
            <a:spLocks noChangeArrowheads="1"/>
          </p:cNvSpPr>
          <p:nvPr/>
        </p:nvSpPr>
        <p:spPr bwMode="auto">
          <a:xfrm>
            <a:off x="4308996" y="4462643"/>
            <a:ext cx="371898"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i="0" u="none" strike="noStrike" cap="none" normalizeH="0" baseline="0" dirty="0">
                <a:ln>
                  <a:noFill/>
                </a:ln>
                <a:solidFill>
                  <a:srgbClr val="000000"/>
                </a:solidFill>
                <a:effectLst/>
                <a:latin typeface="Calibri" panose="020F0502020204030204" pitchFamily="34" charset="0"/>
                <a:cs typeface="Calibri" panose="020F0502020204030204" pitchFamily="34" charset="0"/>
              </a:rPr>
              <a:t>6</a:t>
            </a:r>
            <a:r>
              <a:rPr kumimoji="0" lang="zh-CN" altLang="zh-CN" sz="1000" i="0" u="none" strike="noStrike" cap="none" normalizeH="0" baseline="0" dirty="0">
                <a:ln>
                  <a:noFill/>
                </a:ln>
                <a:solidFill>
                  <a:srgbClr val="000000"/>
                </a:solidFill>
                <a:effectLst/>
                <a:latin typeface="Calibri" panose="020F0502020204030204" pitchFamily="34" charset="0"/>
                <a:cs typeface="Calibri" panose="020F0502020204030204" pitchFamily="34" charset="0"/>
              </a:rPr>
              <a:t>0MHz</a:t>
            </a:r>
            <a:endParaRPr kumimoji="0" lang="zh-CN" altLang="zh-CN"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p:txBody>
      </p:sp>
      <p:sp>
        <p:nvSpPr>
          <p:cNvPr id="88" name="Rectangle 49"/>
          <p:cNvSpPr>
            <a:spLocks noChangeArrowheads="1"/>
          </p:cNvSpPr>
          <p:nvPr/>
        </p:nvSpPr>
        <p:spPr bwMode="auto">
          <a:xfrm>
            <a:off x="901030" y="4714727"/>
            <a:ext cx="588303"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zh-CN" sz="1000" dirty="0">
                <a:solidFill>
                  <a:srgbClr val="000000"/>
                </a:solidFill>
                <a:latin typeface="Calibri" panose="020F0502020204030204" pitchFamily="34" charset="0"/>
                <a:cs typeface="Calibri" panose="020F0502020204030204" pitchFamily="34" charset="0"/>
              </a:rPr>
              <a:t>SUL</a:t>
            </a:r>
            <a:r>
              <a:rPr kumimoji="0" lang="zh-CN" altLang="zh-CN" sz="1000" i="0" u="none" strike="noStrike" cap="none" normalizeH="0" baseline="0" dirty="0">
                <a:ln>
                  <a:noFill/>
                </a:ln>
                <a:solidFill>
                  <a:srgbClr val="000000"/>
                </a:solidFill>
                <a:effectLst/>
                <a:latin typeface="Calibri" panose="020F0502020204030204" pitchFamily="34" charset="0"/>
                <a:cs typeface="Calibri" panose="020F0502020204030204" pitchFamily="34" charset="0"/>
              </a:rPr>
              <a:t> </a:t>
            </a:r>
            <a:r>
              <a:rPr kumimoji="0" lang="en-US" altLang="zh-CN" sz="1000" i="0" u="none" strike="noStrike" cap="none" normalizeH="0" baseline="0" dirty="0">
                <a:ln>
                  <a:noFill/>
                </a:ln>
                <a:solidFill>
                  <a:srgbClr val="000000"/>
                </a:solidFill>
                <a:effectLst/>
                <a:latin typeface="Calibri" panose="020F0502020204030204" pitchFamily="34" charset="0"/>
                <a:cs typeface="Calibri" panose="020F0502020204030204" pitchFamily="34" charset="0"/>
              </a:rPr>
              <a:t>B</a:t>
            </a:r>
            <a:r>
              <a:rPr kumimoji="0" lang="zh-CN" altLang="zh-CN" sz="1000" i="0" u="none" strike="noStrike" cap="none" normalizeH="0" baseline="0" dirty="0">
                <a:ln>
                  <a:noFill/>
                </a:ln>
                <a:solidFill>
                  <a:srgbClr val="000000"/>
                </a:solidFill>
                <a:effectLst/>
                <a:latin typeface="Calibri" panose="020F0502020204030204" pitchFamily="34" charset="0"/>
                <a:cs typeface="Calibri" panose="020F0502020204030204" pitchFamily="34" charset="0"/>
              </a:rPr>
              <a:t>and </a:t>
            </a:r>
            <a:r>
              <a:rPr kumimoji="0" lang="en-US" altLang="zh-CN" sz="1000" i="0" u="none" strike="noStrike" cap="none" normalizeH="0" baseline="0" dirty="0">
                <a:ln>
                  <a:noFill/>
                </a:ln>
                <a:solidFill>
                  <a:srgbClr val="000000"/>
                </a:solidFill>
                <a:effectLst/>
                <a:latin typeface="Calibri" panose="020F0502020204030204" pitchFamily="34" charset="0"/>
                <a:cs typeface="Calibri" panose="020F0502020204030204" pitchFamily="34" charset="0"/>
              </a:rPr>
              <a:t>C</a:t>
            </a:r>
            <a:endParaRPr kumimoji="0" lang="zh-CN" altLang="zh-CN"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p:txBody>
      </p:sp>
      <p:sp>
        <p:nvSpPr>
          <p:cNvPr id="89" name="Rectangle 47"/>
          <p:cNvSpPr>
            <a:spLocks noChangeArrowheads="1"/>
          </p:cNvSpPr>
          <p:nvPr/>
        </p:nvSpPr>
        <p:spPr bwMode="auto">
          <a:xfrm>
            <a:off x="4276135" y="3818602"/>
            <a:ext cx="43762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zh-CN" sz="1000" i="0" u="none" strike="noStrike" cap="none" normalizeH="0" baseline="0" dirty="0">
                <a:ln>
                  <a:noFill/>
                </a:ln>
                <a:solidFill>
                  <a:srgbClr val="000000"/>
                </a:solidFill>
                <a:effectLst/>
                <a:latin typeface="Calibri" panose="020F0502020204030204" pitchFamily="34" charset="0"/>
                <a:cs typeface="Calibri" panose="020F0502020204030204" pitchFamily="34" charset="0"/>
              </a:rPr>
              <a:t>100MHz</a:t>
            </a:r>
            <a:endParaRPr kumimoji="0" lang="zh-CN" altLang="zh-CN"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p:txBody>
      </p:sp>
      <p:sp>
        <p:nvSpPr>
          <p:cNvPr id="90" name="Rectangle 47"/>
          <p:cNvSpPr>
            <a:spLocks noChangeArrowheads="1"/>
          </p:cNvSpPr>
          <p:nvPr/>
        </p:nvSpPr>
        <p:spPr bwMode="auto">
          <a:xfrm>
            <a:off x="4308996" y="4010144"/>
            <a:ext cx="371898"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i="0" u="none" strike="noStrike" cap="none" normalizeH="0" baseline="0" dirty="0">
                <a:ln>
                  <a:noFill/>
                </a:ln>
                <a:solidFill>
                  <a:srgbClr val="000000"/>
                </a:solidFill>
                <a:effectLst/>
                <a:latin typeface="Calibri" panose="020F0502020204030204" pitchFamily="34" charset="0"/>
                <a:cs typeface="Calibri" panose="020F0502020204030204" pitchFamily="34" charset="0"/>
              </a:rPr>
              <a:t>6</a:t>
            </a:r>
            <a:r>
              <a:rPr kumimoji="0" lang="zh-CN" altLang="zh-CN" sz="1000" i="0" u="none" strike="noStrike" cap="none" normalizeH="0" baseline="0" dirty="0">
                <a:ln>
                  <a:noFill/>
                </a:ln>
                <a:solidFill>
                  <a:srgbClr val="000000"/>
                </a:solidFill>
                <a:effectLst/>
                <a:latin typeface="Calibri" panose="020F0502020204030204" pitchFamily="34" charset="0"/>
                <a:cs typeface="Calibri" panose="020F0502020204030204" pitchFamily="34" charset="0"/>
              </a:rPr>
              <a:t>0MHz</a:t>
            </a:r>
            <a:endParaRPr kumimoji="0" lang="zh-CN" altLang="zh-CN"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p:txBody>
      </p:sp>
      <p:sp>
        <p:nvSpPr>
          <p:cNvPr id="93" name="文本框 92"/>
          <p:cNvSpPr txBox="1"/>
          <p:nvPr/>
        </p:nvSpPr>
        <p:spPr>
          <a:xfrm>
            <a:off x="2056686" y="5096997"/>
            <a:ext cx="1711700" cy="253916"/>
          </a:xfrm>
          <a:prstGeom prst="rect">
            <a:avLst/>
          </a:prstGeom>
          <a:noFill/>
        </p:spPr>
        <p:txBody>
          <a:bodyPr vert="horz" wrap="square" rtlCol="0">
            <a:spAutoFit/>
          </a:bodyPr>
          <a:lstStyle/>
          <a:p>
            <a:pPr algn="ctr" defTabSz="914400"/>
            <a:r>
              <a:rPr lang="en-US" altLang="zh-CN" sz="1050" b="1" dirty="0" smtClean="0">
                <a:solidFill>
                  <a:srgbClr val="1D1D1A"/>
                </a:solidFill>
                <a:latin typeface="Calibri" panose="020F0502020204030204" pitchFamily="34" charset="0"/>
                <a:ea typeface="Microsoft YaHei" panose="020B0503020204020204" pitchFamily="34" charset="-122"/>
                <a:cs typeface="Calibri" panose="020F0502020204030204" pitchFamily="34" charset="0"/>
              </a:rPr>
              <a:t>1.174Gps peak </a:t>
            </a:r>
            <a:r>
              <a:rPr lang="en-US" altLang="zh-CN" sz="1050" b="1" dirty="0">
                <a:solidFill>
                  <a:srgbClr val="1D1D1A"/>
                </a:solidFill>
                <a:latin typeface="Calibri" panose="020F0502020204030204" pitchFamily="34" charset="0"/>
                <a:ea typeface="Microsoft YaHei" panose="020B0503020204020204" pitchFamily="34" charset="-122"/>
                <a:cs typeface="Calibri" panose="020F0502020204030204" pitchFamily="34" charset="0"/>
              </a:rPr>
              <a:t>data rate</a:t>
            </a:r>
            <a:endParaRPr lang="zh-CN" altLang="en-US" sz="1050" b="1" dirty="0">
              <a:solidFill>
                <a:srgbClr val="1D1D1A"/>
              </a:solidFill>
              <a:latin typeface="Calibri" panose="020F0502020204030204" pitchFamily="34" charset="0"/>
              <a:ea typeface="Microsoft YaHei" panose="020B0503020204020204" pitchFamily="34" charset="-122"/>
              <a:cs typeface="Calibri" panose="020F0502020204030204" pitchFamily="34" charset="0"/>
            </a:endParaRPr>
          </a:p>
        </p:txBody>
      </p:sp>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01234" y="3762447"/>
            <a:ext cx="2622605" cy="1211076"/>
          </a:xfrm>
          <a:prstGeom prst="rect">
            <a:avLst/>
          </a:prstGeom>
        </p:spPr>
      </p:pic>
      <p:pic>
        <p:nvPicPr>
          <p:cNvPr id="25" name="图片 24"/>
          <p:cNvPicPr>
            <a:picLocks/>
          </p:cNvPicPr>
          <p:nvPr/>
        </p:nvPicPr>
        <p:blipFill>
          <a:blip r:embed="rId5"/>
          <a:stretch>
            <a:fillRect/>
          </a:stretch>
        </p:blipFill>
        <p:spPr>
          <a:xfrm>
            <a:off x="7164610" y="4357590"/>
            <a:ext cx="3309250" cy="960203"/>
          </a:xfrm>
          <a:prstGeom prst="rect">
            <a:avLst/>
          </a:prstGeom>
        </p:spPr>
      </p:pic>
      <p:sp>
        <p:nvSpPr>
          <p:cNvPr id="26" name="Subtitle 1"/>
          <p:cNvSpPr txBox="1">
            <a:spLocks/>
          </p:cNvSpPr>
          <p:nvPr/>
        </p:nvSpPr>
        <p:spPr>
          <a:xfrm>
            <a:off x="216796" y="260105"/>
            <a:ext cx="9123484" cy="466149"/>
          </a:xfrm>
          <a:prstGeom prst="rect">
            <a:avLst/>
          </a:prstGeom>
        </p:spPr>
        <p:txBody>
          <a:bodyPr lIns="0" tIns="0" rIns="0" bIns="0" anchor="t">
            <a:normAutofit/>
          </a:bodyPr>
          <a:lstStyle>
            <a:lvl1pPr marL="0" indent="0" algn="l" defTabSz="914400" rtl="0" eaLnBrk="1" latinLnBrk="0" hangingPunct="1">
              <a:lnSpc>
                <a:spcPts val="3429"/>
              </a:lnSpc>
              <a:spcBef>
                <a:spcPct val="0"/>
              </a:spcBef>
              <a:buFontTx/>
              <a:buNone/>
              <a:defRPr sz="3199" kern="1200" baseline="0">
                <a:solidFill>
                  <a:schemeClr val="tx1"/>
                </a:solidFill>
                <a:latin typeface="Calibri" panose="020F0502020204030204" pitchFamily="34" charset="0"/>
                <a:ea typeface="Microsoft YaHei" panose="020B0503020204020204" pitchFamily="34" charset="-122"/>
                <a:cs typeface="Calibri" panose="020F0502020204030204" pitchFamily="34" charset="0"/>
              </a:defRPr>
            </a:lvl1pPr>
            <a:lvl2pPr marL="593662" indent="0" algn="ctr" defTabSz="914400" rtl="0" eaLnBrk="1" latinLnBrk="0" hangingPunct="1">
              <a:lnSpc>
                <a:spcPct val="90000"/>
              </a:lnSpc>
              <a:spcBef>
                <a:spcPts val="500"/>
              </a:spcBef>
              <a:buFontTx/>
              <a:buNone/>
              <a:defRPr sz="2597" kern="1200">
                <a:solidFill>
                  <a:schemeClr val="tx1"/>
                </a:solidFill>
                <a:latin typeface="Arial" panose="020B0604020202020204" pitchFamily="34" charset="0"/>
                <a:ea typeface="+mn-ea"/>
                <a:cs typeface="Arial" panose="020B0604020202020204" pitchFamily="34" charset="0"/>
              </a:defRPr>
            </a:lvl2pPr>
            <a:lvl3pPr marL="1187323" indent="0" algn="ctr" defTabSz="914400" rtl="0" eaLnBrk="1" latinLnBrk="0" hangingPunct="1">
              <a:lnSpc>
                <a:spcPct val="90000"/>
              </a:lnSpc>
              <a:spcBef>
                <a:spcPts val="500"/>
              </a:spcBef>
              <a:buFontTx/>
              <a:buNone/>
              <a:defRPr sz="2337" kern="1200">
                <a:solidFill>
                  <a:schemeClr val="tx1"/>
                </a:solidFill>
                <a:latin typeface="Arial" panose="020B0604020202020204" pitchFamily="34" charset="0"/>
                <a:ea typeface="+mn-ea"/>
                <a:cs typeface="Arial" panose="020B0604020202020204" pitchFamily="34" charset="0"/>
              </a:defRPr>
            </a:lvl3pPr>
            <a:lvl4pPr marL="1780986" indent="0" algn="ctr" defTabSz="914400" rtl="0" eaLnBrk="1" latinLnBrk="0" hangingPunct="1">
              <a:lnSpc>
                <a:spcPct val="90000"/>
              </a:lnSpc>
              <a:spcBef>
                <a:spcPts val="500"/>
              </a:spcBef>
              <a:buFontTx/>
              <a:buNone/>
              <a:defRPr sz="2078" kern="1200">
                <a:solidFill>
                  <a:schemeClr val="tx1"/>
                </a:solidFill>
                <a:latin typeface="Arial" panose="020B0604020202020204" pitchFamily="34" charset="0"/>
                <a:ea typeface="+mn-ea"/>
                <a:cs typeface="Arial" panose="020B0604020202020204" pitchFamily="34" charset="0"/>
              </a:defRPr>
            </a:lvl4pPr>
            <a:lvl5pPr marL="2374648" indent="0" algn="ctr" defTabSz="914400" rtl="0" eaLnBrk="1" latinLnBrk="0" hangingPunct="1">
              <a:lnSpc>
                <a:spcPct val="90000"/>
              </a:lnSpc>
              <a:spcBef>
                <a:spcPts val="500"/>
              </a:spcBef>
              <a:buFontTx/>
              <a:buNone/>
              <a:defRPr sz="2078" kern="1200">
                <a:solidFill>
                  <a:schemeClr val="tx1"/>
                </a:solidFill>
                <a:latin typeface="Arial" panose="020B0604020202020204" pitchFamily="34" charset="0"/>
                <a:ea typeface="+mn-ea"/>
                <a:cs typeface="Arial" panose="020B0604020202020204" pitchFamily="34" charset="0"/>
              </a:defRPr>
            </a:lvl5pPr>
            <a:lvl6pPr marL="2968309"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6pPr>
            <a:lvl7pPr marL="3561971"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7pPr>
            <a:lvl8pPr marL="4155634"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8pPr>
            <a:lvl9pPr marL="4749295"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9pPr>
          </a:lstStyle>
          <a:p>
            <a:r>
              <a:rPr lang="en-US" altLang="zh-CN" sz="3000" b="1" dirty="0" smtClean="0"/>
              <a:t>UL Gbps with low DL complexity</a:t>
            </a:r>
            <a:endParaRPr lang="zh-CN" altLang="en-US" sz="3000" b="1" dirty="0"/>
          </a:p>
        </p:txBody>
      </p:sp>
    </p:spTree>
    <p:extLst>
      <p:ext uri="{BB962C8B-B14F-4D97-AF65-F5344CB8AC3E}">
        <p14:creationId xmlns:p14="http://schemas.microsoft.com/office/powerpoint/2010/main" val="979717034"/>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216796" y="260105"/>
            <a:ext cx="7936756" cy="466149"/>
          </a:xfrm>
        </p:spPr>
        <p:txBody>
          <a:bodyPr>
            <a:normAutofit/>
          </a:bodyPr>
          <a:lstStyle/>
          <a:p>
            <a:r>
              <a:rPr lang="en-US" altLang="zh-CN" sz="3000" b="1" dirty="0"/>
              <a:t>Fast DL carrier switching via </a:t>
            </a:r>
            <a:r>
              <a:rPr lang="en-US" altLang="zh-CN" sz="3000" b="1" dirty="0" smtClean="0"/>
              <a:t>L1 signaling (1/2)</a:t>
            </a:r>
            <a:endParaRPr lang="zh-CN" altLang="en-US" sz="3000" b="1" dirty="0"/>
          </a:p>
        </p:txBody>
      </p:sp>
      <p:sp>
        <p:nvSpPr>
          <p:cNvPr id="64" name="文本框 63">
            <a:extLst>
              <a:ext uri="{FF2B5EF4-FFF2-40B4-BE49-F238E27FC236}">
                <a16:creationId xmlns="" xmlns:a16="http://schemas.microsoft.com/office/drawing/2014/main" id="{8A48EE13-BADF-4713-8134-D1A58D9DD94E}"/>
              </a:ext>
            </a:extLst>
          </p:cNvPr>
          <p:cNvSpPr txBox="1"/>
          <p:nvPr/>
        </p:nvSpPr>
        <p:spPr>
          <a:xfrm>
            <a:off x="407502" y="824737"/>
            <a:ext cx="11403079" cy="1238801"/>
          </a:xfrm>
          <a:prstGeom prst="rect">
            <a:avLst/>
          </a:prstGeom>
          <a:noFill/>
        </p:spPr>
        <p:txBody>
          <a:bodyPr wrap="square" rtlCol="0">
            <a:spAutoFit/>
          </a:bodyPr>
          <a:lstStyle/>
          <a:p>
            <a:pPr>
              <a:spcAft>
                <a:spcPts val="300"/>
              </a:spcAft>
            </a:pPr>
            <a:r>
              <a:rPr lang="en-US" altLang="zh-CN" sz="1600" b="1" dirty="0">
                <a:latin typeface="Calibri"/>
                <a:ea typeface="等线" panose="02010600030101010101" pitchFamily="2" charset="-122"/>
                <a:cs typeface="Arial"/>
              </a:rPr>
              <a:t>Motivation:  </a:t>
            </a:r>
          </a:p>
          <a:p>
            <a:pPr marL="360000" lvl="1" indent="-180000">
              <a:buFont typeface="Arial" panose="020B0604020202020204" pitchFamily="34" charset="0"/>
              <a:buChar char="•"/>
            </a:pPr>
            <a:r>
              <a:rPr lang="en-US" altLang="zh-CN" sz="1400" dirty="0" smtClean="0">
                <a:latin typeface="Calibri"/>
                <a:ea typeface="等线" panose="02010600030101010101" pitchFamily="2" charset="-122"/>
                <a:cs typeface="Arial"/>
              </a:rPr>
              <a:t>Typically the number of carriers available at the network side is more than that can be supported by </a:t>
            </a:r>
            <a:r>
              <a:rPr lang="en-US" altLang="zh-CN" sz="1400" dirty="0">
                <a:latin typeface="Calibri"/>
                <a:ea typeface="等线" panose="02010600030101010101" pitchFamily="2" charset="-122"/>
                <a:cs typeface="Arial"/>
              </a:rPr>
              <a:t>UE CA capability, especially more and more spectrum will be deployed in the future by operators. </a:t>
            </a:r>
          </a:p>
          <a:p>
            <a:pPr marL="360000" lvl="1" indent="-180000">
              <a:buFont typeface="Arial" panose="020B0604020202020204" pitchFamily="34" charset="0"/>
              <a:buChar char="•"/>
            </a:pPr>
            <a:r>
              <a:rPr lang="en-US" altLang="zh-CN" sz="1400" dirty="0" smtClean="0">
                <a:latin typeface="Calibri"/>
                <a:ea typeface="等线" panose="02010600030101010101" pitchFamily="2" charset="-122"/>
                <a:cs typeface="Arial"/>
              </a:rPr>
              <a:t>Network </a:t>
            </a:r>
            <a:r>
              <a:rPr lang="en-US" altLang="zh-CN" sz="1400" dirty="0">
                <a:latin typeface="Calibri"/>
                <a:ea typeface="等线" panose="02010600030101010101" pitchFamily="2" charset="-122"/>
                <a:cs typeface="Arial"/>
              </a:rPr>
              <a:t>can decide the best </a:t>
            </a:r>
            <a:r>
              <a:rPr lang="en-US" altLang="zh-CN" sz="1400" dirty="0" smtClean="0">
                <a:latin typeface="Calibri"/>
                <a:ea typeface="等线" panose="02010600030101010101" pitchFamily="2" charset="-122"/>
                <a:cs typeface="Arial"/>
              </a:rPr>
              <a:t>carrier for PDSCH transmission </a:t>
            </a:r>
            <a:r>
              <a:rPr lang="en-US" altLang="zh-CN" sz="1400" dirty="0">
                <a:latin typeface="Calibri"/>
                <a:ea typeface="等线" panose="02010600030101010101" pitchFamily="2" charset="-122"/>
                <a:cs typeface="Arial"/>
              </a:rPr>
              <a:t>based on the traffic </a:t>
            </a:r>
            <a:r>
              <a:rPr lang="en-US" altLang="zh-CN" sz="1400" dirty="0" smtClean="0">
                <a:latin typeface="Calibri"/>
                <a:ea typeface="等线" panose="02010600030101010101" pitchFamily="2" charset="-122"/>
                <a:cs typeface="Arial"/>
              </a:rPr>
              <a:t>and/or </a:t>
            </a:r>
            <a:r>
              <a:rPr lang="en-US" altLang="zh-CN" sz="1400" dirty="0">
                <a:latin typeface="Calibri"/>
                <a:ea typeface="等线" panose="02010600030101010101" pitchFamily="2" charset="-122"/>
                <a:cs typeface="Arial"/>
              </a:rPr>
              <a:t>channel condition, and </a:t>
            </a:r>
            <a:r>
              <a:rPr lang="en-US" altLang="zh-CN" sz="1400" dirty="0" smtClean="0">
                <a:latin typeface="Calibri"/>
                <a:ea typeface="等线" panose="02010600030101010101" pitchFamily="2" charset="-122"/>
                <a:cs typeface="Arial"/>
              </a:rPr>
              <a:t>indicate UE to switch among carriers. However, the interruption time is quite long based on the current switching mechanisms, which would have significant impact on the UE experience. </a:t>
            </a:r>
            <a:endParaRPr lang="en-US" altLang="zh-CN" sz="1400" dirty="0">
              <a:latin typeface="Calibri"/>
              <a:ea typeface="等线" panose="02010600030101010101" pitchFamily="2" charset="-122"/>
              <a:cs typeface="Arial"/>
            </a:endParaRPr>
          </a:p>
        </p:txBody>
      </p:sp>
      <p:grpSp>
        <p:nvGrpSpPr>
          <p:cNvPr id="4" name="组合 3"/>
          <p:cNvGrpSpPr/>
          <p:nvPr/>
        </p:nvGrpSpPr>
        <p:grpSpPr>
          <a:xfrm>
            <a:off x="4160275" y="3137516"/>
            <a:ext cx="2579510" cy="1094960"/>
            <a:chOff x="4288876" y="3137516"/>
            <a:chExt cx="2579510" cy="1094960"/>
          </a:xfrm>
        </p:grpSpPr>
        <p:sp>
          <p:nvSpPr>
            <p:cNvPr id="65" name="圆角矩形 473">
              <a:extLst>
                <a:ext uri="{FF2B5EF4-FFF2-40B4-BE49-F238E27FC236}">
                  <a16:creationId xmlns="" xmlns:a16="http://schemas.microsoft.com/office/drawing/2014/main" id="{63525324-4FDA-420F-A171-C060E257A21D}"/>
                </a:ext>
              </a:extLst>
            </p:cNvPr>
            <p:cNvSpPr/>
            <p:nvPr/>
          </p:nvSpPr>
          <p:spPr>
            <a:xfrm>
              <a:off x="4288876" y="3733090"/>
              <a:ext cx="900000" cy="201600"/>
            </a:xfrm>
            <a:prstGeom prst="roundRect">
              <a:avLst/>
            </a:prstGeom>
            <a:solidFill>
              <a:srgbClr val="A3A3A3"/>
            </a:solidFill>
            <a:ln w="12700" cap="flat" cmpd="sng" algn="ctr">
              <a:noFill/>
              <a:prstDash val="solid"/>
              <a:miter lim="800000"/>
            </a:ln>
            <a:effectLst/>
          </p:spPr>
          <p:txBody>
            <a:bodyPr wrap="none" lIns="0" rIns="0" rtlCol="0" anchor="ctr"/>
            <a:lstStyle/>
            <a:p>
              <a:pPr algn="ctr" defTabSz="914400" fontAlgn="base">
                <a:spcBef>
                  <a:spcPct val="0"/>
                </a:spcBef>
                <a:spcAft>
                  <a:spcPct val="0"/>
                </a:spcAft>
                <a:defRPr/>
              </a:pPr>
              <a:r>
                <a:rPr lang="en-US" altLang="zh-CN" sz="900" kern="0" dirty="0" smtClean="0">
                  <a:solidFill>
                    <a:srgbClr val="FFFFFF"/>
                  </a:solidFill>
                  <a:latin typeface="Calibri" panose="020F0502020204030204"/>
                  <a:ea typeface="微软雅黑" panose="020B0503020204020204" pitchFamily="34" charset="-122"/>
                </a:rPr>
                <a:t>Candidate cell1</a:t>
              </a:r>
              <a:endParaRPr lang="zh-CN" altLang="en-US" sz="900" kern="0" dirty="0">
                <a:solidFill>
                  <a:srgbClr val="FFFFFF"/>
                </a:solidFill>
                <a:latin typeface="Calibri" panose="020F0502020204030204"/>
                <a:ea typeface="微软雅黑" panose="020B0503020204020204" pitchFamily="34" charset="-122"/>
              </a:endParaRPr>
            </a:p>
          </p:txBody>
        </p:sp>
        <p:sp>
          <p:nvSpPr>
            <p:cNvPr id="66" name="圆角矩形 473">
              <a:extLst>
                <a:ext uri="{FF2B5EF4-FFF2-40B4-BE49-F238E27FC236}">
                  <a16:creationId xmlns="" xmlns:a16="http://schemas.microsoft.com/office/drawing/2014/main" id="{85C09B39-D17B-4A53-A856-11DFE20D324B}"/>
                </a:ext>
              </a:extLst>
            </p:cNvPr>
            <p:cNvSpPr/>
            <p:nvPr/>
          </p:nvSpPr>
          <p:spPr>
            <a:xfrm>
              <a:off x="4291669" y="3137516"/>
              <a:ext cx="900000" cy="201600"/>
            </a:xfrm>
            <a:prstGeom prst="roundRect">
              <a:avLst/>
            </a:prstGeom>
            <a:solidFill>
              <a:srgbClr val="337EC3"/>
            </a:solidFill>
            <a:ln w="12700" cap="flat" cmpd="sng" algn="ctr">
              <a:noFill/>
              <a:prstDash val="solid"/>
              <a:miter lim="800000"/>
            </a:ln>
            <a:effectLst/>
          </p:spPr>
          <p:txBody>
            <a:bodyPr wrap="none" lIns="0" rIns="0" rtlCol="0" anchor="ctr"/>
            <a:lstStyle/>
            <a:p>
              <a:pPr algn="ctr" defTabSz="914400" fontAlgn="base">
                <a:spcBef>
                  <a:spcPct val="0"/>
                </a:spcBef>
                <a:spcAft>
                  <a:spcPct val="0"/>
                </a:spcAft>
                <a:defRPr/>
              </a:pPr>
              <a:r>
                <a:rPr lang="en-US" altLang="zh-CN" sz="900" kern="0" dirty="0">
                  <a:solidFill>
                    <a:srgbClr val="FFFFFF"/>
                  </a:solidFill>
                  <a:latin typeface="Calibri" panose="020F0502020204030204"/>
                  <a:ea typeface="微软雅黑" panose="020B0503020204020204" pitchFamily="34" charset="-122"/>
                </a:rPr>
                <a:t>P</a:t>
              </a:r>
              <a:r>
                <a:rPr lang="en-US" altLang="zh-CN" sz="900" kern="0" dirty="0" smtClean="0">
                  <a:solidFill>
                    <a:srgbClr val="FFFFFF"/>
                  </a:solidFill>
                  <a:latin typeface="Calibri" panose="020F0502020204030204"/>
                  <a:ea typeface="微软雅黑" panose="020B0503020204020204" pitchFamily="34" charset="-122"/>
                </a:rPr>
                <a:t>Cell</a:t>
              </a:r>
              <a:endParaRPr lang="zh-CN" altLang="en-US" sz="900" kern="0" dirty="0">
                <a:solidFill>
                  <a:srgbClr val="FFFFFF"/>
                </a:solidFill>
                <a:latin typeface="Calibri" panose="020F0502020204030204"/>
                <a:ea typeface="微软雅黑" panose="020B0503020204020204" pitchFamily="34" charset="-122"/>
              </a:endParaRPr>
            </a:p>
          </p:txBody>
        </p:sp>
        <p:sp>
          <p:nvSpPr>
            <p:cNvPr id="67" name="圆角矩形 473">
              <a:extLst>
                <a:ext uri="{FF2B5EF4-FFF2-40B4-BE49-F238E27FC236}">
                  <a16:creationId xmlns="" xmlns:a16="http://schemas.microsoft.com/office/drawing/2014/main" id="{A0D9196E-49F9-4F44-88E9-91C155D5CA7C}"/>
                </a:ext>
              </a:extLst>
            </p:cNvPr>
            <p:cNvSpPr/>
            <p:nvPr/>
          </p:nvSpPr>
          <p:spPr>
            <a:xfrm>
              <a:off x="4291669" y="3435303"/>
              <a:ext cx="900000" cy="201600"/>
            </a:xfrm>
            <a:prstGeom prst="roundRect">
              <a:avLst/>
            </a:prstGeom>
            <a:solidFill>
              <a:srgbClr val="337EC3"/>
            </a:solidFill>
            <a:ln w="12700" cap="flat" cmpd="sng" algn="ctr">
              <a:noFill/>
              <a:prstDash val="solid"/>
              <a:miter lim="800000"/>
            </a:ln>
            <a:effectLst/>
          </p:spPr>
          <p:txBody>
            <a:bodyPr wrap="none" lIns="0" rIns="0" rtlCol="0" anchor="ctr"/>
            <a:lstStyle/>
            <a:p>
              <a:pPr algn="ctr" defTabSz="914400" fontAlgn="base">
                <a:spcBef>
                  <a:spcPct val="0"/>
                </a:spcBef>
                <a:spcAft>
                  <a:spcPct val="0"/>
                </a:spcAft>
                <a:defRPr/>
              </a:pPr>
              <a:r>
                <a:rPr lang="en-US" altLang="zh-CN" sz="900" kern="0" dirty="0">
                  <a:solidFill>
                    <a:srgbClr val="FFFFFF"/>
                  </a:solidFill>
                  <a:latin typeface="Calibri" panose="020F0502020204030204"/>
                  <a:ea typeface="微软雅黑" panose="020B0503020204020204" pitchFamily="34" charset="-122"/>
                </a:rPr>
                <a:t>S</a:t>
              </a:r>
              <a:r>
                <a:rPr lang="en-US" altLang="zh-CN" sz="900" kern="0" dirty="0" smtClean="0">
                  <a:solidFill>
                    <a:srgbClr val="FFFFFF"/>
                  </a:solidFill>
                  <a:latin typeface="Calibri" panose="020F0502020204030204"/>
                  <a:ea typeface="微软雅黑" panose="020B0503020204020204" pitchFamily="34" charset="-122"/>
                </a:rPr>
                <a:t>Cell</a:t>
              </a:r>
              <a:endParaRPr lang="zh-CN" altLang="en-US" sz="900" kern="0" dirty="0">
                <a:solidFill>
                  <a:srgbClr val="FFFFFF"/>
                </a:solidFill>
                <a:latin typeface="Calibri" panose="020F0502020204030204"/>
                <a:ea typeface="微软雅黑" panose="020B0503020204020204" pitchFamily="34" charset="-122"/>
              </a:endParaRPr>
            </a:p>
          </p:txBody>
        </p:sp>
        <p:sp>
          <p:nvSpPr>
            <p:cNvPr id="73" name="圆角矩形 473">
              <a:extLst>
                <a:ext uri="{FF2B5EF4-FFF2-40B4-BE49-F238E27FC236}">
                  <a16:creationId xmlns="" xmlns:a16="http://schemas.microsoft.com/office/drawing/2014/main" id="{A2A1FEB2-7183-44BA-BFD1-9169A13E21E8}"/>
                </a:ext>
              </a:extLst>
            </p:cNvPr>
            <p:cNvSpPr/>
            <p:nvPr/>
          </p:nvSpPr>
          <p:spPr>
            <a:xfrm>
              <a:off x="4288876" y="4030876"/>
              <a:ext cx="900000" cy="201600"/>
            </a:xfrm>
            <a:prstGeom prst="roundRect">
              <a:avLst/>
            </a:prstGeom>
            <a:solidFill>
              <a:srgbClr val="A3A3A3"/>
            </a:solidFill>
            <a:ln w="12700" cap="flat" cmpd="sng" algn="ctr">
              <a:noFill/>
              <a:prstDash val="solid"/>
              <a:miter lim="800000"/>
            </a:ln>
            <a:effectLst/>
          </p:spPr>
          <p:txBody>
            <a:bodyPr wrap="none" lIns="0" rIns="0" rtlCol="0" anchor="ctr"/>
            <a:lstStyle/>
            <a:p>
              <a:pPr algn="ctr" defTabSz="914400" fontAlgn="base">
                <a:spcBef>
                  <a:spcPct val="0"/>
                </a:spcBef>
                <a:spcAft>
                  <a:spcPct val="0"/>
                </a:spcAft>
                <a:defRPr/>
              </a:pPr>
              <a:r>
                <a:rPr lang="en-US" altLang="zh-CN" sz="900" kern="0" dirty="0">
                  <a:solidFill>
                    <a:srgbClr val="FFFFFF"/>
                  </a:solidFill>
                  <a:latin typeface="Calibri" panose="020F0502020204030204"/>
                  <a:ea typeface="微软雅黑" panose="020B0503020204020204" pitchFamily="34" charset="-122"/>
                </a:rPr>
                <a:t>Candidate </a:t>
              </a:r>
              <a:r>
                <a:rPr lang="en-US" altLang="zh-CN" sz="900" kern="0" dirty="0" smtClean="0">
                  <a:solidFill>
                    <a:srgbClr val="FFFFFF"/>
                  </a:solidFill>
                  <a:latin typeface="Calibri" panose="020F0502020204030204"/>
                  <a:ea typeface="微软雅黑" panose="020B0503020204020204" pitchFamily="34" charset="-122"/>
                </a:rPr>
                <a:t>cell2</a:t>
              </a:r>
              <a:endParaRPr lang="zh-CN" altLang="en-US" sz="900" kern="0" dirty="0">
                <a:solidFill>
                  <a:srgbClr val="FFFFFF"/>
                </a:solidFill>
                <a:latin typeface="Calibri" panose="020F0502020204030204"/>
                <a:ea typeface="微软雅黑" panose="020B0503020204020204" pitchFamily="34" charset="-122"/>
              </a:endParaRPr>
            </a:p>
          </p:txBody>
        </p:sp>
        <p:sp>
          <p:nvSpPr>
            <p:cNvPr id="77" name="圆角矩形 473">
              <a:extLst>
                <a:ext uri="{FF2B5EF4-FFF2-40B4-BE49-F238E27FC236}">
                  <a16:creationId xmlns="" xmlns:a16="http://schemas.microsoft.com/office/drawing/2014/main" id="{88A8A226-497C-4E4B-8B56-08EAEFF7750B}"/>
                </a:ext>
              </a:extLst>
            </p:cNvPr>
            <p:cNvSpPr/>
            <p:nvPr/>
          </p:nvSpPr>
          <p:spPr>
            <a:xfrm>
              <a:off x="5968386" y="3137516"/>
              <a:ext cx="900000" cy="201600"/>
            </a:xfrm>
            <a:prstGeom prst="roundRect">
              <a:avLst/>
            </a:prstGeom>
            <a:solidFill>
              <a:srgbClr val="A3A3A3"/>
            </a:solidFill>
            <a:ln w="12700" cap="flat" cmpd="sng" algn="ctr">
              <a:noFill/>
              <a:prstDash val="solid"/>
              <a:miter lim="800000"/>
            </a:ln>
            <a:effectLst/>
          </p:spPr>
          <p:txBody>
            <a:bodyPr wrap="none" lIns="0" rIns="0" rtlCol="0" anchor="ctr"/>
            <a:lstStyle/>
            <a:p>
              <a:pPr algn="ctr" defTabSz="914400" fontAlgn="base">
                <a:spcBef>
                  <a:spcPct val="0"/>
                </a:spcBef>
                <a:spcAft>
                  <a:spcPct val="0"/>
                </a:spcAft>
                <a:defRPr/>
              </a:pPr>
              <a:r>
                <a:rPr lang="en-US" altLang="zh-CN" sz="900" kern="0" dirty="0">
                  <a:solidFill>
                    <a:srgbClr val="FFFFFF"/>
                  </a:solidFill>
                  <a:latin typeface="Calibri" panose="020F0502020204030204"/>
                  <a:ea typeface="微软雅黑" panose="020B0503020204020204" pitchFamily="34" charset="-122"/>
                </a:rPr>
                <a:t>Candidate cell1</a:t>
              </a:r>
              <a:endParaRPr lang="zh-CN" altLang="en-US" sz="900" kern="0" dirty="0">
                <a:solidFill>
                  <a:srgbClr val="FFFFFF"/>
                </a:solidFill>
                <a:latin typeface="Calibri" panose="020F0502020204030204"/>
                <a:ea typeface="微软雅黑" panose="020B0503020204020204" pitchFamily="34" charset="-122"/>
              </a:endParaRPr>
            </a:p>
          </p:txBody>
        </p:sp>
        <p:sp>
          <p:nvSpPr>
            <p:cNvPr id="78" name="圆角矩形 473">
              <a:extLst>
                <a:ext uri="{FF2B5EF4-FFF2-40B4-BE49-F238E27FC236}">
                  <a16:creationId xmlns="" xmlns:a16="http://schemas.microsoft.com/office/drawing/2014/main" id="{962D9E3F-7F47-427A-9E00-4A027E5F2FCE}"/>
                </a:ext>
              </a:extLst>
            </p:cNvPr>
            <p:cNvSpPr/>
            <p:nvPr/>
          </p:nvSpPr>
          <p:spPr>
            <a:xfrm>
              <a:off x="5968386" y="3733090"/>
              <a:ext cx="900000" cy="201600"/>
            </a:xfrm>
            <a:prstGeom prst="roundRect">
              <a:avLst/>
            </a:prstGeom>
            <a:solidFill>
              <a:srgbClr val="337EC3"/>
            </a:solidFill>
            <a:ln w="12700" cap="flat" cmpd="sng" algn="ctr">
              <a:noFill/>
              <a:prstDash val="solid"/>
              <a:miter lim="800000"/>
            </a:ln>
            <a:effectLst/>
          </p:spPr>
          <p:txBody>
            <a:bodyPr wrap="none" lIns="0" rIns="0" rtlCol="0" anchor="ctr"/>
            <a:lstStyle/>
            <a:p>
              <a:pPr algn="ctr" defTabSz="914400" fontAlgn="base">
                <a:spcBef>
                  <a:spcPct val="0"/>
                </a:spcBef>
                <a:spcAft>
                  <a:spcPct val="0"/>
                </a:spcAft>
                <a:defRPr/>
              </a:pPr>
              <a:r>
                <a:rPr lang="en-US" altLang="zh-CN" sz="900" kern="0" dirty="0">
                  <a:solidFill>
                    <a:srgbClr val="FFFFFF"/>
                  </a:solidFill>
                  <a:latin typeface="Calibri" panose="020F0502020204030204"/>
                  <a:ea typeface="微软雅黑" panose="020B0503020204020204" pitchFamily="34" charset="-122"/>
                </a:rPr>
                <a:t>P</a:t>
              </a:r>
              <a:r>
                <a:rPr lang="en-US" altLang="zh-CN" sz="900" kern="0" dirty="0" smtClean="0">
                  <a:solidFill>
                    <a:srgbClr val="FFFFFF"/>
                  </a:solidFill>
                  <a:latin typeface="Calibri" panose="020F0502020204030204"/>
                  <a:ea typeface="微软雅黑" panose="020B0503020204020204" pitchFamily="34" charset="-122"/>
                </a:rPr>
                <a:t>Cell</a:t>
              </a:r>
              <a:endParaRPr lang="zh-CN" altLang="en-US" sz="900" kern="0" dirty="0">
                <a:solidFill>
                  <a:srgbClr val="FFFFFF"/>
                </a:solidFill>
                <a:latin typeface="Calibri" panose="020F0502020204030204"/>
                <a:ea typeface="微软雅黑" panose="020B0503020204020204" pitchFamily="34" charset="-122"/>
              </a:endParaRPr>
            </a:p>
          </p:txBody>
        </p:sp>
        <p:sp>
          <p:nvSpPr>
            <p:cNvPr id="79" name="圆角矩形 473">
              <a:extLst>
                <a:ext uri="{FF2B5EF4-FFF2-40B4-BE49-F238E27FC236}">
                  <a16:creationId xmlns="" xmlns:a16="http://schemas.microsoft.com/office/drawing/2014/main" id="{1596CE93-FE33-43AB-BB52-92749031DC1B}"/>
                </a:ext>
              </a:extLst>
            </p:cNvPr>
            <p:cNvSpPr/>
            <p:nvPr/>
          </p:nvSpPr>
          <p:spPr>
            <a:xfrm>
              <a:off x="5968386" y="4030876"/>
              <a:ext cx="900000" cy="201600"/>
            </a:xfrm>
            <a:prstGeom prst="roundRect">
              <a:avLst/>
            </a:prstGeom>
            <a:solidFill>
              <a:srgbClr val="337EC3"/>
            </a:solidFill>
            <a:ln w="12700" cap="flat" cmpd="sng" algn="ctr">
              <a:noFill/>
              <a:prstDash val="solid"/>
              <a:miter lim="800000"/>
            </a:ln>
            <a:effectLst/>
          </p:spPr>
          <p:txBody>
            <a:bodyPr wrap="none" lIns="0" rIns="0" rtlCol="0" anchor="ctr"/>
            <a:lstStyle/>
            <a:p>
              <a:pPr algn="ctr" defTabSz="914400" fontAlgn="base">
                <a:spcBef>
                  <a:spcPct val="0"/>
                </a:spcBef>
                <a:spcAft>
                  <a:spcPct val="0"/>
                </a:spcAft>
                <a:defRPr/>
              </a:pPr>
              <a:r>
                <a:rPr lang="en-US" altLang="zh-CN" sz="900" kern="0" dirty="0">
                  <a:solidFill>
                    <a:srgbClr val="FFFFFF"/>
                  </a:solidFill>
                  <a:latin typeface="Calibri" panose="020F0502020204030204"/>
                  <a:ea typeface="微软雅黑" panose="020B0503020204020204" pitchFamily="34" charset="-122"/>
                </a:rPr>
                <a:t>S</a:t>
              </a:r>
              <a:r>
                <a:rPr lang="en-US" altLang="zh-CN" sz="900" kern="0" dirty="0" smtClean="0">
                  <a:solidFill>
                    <a:srgbClr val="FFFFFF"/>
                  </a:solidFill>
                  <a:latin typeface="Calibri" panose="020F0502020204030204"/>
                  <a:ea typeface="微软雅黑" panose="020B0503020204020204" pitchFamily="34" charset="-122"/>
                </a:rPr>
                <a:t>Cell</a:t>
              </a:r>
              <a:endParaRPr lang="zh-CN" altLang="en-US" sz="900" kern="0" dirty="0">
                <a:solidFill>
                  <a:srgbClr val="FFFFFF"/>
                </a:solidFill>
                <a:latin typeface="Calibri" panose="020F0502020204030204"/>
                <a:ea typeface="微软雅黑" panose="020B0503020204020204" pitchFamily="34" charset="-122"/>
              </a:endParaRPr>
            </a:p>
          </p:txBody>
        </p:sp>
        <p:sp>
          <p:nvSpPr>
            <p:cNvPr id="80" name="圆角矩形 473">
              <a:extLst>
                <a:ext uri="{FF2B5EF4-FFF2-40B4-BE49-F238E27FC236}">
                  <a16:creationId xmlns="" xmlns:a16="http://schemas.microsoft.com/office/drawing/2014/main" id="{1F866DDA-ED93-447B-90FD-B6DCF1C65164}"/>
                </a:ext>
              </a:extLst>
            </p:cNvPr>
            <p:cNvSpPr/>
            <p:nvPr/>
          </p:nvSpPr>
          <p:spPr>
            <a:xfrm>
              <a:off x="5968386" y="3435303"/>
              <a:ext cx="900000" cy="201600"/>
            </a:xfrm>
            <a:prstGeom prst="roundRect">
              <a:avLst/>
            </a:prstGeom>
            <a:solidFill>
              <a:srgbClr val="A3A3A3"/>
            </a:solidFill>
            <a:ln w="12700" cap="flat" cmpd="sng" algn="ctr">
              <a:noFill/>
              <a:prstDash val="solid"/>
              <a:miter lim="800000"/>
            </a:ln>
            <a:effectLst/>
          </p:spPr>
          <p:txBody>
            <a:bodyPr wrap="none" lIns="0" rIns="0" rtlCol="0" anchor="ctr"/>
            <a:lstStyle/>
            <a:p>
              <a:pPr algn="ctr" defTabSz="914400" fontAlgn="base">
                <a:spcBef>
                  <a:spcPct val="0"/>
                </a:spcBef>
                <a:spcAft>
                  <a:spcPct val="0"/>
                </a:spcAft>
                <a:defRPr/>
              </a:pPr>
              <a:r>
                <a:rPr lang="en-US" altLang="zh-CN" sz="900" kern="0" dirty="0">
                  <a:solidFill>
                    <a:srgbClr val="FFFFFF"/>
                  </a:solidFill>
                  <a:latin typeface="Calibri" panose="020F0502020204030204"/>
                  <a:ea typeface="微软雅黑" panose="020B0503020204020204" pitchFamily="34" charset="-122"/>
                </a:rPr>
                <a:t>Candidate </a:t>
              </a:r>
              <a:r>
                <a:rPr lang="en-US" altLang="zh-CN" sz="900" kern="0" dirty="0" smtClean="0">
                  <a:solidFill>
                    <a:srgbClr val="FFFFFF"/>
                  </a:solidFill>
                  <a:latin typeface="Calibri" panose="020F0502020204030204"/>
                  <a:ea typeface="微软雅黑" panose="020B0503020204020204" pitchFamily="34" charset="-122"/>
                </a:rPr>
                <a:t>cell2</a:t>
              </a:r>
              <a:endParaRPr lang="zh-CN" altLang="en-US" sz="900" kern="0" dirty="0">
                <a:solidFill>
                  <a:srgbClr val="FFFFFF"/>
                </a:solidFill>
                <a:latin typeface="Calibri" panose="020F0502020204030204"/>
                <a:ea typeface="微软雅黑" panose="020B0503020204020204" pitchFamily="34" charset="-122"/>
              </a:endParaRPr>
            </a:p>
          </p:txBody>
        </p:sp>
        <p:sp>
          <p:nvSpPr>
            <p:cNvPr id="81" name="文本框 80">
              <a:extLst>
                <a:ext uri="{FF2B5EF4-FFF2-40B4-BE49-F238E27FC236}">
                  <a16:creationId xmlns="" xmlns:a16="http://schemas.microsoft.com/office/drawing/2014/main" id="{00384F69-FCAE-4759-B89F-DA0675CB9B5E}"/>
                </a:ext>
              </a:extLst>
            </p:cNvPr>
            <p:cNvSpPr txBox="1"/>
            <p:nvPr/>
          </p:nvSpPr>
          <p:spPr>
            <a:xfrm>
              <a:off x="5343520" y="3597308"/>
              <a:ext cx="644469" cy="230832"/>
            </a:xfrm>
            <a:prstGeom prst="rect">
              <a:avLst/>
            </a:prstGeom>
            <a:noFill/>
          </p:spPr>
          <p:txBody>
            <a:bodyPr wrap="square" rtlCol="0">
              <a:spAutoFit/>
            </a:bodyPr>
            <a:lstStyle/>
            <a:p>
              <a:pPr algn="r" defTabSz="914400" fontAlgn="base">
                <a:spcBef>
                  <a:spcPct val="0"/>
                </a:spcBef>
                <a:spcAft>
                  <a:spcPct val="0"/>
                </a:spcAft>
                <a:defRPr/>
              </a:pPr>
              <a:r>
                <a:rPr lang="en-US" altLang="zh-CN" sz="900" dirty="0" smtClean="0">
                  <a:latin typeface="Calibri" panose="020F0502020204030204"/>
                  <a:ea typeface="微软雅黑" panose="020B0503020204020204" pitchFamily="34" charset="-122"/>
                </a:rPr>
                <a:t>6~10ms</a:t>
              </a:r>
            </a:p>
          </p:txBody>
        </p:sp>
        <p:cxnSp>
          <p:nvCxnSpPr>
            <p:cNvPr id="82" name="肘形连接符 81"/>
            <p:cNvCxnSpPr>
              <a:stCxn id="66" idx="3"/>
              <a:endCxn id="78" idx="1"/>
            </p:cNvCxnSpPr>
            <p:nvPr/>
          </p:nvCxnSpPr>
          <p:spPr>
            <a:xfrm>
              <a:off x="5191669" y="3238316"/>
              <a:ext cx="776717" cy="595574"/>
            </a:xfrm>
            <a:prstGeom prst="bentConnector3">
              <a:avLst>
                <a:gd name="adj1" fmla="val 28335"/>
              </a:avLst>
            </a:prstGeom>
            <a:ln w="9525">
              <a:solidFill>
                <a:schemeClr val="tx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84" name="肘形连接符 83"/>
            <p:cNvCxnSpPr>
              <a:stCxn id="67" idx="3"/>
              <a:endCxn id="79" idx="1"/>
            </p:cNvCxnSpPr>
            <p:nvPr/>
          </p:nvCxnSpPr>
          <p:spPr>
            <a:xfrm>
              <a:off x="5191669" y="3536103"/>
              <a:ext cx="776717" cy="595573"/>
            </a:xfrm>
            <a:prstGeom prst="bentConnector3">
              <a:avLst>
                <a:gd name="adj1" fmla="val 14028"/>
              </a:avLst>
            </a:prstGeom>
            <a:ln w="952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85" name="文本框 84">
              <a:extLst>
                <a:ext uri="{FF2B5EF4-FFF2-40B4-BE49-F238E27FC236}">
                  <a16:creationId xmlns="" xmlns:a16="http://schemas.microsoft.com/office/drawing/2014/main" id="{00384F69-FCAE-4759-B89F-DA0675CB9B5E}"/>
                </a:ext>
              </a:extLst>
            </p:cNvPr>
            <p:cNvSpPr txBox="1"/>
            <p:nvPr/>
          </p:nvSpPr>
          <p:spPr>
            <a:xfrm>
              <a:off x="5307644" y="3936762"/>
              <a:ext cx="573363" cy="230832"/>
            </a:xfrm>
            <a:prstGeom prst="rect">
              <a:avLst/>
            </a:prstGeom>
            <a:noFill/>
          </p:spPr>
          <p:txBody>
            <a:bodyPr wrap="square" rtlCol="0">
              <a:spAutoFit/>
            </a:bodyPr>
            <a:lstStyle/>
            <a:p>
              <a:pPr algn="r" defTabSz="914400" fontAlgn="base">
                <a:spcBef>
                  <a:spcPct val="0"/>
                </a:spcBef>
                <a:spcAft>
                  <a:spcPct val="0"/>
                </a:spcAft>
                <a:defRPr/>
              </a:pPr>
              <a:r>
                <a:rPr lang="en-US" altLang="zh-CN" sz="900" dirty="0" smtClean="0">
                  <a:solidFill>
                    <a:srgbClr val="0070C0"/>
                  </a:solidFill>
                  <a:latin typeface="Calibri" panose="020F0502020204030204"/>
                  <a:ea typeface="微软雅黑" panose="020B0503020204020204" pitchFamily="34" charset="-122"/>
                </a:rPr>
                <a:t>~50ms</a:t>
              </a:r>
            </a:p>
          </p:txBody>
        </p:sp>
      </p:grpSp>
      <p:sp>
        <p:nvSpPr>
          <p:cNvPr id="87" name="圆角矩形 473">
            <a:extLst>
              <a:ext uri="{FF2B5EF4-FFF2-40B4-BE49-F238E27FC236}">
                <a16:creationId xmlns="" xmlns:a16="http://schemas.microsoft.com/office/drawing/2014/main" id="{BC9E6511-0348-4163-82D5-402455A86A24}"/>
              </a:ext>
            </a:extLst>
          </p:cNvPr>
          <p:cNvSpPr/>
          <p:nvPr/>
        </p:nvSpPr>
        <p:spPr>
          <a:xfrm>
            <a:off x="8352089" y="3068408"/>
            <a:ext cx="1188000" cy="200783"/>
          </a:xfrm>
          <a:prstGeom prst="roundRect">
            <a:avLst>
              <a:gd name="adj" fmla="val 9612"/>
            </a:avLst>
          </a:prstGeom>
          <a:solidFill>
            <a:srgbClr val="337EC3"/>
          </a:solidFill>
          <a:ln w="12700" cap="flat" cmpd="sng" algn="ctr">
            <a:noFill/>
            <a:prstDash val="solid"/>
            <a:miter lim="800000"/>
          </a:ln>
          <a:effectLst/>
        </p:spPr>
        <p:txBody>
          <a:bodyPr wrap="none" lIns="0" rIns="0" rtlCol="0" anchor="ctr"/>
          <a:lstStyle/>
          <a:p>
            <a:pPr algn="ctr" defTabSz="914400" fontAlgn="base">
              <a:spcBef>
                <a:spcPct val="0"/>
              </a:spcBef>
              <a:spcAft>
                <a:spcPct val="0"/>
              </a:spcAft>
              <a:defRPr/>
            </a:pPr>
            <a:r>
              <a:rPr lang="en-US" altLang="zh-CN" sz="900" kern="0" dirty="0">
                <a:solidFill>
                  <a:srgbClr val="FFFFFF"/>
                </a:solidFill>
                <a:latin typeface="Calibri" panose="020F0502020204030204"/>
                <a:ea typeface="微软雅黑" panose="020B0503020204020204" pitchFamily="34" charset="-122"/>
              </a:rPr>
              <a:t>BWP1</a:t>
            </a:r>
            <a:endParaRPr lang="zh-CN" altLang="en-US" sz="900" kern="0" dirty="0">
              <a:solidFill>
                <a:srgbClr val="FFFFFF"/>
              </a:solidFill>
              <a:latin typeface="Calibri" panose="020F0502020204030204"/>
              <a:ea typeface="微软雅黑" panose="020B0503020204020204" pitchFamily="34" charset="-122"/>
            </a:endParaRPr>
          </a:p>
        </p:txBody>
      </p:sp>
      <p:sp>
        <p:nvSpPr>
          <p:cNvPr id="88" name="圆角矩形 473">
            <a:extLst>
              <a:ext uri="{FF2B5EF4-FFF2-40B4-BE49-F238E27FC236}">
                <a16:creationId xmlns="" xmlns:a16="http://schemas.microsoft.com/office/drawing/2014/main" id="{7CEFEDD1-1D1C-4A01-A94F-E43DF194568F}"/>
              </a:ext>
            </a:extLst>
          </p:cNvPr>
          <p:cNvSpPr/>
          <p:nvPr/>
        </p:nvSpPr>
        <p:spPr>
          <a:xfrm>
            <a:off x="8352089" y="3444570"/>
            <a:ext cx="432000" cy="200783"/>
          </a:xfrm>
          <a:prstGeom prst="roundRect">
            <a:avLst/>
          </a:prstGeom>
          <a:solidFill>
            <a:srgbClr val="337EC3"/>
          </a:solidFill>
          <a:ln w="12700" cap="flat" cmpd="sng" algn="ctr">
            <a:noFill/>
            <a:prstDash val="solid"/>
            <a:miter lim="800000"/>
          </a:ln>
          <a:effectLst/>
        </p:spPr>
        <p:txBody>
          <a:bodyPr wrap="none" lIns="0" rIns="0" rtlCol="0" anchor="ctr"/>
          <a:lstStyle/>
          <a:p>
            <a:pPr algn="ctr" defTabSz="914400" fontAlgn="base">
              <a:spcBef>
                <a:spcPct val="0"/>
              </a:spcBef>
              <a:spcAft>
                <a:spcPct val="0"/>
              </a:spcAft>
              <a:defRPr/>
            </a:pPr>
            <a:r>
              <a:rPr lang="en-US" altLang="zh-CN" sz="900" kern="0" dirty="0">
                <a:solidFill>
                  <a:srgbClr val="FFFFFF"/>
                </a:solidFill>
                <a:latin typeface="Calibri" panose="020F0502020204030204"/>
                <a:ea typeface="微软雅黑" panose="020B0503020204020204" pitchFamily="34" charset="-122"/>
              </a:rPr>
              <a:t>BWP1</a:t>
            </a:r>
            <a:endParaRPr lang="zh-CN" altLang="en-US" sz="900" kern="0" dirty="0">
              <a:solidFill>
                <a:srgbClr val="FFFFFF"/>
              </a:solidFill>
              <a:latin typeface="Calibri" panose="020F0502020204030204"/>
              <a:ea typeface="微软雅黑" panose="020B0503020204020204" pitchFamily="34" charset="-122"/>
            </a:endParaRPr>
          </a:p>
        </p:txBody>
      </p:sp>
      <p:sp>
        <p:nvSpPr>
          <p:cNvPr id="89" name="文本框 88">
            <a:extLst>
              <a:ext uri="{FF2B5EF4-FFF2-40B4-BE49-F238E27FC236}">
                <a16:creationId xmlns="" xmlns:a16="http://schemas.microsoft.com/office/drawing/2014/main" id="{CC244ED1-5DA2-4AA3-BE4D-04EADF17282E}"/>
              </a:ext>
            </a:extLst>
          </p:cNvPr>
          <p:cNvSpPr txBox="1"/>
          <p:nvPr/>
        </p:nvSpPr>
        <p:spPr>
          <a:xfrm>
            <a:off x="7829589" y="3059494"/>
            <a:ext cx="597959" cy="343313"/>
          </a:xfrm>
          <a:prstGeom prst="rect">
            <a:avLst/>
          </a:prstGeom>
          <a:noFill/>
        </p:spPr>
        <p:txBody>
          <a:bodyPr wrap="square" rtlCol="0">
            <a:spAutoFit/>
          </a:bodyPr>
          <a:lstStyle/>
          <a:p>
            <a:pPr algn="ctr" defTabSz="914400" fontAlgn="base">
              <a:spcBef>
                <a:spcPct val="0"/>
              </a:spcBef>
              <a:spcAft>
                <a:spcPct val="0"/>
              </a:spcAft>
              <a:defRPr/>
            </a:pPr>
            <a:r>
              <a:rPr lang="en-US" altLang="zh-CN" sz="900" dirty="0">
                <a:solidFill>
                  <a:srgbClr val="666666">
                    <a:lumMod val="75000"/>
                  </a:srgbClr>
                </a:solidFill>
                <a:latin typeface="Calibri" panose="020F0502020204030204"/>
                <a:ea typeface="微软雅黑" panose="020B0503020204020204" pitchFamily="34" charset="-122"/>
              </a:rPr>
              <a:t>PCell</a:t>
            </a:r>
          </a:p>
        </p:txBody>
      </p:sp>
      <p:sp>
        <p:nvSpPr>
          <p:cNvPr id="90" name="文本框 89">
            <a:extLst>
              <a:ext uri="{FF2B5EF4-FFF2-40B4-BE49-F238E27FC236}">
                <a16:creationId xmlns="" xmlns:a16="http://schemas.microsoft.com/office/drawing/2014/main" id="{F49FA17A-D65E-422E-92B2-81550012BF8D}"/>
              </a:ext>
            </a:extLst>
          </p:cNvPr>
          <p:cNvSpPr txBox="1"/>
          <p:nvPr/>
        </p:nvSpPr>
        <p:spPr>
          <a:xfrm>
            <a:off x="7763352" y="3443824"/>
            <a:ext cx="730432" cy="230832"/>
          </a:xfrm>
          <a:prstGeom prst="rect">
            <a:avLst/>
          </a:prstGeom>
          <a:noFill/>
        </p:spPr>
        <p:txBody>
          <a:bodyPr wrap="square" rtlCol="0">
            <a:spAutoFit/>
          </a:bodyPr>
          <a:lstStyle/>
          <a:p>
            <a:pPr algn="ctr" defTabSz="914400" fontAlgn="base">
              <a:spcBef>
                <a:spcPct val="0"/>
              </a:spcBef>
              <a:spcAft>
                <a:spcPct val="0"/>
              </a:spcAft>
              <a:defRPr/>
            </a:pPr>
            <a:r>
              <a:rPr lang="en-US" altLang="zh-CN" sz="900" dirty="0" smtClean="0">
                <a:solidFill>
                  <a:srgbClr val="666666">
                    <a:lumMod val="75000"/>
                  </a:srgbClr>
                </a:solidFill>
                <a:latin typeface="Calibri" panose="020F0502020204030204"/>
                <a:ea typeface="微软雅黑" panose="020B0503020204020204" pitchFamily="34" charset="-122"/>
              </a:rPr>
              <a:t>SCell1</a:t>
            </a:r>
            <a:endParaRPr lang="en-US" altLang="zh-CN" sz="900" dirty="0">
              <a:solidFill>
                <a:srgbClr val="666666">
                  <a:lumMod val="75000"/>
                </a:srgbClr>
              </a:solidFill>
              <a:latin typeface="Calibri" panose="020F0502020204030204"/>
              <a:ea typeface="微软雅黑" panose="020B0503020204020204" pitchFamily="34" charset="-122"/>
            </a:endParaRPr>
          </a:p>
        </p:txBody>
      </p:sp>
      <p:sp>
        <p:nvSpPr>
          <p:cNvPr id="91" name="文本框 90">
            <a:extLst>
              <a:ext uri="{FF2B5EF4-FFF2-40B4-BE49-F238E27FC236}">
                <a16:creationId xmlns="" xmlns:a16="http://schemas.microsoft.com/office/drawing/2014/main" id="{6F45D008-02C0-4216-AC67-7B9FC457700C}"/>
              </a:ext>
            </a:extLst>
          </p:cNvPr>
          <p:cNvSpPr txBox="1"/>
          <p:nvPr/>
        </p:nvSpPr>
        <p:spPr>
          <a:xfrm>
            <a:off x="7763353" y="3787303"/>
            <a:ext cx="730431" cy="230832"/>
          </a:xfrm>
          <a:prstGeom prst="rect">
            <a:avLst/>
          </a:prstGeom>
          <a:noFill/>
        </p:spPr>
        <p:txBody>
          <a:bodyPr wrap="square" rtlCol="0" anchor="ctr">
            <a:spAutoFit/>
          </a:bodyPr>
          <a:lstStyle/>
          <a:p>
            <a:pPr algn="ctr" defTabSz="914400" fontAlgn="base">
              <a:spcBef>
                <a:spcPct val="0"/>
              </a:spcBef>
              <a:spcAft>
                <a:spcPct val="0"/>
              </a:spcAft>
              <a:defRPr/>
            </a:pPr>
            <a:r>
              <a:rPr lang="en-US" altLang="zh-CN" sz="900" dirty="0" smtClean="0">
                <a:solidFill>
                  <a:srgbClr val="666666">
                    <a:lumMod val="75000"/>
                  </a:srgbClr>
                </a:solidFill>
                <a:latin typeface="Calibri" panose="020F0502020204030204"/>
                <a:ea typeface="微软雅黑" panose="020B0503020204020204" pitchFamily="34" charset="-122"/>
              </a:rPr>
              <a:t>SCell2</a:t>
            </a:r>
          </a:p>
        </p:txBody>
      </p:sp>
      <p:sp>
        <p:nvSpPr>
          <p:cNvPr id="92" name="文本框 91">
            <a:extLst>
              <a:ext uri="{FF2B5EF4-FFF2-40B4-BE49-F238E27FC236}">
                <a16:creationId xmlns="" xmlns:a16="http://schemas.microsoft.com/office/drawing/2014/main" id="{46E328E6-27BD-42D9-A7B1-CE12419364A5}"/>
              </a:ext>
            </a:extLst>
          </p:cNvPr>
          <p:cNvSpPr txBox="1"/>
          <p:nvPr/>
        </p:nvSpPr>
        <p:spPr>
          <a:xfrm>
            <a:off x="7754159" y="4198831"/>
            <a:ext cx="748819" cy="230832"/>
          </a:xfrm>
          <a:prstGeom prst="rect">
            <a:avLst/>
          </a:prstGeom>
          <a:noFill/>
        </p:spPr>
        <p:txBody>
          <a:bodyPr wrap="square" rtlCol="0">
            <a:spAutoFit/>
          </a:bodyPr>
          <a:lstStyle/>
          <a:p>
            <a:pPr algn="ctr" defTabSz="914400" fontAlgn="base">
              <a:spcBef>
                <a:spcPct val="0"/>
              </a:spcBef>
              <a:spcAft>
                <a:spcPct val="0"/>
              </a:spcAft>
              <a:defRPr/>
            </a:pPr>
            <a:r>
              <a:rPr lang="en-US" altLang="zh-CN" sz="900" dirty="0" smtClean="0">
                <a:solidFill>
                  <a:srgbClr val="666666">
                    <a:lumMod val="75000"/>
                  </a:srgbClr>
                </a:solidFill>
                <a:latin typeface="Calibri" panose="020F0502020204030204"/>
                <a:ea typeface="微软雅黑" panose="020B0503020204020204" pitchFamily="34" charset="-122"/>
              </a:rPr>
              <a:t>SCell3</a:t>
            </a:r>
            <a:endParaRPr lang="en-US" altLang="zh-CN" sz="900" dirty="0">
              <a:solidFill>
                <a:srgbClr val="666666">
                  <a:lumMod val="75000"/>
                </a:srgbClr>
              </a:solidFill>
              <a:latin typeface="Calibri" panose="020F0502020204030204"/>
              <a:ea typeface="微软雅黑" panose="020B0503020204020204" pitchFamily="34" charset="-122"/>
            </a:endParaRPr>
          </a:p>
        </p:txBody>
      </p:sp>
      <p:sp>
        <p:nvSpPr>
          <p:cNvPr id="93" name="文本框 92">
            <a:extLst>
              <a:ext uri="{FF2B5EF4-FFF2-40B4-BE49-F238E27FC236}">
                <a16:creationId xmlns="" xmlns:a16="http://schemas.microsoft.com/office/drawing/2014/main" id="{6E26A45A-ADDB-4F33-900E-421E79F437FC}"/>
              </a:ext>
            </a:extLst>
          </p:cNvPr>
          <p:cNvSpPr txBox="1"/>
          <p:nvPr/>
        </p:nvSpPr>
        <p:spPr>
          <a:xfrm>
            <a:off x="8118827" y="4533520"/>
            <a:ext cx="3007270" cy="261610"/>
          </a:xfrm>
          <a:prstGeom prst="rect">
            <a:avLst/>
          </a:prstGeom>
          <a:noFill/>
        </p:spPr>
        <p:txBody>
          <a:bodyPr wrap="square" rtlCol="0">
            <a:spAutoFit/>
          </a:bodyPr>
          <a:lstStyle/>
          <a:p>
            <a:pPr algn="ctr" defTabSz="914400" fontAlgn="base">
              <a:spcBef>
                <a:spcPct val="0"/>
              </a:spcBef>
              <a:spcAft>
                <a:spcPct val="0"/>
              </a:spcAft>
              <a:defRPr/>
            </a:pPr>
            <a:r>
              <a:rPr lang="en-US" altLang="zh-CN" sz="1100" dirty="0" smtClean="0">
                <a:solidFill>
                  <a:srgbClr val="C00000"/>
                </a:solidFill>
                <a:latin typeface="Calibri" panose="020F0502020204030204"/>
                <a:ea typeface="微软雅黑" panose="020B0503020204020204" pitchFamily="34" charset="-122"/>
              </a:rPr>
              <a:t>Interruption time: 1~2ms</a:t>
            </a:r>
            <a:r>
              <a:rPr lang="en-US" altLang="zh-CN" sz="1100" dirty="0">
                <a:solidFill>
                  <a:srgbClr val="C00000"/>
                </a:solidFill>
                <a:latin typeface="Calibri" panose="020F0502020204030204"/>
                <a:ea typeface="微软雅黑" panose="020B0503020204020204" pitchFamily="34" charset="-122"/>
              </a:rPr>
              <a:t> </a:t>
            </a:r>
            <a:r>
              <a:rPr lang="en-US" altLang="zh-CN" sz="1100" dirty="0" smtClean="0">
                <a:solidFill>
                  <a:srgbClr val="C00000"/>
                </a:solidFill>
                <a:latin typeface="Calibri" panose="020F0502020204030204"/>
                <a:ea typeface="微软雅黑" panose="020B0503020204020204" pitchFamily="34" charset="-122"/>
              </a:rPr>
              <a:t>for SCell switching</a:t>
            </a:r>
            <a:endParaRPr lang="en-US" altLang="zh-CN" sz="1100" dirty="0">
              <a:solidFill>
                <a:srgbClr val="C00000"/>
              </a:solidFill>
              <a:latin typeface="Calibri" panose="020F0502020204030204"/>
              <a:ea typeface="微软雅黑" panose="020B0503020204020204" pitchFamily="34" charset="-122"/>
            </a:endParaRPr>
          </a:p>
        </p:txBody>
      </p:sp>
      <p:sp>
        <p:nvSpPr>
          <p:cNvPr id="94" name="文本框 93">
            <a:extLst>
              <a:ext uri="{FF2B5EF4-FFF2-40B4-BE49-F238E27FC236}">
                <a16:creationId xmlns="" xmlns:a16="http://schemas.microsoft.com/office/drawing/2014/main" id="{D29D0581-C114-4738-A9BA-72D569020564}"/>
              </a:ext>
            </a:extLst>
          </p:cNvPr>
          <p:cNvSpPr txBox="1"/>
          <p:nvPr/>
        </p:nvSpPr>
        <p:spPr>
          <a:xfrm>
            <a:off x="8236602" y="2889812"/>
            <a:ext cx="698760" cy="214570"/>
          </a:xfrm>
          <a:prstGeom prst="rect">
            <a:avLst/>
          </a:prstGeom>
          <a:noFill/>
        </p:spPr>
        <p:txBody>
          <a:bodyPr wrap="square" rtlCol="0">
            <a:spAutoFit/>
          </a:bodyPr>
          <a:lstStyle/>
          <a:p>
            <a:pPr algn="ctr" defTabSz="914400" fontAlgn="base">
              <a:spcBef>
                <a:spcPct val="0"/>
              </a:spcBef>
              <a:spcAft>
                <a:spcPct val="0"/>
              </a:spcAft>
              <a:defRPr/>
            </a:pPr>
            <a:r>
              <a:rPr lang="en-US" altLang="zh-CN" sz="900" b="1" i="1" dirty="0">
                <a:solidFill>
                  <a:srgbClr val="0070C0"/>
                </a:solidFill>
                <a:latin typeface="Calibri" panose="020F0502020204030204"/>
                <a:ea typeface="微软雅黑" panose="020B0503020204020204" pitchFamily="34" charset="-122"/>
              </a:rPr>
              <a:t>PDSCH1</a:t>
            </a:r>
          </a:p>
        </p:txBody>
      </p:sp>
      <p:sp>
        <p:nvSpPr>
          <p:cNvPr id="95" name="文本框 94">
            <a:extLst>
              <a:ext uri="{FF2B5EF4-FFF2-40B4-BE49-F238E27FC236}">
                <a16:creationId xmlns="" xmlns:a16="http://schemas.microsoft.com/office/drawing/2014/main" id="{AA35A471-36D0-4221-8EC3-3FD4AF9ACB1B}"/>
              </a:ext>
            </a:extLst>
          </p:cNvPr>
          <p:cNvSpPr txBox="1"/>
          <p:nvPr/>
        </p:nvSpPr>
        <p:spPr>
          <a:xfrm>
            <a:off x="8236277" y="3254681"/>
            <a:ext cx="698760" cy="214570"/>
          </a:xfrm>
          <a:prstGeom prst="rect">
            <a:avLst/>
          </a:prstGeom>
          <a:noFill/>
        </p:spPr>
        <p:txBody>
          <a:bodyPr wrap="square" rtlCol="0">
            <a:spAutoFit/>
          </a:bodyPr>
          <a:lstStyle/>
          <a:p>
            <a:pPr algn="ctr" defTabSz="914400" fontAlgn="base">
              <a:spcBef>
                <a:spcPct val="0"/>
              </a:spcBef>
              <a:spcAft>
                <a:spcPct val="0"/>
              </a:spcAft>
              <a:defRPr/>
            </a:pPr>
            <a:r>
              <a:rPr lang="en-US" altLang="zh-CN" sz="900" b="1" i="1" dirty="0">
                <a:solidFill>
                  <a:srgbClr val="0070C0"/>
                </a:solidFill>
                <a:latin typeface="Calibri" panose="020F0502020204030204"/>
                <a:ea typeface="微软雅黑" panose="020B0503020204020204" pitchFamily="34" charset="-122"/>
              </a:rPr>
              <a:t>PDSCH2</a:t>
            </a:r>
          </a:p>
        </p:txBody>
      </p:sp>
      <p:sp>
        <p:nvSpPr>
          <p:cNvPr id="98" name="圆角矩形 473">
            <a:extLst>
              <a:ext uri="{FF2B5EF4-FFF2-40B4-BE49-F238E27FC236}">
                <a16:creationId xmlns="" xmlns:a16="http://schemas.microsoft.com/office/drawing/2014/main" id="{3C0BC6A8-9D40-463B-90CF-EFE58046E60C}"/>
              </a:ext>
            </a:extLst>
          </p:cNvPr>
          <p:cNvSpPr/>
          <p:nvPr/>
        </p:nvSpPr>
        <p:spPr>
          <a:xfrm>
            <a:off x="8831061" y="3444570"/>
            <a:ext cx="719149" cy="200783"/>
          </a:xfrm>
          <a:prstGeom prst="roundRect">
            <a:avLst/>
          </a:prstGeom>
          <a:solidFill>
            <a:srgbClr val="A3A3A3"/>
          </a:solidFill>
          <a:ln w="12700" cap="flat" cmpd="sng" algn="ctr">
            <a:noFill/>
            <a:prstDash val="solid"/>
            <a:miter lim="800000"/>
          </a:ln>
          <a:effectLst/>
        </p:spPr>
        <p:txBody>
          <a:bodyPr wrap="none" lIns="0" rIns="0" rtlCol="0" anchor="ctr"/>
          <a:lstStyle/>
          <a:p>
            <a:pPr algn="ctr" defTabSz="914400" fontAlgn="base">
              <a:spcBef>
                <a:spcPct val="0"/>
              </a:spcBef>
              <a:spcAft>
                <a:spcPct val="0"/>
              </a:spcAft>
              <a:defRPr/>
            </a:pPr>
            <a:r>
              <a:rPr lang="en-US" altLang="zh-CN" sz="900" kern="0" dirty="0">
                <a:solidFill>
                  <a:srgbClr val="FFFFFF"/>
                </a:solidFill>
                <a:latin typeface="Calibri" panose="020F0502020204030204"/>
                <a:ea typeface="微软雅黑" panose="020B0503020204020204" pitchFamily="34" charset="-122"/>
              </a:rPr>
              <a:t>Dormant BWP</a:t>
            </a:r>
            <a:endParaRPr lang="zh-CN" altLang="en-US" sz="900" kern="0" dirty="0">
              <a:solidFill>
                <a:srgbClr val="FFFFFF"/>
              </a:solidFill>
              <a:latin typeface="Calibri" panose="020F0502020204030204"/>
              <a:ea typeface="微软雅黑" panose="020B0503020204020204" pitchFamily="34" charset="-122"/>
            </a:endParaRPr>
          </a:p>
        </p:txBody>
      </p:sp>
      <p:sp>
        <p:nvSpPr>
          <p:cNvPr id="99" name="圆角矩形 473">
            <a:extLst>
              <a:ext uri="{FF2B5EF4-FFF2-40B4-BE49-F238E27FC236}">
                <a16:creationId xmlns="" xmlns:a16="http://schemas.microsoft.com/office/drawing/2014/main" id="{F8B5684C-B821-49CE-A7A8-F1159D7E2ACA}"/>
              </a:ext>
            </a:extLst>
          </p:cNvPr>
          <p:cNvSpPr/>
          <p:nvPr/>
        </p:nvSpPr>
        <p:spPr>
          <a:xfrm>
            <a:off x="8348710" y="3817624"/>
            <a:ext cx="432000" cy="200783"/>
          </a:xfrm>
          <a:prstGeom prst="roundRect">
            <a:avLst/>
          </a:prstGeom>
          <a:solidFill>
            <a:srgbClr val="A3A3A3"/>
          </a:solidFill>
          <a:ln w="12700" cap="flat" cmpd="sng" algn="ctr">
            <a:noFill/>
            <a:prstDash val="solid"/>
            <a:miter lim="800000"/>
          </a:ln>
          <a:effectLst/>
        </p:spPr>
        <p:txBody>
          <a:bodyPr wrap="none" lIns="0" rIns="0" rtlCol="0" anchor="ctr"/>
          <a:lstStyle/>
          <a:p>
            <a:pPr algn="ctr" defTabSz="914400" fontAlgn="base">
              <a:spcBef>
                <a:spcPct val="0"/>
              </a:spcBef>
              <a:spcAft>
                <a:spcPct val="0"/>
              </a:spcAft>
              <a:defRPr/>
            </a:pPr>
            <a:r>
              <a:rPr lang="en-US" altLang="zh-CN" sz="900" kern="0" dirty="0">
                <a:solidFill>
                  <a:srgbClr val="FFFFFF"/>
                </a:solidFill>
                <a:latin typeface="Calibri" panose="020F0502020204030204"/>
                <a:ea typeface="微软雅黑" panose="020B0503020204020204" pitchFamily="34" charset="-122"/>
              </a:rPr>
              <a:t>BWP1</a:t>
            </a:r>
            <a:endParaRPr lang="zh-CN" altLang="en-US" sz="900" kern="0" dirty="0">
              <a:solidFill>
                <a:srgbClr val="FFFFFF"/>
              </a:solidFill>
              <a:latin typeface="Calibri" panose="020F0502020204030204"/>
              <a:ea typeface="微软雅黑" panose="020B0503020204020204" pitchFamily="34" charset="-122"/>
            </a:endParaRPr>
          </a:p>
        </p:txBody>
      </p:sp>
      <p:sp>
        <p:nvSpPr>
          <p:cNvPr id="100" name="圆角矩形 473">
            <a:extLst>
              <a:ext uri="{FF2B5EF4-FFF2-40B4-BE49-F238E27FC236}">
                <a16:creationId xmlns="" xmlns:a16="http://schemas.microsoft.com/office/drawing/2014/main" id="{A117D9A2-8F71-4FC3-AD85-FF588706FCAC}"/>
              </a:ext>
            </a:extLst>
          </p:cNvPr>
          <p:cNvSpPr/>
          <p:nvPr/>
        </p:nvSpPr>
        <p:spPr>
          <a:xfrm>
            <a:off x="8827682" y="3817624"/>
            <a:ext cx="719149" cy="200783"/>
          </a:xfrm>
          <a:prstGeom prst="roundRect">
            <a:avLst/>
          </a:prstGeom>
          <a:solidFill>
            <a:srgbClr val="337EC3"/>
          </a:solidFill>
          <a:ln w="12700" cap="flat" cmpd="sng" algn="ctr">
            <a:noFill/>
            <a:prstDash val="solid"/>
            <a:miter lim="800000"/>
          </a:ln>
          <a:effectLst/>
        </p:spPr>
        <p:txBody>
          <a:bodyPr wrap="none" lIns="0" rIns="0" rtlCol="0" anchor="ctr"/>
          <a:lstStyle/>
          <a:p>
            <a:pPr algn="ctr" defTabSz="914400" fontAlgn="base">
              <a:spcBef>
                <a:spcPct val="0"/>
              </a:spcBef>
              <a:spcAft>
                <a:spcPct val="0"/>
              </a:spcAft>
              <a:defRPr/>
            </a:pPr>
            <a:r>
              <a:rPr lang="en-US" altLang="zh-CN" sz="900" kern="0" dirty="0">
                <a:solidFill>
                  <a:srgbClr val="FFFFFF"/>
                </a:solidFill>
                <a:latin typeface="Calibri" panose="020F0502020204030204"/>
                <a:ea typeface="微软雅黑" panose="020B0503020204020204" pitchFamily="34" charset="-122"/>
              </a:rPr>
              <a:t>Dormant BWP</a:t>
            </a:r>
            <a:endParaRPr lang="zh-CN" altLang="en-US" sz="900" kern="0" dirty="0">
              <a:solidFill>
                <a:srgbClr val="FFFFFF"/>
              </a:solidFill>
              <a:latin typeface="Calibri" panose="020F0502020204030204"/>
              <a:ea typeface="微软雅黑" panose="020B0503020204020204" pitchFamily="34" charset="-122"/>
            </a:endParaRPr>
          </a:p>
        </p:txBody>
      </p:sp>
      <p:sp>
        <p:nvSpPr>
          <p:cNvPr id="101" name="圆角矩形 473">
            <a:extLst>
              <a:ext uri="{FF2B5EF4-FFF2-40B4-BE49-F238E27FC236}">
                <a16:creationId xmlns="" xmlns:a16="http://schemas.microsoft.com/office/drawing/2014/main" id="{7C0119A5-A179-4F20-A5CF-7E4128968A92}"/>
              </a:ext>
            </a:extLst>
          </p:cNvPr>
          <p:cNvSpPr/>
          <p:nvPr/>
        </p:nvSpPr>
        <p:spPr>
          <a:xfrm>
            <a:off x="8348710" y="4190678"/>
            <a:ext cx="432000" cy="200783"/>
          </a:xfrm>
          <a:prstGeom prst="roundRect">
            <a:avLst/>
          </a:prstGeom>
          <a:solidFill>
            <a:srgbClr val="A3A3A3"/>
          </a:solidFill>
          <a:ln w="12700" cap="flat" cmpd="sng" algn="ctr">
            <a:noFill/>
            <a:prstDash val="solid"/>
            <a:miter lim="800000"/>
          </a:ln>
          <a:effectLst/>
        </p:spPr>
        <p:txBody>
          <a:bodyPr wrap="none" lIns="0" rIns="0" rtlCol="0" anchor="ctr"/>
          <a:lstStyle/>
          <a:p>
            <a:pPr algn="ctr" defTabSz="914400" fontAlgn="base">
              <a:spcBef>
                <a:spcPct val="0"/>
              </a:spcBef>
              <a:spcAft>
                <a:spcPct val="0"/>
              </a:spcAft>
              <a:defRPr/>
            </a:pPr>
            <a:r>
              <a:rPr lang="en-US" altLang="zh-CN" sz="900" kern="0" dirty="0">
                <a:solidFill>
                  <a:srgbClr val="FFFFFF"/>
                </a:solidFill>
                <a:latin typeface="Calibri" panose="020F0502020204030204"/>
                <a:ea typeface="微软雅黑" panose="020B0503020204020204" pitchFamily="34" charset="-122"/>
              </a:rPr>
              <a:t>BWP1</a:t>
            </a:r>
            <a:endParaRPr lang="zh-CN" altLang="en-US" sz="900" kern="0" dirty="0">
              <a:solidFill>
                <a:srgbClr val="FFFFFF"/>
              </a:solidFill>
              <a:latin typeface="Calibri" panose="020F0502020204030204"/>
              <a:ea typeface="微软雅黑" panose="020B0503020204020204" pitchFamily="34" charset="-122"/>
            </a:endParaRPr>
          </a:p>
        </p:txBody>
      </p:sp>
      <p:sp>
        <p:nvSpPr>
          <p:cNvPr id="102" name="圆角矩形 473">
            <a:extLst>
              <a:ext uri="{FF2B5EF4-FFF2-40B4-BE49-F238E27FC236}">
                <a16:creationId xmlns="" xmlns:a16="http://schemas.microsoft.com/office/drawing/2014/main" id="{28F6C1F8-DAB3-4F58-9937-55D54BD89456}"/>
              </a:ext>
            </a:extLst>
          </p:cNvPr>
          <p:cNvSpPr/>
          <p:nvPr/>
        </p:nvSpPr>
        <p:spPr>
          <a:xfrm>
            <a:off x="8827682" y="4190678"/>
            <a:ext cx="719149" cy="200783"/>
          </a:xfrm>
          <a:prstGeom prst="roundRect">
            <a:avLst/>
          </a:prstGeom>
          <a:solidFill>
            <a:srgbClr val="337EC3"/>
          </a:solidFill>
          <a:ln w="12700" cap="flat" cmpd="sng" algn="ctr">
            <a:noFill/>
            <a:prstDash val="solid"/>
            <a:miter lim="800000"/>
          </a:ln>
          <a:effectLst/>
        </p:spPr>
        <p:txBody>
          <a:bodyPr wrap="none" lIns="0" rIns="0" rtlCol="0" anchor="ctr"/>
          <a:lstStyle/>
          <a:p>
            <a:pPr algn="ctr" defTabSz="914400" fontAlgn="base">
              <a:spcBef>
                <a:spcPct val="0"/>
              </a:spcBef>
              <a:spcAft>
                <a:spcPct val="0"/>
              </a:spcAft>
              <a:defRPr/>
            </a:pPr>
            <a:r>
              <a:rPr lang="en-US" altLang="zh-CN" sz="900" kern="0" dirty="0">
                <a:solidFill>
                  <a:srgbClr val="FFFFFF"/>
                </a:solidFill>
                <a:latin typeface="Calibri" panose="020F0502020204030204"/>
                <a:ea typeface="微软雅黑" panose="020B0503020204020204" pitchFamily="34" charset="-122"/>
              </a:rPr>
              <a:t>Dormant BWP</a:t>
            </a:r>
            <a:endParaRPr lang="zh-CN" altLang="en-US" sz="900" kern="0" dirty="0">
              <a:solidFill>
                <a:srgbClr val="FFFFFF"/>
              </a:solidFill>
              <a:latin typeface="Calibri" panose="020F0502020204030204"/>
              <a:ea typeface="微软雅黑" panose="020B0503020204020204" pitchFamily="34" charset="-122"/>
            </a:endParaRPr>
          </a:p>
        </p:txBody>
      </p:sp>
      <p:sp>
        <p:nvSpPr>
          <p:cNvPr id="103" name="圆角矩形 473">
            <a:extLst>
              <a:ext uri="{FF2B5EF4-FFF2-40B4-BE49-F238E27FC236}">
                <a16:creationId xmlns="" xmlns:a16="http://schemas.microsoft.com/office/drawing/2014/main" id="{9E10F7BA-D327-41D5-874D-05776DF9FEFD}"/>
              </a:ext>
            </a:extLst>
          </p:cNvPr>
          <p:cNvSpPr/>
          <p:nvPr/>
        </p:nvSpPr>
        <p:spPr>
          <a:xfrm>
            <a:off x="10131354" y="3467301"/>
            <a:ext cx="468000" cy="200783"/>
          </a:xfrm>
          <a:prstGeom prst="roundRect">
            <a:avLst/>
          </a:prstGeom>
          <a:solidFill>
            <a:srgbClr val="A3A3A3"/>
          </a:solidFill>
          <a:ln w="12700" cap="flat" cmpd="sng" algn="ctr">
            <a:noFill/>
            <a:prstDash val="solid"/>
            <a:miter lim="800000"/>
          </a:ln>
          <a:effectLst/>
        </p:spPr>
        <p:txBody>
          <a:bodyPr wrap="none" lIns="0" rIns="0" rtlCol="0" anchor="ctr"/>
          <a:lstStyle/>
          <a:p>
            <a:pPr algn="ctr" defTabSz="914400" fontAlgn="base">
              <a:spcBef>
                <a:spcPct val="0"/>
              </a:spcBef>
              <a:spcAft>
                <a:spcPct val="0"/>
              </a:spcAft>
              <a:defRPr/>
            </a:pPr>
            <a:r>
              <a:rPr lang="en-US" altLang="zh-CN" sz="900" kern="0" dirty="0">
                <a:solidFill>
                  <a:srgbClr val="FFFFFF"/>
                </a:solidFill>
                <a:latin typeface="Calibri" panose="020F0502020204030204"/>
                <a:ea typeface="微软雅黑" panose="020B0503020204020204" pitchFamily="34" charset="-122"/>
              </a:rPr>
              <a:t>BWP1</a:t>
            </a:r>
            <a:endParaRPr lang="zh-CN" altLang="en-US" sz="900" kern="0" dirty="0">
              <a:solidFill>
                <a:srgbClr val="FFFFFF"/>
              </a:solidFill>
              <a:latin typeface="Calibri" panose="020F0502020204030204"/>
              <a:ea typeface="微软雅黑" panose="020B0503020204020204" pitchFamily="34" charset="-122"/>
            </a:endParaRPr>
          </a:p>
        </p:txBody>
      </p:sp>
      <p:sp>
        <p:nvSpPr>
          <p:cNvPr id="104" name="文本框 103">
            <a:extLst>
              <a:ext uri="{FF2B5EF4-FFF2-40B4-BE49-F238E27FC236}">
                <a16:creationId xmlns="" xmlns:a16="http://schemas.microsoft.com/office/drawing/2014/main" id="{EA6DCE6F-1AA9-4294-93BB-0CC14BF08E41}"/>
              </a:ext>
            </a:extLst>
          </p:cNvPr>
          <p:cNvSpPr txBox="1"/>
          <p:nvPr/>
        </p:nvSpPr>
        <p:spPr>
          <a:xfrm>
            <a:off x="10037129" y="4018407"/>
            <a:ext cx="698760" cy="214570"/>
          </a:xfrm>
          <a:prstGeom prst="rect">
            <a:avLst/>
          </a:prstGeom>
          <a:noFill/>
        </p:spPr>
        <p:txBody>
          <a:bodyPr wrap="square" rtlCol="0">
            <a:spAutoFit/>
          </a:bodyPr>
          <a:lstStyle/>
          <a:p>
            <a:pPr algn="ctr" defTabSz="914400" fontAlgn="base">
              <a:spcBef>
                <a:spcPct val="0"/>
              </a:spcBef>
              <a:spcAft>
                <a:spcPct val="0"/>
              </a:spcAft>
              <a:defRPr/>
            </a:pPr>
            <a:r>
              <a:rPr lang="en-US" altLang="zh-CN" sz="900" b="1" i="1" dirty="0">
                <a:solidFill>
                  <a:srgbClr val="0070C0"/>
                </a:solidFill>
                <a:latin typeface="Calibri" panose="020F0502020204030204"/>
                <a:ea typeface="微软雅黑" panose="020B0503020204020204" pitchFamily="34" charset="-122"/>
              </a:rPr>
              <a:t>PDSCH2</a:t>
            </a:r>
          </a:p>
        </p:txBody>
      </p:sp>
      <p:sp>
        <p:nvSpPr>
          <p:cNvPr id="105" name="圆角矩形 473">
            <a:extLst>
              <a:ext uri="{FF2B5EF4-FFF2-40B4-BE49-F238E27FC236}">
                <a16:creationId xmlns="" xmlns:a16="http://schemas.microsoft.com/office/drawing/2014/main" id="{4143907B-4F91-4594-94E9-147AB059E1BD}"/>
              </a:ext>
            </a:extLst>
          </p:cNvPr>
          <p:cNvSpPr/>
          <p:nvPr/>
        </p:nvSpPr>
        <p:spPr>
          <a:xfrm>
            <a:off x="10636831" y="3467301"/>
            <a:ext cx="719149" cy="200783"/>
          </a:xfrm>
          <a:prstGeom prst="roundRect">
            <a:avLst/>
          </a:prstGeom>
          <a:solidFill>
            <a:srgbClr val="0070C0"/>
          </a:solidFill>
          <a:ln w="12700" cap="flat" cmpd="sng" algn="ctr">
            <a:noFill/>
            <a:prstDash val="solid"/>
            <a:miter lim="800000"/>
          </a:ln>
          <a:effectLst/>
        </p:spPr>
        <p:txBody>
          <a:bodyPr wrap="none" lIns="0" rIns="0" rtlCol="0" anchor="ctr"/>
          <a:lstStyle/>
          <a:p>
            <a:pPr algn="ctr" defTabSz="914400" fontAlgn="base">
              <a:spcBef>
                <a:spcPct val="0"/>
              </a:spcBef>
              <a:spcAft>
                <a:spcPct val="0"/>
              </a:spcAft>
              <a:defRPr/>
            </a:pPr>
            <a:r>
              <a:rPr lang="en-US" altLang="zh-CN" sz="900" kern="0" dirty="0">
                <a:solidFill>
                  <a:srgbClr val="FFFFFF"/>
                </a:solidFill>
                <a:latin typeface="Calibri" panose="020F0502020204030204"/>
                <a:ea typeface="微软雅黑" panose="020B0503020204020204" pitchFamily="34" charset="-122"/>
              </a:rPr>
              <a:t>Dormant BWP</a:t>
            </a:r>
            <a:endParaRPr lang="zh-CN" altLang="en-US" sz="900" kern="0" dirty="0">
              <a:solidFill>
                <a:srgbClr val="FFFFFF"/>
              </a:solidFill>
              <a:latin typeface="Calibri" panose="020F0502020204030204"/>
              <a:ea typeface="微软雅黑" panose="020B0503020204020204" pitchFamily="34" charset="-122"/>
            </a:endParaRPr>
          </a:p>
        </p:txBody>
      </p:sp>
      <p:sp>
        <p:nvSpPr>
          <p:cNvPr id="106" name="圆角矩形 473">
            <a:extLst>
              <a:ext uri="{FF2B5EF4-FFF2-40B4-BE49-F238E27FC236}">
                <a16:creationId xmlns="" xmlns:a16="http://schemas.microsoft.com/office/drawing/2014/main" id="{895C4C66-8104-4DBA-9236-4D0B925D2AD1}"/>
              </a:ext>
            </a:extLst>
          </p:cNvPr>
          <p:cNvSpPr/>
          <p:nvPr/>
        </p:nvSpPr>
        <p:spPr>
          <a:xfrm>
            <a:off x="10127975" y="4213409"/>
            <a:ext cx="468000" cy="200783"/>
          </a:xfrm>
          <a:prstGeom prst="roundRect">
            <a:avLst/>
          </a:prstGeom>
          <a:solidFill>
            <a:srgbClr val="0070C0"/>
          </a:solidFill>
          <a:ln w="12700" cap="flat" cmpd="sng" algn="ctr">
            <a:noFill/>
            <a:prstDash val="solid"/>
            <a:miter lim="800000"/>
          </a:ln>
          <a:effectLst/>
        </p:spPr>
        <p:txBody>
          <a:bodyPr wrap="none" lIns="0" rIns="0" rtlCol="0" anchor="ctr"/>
          <a:lstStyle/>
          <a:p>
            <a:pPr algn="ctr" defTabSz="914400" fontAlgn="base">
              <a:spcBef>
                <a:spcPct val="0"/>
              </a:spcBef>
              <a:spcAft>
                <a:spcPct val="0"/>
              </a:spcAft>
              <a:defRPr/>
            </a:pPr>
            <a:r>
              <a:rPr lang="en-US" altLang="zh-CN" sz="900" kern="0" dirty="0">
                <a:solidFill>
                  <a:srgbClr val="FFFFFF"/>
                </a:solidFill>
                <a:latin typeface="Calibri" panose="020F0502020204030204"/>
                <a:ea typeface="微软雅黑" panose="020B0503020204020204" pitchFamily="34" charset="-122"/>
              </a:rPr>
              <a:t>BWP1</a:t>
            </a:r>
            <a:endParaRPr lang="zh-CN" altLang="en-US" sz="900" kern="0" dirty="0">
              <a:solidFill>
                <a:srgbClr val="FFFFFF"/>
              </a:solidFill>
              <a:latin typeface="Calibri" panose="020F0502020204030204"/>
              <a:ea typeface="微软雅黑" panose="020B0503020204020204" pitchFamily="34" charset="-122"/>
            </a:endParaRPr>
          </a:p>
        </p:txBody>
      </p:sp>
      <p:sp>
        <p:nvSpPr>
          <p:cNvPr id="107" name="圆角矩形 473">
            <a:extLst>
              <a:ext uri="{FF2B5EF4-FFF2-40B4-BE49-F238E27FC236}">
                <a16:creationId xmlns="" xmlns:a16="http://schemas.microsoft.com/office/drawing/2014/main" id="{3C4CF94B-16E1-4993-8C0D-BE36EF5F778B}"/>
              </a:ext>
            </a:extLst>
          </p:cNvPr>
          <p:cNvSpPr/>
          <p:nvPr/>
        </p:nvSpPr>
        <p:spPr>
          <a:xfrm>
            <a:off x="10633452" y="4213409"/>
            <a:ext cx="719149" cy="200783"/>
          </a:xfrm>
          <a:prstGeom prst="roundRect">
            <a:avLst/>
          </a:prstGeom>
          <a:solidFill>
            <a:srgbClr val="A3A3A3"/>
          </a:solidFill>
          <a:ln w="12700" cap="flat" cmpd="sng" algn="ctr">
            <a:noFill/>
            <a:prstDash val="solid"/>
            <a:miter lim="800000"/>
          </a:ln>
          <a:effectLst/>
        </p:spPr>
        <p:txBody>
          <a:bodyPr wrap="none" lIns="0" rIns="0" rtlCol="0" anchor="ctr"/>
          <a:lstStyle/>
          <a:p>
            <a:pPr algn="ctr" defTabSz="914400" fontAlgn="base">
              <a:spcBef>
                <a:spcPct val="0"/>
              </a:spcBef>
              <a:spcAft>
                <a:spcPct val="0"/>
              </a:spcAft>
              <a:defRPr/>
            </a:pPr>
            <a:r>
              <a:rPr lang="en-US" altLang="zh-CN" sz="900" kern="0" dirty="0">
                <a:solidFill>
                  <a:srgbClr val="FFFFFF"/>
                </a:solidFill>
                <a:latin typeface="Calibri" panose="020F0502020204030204"/>
                <a:ea typeface="微软雅黑" panose="020B0503020204020204" pitchFamily="34" charset="-122"/>
              </a:rPr>
              <a:t>Dormant BWP</a:t>
            </a:r>
            <a:endParaRPr lang="zh-CN" altLang="en-US" sz="900" kern="0" dirty="0">
              <a:solidFill>
                <a:srgbClr val="FFFFFF"/>
              </a:solidFill>
              <a:latin typeface="Calibri" panose="020F0502020204030204"/>
              <a:ea typeface="微软雅黑" panose="020B0503020204020204" pitchFamily="34" charset="-122"/>
            </a:endParaRPr>
          </a:p>
        </p:txBody>
      </p:sp>
      <p:sp>
        <p:nvSpPr>
          <p:cNvPr id="108" name="圆角矩形 473">
            <a:extLst>
              <a:ext uri="{FF2B5EF4-FFF2-40B4-BE49-F238E27FC236}">
                <a16:creationId xmlns="" xmlns:a16="http://schemas.microsoft.com/office/drawing/2014/main" id="{BC9E6511-0348-4163-82D5-402455A86A24}"/>
              </a:ext>
            </a:extLst>
          </p:cNvPr>
          <p:cNvSpPr/>
          <p:nvPr/>
        </p:nvSpPr>
        <p:spPr>
          <a:xfrm>
            <a:off x="10127975" y="3066388"/>
            <a:ext cx="1224626" cy="200783"/>
          </a:xfrm>
          <a:prstGeom prst="roundRect">
            <a:avLst>
              <a:gd name="adj" fmla="val 9612"/>
            </a:avLst>
          </a:prstGeom>
          <a:solidFill>
            <a:srgbClr val="337EC3"/>
          </a:solidFill>
          <a:ln w="12700" cap="flat" cmpd="sng" algn="ctr">
            <a:noFill/>
            <a:prstDash val="solid"/>
            <a:miter lim="800000"/>
          </a:ln>
          <a:effectLst/>
        </p:spPr>
        <p:txBody>
          <a:bodyPr wrap="none" lIns="0" rIns="0" rtlCol="0" anchor="ctr"/>
          <a:lstStyle/>
          <a:p>
            <a:pPr algn="ctr" defTabSz="914400" fontAlgn="base">
              <a:spcBef>
                <a:spcPct val="0"/>
              </a:spcBef>
              <a:spcAft>
                <a:spcPct val="0"/>
              </a:spcAft>
              <a:defRPr/>
            </a:pPr>
            <a:r>
              <a:rPr lang="en-US" altLang="zh-CN" sz="900" kern="0" dirty="0">
                <a:solidFill>
                  <a:srgbClr val="FFFFFF"/>
                </a:solidFill>
                <a:latin typeface="Calibri" panose="020F0502020204030204"/>
                <a:ea typeface="微软雅黑" panose="020B0503020204020204" pitchFamily="34" charset="-122"/>
              </a:rPr>
              <a:t>BWP1</a:t>
            </a:r>
            <a:endParaRPr lang="zh-CN" altLang="en-US" sz="900" kern="0" dirty="0">
              <a:solidFill>
                <a:srgbClr val="FFFFFF"/>
              </a:solidFill>
              <a:latin typeface="Calibri" panose="020F0502020204030204"/>
              <a:ea typeface="微软雅黑" panose="020B0503020204020204" pitchFamily="34" charset="-122"/>
            </a:endParaRPr>
          </a:p>
        </p:txBody>
      </p:sp>
      <p:sp>
        <p:nvSpPr>
          <p:cNvPr id="109" name="文本框 108">
            <a:extLst>
              <a:ext uri="{FF2B5EF4-FFF2-40B4-BE49-F238E27FC236}">
                <a16:creationId xmlns="" xmlns:a16="http://schemas.microsoft.com/office/drawing/2014/main" id="{D29D0581-C114-4738-A9BA-72D569020564}"/>
              </a:ext>
            </a:extLst>
          </p:cNvPr>
          <p:cNvSpPr txBox="1"/>
          <p:nvPr/>
        </p:nvSpPr>
        <p:spPr>
          <a:xfrm>
            <a:off x="10037129" y="2889812"/>
            <a:ext cx="698760" cy="214570"/>
          </a:xfrm>
          <a:prstGeom prst="rect">
            <a:avLst/>
          </a:prstGeom>
          <a:noFill/>
        </p:spPr>
        <p:txBody>
          <a:bodyPr wrap="square" rtlCol="0">
            <a:spAutoFit/>
          </a:bodyPr>
          <a:lstStyle/>
          <a:p>
            <a:pPr algn="ctr" defTabSz="914400" fontAlgn="base">
              <a:spcBef>
                <a:spcPct val="0"/>
              </a:spcBef>
              <a:spcAft>
                <a:spcPct val="0"/>
              </a:spcAft>
              <a:defRPr/>
            </a:pPr>
            <a:r>
              <a:rPr lang="en-US" altLang="zh-CN" sz="900" b="1" i="1" dirty="0">
                <a:solidFill>
                  <a:srgbClr val="0070C0"/>
                </a:solidFill>
                <a:latin typeface="Calibri" panose="020F0502020204030204"/>
                <a:ea typeface="微软雅黑" panose="020B0503020204020204" pitchFamily="34" charset="-122"/>
              </a:rPr>
              <a:t>PDSCH1</a:t>
            </a:r>
          </a:p>
        </p:txBody>
      </p:sp>
      <p:sp>
        <p:nvSpPr>
          <p:cNvPr id="110" name="圆角矩形 473">
            <a:extLst>
              <a:ext uri="{FF2B5EF4-FFF2-40B4-BE49-F238E27FC236}">
                <a16:creationId xmlns="" xmlns:a16="http://schemas.microsoft.com/office/drawing/2014/main" id="{9E10F7BA-D327-41D5-874D-05776DF9FEFD}"/>
              </a:ext>
            </a:extLst>
          </p:cNvPr>
          <p:cNvSpPr/>
          <p:nvPr/>
        </p:nvSpPr>
        <p:spPr>
          <a:xfrm>
            <a:off x="10131354" y="3791740"/>
            <a:ext cx="468000" cy="200783"/>
          </a:xfrm>
          <a:prstGeom prst="roundRect">
            <a:avLst/>
          </a:prstGeom>
          <a:solidFill>
            <a:srgbClr val="A3A3A3"/>
          </a:solidFill>
          <a:ln w="12700" cap="flat" cmpd="sng" algn="ctr">
            <a:noFill/>
            <a:prstDash val="solid"/>
            <a:miter lim="800000"/>
          </a:ln>
          <a:effectLst/>
        </p:spPr>
        <p:txBody>
          <a:bodyPr wrap="none" lIns="0" rIns="0" rtlCol="0" anchor="ctr"/>
          <a:lstStyle/>
          <a:p>
            <a:pPr algn="ctr" defTabSz="914400" fontAlgn="base">
              <a:spcBef>
                <a:spcPct val="0"/>
              </a:spcBef>
              <a:spcAft>
                <a:spcPct val="0"/>
              </a:spcAft>
              <a:defRPr/>
            </a:pPr>
            <a:r>
              <a:rPr lang="en-US" altLang="zh-CN" sz="900" kern="0" dirty="0">
                <a:solidFill>
                  <a:srgbClr val="FFFFFF"/>
                </a:solidFill>
                <a:latin typeface="Calibri" panose="020F0502020204030204"/>
                <a:ea typeface="微软雅黑" panose="020B0503020204020204" pitchFamily="34" charset="-122"/>
              </a:rPr>
              <a:t>BWP1</a:t>
            </a:r>
            <a:endParaRPr lang="zh-CN" altLang="en-US" sz="900" kern="0" dirty="0">
              <a:solidFill>
                <a:srgbClr val="FFFFFF"/>
              </a:solidFill>
              <a:latin typeface="Calibri" panose="020F0502020204030204"/>
              <a:ea typeface="微软雅黑" panose="020B0503020204020204" pitchFamily="34" charset="-122"/>
            </a:endParaRPr>
          </a:p>
        </p:txBody>
      </p:sp>
      <p:sp>
        <p:nvSpPr>
          <p:cNvPr id="111" name="圆角矩形 473">
            <a:extLst>
              <a:ext uri="{FF2B5EF4-FFF2-40B4-BE49-F238E27FC236}">
                <a16:creationId xmlns="" xmlns:a16="http://schemas.microsoft.com/office/drawing/2014/main" id="{4143907B-4F91-4594-94E9-147AB059E1BD}"/>
              </a:ext>
            </a:extLst>
          </p:cNvPr>
          <p:cNvSpPr/>
          <p:nvPr/>
        </p:nvSpPr>
        <p:spPr>
          <a:xfrm>
            <a:off x="10636831" y="3791740"/>
            <a:ext cx="719149" cy="200783"/>
          </a:xfrm>
          <a:prstGeom prst="roundRect">
            <a:avLst/>
          </a:prstGeom>
          <a:solidFill>
            <a:srgbClr val="0070C0"/>
          </a:solidFill>
          <a:ln w="12700" cap="flat" cmpd="sng" algn="ctr">
            <a:noFill/>
            <a:prstDash val="solid"/>
            <a:miter lim="800000"/>
          </a:ln>
          <a:effectLst/>
        </p:spPr>
        <p:txBody>
          <a:bodyPr wrap="none" lIns="0" rIns="0" rtlCol="0" anchor="ctr"/>
          <a:lstStyle/>
          <a:p>
            <a:pPr algn="ctr" defTabSz="914400" fontAlgn="base">
              <a:spcBef>
                <a:spcPct val="0"/>
              </a:spcBef>
              <a:spcAft>
                <a:spcPct val="0"/>
              </a:spcAft>
              <a:defRPr/>
            </a:pPr>
            <a:r>
              <a:rPr lang="en-US" altLang="zh-CN" sz="900" kern="0" dirty="0">
                <a:solidFill>
                  <a:srgbClr val="FFFFFF"/>
                </a:solidFill>
                <a:latin typeface="Calibri" panose="020F0502020204030204"/>
                <a:ea typeface="微软雅黑" panose="020B0503020204020204" pitchFamily="34" charset="-122"/>
              </a:rPr>
              <a:t>Dormant BWP</a:t>
            </a:r>
            <a:endParaRPr lang="zh-CN" altLang="en-US" sz="900" kern="0" dirty="0">
              <a:solidFill>
                <a:srgbClr val="FFFFFF"/>
              </a:solidFill>
              <a:latin typeface="Calibri" panose="020F0502020204030204"/>
              <a:ea typeface="微软雅黑" panose="020B0503020204020204" pitchFamily="34" charset="-122"/>
            </a:endParaRPr>
          </a:p>
        </p:txBody>
      </p:sp>
      <p:cxnSp>
        <p:nvCxnSpPr>
          <p:cNvPr id="117" name="肘形连接符 116"/>
          <p:cNvCxnSpPr>
            <a:stCxn id="98" idx="3"/>
            <a:endCxn id="106" idx="1"/>
          </p:cNvCxnSpPr>
          <p:nvPr/>
        </p:nvCxnSpPr>
        <p:spPr>
          <a:xfrm>
            <a:off x="9550210" y="3544962"/>
            <a:ext cx="577765" cy="768839"/>
          </a:xfrm>
          <a:prstGeom prst="bentConnector3">
            <a:avLst>
              <a:gd name="adj1" fmla="val 14830"/>
            </a:avLst>
          </a:prstGeom>
          <a:ln w="952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118" name="圆角矩形 16">
            <a:extLst>
              <a:ext uri="{FF2B5EF4-FFF2-40B4-BE49-F238E27FC236}">
                <a16:creationId xmlns="" xmlns:a16="http://schemas.microsoft.com/office/drawing/2014/main" id="{38F08A50-6585-48D3-9BDF-53450C862416}"/>
              </a:ext>
            </a:extLst>
          </p:cNvPr>
          <p:cNvSpPr/>
          <p:nvPr/>
        </p:nvSpPr>
        <p:spPr>
          <a:xfrm>
            <a:off x="7503793" y="2285575"/>
            <a:ext cx="4306788" cy="4136570"/>
          </a:xfrm>
          <a:prstGeom prst="roundRect">
            <a:avLst>
              <a:gd name="adj" fmla="val 3365"/>
            </a:avLst>
          </a:prstGeom>
          <a:noFill/>
          <a:ln w="19050" cap="flat" cmpd="sng" algn="ctr">
            <a:solidFill>
              <a:srgbClr val="666666">
                <a:lumMod val="40000"/>
                <a:lumOff val="6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666666"/>
              </a:solidFill>
              <a:effectLst/>
              <a:uLnTx/>
              <a:uFillTx/>
              <a:latin typeface="Calibri" panose="020F0502020204030204"/>
              <a:ea typeface="等线" panose="02010600030101010101" pitchFamily="2" charset="-122"/>
              <a:cs typeface="Arial" panose="020B0604020202020204" pitchFamily="34" charset="0"/>
            </a:endParaRPr>
          </a:p>
        </p:txBody>
      </p:sp>
      <p:sp>
        <p:nvSpPr>
          <p:cNvPr id="119" name="文本框 118">
            <a:extLst>
              <a:ext uri="{FF2B5EF4-FFF2-40B4-BE49-F238E27FC236}">
                <a16:creationId xmlns="" xmlns:a16="http://schemas.microsoft.com/office/drawing/2014/main" id="{26800B2F-CCA2-47D1-8BB2-0E3B0F5DD9F8}"/>
              </a:ext>
            </a:extLst>
          </p:cNvPr>
          <p:cNvSpPr txBox="1"/>
          <p:nvPr/>
        </p:nvSpPr>
        <p:spPr>
          <a:xfrm>
            <a:off x="9007550" y="2117410"/>
            <a:ext cx="1299274" cy="338554"/>
          </a:xfrm>
          <a:prstGeom prst="rect">
            <a:avLst/>
          </a:prstGeom>
          <a:solidFill>
            <a:srgbClr val="FFFFFF"/>
          </a:solidFill>
        </p:spPr>
        <p:txBody>
          <a:bodyPr wrap="square" rtlCol="0">
            <a:spAutoFit/>
          </a:bodyPr>
          <a:lstStyle/>
          <a:p>
            <a:pPr algn="ctr" defTabSz="1218565" fontAlgn="base">
              <a:spcBef>
                <a:spcPct val="0"/>
              </a:spcBef>
              <a:spcAft>
                <a:spcPct val="0"/>
              </a:spcAft>
              <a:defRPr/>
            </a:pPr>
            <a:r>
              <a:rPr lang="en-US" altLang="zh-CN" sz="1600" b="1" kern="0" dirty="0" smtClean="0">
                <a:solidFill>
                  <a:srgbClr val="C00000"/>
                </a:solidFill>
                <a:ea typeface="微软雅黑"/>
                <a:cs typeface="Arial" panose="020B0604020202020204" pitchFamily="34" charset="0"/>
              </a:rPr>
              <a:t>Rel-19</a:t>
            </a:r>
            <a:endParaRPr lang="en-US" altLang="zh-CN" sz="1600" b="1" kern="0" dirty="0">
              <a:solidFill>
                <a:srgbClr val="C00000"/>
              </a:solidFill>
              <a:ea typeface="微软雅黑"/>
              <a:cs typeface="Arial" panose="020B0604020202020204" pitchFamily="34" charset="0"/>
            </a:endParaRPr>
          </a:p>
        </p:txBody>
      </p:sp>
      <p:sp>
        <p:nvSpPr>
          <p:cNvPr id="133" name="文本框 132">
            <a:extLst>
              <a:ext uri="{FF2B5EF4-FFF2-40B4-BE49-F238E27FC236}">
                <a16:creationId xmlns="" xmlns:a16="http://schemas.microsoft.com/office/drawing/2014/main" id="{6DBE77AF-6A63-480E-A85C-209654B0DA8D}"/>
              </a:ext>
            </a:extLst>
          </p:cNvPr>
          <p:cNvSpPr txBox="1"/>
          <p:nvPr/>
        </p:nvSpPr>
        <p:spPr>
          <a:xfrm>
            <a:off x="7952954" y="2538458"/>
            <a:ext cx="3408467" cy="276999"/>
          </a:xfrm>
          <a:prstGeom prst="rect">
            <a:avLst/>
          </a:prstGeom>
          <a:noFill/>
        </p:spPr>
        <p:txBody>
          <a:bodyPr wrap="square" rtlCol="0">
            <a:spAutoFit/>
          </a:bodyPr>
          <a:lstStyle/>
          <a:p>
            <a:pPr algn="ctr"/>
            <a:r>
              <a:rPr lang="en-US" altLang="zh-CN" sz="1200" b="1" dirty="0" smtClean="0">
                <a:solidFill>
                  <a:srgbClr val="C00000"/>
                </a:solidFill>
                <a:latin typeface="Calibri"/>
                <a:ea typeface="Microsoft YaHei" panose="020B0503020204020204" pitchFamily="34" charset="-122"/>
                <a:cs typeface="Arial"/>
              </a:rPr>
              <a:t>Carrier switch via L1-based </a:t>
            </a:r>
            <a:r>
              <a:rPr lang="en-US" altLang="zh-CN" sz="1200" b="1" dirty="0">
                <a:solidFill>
                  <a:srgbClr val="C00000"/>
                </a:solidFill>
                <a:latin typeface="Calibri"/>
                <a:ea typeface="Microsoft YaHei" panose="020B0503020204020204" pitchFamily="34" charset="-122"/>
                <a:cs typeface="Arial"/>
              </a:rPr>
              <a:t>BWP </a:t>
            </a:r>
            <a:r>
              <a:rPr lang="en-US" altLang="zh-CN" sz="1200" b="1" dirty="0" smtClean="0">
                <a:solidFill>
                  <a:srgbClr val="C00000"/>
                </a:solidFill>
                <a:latin typeface="Calibri"/>
                <a:ea typeface="Microsoft YaHei" panose="020B0503020204020204" pitchFamily="34" charset="-122"/>
                <a:cs typeface="Arial"/>
              </a:rPr>
              <a:t>switching</a:t>
            </a:r>
            <a:endParaRPr lang="zh-CN" altLang="en-US" sz="1200" b="1" dirty="0">
              <a:solidFill>
                <a:srgbClr val="C00000"/>
              </a:solidFill>
              <a:latin typeface="Calibri"/>
              <a:ea typeface="Microsoft YaHei" panose="020B0503020204020204" pitchFamily="34" charset="-122"/>
              <a:cs typeface="Arial"/>
            </a:endParaRPr>
          </a:p>
        </p:txBody>
      </p:sp>
      <p:sp>
        <p:nvSpPr>
          <p:cNvPr id="134" name="矩形 133">
            <a:extLst>
              <a:ext uri="{FF2B5EF4-FFF2-40B4-BE49-F238E27FC236}">
                <a16:creationId xmlns="" xmlns:a16="http://schemas.microsoft.com/office/drawing/2014/main" id="{44FE36FF-D070-4B2D-B821-BDA8C89A1D7A}"/>
              </a:ext>
            </a:extLst>
          </p:cNvPr>
          <p:cNvSpPr/>
          <p:nvPr/>
        </p:nvSpPr>
        <p:spPr>
          <a:xfrm>
            <a:off x="7368166" y="5123553"/>
            <a:ext cx="4505403" cy="1172116"/>
          </a:xfrm>
          <a:prstGeom prst="rect">
            <a:avLst/>
          </a:prstGeom>
        </p:spPr>
        <p:txBody>
          <a:bodyPr wrap="square">
            <a:spAutoFit/>
          </a:bodyPr>
          <a:lstStyle/>
          <a:p>
            <a:pPr marL="360000" lvl="1" indent="-171450" defTabSz="914112">
              <a:spcBef>
                <a:spcPts val="200"/>
              </a:spcBef>
              <a:spcAft>
                <a:spcPts val="300"/>
              </a:spcAft>
              <a:buFont typeface="Arial" panose="020B0604020202020204" pitchFamily="34" charset="0"/>
              <a:buChar char="•"/>
            </a:pPr>
            <a:r>
              <a:rPr lang="en-US" altLang="zh-CN" sz="1100" dirty="0">
                <a:solidFill>
                  <a:srgbClr val="1D1D1A"/>
                </a:solidFill>
                <a:latin typeface="Calibri"/>
                <a:ea typeface="Microsoft YaHei" panose="020B0503020204020204" pitchFamily="34" charset="-122"/>
                <a:cs typeface="Arial"/>
              </a:rPr>
              <a:t>The </a:t>
            </a:r>
            <a:r>
              <a:rPr lang="en-US" altLang="zh-CN" sz="1100" dirty="0" smtClean="0">
                <a:solidFill>
                  <a:srgbClr val="1D1D1A"/>
                </a:solidFill>
                <a:latin typeface="Calibri"/>
                <a:ea typeface="Microsoft YaHei" panose="020B0503020204020204" pitchFamily="34" charset="-122"/>
                <a:cs typeface="Arial"/>
              </a:rPr>
              <a:t>network </a:t>
            </a:r>
            <a:r>
              <a:rPr lang="en-US" altLang="zh-CN" sz="1100" dirty="0">
                <a:solidFill>
                  <a:srgbClr val="1D1D1A"/>
                </a:solidFill>
                <a:latin typeface="Calibri"/>
                <a:ea typeface="Microsoft YaHei" panose="020B0503020204020204" pitchFamily="34" charset="-122"/>
                <a:cs typeface="Arial"/>
              </a:rPr>
              <a:t>configures multiple BWPs in each cell </a:t>
            </a:r>
            <a:r>
              <a:rPr lang="en-US" altLang="zh-CN" sz="1100" dirty="0" smtClean="0">
                <a:solidFill>
                  <a:srgbClr val="1D1D1A"/>
                </a:solidFill>
                <a:latin typeface="Calibri"/>
                <a:ea typeface="Microsoft YaHei" panose="020B0503020204020204" pitchFamily="34" charset="-122"/>
                <a:cs typeface="Arial"/>
              </a:rPr>
              <a:t>with at least one dormant BWP, </a:t>
            </a:r>
            <a:r>
              <a:rPr lang="en-US" altLang="zh-CN" sz="1100" dirty="0">
                <a:solidFill>
                  <a:srgbClr val="1D1D1A"/>
                </a:solidFill>
                <a:latin typeface="Calibri"/>
                <a:ea typeface="Microsoft YaHei" panose="020B0503020204020204" pitchFamily="34" charset="-122"/>
                <a:cs typeface="Arial"/>
              </a:rPr>
              <a:t>only the </a:t>
            </a:r>
            <a:r>
              <a:rPr lang="en-US" altLang="zh-CN" sz="1100" dirty="0" smtClean="0">
                <a:solidFill>
                  <a:srgbClr val="1D1D1A"/>
                </a:solidFill>
                <a:latin typeface="Calibri"/>
                <a:ea typeface="Microsoft YaHei" panose="020B0503020204020204" pitchFamily="34" charset="-122"/>
                <a:cs typeface="Arial"/>
              </a:rPr>
              <a:t>activated carrier with non-dormant BWP as the current BWP are relevant from UE capability perspective, i.e. the number of configured activated carriers can be larger than the number of DL carriers supported by UE CA capability </a:t>
            </a:r>
            <a:endParaRPr lang="en-US" altLang="zh-CN" sz="1100" dirty="0">
              <a:solidFill>
                <a:srgbClr val="1D1D1A"/>
              </a:solidFill>
              <a:latin typeface="Calibri"/>
              <a:ea typeface="Microsoft YaHei" panose="020B0503020204020204" pitchFamily="34" charset="-122"/>
              <a:cs typeface="Arial"/>
            </a:endParaRPr>
          </a:p>
          <a:p>
            <a:pPr marL="360000" lvl="1" indent="-171450" defTabSz="914112">
              <a:spcBef>
                <a:spcPts val="200"/>
              </a:spcBef>
              <a:spcAft>
                <a:spcPts val="300"/>
              </a:spcAft>
              <a:buFont typeface="Arial" panose="020B0604020202020204" pitchFamily="34" charset="0"/>
              <a:buChar char="•"/>
            </a:pPr>
            <a:r>
              <a:rPr lang="en-US" altLang="zh-CN" sz="1100" dirty="0">
                <a:solidFill>
                  <a:srgbClr val="1D1D1A"/>
                </a:solidFill>
                <a:latin typeface="Calibri"/>
                <a:ea typeface="Microsoft YaHei" panose="020B0503020204020204" pitchFamily="34" charset="-122"/>
                <a:cs typeface="Arial"/>
              </a:rPr>
              <a:t>Rel-15 1~2 ms BWP switching is reused to switch transmission cells</a:t>
            </a:r>
            <a:r>
              <a:rPr lang="en-US" altLang="zh-CN" sz="1100" dirty="0" smtClean="0">
                <a:solidFill>
                  <a:srgbClr val="1D1D1A"/>
                </a:solidFill>
                <a:latin typeface="Calibri"/>
                <a:ea typeface="Microsoft YaHei" panose="020B0503020204020204" pitchFamily="34" charset="-122"/>
                <a:cs typeface="Arial"/>
              </a:rPr>
              <a:t>.</a:t>
            </a:r>
          </a:p>
        </p:txBody>
      </p:sp>
      <p:sp>
        <p:nvSpPr>
          <p:cNvPr id="135" name="圆角矩形 16">
            <a:extLst>
              <a:ext uri="{FF2B5EF4-FFF2-40B4-BE49-F238E27FC236}">
                <a16:creationId xmlns="" xmlns:a16="http://schemas.microsoft.com/office/drawing/2014/main" id="{38F08A50-6585-48D3-9BDF-53450C862416}"/>
              </a:ext>
            </a:extLst>
          </p:cNvPr>
          <p:cNvSpPr/>
          <p:nvPr/>
        </p:nvSpPr>
        <p:spPr>
          <a:xfrm>
            <a:off x="3678205" y="2285575"/>
            <a:ext cx="3543650" cy="4136570"/>
          </a:xfrm>
          <a:prstGeom prst="roundRect">
            <a:avLst>
              <a:gd name="adj" fmla="val 3365"/>
            </a:avLst>
          </a:prstGeom>
          <a:noFill/>
          <a:ln w="19050" cap="flat" cmpd="sng" algn="ctr">
            <a:solidFill>
              <a:srgbClr val="666666">
                <a:lumMod val="40000"/>
                <a:lumOff val="6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666666"/>
              </a:solidFill>
              <a:effectLst/>
              <a:uLnTx/>
              <a:uFillTx/>
              <a:latin typeface="Calibri" panose="020F0502020204030204"/>
              <a:ea typeface="等线" panose="02010600030101010101" pitchFamily="2" charset="-122"/>
              <a:cs typeface="Arial" panose="020B0604020202020204" pitchFamily="34" charset="0"/>
            </a:endParaRPr>
          </a:p>
        </p:txBody>
      </p:sp>
      <p:sp>
        <p:nvSpPr>
          <p:cNvPr id="136" name="文本框 135">
            <a:extLst>
              <a:ext uri="{FF2B5EF4-FFF2-40B4-BE49-F238E27FC236}">
                <a16:creationId xmlns="" xmlns:a16="http://schemas.microsoft.com/office/drawing/2014/main" id="{26800B2F-CCA2-47D1-8BB2-0E3B0F5DD9F8}"/>
              </a:ext>
            </a:extLst>
          </p:cNvPr>
          <p:cNvSpPr txBox="1"/>
          <p:nvPr/>
        </p:nvSpPr>
        <p:spPr>
          <a:xfrm>
            <a:off x="4800393" y="2117410"/>
            <a:ext cx="1299274" cy="338554"/>
          </a:xfrm>
          <a:prstGeom prst="rect">
            <a:avLst/>
          </a:prstGeom>
          <a:solidFill>
            <a:srgbClr val="FFFFFF"/>
          </a:solidFill>
        </p:spPr>
        <p:txBody>
          <a:bodyPr wrap="square" rtlCol="0">
            <a:spAutoFit/>
          </a:bodyPr>
          <a:lstStyle/>
          <a:p>
            <a:pPr algn="ctr" defTabSz="1218565" fontAlgn="base">
              <a:spcBef>
                <a:spcPct val="0"/>
              </a:spcBef>
              <a:spcAft>
                <a:spcPct val="0"/>
              </a:spcAft>
              <a:defRPr/>
            </a:pPr>
            <a:r>
              <a:rPr lang="en-US" altLang="zh-CN" sz="1600" b="1" kern="0" dirty="0" smtClean="0">
                <a:solidFill>
                  <a:srgbClr val="C00000"/>
                </a:solidFill>
                <a:ea typeface="微软雅黑"/>
                <a:cs typeface="Arial" panose="020B0604020202020204" pitchFamily="34" charset="0"/>
              </a:rPr>
              <a:t>Rel-18</a:t>
            </a:r>
            <a:endParaRPr lang="en-US" altLang="zh-CN" sz="1600" b="1" kern="0" dirty="0">
              <a:solidFill>
                <a:srgbClr val="C00000"/>
              </a:solidFill>
              <a:ea typeface="微软雅黑"/>
              <a:cs typeface="Arial" panose="020B0604020202020204" pitchFamily="34" charset="0"/>
            </a:endParaRPr>
          </a:p>
        </p:txBody>
      </p:sp>
      <p:sp>
        <p:nvSpPr>
          <p:cNvPr id="137" name="文本框 136">
            <a:extLst>
              <a:ext uri="{FF2B5EF4-FFF2-40B4-BE49-F238E27FC236}">
                <a16:creationId xmlns="" xmlns:a16="http://schemas.microsoft.com/office/drawing/2014/main" id="{8F211F7C-9629-4A00-918D-DB59B5A82494}"/>
              </a:ext>
            </a:extLst>
          </p:cNvPr>
          <p:cNvSpPr txBox="1"/>
          <p:nvPr/>
        </p:nvSpPr>
        <p:spPr>
          <a:xfrm>
            <a:off x="4041810" y="2538458"/>
            <a:ext cx="2816440" cy="276999"/>
          </a:xfrm>
          <a:prstGeom prst="rect">
            <a:avLst/>
          </a:prstGeom>
          <a:noFill/>
        </p:spPr>
        <p:txBody>
          <a:bodyPr wrap="square" rtlCol="0">
            <a:spAutoFit/>
          </a:bodyPr>
          <a:lstStyle/>
          <a:p>
            <a:pPr algn="ctr"/>
            <a:r>
              <a:rPr lang="en-US" altLang="zh-CN" sz="1200" b="1" dirty="0" smtClean="0">
                <a:solidFill>
                  <a:srgbClr val="C00000"/>
                </a:solidFill>
                <a:latin typeface="Calibri"/>
                <a:ea typeface="Microsoft YaHei" panose="020B0503020204020204" pitchFamily="34" charset="-122"/>
                <a:cs typeface="Arial"/>
              </a:rPr>
              <a:t>Cell switch by L1/L2 signalling</a:t>
            </a:r>
            <a:endParaRPr lang="zh-CN" altLang="en-US" sz="1200" b="1" dirty="0">
              <a:solidFill>
                <a:srgbClr val="C00000"/>
              </a:solidFill>
              <a:latin typeface="Calibri"/>
              <a:ea typeface="微软雅黑"/>
              <a:cs typeface="Arial"/>
            </a:endParaRPr>
          </a:p>
        </p:txBody>
      </p:sp>
      <p:sp>
        <p:nvSpPr>
          <p:cNvPr id="144" name="矩形 143">
            <a:extLst>
              <a:ext uri="{FF2B5EF4-FFF2-40B4-BE49-F238E27FC236}">
                <a16:creationId xmlns="" xmlns:a16="http://schemas.microsoft.com/office/drawing/2014/main" id="{50B9FFD3-011F-4062-8523-CC00078F773A}"/>
              </a:ext>
            </a:extLst>
          </p:cNvPr>
          <p:cNvSpPr/>
          <p:nvPr/>
        </p:nvSpPr>
        <p:spPr>
          <a:xfrm>
            <a:off x="3481379" y="5123553"/>
            <a:ext cx="3689961" cy="1172116"/>
          </a:xfrm>
          <a:prstGeom prst="rect">
            <a:avLst/>
          </a:prstGeom>
        </p:spPr>
        <p:txBody>
          <a:bodyPr wrap="square">
            <a:spAutoFit/>
          </a:bodyPr>
          <a:lstStyle/>
          <a:p>
            <a:pPr marL="360000" lvl="1" indent="-171450" defTabSz="914112">
              <a:spcBef>
                <a:spcPts val="200"/>
              </a:spcBef>
              <a:spcAft>
                <a:spcPts val="300"/>
              </a:spcAft>
              <a:buFont typeface="Arial" panose="020B0604020202020204" pitchFamily="34" charset="0"/>
              <a:buChar char="•"/>
            </a:pPr>
            <a:r>
              <a:rPr lang="en-US" altLang="zh-CN" sz="1100" dirty="0">
                <a:solidFill>
                  <a:srgbClr val="1D1D1A"/>
                </a:solidFill>
                <a:latin typeface="Calibri"/>
                <a:ea typeface="Microsoft YaHei" panose="020B0503020204020204" pitchFamily="34" charset="-122"/>
                <a:cs typeface="Arial"/>
              </a:rPr>
              <a:t>The Network pre-configures </a:t>
            </a:r>
            <a:r>
              <a:rPr lang="en-US" altLang="zh-CN" sz="1100" dirty="0" smtClean="0">
                <a:solidFill>
                  <a:srgbClr val="1D1D1A"/>
                </a:solidFill>
                <a:latin typeface="Calibri"/>
                <a:ea typeface="Microsoft YaHei" panose="020B0503020204020204" pitchFamily="34" charset="-122"/>
                <a:cs typeface="Arial"/>
              </a:rPr>
              <a:t>more </a:t>
            </a:r>
            <a:r>
              <a:rPr lang="en-US" altLang="zh-CN" sz="1100" dirty="0">
                <a:solidFill>
                  <a:srgbClr val="1D1D1A"/>
                </a:solidFill>
                <a:latin typeface="Calibri"/>
                <a:ea typeface="Microsoft YaHei" panose="020B0503020204020204" pitchFamily="34" charset="-122"/>
                <a:cs typeface="Arial"/>
              </a:rPr>
              <a:t>cell(s</a:t>
            </a:r>
            <a:r>
              <a:rPr lang="en-US" altLang="zh-CN" sz="1100" dirty="0" smtClean="0">
                <a:solidFill>
                  <a:srgbClr val="1D1D1A"/>
                </a:solidFill>
                <a:latin typeface="Calibri"/>
                <a:ea typeface="Microsoft YaHei" panose="020B0503020204020204" pitchFamily="34" charset="-122"/>
                <a:cs typeface="Arial"/>
              </a:rPr>
              <a:t>) including serving cell(s) and candidate cell(s), </a:t>
            </a:r>
            <a:r>
              <a:rPr lang="en-US" altLang="zh-CN" sz="1100" dirty="0">
                <a:solidFill>
                  <a:srgbClr val="1D1D1A"/>
                </a:solidFill>
                <a:latin typeface="Calibri"/>
                <a:ea typeface="Microsoft YaHei" panose="020B0503020204020204" pitchFamily="34" charset="-122"/>
                <a:cs typeface="Arial"/>
              </a:rPr>
              <a:t>only the </a:t>
            </a:r>
            <a:r>
              <a:rPr lang="en-US" altLang="zh-CN" sz="1100" dirty="0" smtClean="0">
                <a:solidFill>
                  <a:srgbClr val="1D1D1A"/>
                </a:solidFill>
                <a:latin typeface="Calibri"/>
                <a:ea typeface="Microsoft YaHei" panose="020B0503020204020204" pitchFamily="34" charset="-122"/>
                <a:cs typeface="Arial"/>
              </a:rPr>
              <a:t>serving cell(s) </a:t>
            </a:r>
            <a:r>
              <a:rPr lang="en-US" altLang="zh-CN" sz="1100" dirty="0">
                <a:solidFill>
                  <a:srgbClr val="1D1D1A"/>
                </a:solidFill>
                <a:latin typeface="Calibri"/>
                <a:ea typeface="Microsoft YaHei" panose="020B0503020204020204" pitchFamily="34" charset="-122"/>
                <a:cs typeface="Arial"/>
              </a:rPr>
              <a:t>are relevant from UE capability perspective</a:t>
            </a:r>
            <a:r>
              <a:rPr lang="en-US" altLang="zh-CN" sz="1100" dirty="0" smtClean="0">
                <a:solidFill>
                  <a:srgbClr val="1D1D1A"/>
                </a:solidFill>
                <a:latin typeface="Calibri"/>
                <a:ea typeface="Microsoft YaHei" panose="020B0503020204020204" pitchFamily="34" charset="-122"/>
                <a:cs typeface="Arial"/>
              </a:rPr>
              <a:t>.</a:t>
            </a:r>
            <a:endParaRPr lang="en-US" altLang="zh-CN" sz="1100" dirty="0">
              <a:solidFill>
                <a:srgbClr val="1D1D1A"/>
              </a:solidFill>
              <a:latin typeface="Calibri"/>
              <a:ea typeface="Microsoft YaHei" panose="020B0503020204020204" pitchFamily="34" charset="-122"/>
              <a:cs typeface="Arial"/>
            </a:endParaRPr>
          </a:p>
          <a:p>
            <a:pPr marL="360000" lvl="1" indent="-171450" defTabSz="914112">
              <a:spcBef>
                <a:spcPts val="200"/>
              </a:spcBef>
              <a:spcAft>
                <a:spcPts val="300"/>
              </a:spcAft>
              <a:buFont typeface="Arial" panose="020B0604020202020204" pitchFamily="34" charset="0"/>
              <a:buChar char="•"/>
            </a:pPr>
            <a:r>
              <a:rPr lang="en-US" altLang="zh-CN" sz="1100" dirty="0" smtClean="0">
                <a:solidFill>
                  <a:srgbClr val="1D1D1A"/>
                </a:solidFill>
                <a:latin typeface="Calibri"/>
                <a:ea typeface="Microsoft YaHei" panose="020B0503020204020204" pitchFamily="34" charset="-122"/>
                <a:cs typeface="Arial"/>
              </a:rPr>
              <a:t>L2 </a:t>
            </a:r>
            <a:r>
              <a:rPr lang="en-US" altLang="zh-CN" sz="1100" dirty="0">
                <a:solidFill>
                  <a:srgbClr val="1D1D1A"/>
                </a:solidFill>
                <a:latin typeface="Calibri"/>
                <a:ea typeface="Microsoft YaHei" panose="020B0503020204020204" pitchFamily="34" charset="-122"/>
                <a:cs typeface="Arial"/>
              </a:rPr>
              <a:t>signaling indicates cell switching. </a:t>
            </a:r>
            <a:r>
              <a:rPr lang="en-US" altLang="zh-CN" sz="1100" dirty="0" smtClean="0">
                <a:solidFill>
                  <a:srgbClr val="1D1D1A"/>
                </a:solidFill>
                <a:latin typeface="Calibri"/>
                <a:ea typeface="Microsoft YaHei" panose="020B0503020204020204" pitchFamily="34" charset="-122"/>
                <a:cs typeface="Arial"/>
              </a:rPr>
              <a:t>Note that SCell </a:t>
            </a:r>
            <a:r>
              <a:rPr lang="en-US" altLang="zh-CN" sz="1100" dirty="0">
                <a:solidFill>
                  <a:srgbClr val="1D1D1A"/>
                </a:solidFill>
                <a:latin typeface="Calibri"/>
                <a:ea typeface="Microsoft YaHei" panose="020B0503020204020204" pitchFamily="34" charset="-122"/>
                <a:cs typeface="Arial"/>
              </a:rPr>
              <a:t>switching is not specifically enhanced in RAN2 and RAN4 in </a:t>
            </a:r>
            <a:r>
              <a:rPr lang="en-US" altLang="zh-CN" sz="1100" dirty="0" smtClean="0">
                <a:solidFill>
                  <a:srgbClr val="1D1D1A"/>
                </a:solidFill>
                <a:latin typeface="Calibri"/>
                <a:ea typeface="Microsoft YaHei" panose="020B0503020204020204" pitchFamily="34" charset="-122"/>
                <a:cs typeface="Arial"/>
              </a:rPr>
              <a:t>Rel-18.</a:t>
            </a:r>
            <a:endParaRPr lang="en-US" altLang="zh-CN" sz="1100" dirty="0">
              <a:solidFill>
                <a:srgbClr val="1D1D1A"/>
              </a:solidFill>
              <a:latin typeface="Calibri"/>
              <a:ea typeface="Microsoft YaHei" panose="020B0503020204020204" pitchFamily="34" charset="-122"/>
              <a:cs typeface="Arial"/>
            </a:endParaRPr>
          </a:p>
        </p:txBody>
      </p:sp>
      <p:sp>
        <p:nvSpPr>
          <p:cNvPr id="145" name="圆角矩形 16">
            <a:extLst>
              <a:ext uri="{FF2B5EF4-FFF2-40B4-BE49-F238E27FC236}">
                <a16:creationId xmlns="" xmlns:a16="http://schemas.microsoft.com/office/drawing/2014/main" id="{38F08A50-6585-48D3-9BDF-53450C862416}"/>
              </a:ext>
            </a:extLst>
          </p:cNvPr>
          <p:cNvSpPr/>
          <p:nvPr/>
        </p:nvSpPr>
        <p:spPr>
          <a:xfrm>
            <a:off x="245133" y="2286077"/>
            <a:ext cx="3193277" cy="4136067"/>
          </a:xfrm>
          <a:prstGeom prst="roundRect">
            <a:avLst>
              <a:gd name="adj" fmla="val 3365"/>
            </a:avLst>
          </a:prstGeom>
          <a:noFill/>
          <a:ln w="19050" cap="flat" cmpd="sng" algn="ctr">
            <a:solidFill>
              <a:srgbClr val="666666">
                <a:lumMod val="40000"/>
                <a:lumOff val="6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666666"/>
              </a:solidFill>
              <a:effectLst/>
              <a:uLnTx/>
              <a:uFillTx/>
              <a:latin typeface="Calibri" panose="020F0502020204030204"/>
              <a:ea typeface="等线" panose="02010600030101010101" pitchFamily="2" charset="-122"/>
              <a:cs typeface="Arial" panose="020B0604020202020204" pitchFamily="34" charset="0"/>
            </a:endParaRPr>
          </a:p>
        </p:txBody>
      </p:sp>
      <p:sp>
        <p:nvSpPr>
          <p:cNvPr id="146" name="文本框 145">
            <a:extLst>
              <a:ext uri="{FF2B5EF4-FFF2-40B4-BE49-F238E27FC236}">
                <a16:creationId xmlns="" xmlns:a16="http://schemas.microsoft.com/office/drawing/2014/main" id="{26800B2F-CCA2-47D1-8BB2-0E3B0F5DD9F8}"/>
              </a:ext>
            </a:extLst>
          </p:cNvPr>
          <p:cNvSpPr txBox="1"/>
          <p:nvPr/>
        </p:nvSpPr>
        <p:spPr>
          <a:xfrm>
            <a:off x="1192134" y="2117913"/>
            <a:ext cx="1299274" cy="338554"/>
          </a:xfrm>
          <a:prstGeom prst="rect">
            <a:avLst/>
          </a:prstGeom>
          <a:solidFill>
            <a:srgbClr val="FFFFFF"/>
          </a:solidFill>
        </p:spPr>
        <p:txBody>
          <a:bodyPr wrap="square" rtlCol="0">
            <a:spAutoFit/>
          </a:bodyPr>
          <a:lstStyle/>
          <a:p>
            <a:pPr algn="ctr" defTabSz="1218565" fontAlgn="base">
              <a:spcBef>
                <a:spcPct val="0"/>
              </a:spcBef>
              <a:spcAft>
                <a:spcPct val="0"/>
              </a:spcAft>
              <a:defRPr/>
            </a:pPr>
            <a:r>
              <a:rPr lang="en-US" altLang="zh-CN" sz="1600" b="1" kern="0" dirty="0" smtClean="0">
                <a:solidFill>
                  <a:srgbClr val="C00000"/>
                </a:solidFill>
                <a:ea typeface="微软雅黑"/>
                <a:cs typeface="Arial" panose="020B0604020202020204" pitchFamily="34" charset="0"/>
              </a:rPr>
              <a:t>Rel-17</a:t>
            </a:r>
            <a:endParaRPr lang="en-US" altLang="zh-CN" sz="1600" b="1" kern="0" dirty="0">
              <a:solidFill>
                <a:srgbClr val="C00000"/>
              </a:solidFill>
              <a:ea typeface="微软雅黑"/>
              <a:cs typeface="Arial" panose="020B0604020202020204" pitchFamily="34" charset="0"/>
            </a:endParaRPr>
          </a:p>
        </p:txBody>
      </p:sp>
      <p:sp>
        <p:nvSpPr>
          <p:cNvPr id="214" name="文本框 213">
            <a:extLst>
              <a:ext uri="{FF2B5EF4-FFF2-40B4-BE49-F238E27FC236}">
                <a16:creationId xmlns="" xmlns:a16="http://schemas.microsoft.com/office/drawing/2014/main" id="{00384F69-FCAE-4759-B89F-DA0675CB9B5E}"/>
              </a:ext>
            </a:extLst>
          </p:cNvPr>
          <p:cNvSpPr txBox="1"/>
          <p:nvPr/>
        </p:nvSpPr>
        <p:spPr>
          <a:xfrm>
            <a:off x="9507400" y="4065400"/>
            <a:ext cx="644469" cy="230832"/>
          </a:xfrm>
          <a:prstGeom prst="rect">
            <a:avLst/>
          </a:prstGeom>
          <a:noFill/>
        </p:spPr>
        <p:txBody>
          <a:bodyPr wrap="square" rtlCol="0">
            <a:spAutoFit/>
          </a:bodyPr>
          <a:lstStyle/>
          <a:p>
            <a:pPr algn="r" defTabSz="914400" fontAlgn="base">
              <a:spcBef>
                <a:spcPct val="0"/>
              </a:spcBef>
              <a:spcAft>
                <a:spcPct val="0"/>
              </a:spcAft>
              <a:defRPr/>
            </a:pPr>
            <a:r>
              <a:rPr lang="en-US" altLang="zh-CN" sz="900" dirty="0" smtClean="0">
                <a:solidFill>
                  <a:srgbClr val="0070C0"/>
                </a:solidFill>
                <a:latin typeface="Calibri" panose="020F0502020204030204"/>
                <a:ea typeface="微软雅黑" panose="020B0503020204020204" pitchFamily="34" charset="-122"/>
              </a:rPr>
              <a:t>1~2ms</a:t>
            </a:r>
          </a:p>
        </p:txBody>
      </p:sp>
      <p:sp>
        <p:nvSpPr>
          <p:cNvPr id="216" name="矩形 215">
            <a:extLst>
              <a:ext uri="{FF2B5EF4-FFF2-40B4-BE49-F238E27FC236}">
                <a16:creationId xmlns="" xmlns:a16="http://schemas.microsoft.com/office/drawing/2014/main" id="{44FE36FF-D070-4B2D-B821-BDA8C89A1D7A}"/>
              </a:ext>
            </a:extLst>
          </p:cNvPr>
          <p:cNvSpPr/>
          <p:nvPr/>
        </p:nvSpPr>
        <p:spPr>
          <a:xfrm>
            <a:off x="114294" y="5123553"/>
            <a:ext cx="3324116" cy="1002839"/>
          </a:xfrm>
          <a:prstGeom prst="rect">
            <a:avLst/>
          </a:prstGeom>
        </p:spPr>
        <p:txBody>
          <a:bodyPr wrap="square">
            <a:spAutoFit/>
          </a:bodyPr>
          <a:lstStyle/>
          <a:p>
            <a:pPr marL="360000" lvl="1" indent="-171450" defTabSz="914112">
              <a:spcBef>
                <a:spcPts val="200"/>
              </a:spcBef>
              <a:spcAft>
                <a:spcPts val="300"/>
              </a:spcAft>
              <a:buFont typeface="Arial" panose="020B0604020202020204" pitchFamily="34" charset="0"/>
              <a:buChar char="•"/>
            </a:pPr>
            <a:r>
              <a:rPr lang="en-US" altLang="zh-CN" sz="1100" dirty="0" smtClean="0">
                <a:solidFill>
                  <a:srgbClr val="1D1D1A"/>
                </a:solidFill>
                <a:latin typeface="Calibri"/>
                <a:ea typeface="Microsoft YaHei" panose="020B0503020204020204" pitchFamily="34" charset="-122"/>
                <a:cs typeface="Arial"/>
              </a:rPr>
              <a:t>The </a:t>
            </a:r>
            <a:r>
              <a:rPr lang="en-US" altLang="zh-CN" sz="1100" dirty="0">
                <a:solidFill>
                  <a:srgbClr val="1D1D1A"/>
                </a:solidFill>
                <a:latin typeface="Calibri"/>
                <a:ea typeface="Microsoft YaHei" panose="020B0503020204020204" pitchFamily="34" charset="-122"/>
                <a:cs typeface="Arial"/>
              </a:rPr>
              <a:t>Network configures serving cell(s) </a:t>
            </a:r>
            <a:r>
              <a:rPr lang="en-US" altLang="zh-CN" sz="1100" dirty="0" smtClean="0">
                <a:solidFill>
                  <a:srgbClr val="1D1D1A"/>
                </a:solidFill>
                <a:latin typeface="Calibri"/>
                <a:ea typeface="Microsoft YaHei" panose="020B0503020204020204" pitchFamily="34" charset="-122"/>
                <a:cs typeface="Arial"/>
              </a:rPr>
              <a:t>and BWP(s</a:t>
            </a:r>
            <a:r>
              <a:rPr lang="en-US" altLang="zh-CN" sz="1100" dirty="0">
                <a:solidFill>
                  <a:srgbClr val="1D1D1A"/>
                </a:solidFill>
                <a:latin typeface="Calibri"/>
                <a:ea typeface="Microsoft YaHei" panose="020B0503020204020204" pitchFamily="34" charset="-122"/>
                <a:cs typeface="Arial"/>
              </a:rPr>
              <a:t>) configuration to comply </a:t>
            </a:r>
            <a:r>
              <a:rPr lang="en-US" altLang="zh-CN" sz="1100" dirty="0" smtClean="0">
                <a:solidFill>
                  <a:srgbClr val="1D1D1A"/>
                </a:solidFill>
                <a:latin typeface="Calibri"/>
                <a:ea typeface="Microsoft YaHei" panose="020B0503020204020204" pitchFamily="34" charset="-122"/>
                <a:cs typeface="Arial"/>
              </a:rPr>
              <a:t>with capabilities</a:t>
            </a:r>
            <a:r>
              <a:rPr lang="en-US" altLang="zh-CN" sz="1100" dirty="0">
                <a:solidFill>
                  <a:srgbClr val="1D1D1A"/>
                </a:solidFill>
                <a:latin typeface="Calibri"/>
                <a:ea typeface="Microsoft YaHei" panose="020B0503020204020204" pitchFamily="34" charset="-122"/>
                <a:cs typeface="Arial"/>
              </a:rPr>
              <a:t>, regardless </a:t>
            </a:r>
            <a:r>
              <a:rPr lang="en-US" altLang="zh-CN" sz="1100" dirty="0" smtClean="0">
                <a:solidFill>
                  <a:srgbClr val="1D1D1A"/>
                </a:solidFill>
                <a:latin typeface="Calibri"/>
                <a:ea typeface="Microsoft YaHei" panose="020B0503020204020204" pitchFamily="34" charset="-122"/>
                <a:cs typeface="Arial"/>
              </a:rPr>
              <a:t>of activated/deactivated </a:t>
            </a:r>
            <a:r>
              <a:rPr lang="en-US" altLang="zh-CN" sz="1100" dirty="0">
                <a:solidFill>
                  <a:srgbClr val="1D1D1A"/>
                </a:solidFill>
                <a:latin typeface="Calibri"/>
                <a:ea typeface="Microsoft YaHei" panose="020B0503020204020204" pitchFamily="34" charset="-122"/>
                <a:cs typeface="Arial"/>
              </a:rPr>
              <a:t>or not. </a:t>
            </a:r>
            <a:endParaRPr lang="en-US" altLang="zh-CN" sz="1100" dirty="0" smtClean="0">
              <a:solidFill>
                <a:srgbClr val="1D1D1A"/>
              </a:solidFill>
              <a:latin typeface="Calibri"/>
              <a:ea typeface="Microsoft YaHei" panose="020B0503020204020204" pitchFamily="34" charset="-122"/>
              <a:cs typeface="Arial"/>
            </a:endParaRPr>
          </a:p>
          <a:p>
            <a:pPr marL="360000" lvl="1" indent="-171450" defTabSz="914112">
              <a:spcBef>
                <a:spcPts val="200"/>
              </a:spcBef>
              <a:spcAft>
                <a:spcPts val="300"/>
              </a:spcAft>
              <a:buFont typeface="Arial" panose="020B0604020202020204" pitchFamily="34" charset="0"/>
              <a:buChar char="•"/>
            </a:pPr>
            <a:r>
              <a:rPr lang="en-US" altLang="zh-CN" sz="1100" dirty="0" smtClean="0">
                <a:solidFill>
                  <a:srgbClr val="1D1D1A"/>
                </a:solidFill>
                <a:latin typeface="Calibri"/>
                <a:ea typeface="Microsoft YaHei" panose="020B0503020204020204" pitchFamily="34" charset="-122"/>
                <a:cs typeface="Arial"/>
              </a:rPr>
              <a:t>L3 signalling indicates cell switching.</a:t>
            </a:r>
            <a:r>
              <a:rPr lang="en-US" altLang="zh-CN" sz="1100" dirty="0"/>
              <a:t/>
            </a:r>
            <a:br>
              <a:rPr lang="en-US" altLang="zh-CN" sz="1100" dirty="0"/>
            </a:br>
            <a:endParaRPr lang="en-US" altLang="zh-CN" sz="1100" dirty="0">
              <a:solidFill>
                <a:srgbClr val="1D1D1A"/>
              </a:solidFill>
              <a:latin typeface="Calibri"/>
              <a:ea typeface="Microsoft YaHei" panose="020B0503020204020204" pitchFamily="34" charset="-122"/>
              <a:cs typeface="Arial"/>
            </a:endParaRPr>
          </a:p>
        </p:txBody>
      </p:sp>
      <p:sp>
        <p:nvSpPr>
          <p:cNvPr id="217" name="文本框 216">
            <a:extLst>
              <a:ext uri="{FF2B5EF4-FFF2-40B4-BE49-F238E27FC236}">
                <a16:creationId xmlns="" xmlns:a16="http://schemas.microsoft.com/office/drawing/2014/main" id="{D4E6433F-2422-4160-9238-4FC3D902C700}"/>
              </a:ext>
            </a:extLst>
          </p:cNvPr>
          <p:cNvSpPr txBox="1"/>
          <p:nvPr/>
        </p:nvSpPr>
        <p:spPr>
          <a:xfrm>
            <a:off x="373443" y="2538458"/>
            <a:ext cx="2936656" cy="276999"/>
          </a:xfrm>
          <a:prstGeom prst="rect">
            <a:avLst/>
          </a:prstGeom>
          <a:noFill/>
        </p:spPr>
        <p:txBody>
          <a:bodyPr wrap="square" rtlCol="0">
            <a:spAutoFit/>
          </a:bodyPr>
          <a:lstStyle/>
          <a:p>
            <a:pPr algn="ctr"/>
            <a:r>
              <a:rPr lang="en-US" altLang="zh-CN" sz="1200" b="1" dirty="0" smtClean="0">
                <a:solidFill>
                  <a:srgbClr val="C00000"/>
                </a:solidFill>
                <a:latin typeface="Calibri"/>
                <a:ea typeface="Microsoft YaHei" panose="020B0503020204020204" pitchFamily="34" charset="-122"/>
                <a:cs typeface="Arial"/>
              </a:rPr>
              <a:t>Cell switch by L3 signalling</a:t>
            </a:r>
            <a:endParaRPr lang="zh-CN" altLang="en-US" sz="1200" b="1" dirty="0">
              <a:solidFill>
                <a:srgbClr val="C00000"/>
              </a:solidFill>
              <a:latin typeface="Calibri"/>
              <a:ea typeface="微软雅黑"/>
              <a:cs typeface="Arial"/>
            </a:endParaRPr>
          </a:p>
        </p:txBody>
      </p:sp>
      <p:sp>
        <p:nvSpPr>
          <p:cNvPr id="196" name="圆角矩形 473">
            <a:extLst>
              <a:ext uri="{FF2B5EF4-FFF2-40B4-BE49-F238E27FC236}">
                <a16:creationId xmlns="" xmlns:a16="http://schemas.microsoft.com/office/drawing/2014/main" id="{63525324-4FDA-420F-A171-C060E257A21D}"/>
              </a:ext>
            </a:extLst>
          </p:cNvPr>
          <p:cNvSpPr/>
          <p:nvPr/>
        </p:nvSpPr>
        <p:spPr>
          <a:xfrm>
            <a:off x="883774" y="3802164"/>
            <a:ext cx="540000" cy="180000"/>
          </a:xfrm>
          <a:prstGeom prst="roundRect">
            <a:avLst/>
          </a:prstGeom>
          <a:noFill/>
          <a:ln w="12700" cap="flat" cmpd="sng" algn="ctr">
            <a:solidFill>
              <a:schemeClr val="tx2">
                <a:lumMod val="50000"/>
              </a:schemeClr>
            </a:solidFill>
            <a:prstDash val="sysDash"/>
            <a:miter lim="800000"/>
          </a:ln>
          <a:effectLst/>
        </p:spPr>
        <p:txBody>
          <a:bodyPr wrap="none" lIns="0" rIns="0" rtlCol="0" anchor="ctr"/>
          <a:lstStyle/>
          <a:p>
            <a:pPr algn="ctr" defTabSz="914400" fontAlgn="base">
              <a:spcBef>
                <a:spcPct val="0"/>
              </a:spcBef>
              <a:spcAft>
                <a:spcPct val="0"/>
              </a:spcAft>
              <a:defRPr/>
            </a:pPr>
            <a:endParaRPr lang="zh-CN" altLang="en-US" sz="900" kern="0" dirty="0">
              <a:solidFill>
                <a:srgbClr val="FFFFFF"/>
              </a:solidFill>
              <a:latin typeface="Calibri" panose="020F0502020204030204"/>
              <a:ea typeface="微软雅黑" panose="020B0503020204020204" pitchFamily="34" charset="-122"/>
            </a:endParaRPr>
          </a:p>
        </p:txBody>
      </p:sp>
      <p:sp>
        <p:nvSpPr>
          <p:cNvPr id="197" name="圆角矩形 473">
            <a:extLst>
              <a:ext uri="{FF2B5EF4-FFF2-40B4-BE49-F238E27FC236}">
                <a16:creationId xmlns="" xmlns:a16="http://schemas.microsoft.com/office/drawing/2014/main" id="{85C09B39-D17B-4A53-A856-11DFE20D324B}"/>
              </a:ext>
            </a:extLst>
          </p:cNvPr>
          <p:cNvSpPr/>
          <p:nvPr/>
        </p:nvSpPr>
        <p:spPr>
          <a:xfrm>
            <a:off x="886567" y="3157398"/>
            <a:ext cx="540000" cy="180000"/>
          </a:xfrm>
          <a:prstGeom prst="roundRect">
            <a:avLst/>
          </a:prstGeom>
          <a:solidFill>
            <a:srgbClr val="337EC3"/>
          </a:solidFill>
          <a:ln w="12700" cap="flat" cmpd="sng" algn="ctr">
            <a:noFill/>
            <a:prstDash val="solid"/>
            <a:miter lim="800000"/>
          </a:ln>
          <a:effectLst/>
        </p:spPr>
        <p:txBody>
          <a:bodyPr wrap="none" lIns="0" rIns="0" rtlCol="0" anchor="ctr"/>
          <a:lstStyle/>
          <a:p>
            <a:pPr algn="ctr" defTabSz="914400" fontAlgn="base">
              <a:spcBef>
                <a:spcPct val="0"/>
              </a:spcBef>
              <a:spcAft>
                <a:spcPct val="0"/>
              </a:spcAft>
              <a:defRPr/>
            </a:pPr>
            <a:r>
              <a:rPr lang="en-US" altLang="zh-CN" sz="900" kern="0" dirty="0" smtClean="0">
                <a:solidFill>
                  <a:srgbClr val="FFFFFF"/>
                </a:solidFill>
                <a:latin typeface="Calibri" panose="020F0502020204030204"/>
                <a:ea typeface="微软雅黑" panose="020B0503020204020204" pitchFamily="34" charset="-122"/>
              </a:rPr>
              <a:t>PCell</a:t>
            </a:r>
            <a:endParaRPr lang="zh-CN" altLang="en-US" sz="900" kern="0" dirty="0">
              <a:solidFill>
                <a:srgbClr val="FFFFFF"/>
              </a:solidFill>
              <a:latin typeface="Calibri" panose="020F0502020204030204"/>
              <a:ea typeface="微软雅黑" panose="020B0503020204020204" pitchFamily="34" charset="-122"/>
            </a:endParaRPr>
          </a:p>
        </p:txBody>
      </p:sp>
      <p:sp>
        <p:nvSpPr>
          <p:cNvPr id="198" name="圆角矩形 473">
            <a:extLst>
              <a:ext uri="{FF2B5EF4-FFF2-40B4-BE49-F238E27FC236}">
                <a16:creationId xmlns="" xmlns:a16="http://schemas.microsoft.com/office/drawing/2014/main" id="{A0D9196E-49F9-4F44-88E9-91C155D5CA7C}"/>
              </a:ext>
            </a:extLst>
          </p:cNvPr>
          <p:cNvSpPr/>
          <p:nvPr/>
        </p:nvSpPr>
        <p:spPr>
          <a:xfrm>
            <a:off x="886567" y="3479781"/>
            <a:ext cx="540000" cy="180000"/>
          </a:xfrm>
          <a:prstGeom prst="roundRect">
            <a:avLst/>
          </a:prstGeom>
          <a:solidFill>
            <a:srgbClr val="0070C0"/>
          </a:solidFill>
          <a:ln w="12700" cap="flat" cmpd="sng" algn="ctr">
            <a:noFill/>
            <a:prstDash val="solid"/>
            <a:miter lim="800000"/>
          </a:ln>
          <a:effectLst/>
        </p:spPr>
        <p:txBody>
          <a:bodyPr wrap="none" lIns="0" rIns="0" rtlCol="0" anchor="ctr"/>
          <a:lstStyle/>
          <a:p>
            <a:pPr algn="ctr" defTabSz="914400" fontAlgn="base">
              <a:spcBef>
                <a:spcPct val="0"/>
              </a:spcBef>
              <a:spcAft>
                <a:spcPct val="0"/>
              </a:spcAft>
              <a:defRPr/>
            </a:pPr>
            <a:r>
              <a:rPr lang="en-US" altLang="zh-CN" sz="900" kern="0" dirty="0" smtClean="0">
                <a:solidFill>
                  <a:srgbClr val="FFFFFF"/>
                </a:solidFill>
                <a:latin typeface="Calibri" panose="020F0502020204030204"/>
                <a:ea typeface="微软雅黑" panose="020B0503020204020204" pitchFamily="34" charset="-122"/>
              </a:rPr>
              <a:t>SCell</a:t>
            </a:r>
            <a:endParaRPr lang="zh-CN" altLang="en-US" sz="900" kern="0" dirty="0">
              <a:solidFill>
                <a:srgbClr val="FFFFFF"/>
              </a:solidFill>
              <a:latin typeface="Calibri" panose="020F0502020204030204"/>
              <a:ea typeface="微软雅黑" panose="020B0503020204020204" pitchFamily="34" charset="-122"/>
            </a:endParaRPr>
          </a:p>
        </p:txBody>
      </p:sp>
      <p:sp>
        <p:nvSpPr>
          <p:cNvPr id="200" name="圆角矩形 473">
            <a:extLst>
              <a:ext uri="{FF2B5EF4-FFF2-40B4-BE49-F238E27FC236}">
                <a16:creationId xmlns="" xmlns:a16="http://schemas.microsoft.com/office/drawing/2014/main" id="{A2A1FEB2-7183-44BA-BFD1-9169A13E21E8}"/>
              </a:ext>
            </a:extLst>
          </p:cNvPr>
          <p:cNvSpPr/>
          <p:nvPr/>
        </p:nvSpPr>
        <p:spPr>
          <a:xfrm>
            <a:off x="883774" y="4124548"/>
            <a:ext cx="540000" cy="180000"/>
          </a:xfrm>
          <a:prstGeom prst="roundRect">
            <a:avLst/>
          </a:prstGeom>
          <a:noFill/>
          <a:ln w="12700" cap="flat" cmpd="sng" algn="ctr">
            <a:solidFill>
              <a:schemeClr val="tx2">
                <a:lumMod val="50000"/>
              </a:schemeClr>
            </a:solidFill>
            <a:prstDash val="sysDash"/>
            <a:miter lim="800000"/>
          </a:ln>
          <a:effectLst/>
        </p:spPr>
        <p:txBody>
          <a:bodyPr wrap="none" lIns="0" rIns="0" rtlCol="0" anchor="ctr"/>
          <a:lstStyle/>
          <a:p>
            <a:pPr algn="ctr" defTabSz="914400" fontAlgn="base">
              <a:spcBef>
                <a:spcPct val="0"/>
              </a:spcBef>
              <a:spcAft>
                <a:spcPct val="0"/>
              </a:spcAft>
              <a:defRPr/>
            </a:pPr>
            <a:endParaRPr lang="zh-CN" altLang="en-US" sz="900" kern="0" dirty="0">
              <a:solidFill>
                <a:srgbClr val="FFFFFF"/>
              </a:solidFill>
              <a:latin typeface="Calibri" panose="020F0502020204030204"/>
              <a:ea typeface="微软雅黑" panose="020B0503020204020204" pitchFamily="34" charset="-122"/>
            </a:endParaRPr>
          </a:p>
        </p:txBody>
      </p:sp>
      <p:sp>
        <p:nvSpPr>
          <p:cNvPr id="204" name="圆角矩形 473">
            <a:extLst>
              <a:ext uri="{FF2B5EF4-FFF2-40B4-BE49-F238E27FC236}">
                <a16:creationId xmlns="" xmlns:a16="http://schemas.microsoft.com/office/drawing/2014/main" id="{88A8A226-497C-4E4B-8B56-08EAEFF7750B}"/>
              </a:ext>
            </a:extLst>
          </p:cNvPr>
          <p:cNvSpPr/>
          <p:nvPr/>
        </p:nvSpPr>
        <p:spPr>
          <a:xfrm>
            <a:off x="2135347" y="3157398"/>
            <a:ext cx="540000" cy="180000"/>
          </a:xfrm>
          <a:prstGeom prst="roundRect">
            <a:avLst/>
          </a:prstGeom>
          <a:noFill/>
          <a:ln w="12700" cap="flat" cmpd="sng" algn="ctr">
            <a:solidFill>
              <a:schemeClr val="tx2">
                <a:lumMod val="50000"/>
              </a:schemeClr>
            </a:solidFill>
            <a:prstDash val="sysDash"/>
            <a:miter lim="800000"/>
          </a:ln>
          <a:effectLst/>
        </p:spPr>
        <p:txBody>
          <a:bodyPr wrap="none" lIns="0" rIns="0" rtlCol="0" anchor="ctr"/>
          <a:lstStyle/>
          <a:p>
            <a:pPr algn="ctr" defTabSz="914400" fontAlgn="base">
              <a:spcBef>
                <a:spcPct val="0"/>
              </a:spcBef>
              <a:spcAft>
                <a:spcPct val="0"/>
              </a:spcAft>
              <a:defRPr/>
            </a:pPr>
            <a:endParaRPr lang="zh-CN" altLang="en-US" sz="900" kern="0" dirty="0">
              <a:solidFill>
                <a:srgbClr val="FFFFFF"/>
              </a:solidFill>
              <a:latin typeface="Calibri" panose="020F0502020204030204"/>
              <a:ea typeface="微软雅黑" panose="020B0503020204020204" pitchFamily="34" charset="-122"/>
            </a:endParaRPr>
          </a:p>
        </p:txBody>
      </p:sp>
      <p:sp>
        <p:nvSpPr>
          <p:cNvPr id="205" name="圆角矩形 473">
            <a:extLst>
              <a:ext uri="{FF2B5EF4-FFF2-40B4-BE49-F238E27FC236}">
                <a16:creationId xmlns="" xmlns:a16="http://schemas.microsoft.com/office/drawing/2014/main" id="{962D9E3F-7F47-427A-9E00-4A027E5F2FCE}"/>
              </a:ext>
            </a:extLst>
          </p:cNvPr>
          <p:cNvSpPr/>
          <p:nvPr/>
        </p:nvSpPr>
        <p:spPr>
          <a:xfrm>
            <a:off x="2135347" y="3802164"/>
            <a:ext cx="540000" cy="180000"/>
          </a:xfrm>
          <a:prstGeom prst="roundRect">
            <a:avLst/>
          </a:prstGeom>
          <a:solidFill>
            <a:srgbClr val="0070C0"/>
          </a:solidFill>
          <a:ln w="12700" cap="flat" cmpd="sng" algn="ctr">
            <a:noFill/>
            <a:prstDash val="solid"/>
            <a:miter lim="800000"/>
          </a:ln>
          <a:effectLst/>
        </p:spPr>
        <p:txBody>
          <a:bodyPr wrap="none" lIns="0" rIns="0" rtlCol="0" anchor="ctr"/>
          <a:lstStyle/>
          <a:p>
            <a:pPr algn="ctr" defTabSz="914400" fontAlgn="base">
              <a:spcBef>
                <a:spcPct val="0"/>
              </a:spcBef>
              <a:spcAft>
                <a:spcPct val="0"/>
              </a:spcAft>
              <a:defRPr/>
            </a:pPr>
            <a:r>
              <a:rPr lang="en-US" altLang="zh-CN" sz="900" kern="0" dirty="0">
                <a:solidFill>
                  <a:srgbClr val="FFFFFF"/>
                </a:solidFill>
                <a:latin typeface="Calibri" panose="020F0502020204030204"/>
                <a:ea typeface="微软雅黑" panose="020B0503020204020204" pitchFamily="34" charset="-122"/>
              </a:rPr>
              <a:t>P</a:t>
            </a:r>
            <a:r>
              <a:rPr lang="en-US" altLang="zh-CN" sz="900" kern="0" dirty="0" smtClean="0">
                <a:solidFill>
                  <a:srgbClr val="FFFFFF"/>
                </a:solidFill>
                <a:latin typeface="Calibri" panose="020F0502020204030204"/>
                <a:ea typeface="微软雅黑" panose="020B0503020204020204" pitchFamily="34" charset="-122"/>
              </a:rPr>
              <a:t>Cell</a:t>
            </a:r>
            <a:endParaRPr lang="zh-CN" altLang="en-US" sz="900" kern="0" dirty="0">
              <a:solidFill>
                <a:srgbClr val="FFFFFF"/>
              </a:solidFill>
              <a:latin typeface="Calibri" panose="020F0502020204030204"/>
              <a:ea typeface="微软雅黑" panose="020B0503020204020204" pitchFamily="34" charset="-122"/>
            </a:endParaRPr>
          </a:p>
        </p:txBody>
      </p:sp>
      <p:sp>
        <p:nvSpPr>
          <p:cNvPr id="206" name="圆角矩形 473">
            <a:extLst>
              <a:ext uri="{FF2B5EF4-FFF2-40B4-BE49-F238E27FC236}">
                <a16:creationId xmlns="" xmlns:a16="http://schemas.microsoft.com/office/drawing/2014/main" id="{1596CE93-FE33-43AB-BB52-92749031DC1B}"/>
              </a:ext>
            </a:extLst>
          </p:cNvPr>
          <p:cNvSpPr/>
          <p:nvPr/>
        </p:nvSpPr>
        <p:spPr>
          <a:xfrm>
            <a:off x="2135347" y="4124548"/>
            <a:ext cx="540000" cy="180000"/>
          </a:xfrm>
          <a:prstGeom prst="roundRect">
            <a:avLst/>
          </a:prstGeom>
          <a:solidFill>
            <a:srgbClr val="337EC3"/>
          </a:solidFill>
          <a:ln w="12700" cap="flat" cmpd="sng" algn="ctr">
            <a:noFill/>
            <a:prstDash val="solid"/>
            <a:miter lim="800000"/>
          </a:ln>
          <a:effectLst/>
        </p:spPr>
        <p:txBody>
          <a:bodyPr wrap="none" lIns="0" rIns="0" rtlCol="0" anchor="ctr"/>
          <a:lstStyle/>
          <a:p>
            <a:pPr algn="ctr" defTabSz="914400" fontAlgn="base">
              <a:spcBef>
                <a:spcPct val="0"/>
              </a:spcBef>
              <a:spcAft>
                <a:spcPct val="0"/>
              </a:spcAft>
              <a:defRPr/>
            </a:pPr>
            <a:r>
              <a:rPr lang="en-US" altLang="zh-CN" sz="900" kern="0" dirty="0">
                <a:solidFill>
                  <a:srgbClr val="FFFFFF"/>
                </a:solidFill>
                <a:latin typeface="Calibri" panose="020F0502020204030204"/>
                <a:ea typeface="微软雅黑" panose="020B0503020204020204" pitchFamily="34" charset="-122"/>
              </a:rPr>
              <a:t>S</a:t>
            </a:r>
            <a:r>
              <a:rPr lang="en-US" altLang="zh-CN" sz="900" kern="0" dirty="0" smtClean="0">
                <a:solidFill>
                  <a:srgbClr val="FFFFFF"/>
                </a:solidFill>
                <a:latin typeface="Calibri" panose="020F0502020204030204"/>
                <a:ea typeface="微软雅黑" panose="020B0503020204020204" pitchFamily="34" charset="-122"/>
              </a:rPr>
              <a:t>Cell</a:t>
            </a:r>
            <a:endParaRPr lang="zh-CN" altLang="en-US" sz="900" kern="0" dirty="0">
              <a:solidFill>
                <a:srgbClr val="FFFFFF"/>
              </a:solidFill>
              <a:latin typeface="Calibri" panose="020F0502020204030204"/>
              <a:ea typeface="微软雅黑" panose="020B0503020204020204" pitchFamily="34" charset="-122"/>
            </a:endParaRPr>
          </a:p>
        </p:txBody>
      </p:sp>
      <p:sp>
        <p:nvSpPr>
          <p:cNvPr id="207" name="圆角矩形 473">
            <a:extLst>
              <a:ext uri="{FF2B5EF4-FFF2-40B4-BE49-F238E27FC236}">
                <a16:creationId xmlns="" xmlns:a16="http://schemas.microsoft.com/office/drawing/2014/main" id="{1F866DDA-ED93-447B-90FD-B6DCF1C65164}"/>
              </a:ext>
            </a:extLst>
          </p:cNvPr>
          <p:cNvSpPr/>
          <p:nvPr/>
        </p:nvSpPr>
        <p:spPr>
          <a:xfrm>
            <a:off x="2135347" y="3479781"/>
            <a:ext cx="540000" cy="180000"/>
          </a:xfrm>
          <a:prstGeom prst="roundRect">
            <a:avLst/>
          </a:prstGeom>
          <a:noFill/>
          <a:ln w="12700" cap="flat" cmpd="sng" algn="ctr">
            <a:solidFill>
              <a:schemeClr val="tx2">
                <a:lumMod val="50000"/>
              </a:schemeClr>
            </a:solidFill>
            <a:prstDash val="sysDash"/>
            <a:miter lim="800000"/>
          </a:ln>
          <a:effectLst/>
        </p:spPr>
        <p:txBody>
          <a:bodyPr wrap="none" lIns="0" rIns="0" rtlCol="0" anchor="ctr"/>
          <a:lstStyle/>
          <a:p>
            <a:pPr algn="ctr" defTabSz="914400" fontAlgn="base">
              <a:spcBef>
                <a:spcPct val="0"/>
              </a:spcBef>
              <a:spcAft>
                <a:spcPct val="0"/>
              </a:spcAft>
              <a:defRPr/>
            </a:pPr>
            <a:endParaRPr lang="zh-CN" altLang="en-US" sz="900" kern="0" dirty="0">
              <a:solidFill>
                <a:srgbClr val="FFFFFF"/>
              </a:solidFill>
              <a:latin typeface="Calibri" panose="020F0502020204030204"/>
              <a:ea typeface="微软雅黑" panose="020B0503020204020204" pitchFamily="34" charset="-122"/>
            </a:endParaRPr>
          </a:p>
        </p:txBody>
      </p:sp>
      <p:cxnSp>
        <p:nvCxnSpPr>
          <p:cNvPr id="210" name="肘形连接符 209"/>
          <p:cNvCxnSpPr>
            <a:stCxn id="197" idx="3"/>
            <a:endCxn id="205" idx="1"/>
          </p:cNvCxnSpPr>
          <p:nvPr/>
        </p:nvCxnSpPr>
        <p:spPr>
          <a:xfrm>
            <a:off x="1426567" y="3247398"/>
            <a:ext cx="708780" cy="644766"/>
          </a:xfrm>
          <a:prstGeom prst="bentConnector3">
            <a:avLst>
              <a:gd name="adj1" fmla="val 27602"/>
            </a:avLst>
          </a:prstGeom>
          <a:ln w="9525">
            <a:solidFill>
              <a:schemeClr val="tx2">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15" name="文本框 214">
            <a:extLst>
              <a:ext uri="{FF2B5EF4-FFF2-40B4-BE49-F238E27FC236}">
                <a16:creationId xmlns="" xmlns:a16="http://schemas.microsoft.com/office/drawing/2014/main" id="{6E26A45A-ADDB-4F33-900E-421E79F437FC}"/>
              </a:ext>
            </a:extLst>
          </p:cNvPr>
          <p:cNvSpPr txBox="1"/>
          <p:nvPr/>
        </p:nvSpPr>
        <p:spPr>
          <a:xfrm>
            <a:off x="288983" y="4533520"/>
            <a:ext cx="3064966" cy="261610"/>
          </a:xfrm>
          <a:prstGeom prst="rect">
            <a:avLst/>
          </a:prstGeom>
          <a:noFill/>
        </p:spPr>
        <p:txBody>
          <a:bodyPr wrap="square" rtlCol="0">
            <a:spAutoFit/>
          </a:bodyPr>
          <a:lstStyle/>
          <a:p>
            <a:pPr algn="ctr" defTabSz="914400" fontAlgn="base">
              <a:spcBef>
                <a:spcPct val="0"/>
              </a:spcBef>
              <a:spcAft>
                <a:spcPct val="0"/>
              </a:spcAft>
              <a:defRPr/>
            </a:pPr>
            <a:r>
              <a:rPr lang="en-US" altLang="zh-CN" sz="1100" dirty="0">
                <a:solidFill>
                  <a:srgbClr val="C00000"/>
                </a:solidFill>
                <a:latin typeface="Calibri"/>
                <a:ea typeface="Microsoft YaHei" panose="020B0503020204020204" pitchFamily="34" charset="-122"/>
                <a:cs typeface="Arial"/>
              </a:rPr>
              <a:t>Interruption time</a:t>
            </a:r>
            <a:r>
              <a:rPr lang="en-US" altLang="zh-CN" sz="1100" dirty="0" smtClean="0">
                <a:solidFill>
                  <a:srgbClr val="C00000"/>
                </a:solidFill>
                <a:latin typeface="Calibri"/>
                <a:ea typeface="Microsoft YaHei" panose="020B0503020204020204" pitchFamily="34" charset="-122"/>
                <a:cs typeface="Arial"/>
              </a:rPr>
              <a:t>: ~ 50 ms for PCell and SCell </a:t>
            </a:r>
            <a:endParaRPr lang="en-US" altLang="zh-CN" sz="1100" dirty="0">
              <a:solidFill>
                <a:srgbClr val="0070C0"/>
              </a:solidFill>
              <a:latin typeface="Calibri" panose="020F0502020204030204"/>
              <a:ea typeface="微软雅黑" panose="020B0503020204020204" pitchFamily="34" charset="-122"/>
            </a:endParaRPr>
          </a:p>
        </p:txBody>
      </p:sp>
      <p:sp>
        <p:nvSpPr>
          <p:cNvPr id="218" name="文本框 217">
            <a:extLst>
              <a:ext uri="{FF2B5EF4-FFF2-40B4-BE49-F238E27FC236}">
                <a16:creationId xmlns="" xmlns:a16="http://schemas.microsoft.com/office/drawing/2014/main" id="{00384F69-FCAE-4759-B89F-DA0675CB9B5E}"/>
              </a:ext>
            </a:extLst>
          </p:cNvPr>
          <p:cNvSpPr txBox="1"/>
          <p:nvPr/>
        </p:nvSpPr>
        <p:spPr>
          <a:xfrm>
            <a:off x="1458911" y="4017975"/>
            <a:ext cx="573363" cy="230832"/>
          </a:xfrm>
          <a:prstGeom prst="rect">
            <a:avLst/>
          </a:prstGeom>
          <a:noFill/>
        </p:spPr>
        <p:txBody>
          <a:bodyPr wrap="square" rtlCol="0">
            <a:spAutoFit/>
          </a:bodyPr>
          <a:lstStyle/>
          <a:p>
            <a:pPr algn="r" defTabSz="914400" fontAlgn="base">
              <a:spcBef>
                <a:spcPct val="0"/>
              </a:spcBef>
              <a:spcAft>
                <a:spcPct val="0"/>
              </a:spcAft>
              <a:defRPr/>
            </a:pPr>
            <a:r>
              <a:rPr lang="en-US" altLang="zh-CN" sz="900" dirty="0" smtClean="0">
                <a:solidFill>
                  <a:srgbClr val="0070C0"/>
                </a:solidFill>
                <a:latin typeface="Calibri" panose="020F0502020204030204"/>
                <a:ea typeface="微软雅黑" panose="020B0503020204020204" pitchFamily="34" charset="-122"/>
              </a:rPr>
              <a:t>~50ms</a:t>
            </a:r>
          </a:p>
        </p:txBody>
      </p:sp>
      <p:sp>
        <p:nvSpPr>
          <p:cNvPr id="219" name="等腰三角形 218">
            <a:extLst>
              <a:ext uri="{FF2B5EF4-FFF2-40B4-BE49-F238E27FC236}">
                <a16:creationId xmlns="" xmlns:a16="http://schemas.microsoft.com/office/drawing/2014/main" id="{3BA1632D-F596-4827-8B16-BA42742A44FB}"/>
              </a:ext>
            </a:extLst>
          </p:cNvPr>
          <p:cNvSpPr/>
          <p:nvPr/>
        </p:nvSpPr>
        <p:spPr>
          <a:xfrm rot="5400000">
            <a:off x="7072570" y="4009082"/>
            <a:ext cx="570003" cy="100798"/>
          </a:xfrm>
          <a:prstGeom prst="triangle">
            <a:avLst/>
          </a:prstGeom>
          <a:gradFill flip="none" rotWithShape="1">
            <a:gsLst>
              <a:gs pos="0">
                <a:srgbClr val="C7000B"/>
              </a:gs>
              <a:gs pos="42000">
                <a:srgbClr val="C7000B">
                  <a:alpha val="30000"/>
                </a:srgbClr>
              </a:gs>
              <a:gs pos="87000">
                <a:srgbClr val="C7000B">
                  <a:alpha val="0"/>
                </a:srgbClr>
              </a:gs>
            </a:gsLst>
            <a:lin ang="5400000" scaled="1"/>
            <a:tileRect/>
          </a:gradFill>
          <a:ln w="9525" cap="flat" cmpd="sng" algn="ctr">
            <a:gradFill flip="none" rotWithShape="1">
              <a:gsLst>
                <a:gs pos="16000">
                  <a:srgbClr val="990000">
                    <a:alpha val="0"/>
                  </a:srgbClr>
                </a:gs>
                <a:gs pos="96000">
                  <a:srgbClr val="C7000B"/>
                </a:gs>
              </a:gsLst>
              <a:lin ang="16200000" scaled="1"/>
              <a:tileRect/>
            </a:gradFill>
            <a:prstDash val="solid"/>
          </a:ln>
          <a:effectLst>
            <a:outerShdw blurRad="1270000" algn="ctr" rotWithShape="0">
              <a:srgbClr val="3397FF">
                <a:alpha val="50000"/>
              </a:srgbClr>
            </a:outerShdw>
          </a:effectLst>
        </p:spPr>
        <p:txBody>
          <a:bodyPr rot="0" spcFirstLastPara="0" vertOverflow="overflow" horzOverflow="overflow" vert="horz" wrap="square" lIns="52187" tIns="26093" rIns="52187" bIns="26093" numCol="1" spcCol="0" rtlCol="0" fromWordArt="0" anchor="ctr" anchorCtr="0" forceAA="0" compatLnSpc="1">
            <a:prstTxWarp prst="textNoShape">
              <a:avLst/>
            </a:prstTxWarp>
            <a:noAutofit/>
          </a:bodyPr>
          <a:lstStyle/>
          <a:p>
            <a:pPr algn="ctr" defTabSz="1217931" hangingPunct="0">
              <a:lnSpc>
                <a:spcPct val="130000"/>
              </a:lnSpc>
              <a:defRPr/>
            </a:pPr>
            <a:endParaRPr lang="zh-CN" altLang="en-US" sz="200" kern="0" dirty="0">
              <a:solidFill>
                <a:srgbClr val="FFFFFF"/>
              </a:solidFill>
              <a:latin typeface="Arial" panose="020B0604020202020204"/>
              <a:ea typeface="微软雅黑" panose="020B0503020204020204" pitchFamily="34" charset="-122"/>
              <a:cs typeface="Arial" panose="020B0604020202020204" pitchFamily="34" charset="0"/>
              <a:sym typeface="Arial" panose="020B0604020202020204" pitchFamily="34" charset="0"/>
            </a:endParaRPr>
          </a:p>
        </p:txBody>
      </p:sp>
      <p:sp>
        <p:nvSpPr>
          <p:cNvPr id="220" name="等腰三角形 219">
            <a:extLst>
              <a:ext uri="{FF2B5EF4-FFF2-40B4-BE49-F238E27FC236}">
                <a16:creationId xmlns="" xmlns:a16="http://schemas.microsoft.com/office/drawing/2014/main" id="{3BA1632D-F596-4827-8B16-BA42742A44FB}"/>
              </a:ext>
            </a:extLst>
          </p:cNvPr>
          <p:cNvSpPr/>
          <p:nvPr/>
        </p:nvSpPr>
        <p:spPr>
          <a:xfrm rot="5400000">
            <a:off x="3275614" y="4009082"/>
            <a:ext cx="570003" cy="100798"/>
          </a:xfrm>
          <a:prstGeom prst="triangle">
            <a:avLst/>
          </a:prstGeom>
          <a:gradFill flip="none" rotWithShape="1">
            <a:gsLst>
              <a:gs pos="0">
                <a:srgbClr val="C7000B"/>
              </a:gs>
              <a:gs pos="42000">
                <a:srgbClr val="C7000B">
                  <a:alpha val="30000"/>
                </a:srgbClr>
              </a:gs>
              <a:gs pos="87000">
                <a:srgbClr val="C7000B">
                  <a:alpha val="0"/>
                </a:srgbClr>
              </a:gs>
            </a:gsLst>
            <a:lin ang="5400000" scaled="1"/>
            <a:tileRect/>
          </a:gradFill>
          <a:ln w="9525" cap="flat" cmpd="sng" algn="ctr">
            <a:gradFill flip="none" rotWithShape="1">
              <a:gsLst>
                <a:gs pos="16000">
                  <a:srgbClr val="990000">
                    <a:alpha val="0"/>
                  </a:srgbClr>
                </a:gs>
                <a:gs pos="96000">
                  <a:srgbClr val="C7000B"/>
                </a:gs>
              </a:gsLst>
              <a:lin ang="16200000" scaled="1"/>
              <a:tileRect/>
            </a:gradFill>
            <a:prstDash val="solid"/>
          </a:ln>
          <a:effectLst>
            <a:outerShdw blurRad="1270000" algn="ctr" rotWithShape="0">
              <a:srgbClr val="3397FF">
                <a:alpha val="50000"/>
              </a:srgbClr>
            </a:outerShdw>
          </a:effectLst>
        </p:spPr>
        <p:txBody>
          <a:bodyPr rot="0" spcFirstLastPara="0" vertOverflow="overflow" horzOverflow="overflow" vert="horz" wrap="square" lIns="52187" tIns="26093" rIns="52187" bIns="26093" numCol="1" spcCol="0" rtlCol="0" fromWordArt="0" anchor="ctr" anchorCtr="0" forceAA="0" compatLnSpc="1">
            <a:prstTxWarp prst="textNoShape">
              <a:avLst/>
            </a:prstTxWarp>
            <a:noAutofit/>
          </a:bodyPr>
          <a:lstStyle/>
          <a:p>
            <a:pPr algn="ctr" defTabSz="1217931" hangingPunct="0">
              <a:lnSpc>
                <a:spcPct val="130000"/>
              </a:lnSpc>
              <a:defRPr/>
            </a:pPr>
            <a:endParaRPr lang="zh-CN" altLang="en-US" sz="200" kern="0" dirty="0">
              <a:solidFill>
                <a:srgbClr val="FFFFFF"/>
              </a:solidFill>
              <a:latin typeface="Arial" panose="020B0604020202020204"/>
              <a:ea typeface="微软雅黑" panose="020B0503020204020204" pitchFamily="34" charset="-122"/>
              <a:cs typeface="Arial" panose="020B0604020202020204" pitchFamily="34" charset="0"/>
              <a:sym typeface="Arial" panose="020B0604020202020204" pitchFamily="34" charset="0"/>
            </a:endParaRPr>
          </a:p>
        </p:txBody>
      </p:sp>
      <p:sp>
        <p:nvSpPr>
          <p:cNvPr id="83" name="圆角矩形 473">
            <a:extLst>
              <a:ext uri="{FF2B5EF4-FFF2-40B4-BE49-F238E27FC236}">
                <a16:creationId xmlns:a16="http://schemas.microsoft.com/office/drawing/2014/main" xmlns="" id="{893E2C45-6D8E-45E5-A87B-91AFEDADD4E4}"/>
              </a:ext>
            </a:extLst>
          </p:cNvPr>
          <p:cNvSpPr/>
          <p:nvPr/>
        </p:nvSpPr>
        <p:spPr>
          <a:xfrm>
            <a:off x="10839472" y="2418707"/>
            <a:ext cx="396000" cy="144000"/>
          </a:xfrm>
          <a:prstGeom prst="roundRect">
            <a:avLst/>
          </a:prstGeom>
          <a:solidFill>
            <a:srgbClr val="337EC3"/>
          </a:solidFill>
          <a:ln w="12700" cap="flat" cmpd="sng" algn="ctr">
            <a:noFill/>
            <a:prstDash val="solid"/>
            <a:miter lim="800000"/>
          </a:ln>
          <a:effectLst/>
        </p:spPr>
        <p:txBody>
          <a:bodyPr wrap="none" lIns="0" rIns="0" rtlCol="0" anchor="ctr"/>
          <a:lstStyle/>
          <a:p>
            <a:pPr marL="0" marR="0" lvl="0" indent="0" algn="ctr" defTabSz="914478" rtl="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FFFFFF"/>
                </a:solidFill>
                <a:effectLst/>
                <a:uLnTx/>
                <a:uFillTx/>
                <a:latin typeface="Calibri" panose="020F0502020204030204" pitchFamily="34" charset="0"/>
                <a:ea typeface="微软雅黑" panose="020B0503020204020204" pitchFamily="34" charset="-122"/>
                <a:cs typeface="Calibri" panose="020F0502020204030204" pitchFamily="34" charset="0"/>
              </a:rPr>
              <a:t>Active</a:t>
            </a:r>
            <a:endParaRPr kumimoji="0" lang="zh-CN" altLang="en-US" sz="800" b="1" i="0" u="none" strike="noStrike" kern="0" cap="none" spc="0" normalizeH="0" baseline="0" noProof="0" dirty="0">
              <a:ln>
                <a:noFill/>
              </a:ln>
              <a:solidFill>
                <a:srgbClr val="FFFFFF"/>
              </a:solidFill>
              <a:effectLst/>
              <a:uLnTx/>
              <a:uFillTx/>
              <a:latin typeface="Calibri" panose="020F0502020204030204" pitchFamily="34" charset="0"/>
              <a:ea typeface="微软雅黑" panose="020B0503020204020204" pitchFamily="34" charset="-122"/>
              <a:cs typeface="Calibri" panose="020F0502020204030204" pitchFamily="34" charset="0"/>
            </a:endParaRPr>
          </a:p>
        </p:txBody>
      </p:sp>
      <p:sp>
        <p:nvSpPr>
          <p:cNvPr id="86" name="圆角矩形 473">
            <a:extLst>
              <a:ext uri="{FF2B5EF4-FFF2-40B4-BE49-F238E27FC236}">
                <a16:creationId xmlns:a16="http://schemas.microsoft.com/office/drawing/2014/main" xmlns="" id="{B3E6701C-1C6A-4410-A4F3-3B77E9847D07}"/>
              </a:ext>
            </a:extLst>
          </p:cNvPr>
          <p:cNvSpPr/>
          <p:nvPr/>
        </p:nvSpPr>
        <p:spPr>
          <a:xfrm>
            <a:off x="11292690" y="2418707"/>
            <a:ext cx="396000" cy="144000"/>
          </a:xfrm>
          <a:prstGeom prst="roundRect">
            <a:avLst/>
          </a:prstGeom>
          <a:solidFill>
            <a:srgbClr val="666666">
              <a:lumMod val="60000"/>
              <a:lumOff val="40000"/>
            </a:srgbClr>
          </a:solidFill>
          <a:ln w="12700" cap="flat" cmpd="sng" algn="ctr">
            <a:noFill/>
            <a:prstDash val="solid"/>
            <a:miter lim="800000"/>
          </a:ln>
          <a:effectLst/>
        </p:spPr>
        <p:txBody>
          <a:bodyPr wrap="none" lIns="0" rIns="0" rtlCol="0" anchor="ctr"/>
          <a:lstStyle/>
          <a:p>
            <a:pPr marL="0" marR="0" lvl="0" indent="0" algn="ctr" defTabSz="914478" rtl="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FFFFFF"/>
                </a:solidFill>
                <a:effectLst/>
                <a:uLnTx/>
                <a:uFillTx/>
                <a:latin typeface="Calibri" panose="020F0502020204030204" pitchFamily="34" charset="0"/>
                <a:ea typeface="微软雅黑" panose="020B0503020204020204" pitchFamily="34" charset="-122"/>
                <a:cs typeface="Calibri" panose="020F0502020204030204" pitchFamily="34" charset="0"/>
              </a:rPr>
              <a:t>Inactive</a:t>
            </a:r>
            <a:endParaRPr kumimoji="0" lang="zh-CN" altLang="en-US" sz="800" b="1" i="0" u="none" strike="noStrike" kern="0" cap="none" spc="0" normalizeH="0" baseline="0" noProof="0" dirty="0">
              <a:ln>
                <a:noFill/>
              </a:ln>
              <a:solidFill>
                <a:srgbClr val="FFFFFF"/>
              </a:solidFill>
              <a:effectLst/>
              <a:uLnTx/>
              <a:uFillTx/>
              <a:latin typeface="Calibri" panose="020F0502020204030204" pitchFamily="34" charset="0"/>
              <a:ea typeface="微软雅黑" panose="020B0503020204020204" pitchFamily="34" charset="-122"/>
              <a:cs typeface="Calibri" panose="020F0502020204030204" pitchFamily="34" charset="0"/>
            </a:endParaRPr>
          </a:p>
        </p:txBody>
      </p:sp>
      <p:sp>
        <p:nvSpPr>
          <p:cNvPr id="3" name="矩形 2"/>
          <p:cNvSpPr/>
          <p:nvPr/>
        </p:nvSpPr>
        <p:spPr>
          <a:xfrm>
            <a:off x="3606597" y="4533520"/>
            <a:ext cx="3502253" cy="261610"/>
          </a:xfrm>
          <a:prstGeom prst="rect">
            <a:avLst/>
          </a:prstGeom>
        </p:spPr>
        <p:txBody>
          <a:bodyPr wrap="square">
            <a:spAutoFit/>
          </a:bodyPr>
          <a:lstStyle/>
          <a:p>
            <a:pPr marL="188550" lvl="1" defTabSz="914112"/>
            <a:r>
              <a:rPr lang="en-US" altLang="zh-CN" sz="1100" dirty="0" smtClean="0">
                <a:solidFill>
                  <a:srgbClr val="C00000"/>
                </a:solidFill>
                <a:latin typeface="Calibri"/>
                <a:ea typeface="Microsoft YaHei" panose="020B0503020204020204" pitchFamily="34" charset="-122"/>
                <a:cs typeface="Arial"/>
              </a:rPr>
              <a:t>Interruption time: </a:t>
            </a:r>
          </a:p>
        </p:txBody>
      </p:sp>
      <p:cxnSp>
        <p:nvCxnSpPr>
          <p:cNvPr id="74" name="肘形连接符 73"/>
          <p:cNvCxnSpPr>
            <a:stCxn id="198" idx="3"/>
          </p:cNvCxnSpPr>
          <p:nvPr/>
        </p:nvCxnSpPr>
        <p:spPr>
          <a:xfrm>
            <a:off x="1426567" y="3569781"/>
            <a:ext cx="684363" cy="647273"/>
          </a:xfrm>
          <a:prstGeom prst="bentConnector3">
            <a:avLst>
              <a:gd name="adj1" fmla="val 12421"/>
            </a:avLst>
          </a:prstGeom>
          <a:ln w="952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75" name="文本框 74">
            <a:extLst>
              <a:ext uri="{FF2B5EF4-FFF2-40B4-BE49-F238E27FC236}">
                <a16:creationId xmlns="" xmlns:a16="http://schemas.microsoft.com/office/drawing/2014/main" id="{00384F69-FCAE-4759-B89F-DA0675CB9B5E}"/>
              </a:ext>
            </a:extLst>
          </p:cNvPr>
          <p:cNvSpPr txBox="1"/>
          <p:nvPr/>
        </p:nvSpPr>
        <p:spPr>
          <a:xfrm>
            <a:off x="1547368" y="3678710"/>
            <a:ext cx="573363" cy="230832"/>
          </a:xfrm>
          <a:prstGeom prst="rect">
            <a:avLst/>
          </a:prstGeom>
          <a:noFill/>
        </p:spPr>
        <p:txBody>
          <a:bodyPr wrap="square" rtlCol="0">
            <a:spAutoFit/>
          </a:bodyPr>
          <a:lstStyle/>
          <a:p>
            <a:pPr algn="r" defTabSz="914400" fontAlgn="base">
              <a:spcBef>
                <a:spcPct val="0"/>
              </a:spcBef>
              <a:spcAft>
                <a:spcPct val="0"/>
              </a:spcAft>
              <a:defRPr/>
            </a:pPr>
            <a:r>
              <a:rPr lang="en-US" altLang="zh-CN" sz="900" dirty="0" smtClean="0">
                <a:solidFill>
                  <a:schemeClr val="bg1">
                    <a:lumMod val="75000"/>
                  </a:schemeClr>
                </a:solidFill>
                <a:latin typeface="Calibri" panose="020F0502020204030204"/>
                <a:ea typeface="微软雅黑" panose="020B0503020204020204" pitchFamily="34" charset="-122"/>
              </a:rPr>
              <a:t>~</a:t>
            </a:r>
            <a:r>
              <a:rPr lang="en-US" altLang="zh-CN" sz="900" dirty="0">
                <a:solidFill>
                  <a:schemeClr val="bg1">
                    <a:lumMod val="75000"/>
                  </a:schemeClr>
                </a:solidFill>
                <a:latin typeface="Calibri" panose="020F0502020204030204"/>
                <a:ea typeface="微软雅黑" panose="020B0503020204020204" pitchFamily="34" charset="-122"/>
              </a:rPr>
              <a:t>5</a:t>
            </a:r>
            <a:r>
              <a:rPr lang="en-US" altLang="zh-CN" sz="900" dirty="0" smtClean="0">
                <a:solidFill>
                  <a:schemeClr val="bg1">
                    <a:lumMod val="75000"/>
                  </a:schemeClr>
                </a:solidFill>
                <a:latin typeface="Calibri" panose="020F0502020204030204"/>
                <a:ea typeface="微软雅黑" panose="020B0503020204020204" pitchFamily="34" charset="-122"/>
              </a:rPr>
              <a:t>0ms</a:t>
            </a:r>
          </a:p>
        </p:txBody>
      </p:sp>
      <p:sp>
        <p:nvSpPr>
          <p:cNvPr id="71" name="矩形 70"/>
          <p:cNvSpPr/>
          <p:nvPr/>
        </p:nvSpPr>
        <p:spPr>
          <a:xfrm>
            <a:off x="4783960" y="4533520"/>
            <a:ext cx="2420549" cy="600164"/>
          </a:xfrm>
          <a:prstGeom prst="rect">
            <a:avLst/>
          </a:prstGeom>
        </p:spPr>
        <p:txBody>
          <a:bodyPr wrap="square">
            <a:spAutoFit/>
          </a:bodyPr>
          <a:lstStyle/>
          <a:p>
            <a:pPr marL="188550" lvl="1" defTabSz="914112"/>
            <a:r>
              <a:rPr lang="en-US" altLang="zh-CN" sz="1100" dirty="0" smtClean="0">
                <a:solidFill>
                  <a:srgbClr val="C00000"/>
                </a:solidFill>
                <a:latin typeface="Calibri"/>
                <a:ea typeface="Microsoft YaHei" panose="020B0503020204020204" pitchFamily="34" charset="-122"/>
                <a:cs typeface="Arial"/>
              </a:rPr>
              <a:t>PCell:  6~10 ms</a:t>
            </a:r>
          </a:p>
          <a:p>
            <a:pPr marL="188550" lvl="1" defTabSz="914112"/>
            <a:r>
              <a:rPr lang="en-US" altLang="zh-CN" sz="1100" dirty="0" smtClean="0">
                <a:solidFill>
                  <a:srgbClr val="C00000"/>
                </a:solidFill>
                <a:latin typeface="Calibri"/>
                <a:ea typeface="Microsoft YaHei" panose="020B0503020204020204" pitchFamily="34" charset="-122"/>
                <a:cs typeface="Arial"/>
              </a:rPr>
              <a:t>SCell:  ~ 50 ms (if </a:t>
            </a:r>
            <a:r>
              <a:rPr lang="en-US" altLang="zh-CN" sz="1100" dirty="0">
                <a:solidFill>
                  <a:srgbClr val="C00000"/>
                </a:solidFill>
                <a:latin typeface="Calibri"/>
                <a:ea typeface="Microsoft YaHei" panose="020B0503020204020204" pitchFamily="34" charset="-122"/>
                <a:cs typeface="Arial"/>
              </a:rPr>
              <a:t>SCell needs to be </a:t>
            </a:r>
            <a:endParaRPr lang="en-US" altLang="zh-CN" sz="1100" dirty="0" smtClean="0">
              <a:solidFill>
                <a:srgbClr val="C00000"/>
              </a:solidFill>
              <a:latin typeface="Calibri"/>
              <a:ea typeface="Microsoft YaHei" panose="020B0503020204020204" pitchFamily="34" charset="-122"/>
              <a:cs typeface="Arial"/>
            </a:endParaRPr>
          </a:p>
          <a:p>
            <a:pPr marL="188550" lvl="1" defTabSz="914112"/>
            <a:r>
              <a:rPr lang="en-US" altLang="zh-CN" sz="1100" dirty="0">
                <a:solidFill>
                  <a:srgbClr val="C00000"/>
                </a:solidFill>
                <a:latin typeface="Calibri"/>
                <a:ea typeface="Microsoft YaHei" panose="020B0503020204020204" pitchFamily="34" charset="-122"/>
                <a:cs typeface="Arial"/>
              </a:rPr>
              <a:t> </a:t>
            </a:r>
            <a:r>
              <a:rPr lang="en-US" altLang="zh-CN" sz="1100" dirty="0" smtClean="0">
                <a:solidFill>
                  <a:srgbClr val="C00000"/>
                </a:solidFill>
                <a:latin typeface="Calibri"/>
                <a:ea typeface="Microsoft YaHei" panose="020B0503020204020204" pitchFamily="34" charset="-122"/>
                <a:cs typeface="Arial"/>
              </a:rPr>
              <a:t>          added </a:t>
            </a:r>
            <a:r>
              <a:rPr lang="en-US" altLang="zh-CN" sz="1100" dirty="0">
                <a:solidFill>
                  <a:srgbClr val="C00000"/>
                </a:solidFill>
                <a:latin typeface="Calibri"/>
                <a:ea typeface="Microsoft YaHei" panose="020B0503020204020204" pitchFamily="34" charset="-122"/>
                <a:cs typeface="Arial"/>
              </a:rPr>
              <a:t>and released by RRC)</a:t>
            </a:r>
          </a:p>
        </p:txBody>
      </p:sp>
    </p:spTree>
    <p:extLst>
      <p:ext uri="{BB962C8B-B14F-4D97-AF65-F5344CB8AC3E}">
        <p14:creationId xmlns:p14="http://schemas.microsoft.com/office/powerpoint/2010/main" val="2133354683"/>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圆角矩形 16">
            <a:extLst>
              <a:ext uri="{FF2B5EF4-FFF2-40B4-BE49-F238E27FC236}">
                <a16:creationId xmlns:a16="http://schemas.microsoft.com/office/drawing/2014/main" xmlns="" id="{38F08A50-6585-48D3-9BDF-53450C862416}"/>
              </a:ext>
            </a:extLst>
          </p:cNvPr>
          <p:cNvSpPr/>
          <p:nvPr/>
        </p:nvSpPr>
        <p:spPr>
          <a:xfrm>
            <a:off x="402671" y="1011033"/>
            <a:ext cx="4213541" cy="5236730"/>
          </a:xfrm>
          <a:prstGeom prst="roundRect">
            <a:avLst>
              <a:gd name="adj" fmla="val 2525"/>
            </a:avLst>
          </a:prstGeom>
          <a:noFill/>
          <a:ln w="19050" cap="flat" cmpd="sng" algn="ctr">
            <a:solidFill>
              <a:srgbClr val="666666">
                <a:lumMod val="40000"/>
                <a:lumOff val="6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666666"/>
              </a:solidFill>
              <a:effectLst/>
              <a:uLnTx/>
              <a:uFillTx/>
              <a:latin typeface="Calibri" panose="020F0502020204030204"/>
              <a:ea typeface="等线" panose="02010600030101010101" pitchFamily="2" charset="-122"/>
              <a:cs typeface="Arial" panose="020B0604020202020204" pitchFamily="34" charset="0"/>
            </a:endParaRPr>
          </a:p>
        </p:txBody>
      </p:sp>
      <p:sp>
        <p:nvSpPr>
          <p:cNvPr id="65" name="圆角矩形 16">
            <a:extLst>
              <a:ext uri="{FF2B5EF4-FFF2-40B4-BE49-F238E27FC236}">
                <a16:creationId xmlns:a16="http://schemas.microsoft.com/office/drawing/2014/main" xmlns="" id="{E43C1C59-7927-4295-BE82-5566AEA2F017}"/>
              </a:ext>
            </a:extLst>
          </p:cNvPr>
          <p:cNvSpPr/>
          <p:nvPr/>
        </p:nvSpPr>
        <p:spPr>
          <a:xfrm>
            <a:off x="4841736" y="1013573"/>
            <a:ext cx="7026414" cy="5234190"/>
          </a:xfrm>
          <a:prstGeom prst="roundRect">
            <a:avLst>
              <a:gd name="adj" fmla="val 1964"/>
            </a:avLst>
          </a:prstGeom>
          <a:noFill/>
          <a:ln w="19050" cap="flat" cmpd="sng" algn="ctr">
            <a:solidFill>
              <a:srgbClr val="666666">
                <a:lumMod val="40000"/>
                <a:lumOff val="6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666666"/>
              </a:solidFill>
              <a:effectLst/>
              <a:uLnTx/>
              <a:uFillTx/>
              <a:latin typeface="Calibri" panose="020F0502020204030204"/>
              <a:ea typeface="等线" panose="02010600030101010101" pitchFamily="2" charset="-122"/>
              <a:cs typeface="Arial" panose="020B0604020202020204" pitchFamily="34" charset="0"/>
            </a:endParaRPr>
          </a:p>
        </p:txBody>
      </p:sp>
      <p:sp>
        <p:nvSpPr>
          <p:cNvPr id="66" name="文本框 65">
            <a:extLst>
              <a:ext uri="{FF2B5EF4-FFF2-40B4-BE49-F238E27FC236}">
                <a16:creationId xmlns:a16="http://schemas.microsoft.com/office/drawing/2014/main" xmlns="" id="{FEA6E0D8-4F0D-4483-9E50-30868B9437A8}"/>
              </a:ext>
            </a:extLst>
          </p:cNvPr>
          <p:cNvSpPr txBox="1"/>
          <p:nvPr/>
        </p:nvSpPr>
        <p:spPr>
          <a:xfrm>
            <a:off x="6933604" y="842901"/>
            <a:ext cx="2842679" cy="338554"/>
          </a:xfrm>
          <a:prstGeom prst="rect">
            <a:avLst/>
          </a:prstGeom>
          <a:solidFill>
            <a:srgbClr val="FFFFFF"/>
          </a:solidFill>
        </p:spPr>
        <p:txBody>
          <a:bodyPr wrap="square" rtlCol="0">
            <a:spAutoFit/>
          </a:bodyPr>
          <a:lstStyle/>
          <a:p>
            <a:pPr algn="ctr" defTabSz="1218565" fontAlgn="base">
              <a:spcBef>
                <a:spcPct val="0"/>
              </a:spcBef>
              <a:spcAft>
                <a:spcPct val="0"/>
              </a:spcAft>
              <a:defRPr/>
            </a:pPr>
            <a:r>
              <a:rPr lang="en-US" altLang="zh-CN" sz="1600" b="1" kern="0" dirty="0">
                <a:solidFill>
                  <a:srgbClr val="C00000"/>
                </a:solidFill>
                <a:ea typeface="微软雅黑"/>
                <a:cs typeface="Arial" panose="020B0604020202020204" pitchFamily="34" charset="0"/>
              </a:rPr>
              <a:t>Performance Evaluation</a:t>
            </a:r>
          </a:p>
        </p:txBody>
      </p:sp>
      <p:sp>
        <p:nvSpPr>
          <p:cNvPr id="67" name="文本框 66">
            <a:extLst>
              <a:ext uri="{FF2B5EF4-FFF2-40B4-BE49-F238E27FC236}">
                <a16:creationId xmlns:a16="http://schemas.microsoft.com/office/drawing/2014/main" xmlns="" id="{26800B2F-CCA2-47D1-8BB2-0E3B0F5DD9F8}"/>
              </a:ext>
            </a:extLst>
          </p:cNvPr>
          <p:cNvSpPr txBox="1"/>
          <p:nvPr/>
        </p:nvSpPr>
        <p:spPr>
          <a:xfrm>
            <a:off x="1195441" y="842901"/>
            <a:ext cx="2628000" cy="338554"/>
          </a:xfrm>
          <a:prstGeom prst="rect">
            <a:avLst/>
          </a:prstGeom>
          <a:solidFill>
            <a:srgbClr val="FFFFFF"/>
          </a:solidFill>
        </p:spPr>
        <p:txBody>
          <a:bodyPr wrap="square" rtlCol="0">
            <a:spAutoFit/>
          </a:bodyPr>
          <a:lstStyle/>
          <a:p>
            <a:pPr algn="ctr" defTabSz="1218565" fontAlgn="base">
              <a:spcBef>
                <a:spcPct val="0"/>
              </a:spcBef>
              <a:spcAft>
                <a:spcPct val="0"/>
              </a:spcAft>
              <a:defRPr/>
            </a:pPr>
            <a:r>
              <a:rPr lang="en-US" altLang="zh-CN" sz="1600" b="1" kern="0" dirty="0">
                <a:solidFill>
                  <a:srgbClr val="C00000"/>
                </a:solidFill>
                <a:ea typeface="微软雅黑"/>
                <a:cs typeface="Arial" panose="020B0604020202020204" pitchFamily="34" charset="0"/>
              </a:rPr>
              <a:t>Simulation assumption</a:t>
            </a:r>
          </a:p>
        </p:txBody>
      </p:sp>
      <p:sp>
        <p:nvSpPr>
          <p:cNvPr id="68" name="燕尾形 115">
            <a:extLst>
              <a:ext uri="{FF2B5EF4-FFF2-40B4-BE49-F238E27FC236}">
                <a16:creationId xmlns:a16="http://schemas.microsoft.com/office/drawing/2014/main" xmlns="" id="{7C8407A8-9C11-41F3-BD6D-6E324A6CDA62}"/>
              </a:ext>
            </a:extLst>
          </p:cNvPr>
          <p:cNvSpPr/>
          <p:nvPr/>
        </p:nvSpPr>
        <p:spPr>
          <a:xfrm>
            <a:off x="8530895" y="2688514"/>
            <a:ext cx="2984190" cy="739192"/>
          </a:xfrm>
          <a:prstGeom prst="chevron">
            <a:avLst>
              <a:gd name="adj" fmla="val 10656"/>
            </a:avLst>
          </a:prstGeom>
          <a:solidFill>
            <a:srgbClr val="FFFFFF">
              <a:lumMod val="95000"/>
            </a:srgbClr>
          </a:solidFill>
          <a:ln w="12700" cap="flat" cmpd="sng" algn="ctr">
            <a:noFill/>
            <a:prstDash val="solid"/>
            <a:miter lim="800000"/>
          </a:ln>
          <a:effectLst/>
        </p:spPr>
        <p: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1" i="0" u="none" strike="noStrike" kern="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mn-cs"/>
            </a:endParaRPr>
          </a:p>
        </p:txBody>
      </p:sp>
      <p:sp>
        <p:nvSpPr>
          <p:cNvPr id="69" name="燕尾形 115">
            <a:extLst>
              <a:ext uri="{FF2B5EF4-FFF2-40B4-BE49-F238E27FC236}">
                <a16:creationId xmlns:a16="http://schemas.microsoft.com/office/drawing/2014/main" xmlns="" id="{3CC996B2-48B8-446A-B0FA-5C86C901CFA6}"/>
              </a:ext>
            </a:extLst>
          </p:cNvPr>
          <p:cNvSpPr/>
          <p:nvPr/>
        </p:nvSpPr>
        <p:spPr>
          <a:xfrm>
            <a:off x="5312933" y="2674275"/>
            <a:ext cx="3138234" cy="753431"/>
          </a:xfrm>
          <a:prstGeom prst="chevron">
            <a:avLst>
              <a:gd name="adj" fmla="val 10656"/>
            </a:avLst>
          </a:prstGeom>
          <a:solidFill>
            <a:srgbClr val="FFFFFF">
              <a:lumMod val="95000"/>
            </a:srgbClr>
          </a:solidFill>
          <a:ln w="12700" cap="flat" cmpd="sng" algn="ctr">
            <a:noFill/>
            <a:prstDash val="solid"/>
            <a:miter lim="800000"/>
          </a:ln>
          <a:effectLst/>
        </p:spPr>
        <p: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1" i="0" u="none" strike="noStrike" kern="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mn-cs"/>
              </a:rPr>
              <a:t>R18</a:t>
            </a:r>
            <a:endParaRPr kumimoji="0" lang="zh-CN" altLang="en-US" sz="1400" b="1" i="0" u="none" strike="noStrike" kern="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mn-cs"/>
            </a:endParaRPr>
          </a:p>
        </p:txBody>
      </p:sp>
      <p:grpSp>
        <p:nvGrpSpPr>
          <p:cNvPr id="90" name="组合 89">
            <a:extLst>
              <a:ext uri="{FF2B5EF4-FFF2-40B4-BE49-F238E27FC236}">
                <a16:creationId xmlns:a16="http://schemas.microsoft.com/office/drawing/2014/main" xmlns="" id="{ABF1B3EF-B41F-44E9-8965-48BBC0126AC4}"/>
              </a:ext>
            </a:extLst>
          </p:cNvPr>
          <p:cNvGrpSpPr/>
          <p:nvPr/>
        </p:nvGrpSpPr>
        <p:grpSpPr>
          <a:xfrm>
            <a:off x="5994352" y="1414322"/>
            <a:ext cx="4801895" cy="998019"/>
            <a:chOff x="10506846" y="1305015"/>
            <a:chExt cx="2267390" cy="914353"/>
          </a:xfrm>
        </p:grpSpPr>
        <p:cxnSp>
          <p:nvCxnSpPr>
            <p:cNvPr id="92" name="直接箭头连接符 91">
              <a:extLst>
                <a:ext uri="{FF2B5EF4-FFF2-40B4-BE49-F238E27FC236}">
                  <a16:creationId xmlns:a16="http://schemas.microsoft.com/office/drawing/2014/main" xmlns="" id="{58E7E605-75D6-41D9-84E9-4DE7B017A975}"/>
                </a:ext>
              </a:extLst>
            </p:cNvPr>
            <p:cNvCxnSpPr>
              <a:cxnSpLocks/>
              <a:stCxn id="108" idx="3"/>
              <a:endCxn id="105" idx="1"/>
            </p:cNvCxnSpPr>
            <p:nvPr/>
          </p:nvCxnSpPr>
          <p:spPr>
            <a:xfrm flipV="1">
              <a:off x="11298768" y="1398995"/>
              <a:ext cx="432503" cy="318951"/>
            </a:xfrm>
            <a:prstGeom prst="straightConnector1">
              <a:avLst/>
            </a:prstGeom>
            <a:noFill/>
            <a:ln w="6350" cap="flat" cmpd="sng" algn="ctr">
              <a:solidFill>
                <a:srgbClr val="666666">
                  <a:lumMod val="50000"/>
                </a:srgbClr>
              </a:solidFill>
              <a:prstDash val="dash"/>
              <a:miter lim="800000"/>
              <a:tailEnd type="stealth"/>
            </a:ln>
            <a:effectLst/>
          </p:spPr>
        </p:cxnSp>
        <p:sp>
          <p:nvSpPr>
            <p:cNvPr id="93" name="文本框 92">
              <a:extLst>
                <a:ext uri="{FF2B5EF4-FFF2-40B4-BE49-F238E27FC236}">
                  <a16:creationId xmlns:a16="http://schemas.microsoft.com/office/drawing/2014/main" xmlns="" id="{E8B5EC03-A386-4019-A799-6C030F6121BF}"/>
                </a:ext>
              </a:extLst>
            </p:cNvPr>
            <p:cNvSpPr txBox="1">
              <a:spLocks noChangeAspect="1"/>
            </p:cNvSpPr>
            <p:nvPr/>
          </p:nvSpPr>
          <p:spPr>
            <a:xfrm>
              <a:off x="10682124" y="1398995"/>
              <a:ext cx="356230" cy="215444"/>
            </a:xfrm>
            <a:prstGeom prst="rect">
              <a:avLst/>
            </a:prstGeom>
            <a:noFill/>
          </p:spPr>
          <p:txBody>
            <a:bodyPr wrap="square" rtlCol="0" anchor="ctr">
              <a:spAutoFit/>
            </a:bodyPr>
            <a:lstStyle/>
            <a:p>
              <a:pPr marL="0" marR="0" lvl="0" indent="0" algn="r" defTabSz="685607" eaLnBrk="1" fontAlgn="auto" latinLnBrk="0" hangingPunct="1">
                <a:lnSpc>
                  <a:spcPct val="100000"/>
                </a:lnSpc>
                <a:spcBef>
                  <a:spcPts val="0"/>
                </a:spcBef>
                <a:spcAft>
                  <a:spcPts val="0"/>
                </a:spcAft>
                <a:buClr>
                  <a:prstClr val="white">
                    <a:lumMod val="50000"/>
                  </a:prstClr>
                </a:buClr>
                <a:buSzPct val="80000"/>
                <a:buFontTx/>
                <a:buNone/>
                <a:tabLst/>
                <a:defRPr/>
              </a:pPr>
              <a:r>
                <a:rPr kumimoji="0" lang="en-US" altLang="zh-CN" sz="800" b="0" i="0" u="none" strike="noStrike" kern="0" cap="none" spc="0" normalizeH="0" baseline="0" noProof="0" dirty="0">
                  <a:ln>
                    <a:noFill/>
                  </a:ln>
                  <a:solidFill>
                    <a:prstClr val="black"/>
                  </a:solidFill>
                  <a:effectLst/>
                  <a:uLnTx/>
                  <a:uFillTx/>
                  <a:ea typeface="微软雅黑" panose="020B0503020204020204" pitchFamily="34" charset="-122"/>
                  <a:cs typeface="Arial" panose="020B0604020202020204" pitchFamily="34" charset="0"/>
                </a:rPr>
                <a:t>Each UE</a:t>
              </a:r>
              <a:endParaRPr kumimoji="0" lang="zh-CN" altLang="en-US" sz="800" b="0" i="0" u="none" strike="noStrike" kern="0" cap="none" spc="0" normalizeH="0" baseline="0" noProof="0" dirty="0">
                <a:ln>
                  <a:noFill/>
                </a:ln>
                <a:solidFill>
                  <a:prstClr val="black"/>
                </a:solidFill>
                <a:effectLst/>
                <a:uLnTx/>
                <a:uFillTx/>
                <a:ea typeface="微软雅黑" panose="020B0503020204020204" pitchFamily="34" charset="-122"/>
                <a:cs typeface="Arial" panose="020B0604020202020204" pitchFamily="34" charset="0"/>
              </a:endParaRPr>
            </a:p>
          </p:txBody>
        </p:sp>
        <p:cxnSp>
          <p:nvCxnSpPr>
            <p:cNvPr id="94" name="直接箭头连接符 93">
              <a:extLst>
                <a:ext uri="{FF2B5EF4-FFF2-40B4-BE49-F238E27FC236}">
                  <a16:creationId xmlns:a16="http://schemas.microsoft.com/office/drawing/2014/main" xmlns="" id="{BCF7989C-7CB1-4B4F-9D13-E36F3A46CF0F}"/>
                </a:ext>
              </a:extLst>
            </p:cNvPr>
            <p:cNvCxnSpPr>
              <a:cxnSpLocks/>
              <a:stCxn id="109" idx="3"/>
              <a:endCxn id="104" idx="1"/>
            </p:cNvCxnSpPr>
            <p:nvPr/>
          </p:nvCxnSpPr>
          <p:spPr>
            <a:xfrm>
              <a:off x="11298768" y="1876897"/>
              <a:ext cx="434138" cy="6360"/>
            </a:xfrm>
            <a:prstGeom prst="straightConnector1">
              <a:avLst/>
            </a:prstGeom>
            <a:noFill/>
            <a:ln w="12700" cap="flat" cmpd="sng" algn="ctr">
              <a:solidFill>
                <a:srgbClr val="666666">
                  <a:lumMod val="50000"/>
                </a:srgbClr>
              </a:solidFill>
              <a:prstDash val="solid"/>
              <a:miter lim="800000"/>
              <a:tailEnd type="stealth"/>
            </a:ln>
            <a:effectLst/>
          </p:spPr>
        </p:cxnSp>
        <p:cxnSp>
          <p:nvCxnSpPr>
            <p:cNvPr id="95" name="直接箭头连接符 94">
              <a:extLst>
                <a:ext uri="{FF2B5EF4-FFF2-40B4-BE49-F238E27FC236}">
                  <a16:creationId xmlns:a16="http://schemas.microsoft.com/office/drawing/2014/main" xmlns="" id="{5C394272-0008-4C8A-8CEA-A66829B8DD5C}"/>
                </a:ext>
              </a:extLst>
            </p:cNvPr>
            <p:cNvCxnSpPr>
              <a:cxnSpLocks/>
              <a:stCxn id="108" idx="3"/>
            </p:cNvCxnSpPr>
            <p:nvPr/>
          </p:nvCxnSpPr>
          <p:spPr>
            <a:xfrm flipV="1">
              <a:off x="11298768" y="1641705"/>
              <a:ext cx="445673" cy="76241"/>
            </a:xfrm>
            <a:prstGeom prst="straightConnector1">
              <a:avLst/>
            </a:prstGeom>
            <a:noFill/>
            <a:ln w="12700" cap="flat" cmpd="sng" algn="ctr">
              <a:solidFill>
                <a:srgbClr val="666666">
                  <a:lumMod val="50000"/>
                </a:srgbClr>
              </a:solidFill>
              <a:prstDash val="solid"/>
              <a:miter lim="800000"/>
              <a:tailEnd type="stealth"/>
            </a:ln>
            <a:effectLst/>
          </p:spPr>
        </p:cxnSp>
        <p:grpSp>
          <p:nvGrpSpPr>
            <p:cNvPr id="96" name="组合 95">
              <a:extLst>
                <a:ext uri="{FF2B5EF4-FFF2-40B4-BE49-F238E27FC236}">
                  <a16:creationId xmlns:a16="http://schemas.microsoft.com/office/drawing/2014/main" xmlns="" id="{ACE069C6-682C-48E8-995A-ADD46636BC9F}"/>
                </a:ext>
              </a:extLst>
            </p:cNvPr>
            <p:cNvGrpSpPr/>
            <p:nvPr/>
          </p:nvGrpSpPr>
          <p:grpSpPr>
            <a:xfrm>
              <a:off x="10506846" y="1644209"/>
              <a:ext cx="791922" cy="306424"/>
              <a:chOff x="8723952" y="1495686"/>
              <a:chExt cx="536063" cy="210206"/>
            </a:xfrm>
          </p:grpSpPr>
          <p:sp>
            <p:nvSpPr>
              <p:cNvPr id="108" name="矩形 107">
                <a:extLst>
                  <a:ext uri="{FF2B5EF4-FFF2-40B4-BE49-F238E27FC236}">
                    <a16:creationId xmlns:a16="http://schemas.microsoft.com/office/drawing/2014/main" xmlns="" id="{973235C5-EB81-4175-851C-E9CF49485D57}"/>
                  </a:ext>
                </a:extLst>
              </p:cNvPr>
              <p:cNvSpPr/>
              <p:nvPr/>
            </p:nvSpPr>
            <p:spPr>
              <a:xfrm>
                <a:off x="8723952" y="1495686"/>
                <a:ext cx="536063" cy="101166"/>
              </a:xfrm>
              <a:prstGeom prst="rect">
                <a:avLst/>
              </a:prstGeom>
              <a:solidFill>
                <a:srgbClr val="92D050"/>
              </a:solidFill>
              <a:ln w="12700" cap="flat" cmpd="sng" algn="ctr">
                <a:noFill/>
                <a:prstDash val="solid"/>
                <a:miter lim="800000"/>
              </a:ln>
              <a:effectLst/>
            </p:spPr>
            <p:txBody>
              <a:bodyPr rtlCol="0" anchor="ctr"/>
              <a:lstStyle/>
              <a:p>
                <a:pPr marL="0" marR="0" lvl="0" indent="0" algn="ctr" defTabSz="914296" eaLnBrk="1" fontAlgn="auto" latinLnBrk="0" hangingPunct="1">
                  <a:lnSpc>
                    <a:spcPct val="100000"/>
                  </a:lnSpc>
                  <a:spcBef>
                    <a:spcPts val="0"/>
                  </a:spcBef>
                  <a:spcAft>
                    <a:spcPts val="0"/>
                  </a:spcAft>
                  <a:buClrTx/>
                  <a:buSzTx/>
                  <a:buFontTx/>
                  <a:buNone/>
                  <a:tabLst/>
                  <a:defRPr/>
                </a:pPr>
                <a:r>
                  <a:rPr kumimoji="0" lang="en-US" altLang="zh-CN" sz="800" b="0" i="0" u="none" strike="noStrike" kern="0" cap="none" spc="0" normalizeH="0" baseline="0" noProof="0" dirty="0">
                    <a:ln>
                      <a:noFill/>
                    </a:ln>
                    <a:solidFill>
                      <a:srgbClr val="FFFFFF"/>
                    </a:solidFill>
                    <a:effectLst/>
                    <a:uLnTx/>
                    <a:uFillTx/>
                    <a:ea typeface="微软雅黑" panose="020B0503020204020204" pitchFamily="34" charset="-122"/>
                    <a:cs typeface="Arial" panose="020B0604020202020204" pitchFamily="34" charset="0"/>
                  </a:rPr>
                  <a:t>PDSCH 1</a:t>
                </a:r>
                <a:endParaRPr kumimoji="0" lang="zh-CN" altLang="en-US" sz="800" b="0" i="0" u="none" strike="noStrike" kern="0" cap="none" spc="0" normalizeH="0" baseline="0" noProof="0" dirty="0">
                  <a:ln>
                    <a:noFill/>
                  </a:ln>
                  <a:solidFill>
                    <a:srgbClr val="FFFFFF"/>
                  </a:solidFill>
                  <a:effectLst/>
                  <a:uLnTx/>
                  <a:uFillTx/>
                  <a:ea typeface="微软雅黑" panose="020B0503020204020204" pitchFamily="34" charset="-122"/>
                  <a:cs typeface="Arial" panose="020B0604020202020204" pitchFamily="34" charset="0"/>
                </a:endParaRPr>
              </a:p>
            </p:txBody>
          </p:sp>
          <p:sp>
            <p:nvSpPr>
              <p:cNvPr id="109" name="矩形 108">
                <a:extLst>
                  <a:ext uri="{FF2B5EF4-FFF2-40B4-BE49-F238E27FC236}">
                    <a16:creationId xmlns:a16="http://schemas.microsoft.com/office/drawing/2014/main" xmlns="" id="{6E9B2A23-0AAF-43A8-8C0F-9341AB16353C}"/>
                  </a:ext>
                </a:extLst>
              </p:cNvPr>
              <p:cNvSpPr/>
              <p:nvPr/>
            </p:nvSpPr>
            <p:spPr>
              <a:xfrm>
                <a:off x="8723952" y="1604726"/>
                <a:ext cx="536063" cy="101166"/>
              </a:xfrm>
              <a:prstGeom prst="rect">
                <a:avLst/>
              </a:prstGeom>
              <a:solidFill>
                <a:srgbClr val="92D050"/>
              </a:solidFill>
              <a:ln w="12700" cap="flat" cmpd="sng" algn="ctr">
                <a:noFill/>
                <a:prstDash val="solid"/>
                <a:miter lim="800000"/>
              </a:ln>
              <a:effectLst/>
            </p:spPr>
            <p:txBody>
              <a:bodyPr rtlCol="0" anchor="ctr"/>
              <a:lstStyle/>
              <a:p>
                <a:pPr marL="0" marR="0" lvl="0" indent="0" algn="ctr" defTabSz="914296" eaLnBrk="1" fontAlgn="auto" latinLnBrk="0" hangingPunct="1">
                  <a:lnSpc>
                    <a:spcPct val="100000"/>
                  </a:lnSpc>
                  <a:spcBef>
                    <a:spcPts val="0"/>
                  </a:spcBef>
                  <a:spcAft>
                    <a:spcPts val="0"/>
                  </a:spcAft>
                  <a:buClrTx/>
                  <a:buSzTx/>
                  <a:buFontTx/>
                  <a:buNone/>
                  <a:tabLst/>
                  <a:defRPr/>
                </a:pPr>
                <a:r>
                  <a:rPr kumimoji="0" lang="en-US" altLang="zh-CN" sz="800" b="0" i="0" u="none" strike="noStrike" kern="0" cap="none" spc="0" normalizeH="0" baseline="0" noProof="0" dirty="0">
                    <a:ln>
                      <a:noFill/>
                    </a:ln>
                    <a:solidFill>
                      <a:srgbClr val="FFFFFF"/>
                    </a:solidFill>
                    <a:effectLst/>
                    <a:uLnTx/>
                    <a:uFillTx/>
                    <a:ea typeface="微软雅黑" panose="020B0503020204020204" pitchFamily="34" charset="-122"/>
                    <a:cs typeface="Arial" panose="020B0604020202020204" pitchFamily="34" charset="0"/>
                  </a:rPr>
                  <a:t>PDSCH 2</a:t>
                </a:r>
                <a:endParaRPr kumimoji="0" lang="zh-CN" altLang="en-US" sz="800" b="0" i="0" u="none" strike="noStrike" kern="0" cap="none" spc="0" normalizeH="0" baseline="0" noProof="0" dirty="0">
                  <a:ln>
                    <a:noFill/>
                  </a:ln>
                  <a:solidFill>
                    <a:srgbClr val="FFFFFF"/>
                  </a:solidFill>
                  <a:effectLst/>
                  <a:uLnTx/>
                  <a:uFillTx/>
                  <a:ea typeface="微软雅黑" panose="020B0503020204020204" pitchFamily="34" charset="-122"/>
                  <a:cs typeface="Arial" panose="020B0604020202020204" pitchFamily="34" charset="0"/>
                </a:endParaRPr>
              </a:p>
            </p:txBody>
          </p:sp>
        </p:grpSp>
        <p:cxnSp>
          <p:nvCxnSpPr>
            <p:cNvPr id="97" name="直接箭头连接符 96">
              <a:extLst>
                <a:ext uri="{FF2B5EF4-FFF2-40B4-BE49-F238E27FC236}">
                  <a16:creationId xmlns:a16="http://schemas.microsoft.com/office/drawing/2014/main" xmlns="" id="{00AD7824-F1C7-4609-8353-012A658E5E61}"/>
                </a:ext>
              </a:extLst>
            </p:cNvPr>
            <p:cNvCxnSpPr>
              <a:cxnSpLocks/>
              <a:stCxn id="108" idx="3"/>
              <a:endCxn id="104" idx="1"/>
            </p:cNvCxnSpPr>
            <p:nvPr/>
          </p:nvCxnSpPr>
          <p:spPr>
            <a:xfrm>
              <a:off x="11298768" y="1717946"/>
              <a:ext cx="434138" cy="165311"/>
            </a:xfrm>
            <a:prstGeom prst="straightConnector1">
              <a:avLst/>
            </a:prstGeom>
            <a:noFill/>
            <a:ln w="6350" cap="flat" cmpd="sng" algn="ctr">
              <a:solidFill>
                <a:srgbClr val="666666">
                  <a:lumMod val="50000"/>
                </a:srgbClr>
              </a:solidFill>
              <a:prstDash val="dash"/>
              <a:miter lim="800000"/>
              <a:tailEnd type="stealth"/>
            </a:ln>
            <a:effectLst/>
          </p:spPr>
        </p:cxnSp>
        <p:cxnSp>
          <p:nvCxnSpPr>
            <p:cNvPr id="98" name="直接箭头连接符 97">
              <a:extLst>
                <a:ext uri="{FF2B5EF4-FFF2-40B4-BE49-F238E27FC236}">
                  <a16:creationId xmlns:a16="http://schemas.microsoft.com/office/drawing/2014/main" xmlns="" id="{2D67B49D-9050-4520-ADB1-9BDE5E97D7D4}"/>
                </a:ext>
              </a:extLst>
            </p:cNvPr>
            <p:cNvCxnSpPr>
              <a:cxnSpLocks/>
              <a:stCxn id="109" idx="3"/>
              <a:endCxn id="105" idx="1"/>
            </p:cNvCxnSpPr>
            <p:nvPr/>
          </p:nvCxnSpPr>
          <p:spPr>
            <a:xfrm flipV="1">
              <a:off x="11298768" y="1398995"/>
              <a:ext cx="432503" cy="477902"/>
            </a:xfrm>
            <a:prstGeom prst="straightConnector1">
              <a:avLst/>
            </a:prstGeom>
            <a:noFill/>
            <a:ln w="6350" cap="flat" cmpd="sng" algn="ctr">
              <a:solidFill>
                <a:srgbClr val="666666">
                  <a:lumMod val="50000"/>
                </a:srgbClr>
              </a:solidFill>
              <a:prstDash val="dash"/>
              <a:miter lim="800000"/>
              <a:tailEnd type="stealth"/>
            </a:ln>
            <a:effectLst/>
          </p:spPr>
        </p:cxnSp>
        <p:cxnSp>
          <p:nvCxnSpPr>
            <p:cNvPr id="99" name="直接箭头连接符 98">
              <a:extLst>
                <a:ext uri="{FF2B5EF4-FFF2-40B4-BE49-F238E27FC236}">
                  <a16:creationId xmlns:a16="http://schemas.microsoft.com/office/drawing/2014/main" xmlns="" id="{308E7B4F-97EC-45A9-BA40-F595899F23E1}"/>
                </a:ext>
              </a:extLst>
            </p:cNvPr>
            <p:cNvCxnSpPr>
              <a:cxnSpLocks/>
              <a:stCxn id="109" idx="3"/>
              <a:endCxn id="106" idx="1"/>
            </p:cNvCxnSpPr>
            <p:nvPr/>
          </p:nvCxnSpPr>
          <p:spPr>
            <a:xfrm flipV="1">
              <a:off x="11298768" y="1641126"/>
              <a:ext cx="442640" cy="235771"/>
            </a:xfrm>
            <a:prstGeom prst="straightConnector1">
              <a:avLst/>
            </a:prstGeom>
            <a:noFill/>
            <a:ln w="6350" cap="flat" cmpd="sng" algn="ctr">
              <a:solidFill>
                <a:srgbClr val="666666">
                  <a:lumMod val="50000"/>
                </a:srgbClr>
              </a:solidFill>
              <a:prstDash val="dash"/>
              <a:miter lim="800000"/>
              <a:tailEnd type="stealth"/>
            </a:ln>
            <a:effectLst/>
          </p:spPr>
        </p:cxnSp>
        <p:sp>
          <p:nvSpPr>
            <p:cNvPr id="100" name="箭头: 右弧形 239">
              <a:extLst>
                <a:ext uri="{FF2B5EF4-FFF2-40B4-BE49-F238E27FC236}">
                  <a16:creationId xmlns:a16="http://schemas.microsoft.com/office/drawing/2014/main" xmlns="" id="{F52AD065-4D60-4179-BEBC-597BAF305746}"/>
                </a:ext>
              </a:extLst>
            </p:cNvPr>
            <p:cNvSpPr/>
            <p:nvPr/>
          </p:nvSpPr>
          <p:spPr>
            <a:xfrm>
              <a:off x="11303884" y="1567250"/>
              <a:ext cx="101373" cy="464159"/>
            </a:xfrm>
            <a:prstGeom prst="curvedLeftArrow">
              <a:avLst/>
            </a:prstGeom>
            <a:solidFill>
              <a:srgbClr val="EA002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1D1D1A"/>
                </a:solidFill>
                <a:effectLst/>
                <a:uLnTx/>
                <a:uFillTx/>
                <a:latin typeface="Calibri" panose="020F0502020204030204"/>
                <a:ea typeface="等线" panose="02010600030101010101" pitchFamily="2" charset="-122"/>
                <a:cs typeface="Arial" panose="020B0604020202020204" pitchFamily="34" charset="0"/>
              </a:endParaRPr>
            </a:p>
          </p:txBody>
        </p:sp>
        <p:pic>
          <p:nvPicPr>
            <p:cNvPr id="101" name="图片 100">
              <a:extLst>
                <a:ext uri="{FF2B5EF4-FFF2-40B4-BE49-F238E27FC236}">
                  <a16:creationId xmlns:a16="http://schemas.microsoft.com/office/drawing/2014/main" xmlns="" id="{34A13ED6-3D78-4DC4-A8CA-69C53241A4F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641190" y="1620231"/>
              <a:ext cx="133046" cy="253024"/>
            </a:xfrm>
            <a:prstGeom prst="rect">
              <a:avLst/>
            </a:prstGeom>
          </p:spPr>
        </p:pic>
        <p:cxnSp>
          <p:nvCxnSpPr>
            <p:cNvPr id="102" name="直接箭头连接符 101">
              <a:extLst>
                <a:ext uri="{FF2B5EF4-FFF2-40B4-BE49-F238E27FC236}">
                  <a16:creationId xmlns:a16="http://schemas.microsoft.com/office/drawing/2014/main" xmlns="" id="{60BFD4ED-35A3-45A2-96B6-63EA0D1E5C12}"/>
                </a:ext>
              </a:extLst>
            </p:cNvPr>
            <p:cNvCxnSpPr>
              <a:cxnSpLocks/>
              <a:stCxn id="108" idx="3"/>
              <a:endCxn id="107" idx="1"/>
            </p:cNvCxnSpPr>
            <p:nvPr/>
          </p:nvCxnSpPr>
          <p:spPr>
            <a:xfrm>
              <a:off x="11298768" y="1717946"/>
              <a:ext cx="442639" cy="407443"/>
            </a:xfrm>
            <a:prstGeom prst="straightConnector1">
              <a:avLst/>
            </a:prstGeom>
            <a:noFill/>
            <a:ln w="6350" cap="flat" cmpd="sng" algn="ctr">
              <a:solidFill>
                <a:srgbClr val="666666">
                  <a:lumMod val="50000"/>
                </a:srgbClr>
              </a:solidFill>
              <a:prstDash val="dash"/>
              <a:miter lim="800000"/>
              <a:tailEnd type="stealth"/>
            </a:ln>
            <a:effectLst/>
          </p:spPr>
        </p:cxnSp>
        <p:cxnSp>
          <p:nvCxnSpPr>
            <p:cNvPr id="103" name="直接箭头连接符 102">
              <a:extLst>
                <a:ext uri="{FF2B5EF4-FFF2-40B4-BE49-F238E27FC236}">
                  <a16:creationId xmlns:a16="http://schemas.microsoft.com/office/drawing/2014/main" xmlns="" id="{73C0C2B7-96A5-4C11-9F91-4DCA46C7945D}"/>
                </a:ext>
              </a:extLst>
            </p:cNvPr>
            <p:cNvCxnSpPr>
              <a:cxnSpLocks/>
              <a:endCxn id="107" idx="1"/>
            </p:cNvCxnSpPr>
            <p:nvPr/>
          </p:nvCxnSpPr>
          <p:spPr>
            <a:xfrm>
              <a:off x="11304305" y="1873255"/>
              <a:ext cx="437102" cy="252134"/>
            </a:xfrm>
            <a:prstGeom prst="straightConnector1">
              <a:avLst/>
            </a:prstGeom>
            <a:noFill/>
            <a:ln w="6350" cap="flat" cmpd="sng" algn="ctr">
              <a:solidFill>
                <a:srgbClr val="666666">
                  <a:lumMod val="50000"/>
                </a:srgbClr>
              </a:solidFill>
              <a:prstDash val="dash"/>
              <a:miter lim="800000"/>
              <a:tailEnd type="stealth"/>
            </a:ln>
            <a:effectLst/>
          </p:spPr>
        </p:cxnSp>
        <p:sp>
          <p:nvSpPr>
            <p:cNvPr id="104" name="矩形 103">
              <a:extLst>
                <a:ext uri="{FF2B5EF4-FFF2-40B4-BE49-F238E27FC236}">
                  <a16:creationId xmlns:a16="http://schemas.microsoft.com/office/drawing/2014/main" xmlns="" id="{AE10483C-06F7-44F0-8744-194EC6A8E166}"/>
                </a:ext>
              </a:extLst>
            </p:cNvPr>
            <p:cNvSpPr/>
            <p:nvPr/>
          </p:nvSpPr>
          <p:spPr>
            <a:xfrm>
              <a:off x="11732906" y="1789277"/>
              <a:ext cx="777037" cy="187959"/>
            </a:xfrm>
            <a:prstGeom prst="rect">
              <a:avLst/>
            </a:prstGeom>
            <a:solidFill>
              <a:srgbClr val="30B5C5">
                <a:lumMod val="60000"/>
                <a:lumOff val="40000"/>
              </a:srgbClr>
            </a:solidFill>
            <a:ln w="12700" cap="flat" cmpd="sng" algn="ctr">
              <a:noFill/>
              <a:prstDash val="solid"/>
              <a:miter lim="800000"/>
            </a:ln>
            <a:effectLst/>
          </p:spPr>
          <p:txBody>
            <a:bodyPr rtlCol="0" anchor="ctr"/>
            <a:lstStyle/>
            <a:p>
              <a:pPr marL="0" marR="0" lvl="0" indent="0" algn="ctr" defTabSz="914296" eaLnBrk="1" fontAlgn="auto" latinLnBrk="0" hangingPunct="1">
                <a:lnSpc>
                  <a:spcPct val="100000"/>
                </a:lnSpc>
                <a:spcBef>
                  <a:spcPts val="0"/>
                </a:spcBef>
                <a:spcAft>
                  <a:spcPts val="0"/>
                </a:spcAft>
                <a:buClrTx/>
                <a:buSzTx/>
                <a:buFontTx/>
                <a:buNone/>
                <a:tabLst/>
                <a:defRPr/>
              </a:pPr>
              <a:r>
                <a:rPr kumimoji="0" lang="en-US" altLang="zh-CN" sz="839" b="1" i="0" u="none" strike="noStrike" kern="0" cap="none" spc="0" normalizeH="0" baseline="0" noProof="0" dirty="0">
                  <a:ln>
                    <a:noFill/>
                  </a:ln>
                  <a:solidFill>
                    <a:srgbClr val="FFFFFF"/>
                  </a:solidFill>
                  <a:effectLst/>
                  <a:uLnTx/>
                  <a:uFillTx/>
                  <a:ea typeface="微软雅黑" panose="020B0503020204020204" pitchFamily="34" charset="-122"/>
                  <a:cs typeface="Arial" panose="020B0604020202020204" pitchFamily="34" charset="0"/>
                </a:rPr>
                <a:t>CC3</a:t>
              </a:r>
              <a:endParaRPr kumimoji="0" lang="zh-CN" altLang="en-US" sz="1200" b="1" i="0" u="none" strike="noStrike" kern="0" cap="none" spc="0" normalizeH="0" baseline="0" noProof="0" dirty="0">
                <a:ln>
                  <a:noFill/>
                </a:ln>
                <a:solidFill>
                  <a:srgbClr val="FFFFFF"/>
                </a:solidFill>
                <a:effectLst/>
                <a:uLnTx/>
                <a:uFillTx/>
                <a:ea typeface="微软雅黑" panose="020B0503020204020204" pitchFamily="34" charset="-122"/>
                <a:cs typeface="Arial" panose="020B0604020202020204" pitchFamily="34" charset="0"/>
              </a:endParaRPr>
            </a:p>
          </p:txBody>
        </p:sp>
        <p:sp>
          <p:nvSpPr>
            <p:cNvPr id="105" name="矩形 104">
              <a:extLst>
                <a:ext uri="{FF2B5EF4-FFF2-40B4-BE49-F238E27FC236}">
                  <a16:creationId xmlns:a16="http://schemas.microsoft.com/office/drawing/2014/main" xmlns="" id="{77BE154D-795F-4DA4-8616-C8FA6E7D0165}"/>
                </a:ext>
              </a:extLst>
            </p:cNvPr>
            <p:cNvSpPr/>
            <p:nvPr/>
          </p:nvSpPr>
          <p:spPr>
            <a:xfrm>
              <a:off x="11731271" y="1305015"/>
              <a:ext cx="777037" cy="187959"/>
            </a:xfrm>
            <a:prstGeom prst="rect">
              <a:avLst/>
            </a:prstGeom>
            <a:solidFill>
              <a:srgbClr val="30B5C5">
                <a:lumMod val="60000"/>
                <a:lumOff val="40000"/>
              </a:srgbClr>
            </a:solidFill>
            <a:ln w="12700" cap="flat" cmpd="sng" algn="ctr">
              <a:noFill/>
              <a:prstDash val="solid"/>
              <a:miter lim="800000"/>
            </a:ln>
            <a:effectLst/>
          </p:spPr>
          <p:txBody>
            <a:bodyPr rtlCol="0" anchor="ctr"/>
            <a:lstStyle/>
            <a:p>
              <a:pPr marL="0" marR="0" lvl="0" indent="0" algn="ctr" defTabSz="914296" eaLnBrk="1" fontAlgn="auto" latinLnBrk="0" hangingPunct="1">
                <a:lnSpc>
                  <a:spcPct val="100000"/>
                </a:lnSpc>
                <a:spcBef>
                  <a:spcPts val="0"/>
                </a:spcBef>
                <a:spcAft>
                  <a:spcPts val="0"/>
                </a:spcAft>
                <a:buClrTx/>
                <a:buSzTx/>
                <a:buFontTx/>
                <a:buNone/>
                <a:tabLst/>
                <a:defRPr/>
              </a:pPr>
              <a:r>
                <a:rPr kumimoji="0" lang="en-US" altLang="zh-CN" sz="839" b="1" i="0" u="none" strike="noStrike" kern="0" cap="none" spc="0" normalizeH="0" baseline="0" noProof="0" dirty="0">
                  <a:ln>
                    <a:noFill/>
                  </a:ln>
                  <a:solidFill>
                    <a:srgbClr val="FFFFFF"/>
                  </a:solidFill>
                  <a:effectLst/>
                  <a:uLnTx/>
                  <a:uFillTx/>
                  <a:ea typeface="微软雅黑" panose="020B0503020204020204" pitchFamily="34" charset="-122"/>
                  <a:cs typeface="Arial" panose="020B0604020202020204" pitchFamily="34" charset="0"/>
                </a:rPr>
                <a:t>CC1</a:t>
              </a:r>
              <a:endParaRPr kumimoji="0" lang="zh-CN" altLang="en-US" sz="1200" b="1" i="0" u="none" strike="noStrike" kern="0" cap="none" spc="0" normalizeH="0" baseline="0" noProof="0" dirty="0">
                <a:ln>
                  <a:noFill/>
                </a:ln>
                <a:solidFill>
                  <a:srgbClr val="FFFFFF"/>
                </a:solidFill>
                <a:effectLst/>
                <a:uLnTx/>
                <a:uFillTx/>
                <a:ea typeface="微软雅黑" panose="020B0503020204020204" pitchFamily="34" charset="-122"/>
                <a:cs typeface="Arial" panose="020B0604020202020204" pitchFamily="34" charset="0"/>
              </a:endParaRPr>
            </a:p>
          </p:txBody>
        </p:sp>
        <p:sp>
          <p:nvSpPr>
            <p:cNvPr id="106" name="矩形 105">
              <a:extLst>
                <a:ext uri="{FF2B5EF4-FFF2-40B4-BE49-F238E27FC236}">
                  <a16:creationId xmlns:a16="http://schemas.microsoft.com/office/drawing/2014/main" xmlns="" id="{74A02035-762F-44BE-969C-5ECC8C335A0B}"/>
                </a:ext>
              </a:extLst>
            </p:cNvPr>
            <p:cNvSpPr/>
            <p:nvPr/>
          </p:nvSpPr>
          <p:spPr>
            <a:xfrm>
              <a:off x="11741408" y="1547146"/>
              <a:ext cx="777037" cy="187959"/>
            </a:xfrm>
            <a:prstGeom prst="rect">
              <a:avLst/>
            </a:prstGeom>
            <a:solidFill>
              <a:srgbClr val="30B5C5">
                <a:lumMod val="60000"/>
                <a:lumOff val="40000"/>
              </a:srgbClr>
            </a:solidFill>
            <a:ln w="12700" cap="flat" cmpd="sng" algn="ctr">
              <a:noFill/>
              <a:prstDash val="solid"/>
              <a:miter lim="800000"/>
            </a:ln>
            <a:effectLst/>
          </p:spPr>
          <p:txBody>
            <a:bodyPr rtlCol="0" anchor="ctr"/>
            <a:lstStyle/>
            <a:p>
              <a:pPr marL="0" marR="0" lvl="0" indent="0" algn="ctr" defTabSz="914296" eaLnBrk="1" fontAlgn="auto" latinLnBrk="0" hangingPunct="1">
                <a:lnSpc>
                  <a:spcPct val="100000"/>
                </a:lnSpc>
                <a:spcBef>
                  <a:spcPts val="0"/>
                </a:spcBef>
                <a:spcAft>
                  <a:spcPts val="0"/>
                </a:spcAft>
                <a:buClrTx/>
                <a:buSzTx/>
                <a:buFontTx/>
                <a:buNone/>
                <a:tabLst/>
                <a:defRPr/>
              </a:pPr>
              <a:r>
                <a:rPr kumimoji="0" lang="en-US" altLang="zh-CN" sz="839" b="1" i="0" u="none" strike="noStrike" kern="0" cap="none" spc="0" normalizeH="0" baseline="0" noProof="0" dirty="0">
                  <a:ln>
                    <a:noFill/>
                  </a:ln>
                  <a:solidFill>
                    <a:srgbClr val="FFFFFF"/>
                  </a:solidFill>
                  <a:effectLst/>
                  <a:uLnTx/>
                  <a:uFillTx/>
                  <a:ea typeface="微软雅黑" panose="020B0503020204020204" pitchFamily="34" charset="-122"/>
                  <a:cs typeface="Arial" panose="020B0604020202020204" pitchFamily="34" charset="0"/>
                </a:rPr>
                <a:t>CC2</a:t>
              </a:r>
              <a:endParaRPr kumimoji="0" lang="zh-CN" altLang="en-US" sz="1200" b="1" i="0" u="none" strike="noStrike" kern="0" cap="none" spc="0" normalizeH="0" baseline="0" noProof="0" dirty="0">
                <a:ln>
                  <a:noFill/>
                </a:ln>
                <a:solidFill>
                  <a:srgbClr val="FFFFFF"/>
                </a:solidFill>
                <a:effectLst/>
                <a:uLnTx/>
                <a:uFillTx/>
                <a:ea typeface="微软雅黑" panose="020B0503020204020204" pitchFamily="34" charset="-122"/>
                <a:cs typeface="Arial" panose="020B0604020202020204" pitchFamily="34" charset="0"/>
              </a:endParaRPr>
            </a:p>
          </p:txBody>
        </p:sp>
        <p:sp>
          <p:nvSpPr>
            <p:cNvPr id="107" name="矩形 106">
              <a:extLst>
                <a:ext uri="{FF2B5EF4-FFF2-40B4-BE49-F238E27FC236}">
                  <a16:creationId xmlns:a16="http://schemas.microsoft.com/office/drawing/2014/main" xmlns="" id="{60FEE3A2-AEFD-4AB6-B08F-682E027BC07D}"/>
                </a:ext>
              </a:extLst>
            </p:cNvPr>
            <p:cNvSpPr/>
            <p:nvPr/>
          </p:nvSpPr>
          <p:spPr>
            <a:xfrm>
              <a:off x="11741407" y="2031409"/>
              <a:ext cx="777037" cy="187959"/>
            </a:xfrm>
            <a:prstGeom prst="rect">
              <a:avLst/>
            </a:prstGeom>
            <a:solidFill>
              <a:srgbClr val="30B5C5">
                <a:lumMod val="60000"/>
                <a:lumOff val="40000"/>
              </a:srgbClr>
            </a:solidFill>
            <a:ln w="12700" cap="flat" cmpd="sng" algn="ctr">
              <a:noFill/>
              <a:prstDash val="solid"/>
              <a:miter lim="800000"/>
            </a:ln>
            <a:effectLst/>
          </p:spPr>
          <p:txBody>
            <a:bodyPr rtlCol="0" anchor="ctr"/>
            <a:lstStyle/>
            <a:p>
              <a:pPr marL="0" marR="0" lvl="0" indent="0" algn="ctr" defTabSz="914296" eaLnBrk="1" fontAlgn="auto" latinLnBrk="0" hangingPunct="1">
                <a:lnSpc>
                  <a:spcPct val="100000"/>
                </a:lnSpc>
                <a:spcBef>
                  <a:spcPts val="0"/>
                </a:spcBef>
                <a:spcAft>
                  <a:spcPts val="0"/>
                </a:spcAft>
                <a:buClrTx/>
                <a:buSzTx/>
                <a:buFontTx/>
                <a:buNone/>
                <a:tabLst/>
                <a:defRPr/>
              </a:pPr>
              <a:r>
                <a:rPr kumimoji="0" lang="en-US" altLang="zh-CN" sz="839" b="1" i="0" u="none" strike="noStrike" kern="0" cap="none" spc="0" normalizeH="0" baseline="0" noProof="0" dirty="0">
                  <a:ln>
                    <a:noFill/>
                  </a:ln>
                  <a:solidFill>
                    <a:srgbClr val="FFFFFF"/>
                  </a:solidFill>
                  <a:effectLst/>
                  <a:uLnTx/>
                  <a:uFillTx/>
                  <a:ea typeface="微软雅黑" panose="020B0503020204020204" pitchFamily="34" charset="-122"/>
                  <a:cs typeface="Arial" panose="020B0604020202020204" pitchFamily="34" charset="0"/>
                </a:rPr>
                <a:t>CC4</a:t>
              </a:r>
              <a:endParaRPr kumimoji="0" lang="zh-CN" altLang="en-US" sz="1200" b="1" i="0" u="none" strike="noStrike" kern="0" cap="none" spc="0" normalizeH="0" baseline="0" noProof="0" dirty="0">
                <a:ln>
                  <a:noFill/>
                </a:ln>
                <a:solidFill>
                  <a:srgbClr val="FFFFFF"/>
                </a:solidFill>
                <a:effectLst/>
                <a:uLnTx/>
                <a:uFillTx/>
                <a:ea typeface="微软雅黑" panose="020B0503020204020204" pitchFamily="34" charset="-122"/>
                <a:cs typeface="Arial" panose="020B0604020202020204" pitchFamily="34" charset="0"/>
              </a:endParaRPr>
            </a:p>
          </p:txBody>
        </p:sp>
      </p:grpSp>
      <p:sp>
        <p:nvSpPr>
          <p:cNvPr id="110" name="矩形 109">
            <a:extLst>
              <a:ext uri="{FF2B5EF4-FFF2-40B4-BE49-F238E27FC236}">
                <a16:creationId xmlns:a16="http://schemas.microsoft.com/office/drawing/2014/main" xmlns="" id="{DF60F431-C0E1-40E0-9FB7-8F5144350F0A}"/>
              </a:ext>
            </a:extLst>
          </p:cNvPr>
          <p:cNvSpPr/>
          <p:nvPr/>
        </p:nvSpPr>
        <p:spPr>
          <a:xfrm>
            <a:off x="9626166" y="2674123"/>
            <a:ext cx="500148" cy="307777"/>
          </a:xfrm>
          <a:prstGeom prst="rect">
            <a:avLst/>
          </a:prstGeom>
        </p:spPr>
        <p:txBody>
          <a:bodyPr wrap="none">
            <a:spAutoFit/>
          </a:bodyPr>
          <a:lstStyle/>
          <a:p>
            <a:pPr algn="ctr"/>
            <a:r>
              <a:rPr lang="en-US" altLang="zh-CN" sz="1400" b="1" dirty="0">
                <a:solidFill>
                  <a:srgbClr val="1D1D1A"/>
                </a:solidFill>
                <a:latin typeface="微软雅黑" panose="020B0503020204020204" pitchFamily="34" charset="-122"/>
                <a:ea typeface="微软雅黑" panose="020B0503020204020204" pitchFamily="34" charset="-122"/>
              </a:rPr>
              <a:t>R19</a:t>
            </a:r>
            <a:endParaRPr lang="zh-CN" altLang="en-US" sz="1400" b="1" dirty="0">
              <a:solidFill>
                <a:srgbClr val="1D1D1A"/>
              </a:solidFill>
              <a:latin typeface="微软雅黑" panose="020B0503020204020204" pitchFamily="34" charset="-122"/>
              <a:ea typeface="微软雅黑" panose="020B0503020204020204" pitchFamily="34" charset="-122"/>
            </a:endParaRPr>
          </a:p>
        </p:txBody>
      </p:sp>
      <p:sp>
        <p:nvSpPr>
          <p:cNvPr id="111" name="文本框 110">
            <a:extLst>
              <a:ext uri="{FF2B5EF4-FFF2-40B4-BE49-F238E27FC236}">
                <a16:creationId xmlns:a16="http://schemas.microsoft.com/office/drawing/2014/main" xmlns="" id="{5A15D9D4-DBF9-4CFC-B017-DD5C0D174CBF}"/>
              </a:ext>
            </a:extLst>
          </p:cNvPr>
          <p:cNvSpPr txBox="1"/>
          <p:nvPr/>
        </p:nvSpPr>
        <p:spPr>
          <a:xfrm>
            <a:off x="5329296" y="2894528"/>
            <a:ext cx="2889815" cy="469359"/>
          </a:xfrm>
          <a:prstGeom prst="rect">
            <a:avLst/>
          </a:prstGeom>
          <a:noFill/>
        </p:spPr>
        <p:txBody>
          <a:bodyPr vert="horz" wrap="square" rtlCol="0">
            <a:spAutoFit/>
          </a:bodyPr>
          <a:lstStyle/>
          <a:p>
            <a:pPr marL="171450" indent="-171450">
              <a:spcAft>
                <a:spcPts val="300"/>
              </a:spcAft>
              <a:buFont typeface="Arial" panose="020B0604020202020204" pitchFamily="34" charset="0"/>
              <a:buChar char="•"/>
            </a:pPr>
            <a:r>
              <a:rPr lang="en-US" altLang="zh-CN" sz="1100" dirty="0">
                <a:solidFill>
                  <a:srgbClr val="1D1D1A"/>
                </a:solidFill>
                <a:latin typeface="Calibri" panose="020F0502020204030204"/>
                <a:ea typeface="Microsoft YaHei" panose="020B0503020204020204" pitchFamily="34" charset="-122"/>
              </a:rPr>
              <a:t>PCell switching (with SCell or without) : </a:t>
            </a:r>
            <a:r>
              <a:rPr lang="en-US" altLang="zh-CN" sz="1100" dirty="0" smtClean="0">
                <a:solidFill>
                  <a:srgbClr val="FF0000"/>
                </a:solidFill>
                <a:latin typeface="Calibri" panose="020F0502020204030204"/>
                <a:ea typeface="Microsoft YaHei" panose="020B0503020204020204" pitchFamily="34" charset="-122"/>
              </a:rPr>
              <a:t>6 ms</a:t>
            </a:r>
            <a:endParaRPr lang="en-US" altLang="zh-CN" sz="1100" dirty="0">
              <a:solidFill>
                <a:srgbClr val="FF0000"/>
              </a:solidFill>
              <a:latin typeface="Calibri" panose="020F0502020204030204"/>
              <a:ea typeface="Microsoft YaHei" panose="020B0503020204020204" pitchFamily="34" charset="-122"/>
            </a:endParaRPr>
          </a:p>
          <a:p>
            <a:pPr marL="171450" indent="-171450">
              <a:buFont typeface="Arial" panose="020B0604020202020204" pitchFamily="34" charset="0"/>
              <a:buChar char="•"/>
            </a:pPr>
            <a:r>
              <a:rPr lang="en-US" altLang="zh-CN" sz="1100" dirty="0" smtClean="0">
                <a:solidFill>
                  <a:srgbClr val="1D1D1A"/>
                </a:solidFill>
                <a:latin typeface="Calibri" panose="020F0502020204030204"/>
                <a:ea typeface="Microsoft YaHei" panose="020B0503020204020204" pitchFamily="34" charset="-122"/>
              </a:rPr>
              <a:t>SCell switching</a:t>
            </a:r>
            <a:r>
              <a:rPr lang="en-US" altLang="zh-CN" sz="1100" dirty="0">
                <a:solidFill>
                  <a:srgbClr val="1D1D1A"/>
                </a:solidFill>
                <a:latin typeface="Calibri" panose="020F0502020204030204"/>
                <a:ea typeface="Microsoft YaHei" panose="020B0503020204020204" pitchFamily="34" charset="-122"/>
              </a:rPr>
              <a:t>:  </a:t>
            </a:r>
            <a:r>
              <a:rPr lang="en-US" altLang="zh-CN" sz="1100" dirty="0" smtClean="0">
                <a:solidFill>
                  <a:srgbClr val="FF0000"/>
                </a:solidFill>
                <a:latin typeface="Calibri" panose="020F0502020204030204"/>
                <a:ea typeface="Microsoft YaHei" panose="020B0503020204020204" pitchFamily="34" charset="-122"/>
              </a:rPr>
              <a:t>50 ms </a:t>
            </a:r>
            <a:endParaRPr lang="zh-CN" altLang="en-US" sz="1100" dirty="0">
              <a:solidFill>
                <a:srgbClr val="FF0000"/>
              </a:solidFill>
              <a:latin typeface="Calibri" panose="020F0502020204030204"/>
              <a:ea typeface="Microsoft YaHei" panose="020B0503020204020204" pitchFamily="34" charset="-122"/>
            </a:endParaRPr>
          </a:p>
        </p:txBody>
      </p:sp>
      <p:sp>
        <p:nvSpPr>
          <p:cNvPr id="112" name="矩形 111"/>
          <p:cNvSpPr/>
          <p:nvPr/>
        </p:nvSpPr>
        <p:spPr>
          <a:xfrm>
            <a:off x="4886465" y="5786586"/>
            <a:ext cx="7017671" cy="307777"/>
          </a:xfrm>
          <a:prstGeom prst="rect">
            <a:avLst/>
          </a:prstGeom>
        </p:spPr>
        <p:txBody>
          <a:bodyPr wrap="square">
            <a:spAutoFit/>
          </a:bodyPr>
          <a:lstStyle/>
          <a:p>
            <a:r>
              <a:rPr lang="en-US" altLang="zh-CN" sz="1400" b="1" i="1" dirty="0" smtClean="0">
                <a:solidFill>
                  <a:srgbClr val="C00000"/>
                </a:solidFill>
                <a:latin typeface="Calibri" panose="020F0502020204030204"/>
                <a:ea typeface="微软雅黑" panose="020B0503020204020204" pitchFamily="34" charset="-122"/>
                <a:cs typeface="Arial Unicode MS" panose="020B0604020202020204" pitchFamily="34" charset="-122"/>
              </a:rPr>
              <a:t>Compared with Rel-18, fast DL carrier switching via L1 can obtain 15~ 24% average UPT gain.</a:t>
            </a:r>
            <a:endParaRPr lang="en-US" altLang="zh-CN" sz="1400" i="1" dirty="0">
              <a:solidFill>
                <a:srgbClr val="1D1D1A"/>
              </a:solidFill>
              <a:latin typeface="Calibri" panose="020F0502020204030204"/>
              <a:ea typeface="微软雅黑" panose="020B0503020204020204" pitchFamily="34" charset="-122"/>
              <a:cs typeface="Arial Unicode MS" panose="020B0604020202020204" pitchFamily="34" charset="-122"/>
            </a:endParaRPr>
          </a:p>
        </p:txBody>
      </p:sp>
      <p:graphicFrame>
        <p:nvGraphicFramePr>
          <p:cNvPr id="113" name="表格 112">
            <a:extLst>
              <a:ext uri="{FF2B5EF4-FFF2-40B4-BE49-F238E27FC236}">
                <a16:creationId xmlns:a16="http://schemas.microsoft.com/office/drawing/2014/main" xmlns="" id="{B00485A9-A9EE-4682-933C-080739D9F516}"/>
              </a:ext>
            </a:extLst>
          </p:cNvPr>
          <p:cNvGraphicFramePr>
            <a:graphicFrameLocks noGrp="1"/>
          </p:cNvGraphicFramePr>
          <p:nvPr>
            <p:extLst>
              <p:ext uri="{D42A27DB-BD31-4B8C-83A1-F6EECF244321}">
                <p14:modId xmlns:p14="http://schemas.microsoft.com/office/powerpoint/2010/main" val="255676117"/>
              </p:ext>
            </p:extLst>
          </p:nvPr>
        </p:nvGraphicFramePr>
        <p:xfrm>
          <a:off x="628194" y="1647166"/>
          <a:ext cx="3708000" cy="4057371"/>
        </p:xfrm>
        <a:graphic>
          <a:graphicData uri="http://schemas.openxmlformats.org/drawingml/2006/table">
            <a:tbl>
              <a:tblPr firstRow="1" bandRow="1"/>
              <a:tblGrid>
                <a:gridCol w="1332000">
                  <a:extLst>
                    <a:ext uri="{9D8B030D-6E8A-4147-A177-3AD203B41FA5}">
                      <a16:colId xmlns:a16="http://schemas.microsoft.com/office/drawing/2014/main" xmlns="" val="20000"/>
                    </a:ext>
                  </a:extLst>
                </a:gridCol>
                <a:gridCol w="2376000">
                  <a:extLst>
                    <a:ext uri="{9D8B030D-6E8A-4147-A177-3AD203B41FA5}">
                      <a16:colId xmlns:a16="http://schemas.microsoft.com/office/drawing/2014/main" xmlns="" val="20003"/>
                    </a:ext>
                  </a:extLst>
                </a:gridCol>
              </a:tblGrid>
              <a:tr h="298868">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altLang="zh-CN" sz="1000" b="1" dirty="0">
                          <a:solidFill>
                            <a:schemeClr val="bg2">
                              <a:lumMod val="10000"/>
                            </a:schemeClr>
                          </a:solidFill>
                          <a:latin typeface="Calibri" panose="020F0502020204030204" pitchFamily="34" charset="0"/>
                          <a:ea typeface="微软雅黑" panose="020B0503020204020204" pitchFamily="34" charset="-122"/>
                          <a:cs typeface="Calibri" panose="020F0502020204030204" pitchFamily="34" charset="0"/>
                        </a:rPr>
                        <a:t>Parameters</a:t>
                      </a:r>
                      <a:endParaRPr lang="zh-CN" altLang="en-US" sz="1000" b="1" dirty="0">
                        <a:solidFill>
                          <a:schemeClr val="bg2">
                            <a:lumMod val="10000"/>
                          </a:schemeClr>
                        </a:solidFill>
                        <a:latin typeface="Calibri" panose="020F0502020204030204" pitchFamily="34" charset="0"/>
                        <a:ea typeface="微软雅黑" panose="020B0503020204020204" pitchFamily="34" charset="-122"/>
                        <a:cs typeface="Calibri" panose="020F050202020403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rgbClr val="DDDDDD"/>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algn="ctr" defTabSz="1187798" rtl="0" eaLnBrk="1" latinLnBrk="0" hangingPunct="1"/>
                      <a:r>
                        <a:rPr lang="en-US" altLang="zh-CN" sz="1000" b="1" kern="1200" dirty="0">
                          <a:solidFill>
                            <a:schemeClr val="bg2">
                              <a:lumMod val="10000"/>
                            </a:schemeClr>
                          </a:solidFill>
                          <a:latin typeface="Calibri" panose="020F0502020204030204" pitchFamily="34" charset="0"/>
                          <a:ea typeface="微软雅黑" panose="020B0503020204020204" pitchFamily="34" charset="-122"/>
                          <a:cs typeface="Calibri" panose="020F0502020204030204" pitchFamily="34" charset="0"/>
                        </a:rPr>
                        <a:t>Values</a:t>
                      </a:r>
                      <a:endParaRPr lang="zh-CN" altLang="en-US" sz="1000" b="1" kern="1200" dirty="0">
                        <a:solidFill>
                          <a:schemeClr val="bg2">
                            <a:lumMod val="10000"/>
                          </a:schemeClr>
                        </a:solidFill>
                        <a:latin typeface="Calibri" panose="020F0502020204030204" pitchFamily="34" charset="0"/>
                        <a:ea typeface="微软雅黑" panose="020B0503020204020204" pitchFamily="34" charset="-122"/>
                        <a:cs typeface="Calibri" panose="020F050202020403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xmlns="" val="10000"/>
                  </a:ext>
                </a:extLst>
              </a:tr>
              <a:tr h="298868">
                <a:tc>
                  <a:txBody>
                    <a:bodyPr/>
                    <a:lstStyle>
                      <a:lvl1pPr marL="0" algn="l" defTabSz="1219200" rtl="0" eaLnBrk="1" latinLnBrk="0" hangingPunct="1">
                        <a:defRPr sz="2400" kern="1200">
                          <a:solidFill>
                            <a:schemeClr val="tx1"/>
                          </a:solidFill>
                          <a:latin typeface="Arial" panose="020B0604020202020204"/>
                        </a:defRPr>
                      </a:lvl1pPr>
                      <a:lvl2pPr marL="609600" algn="l" defTabSz="1219200" rtl="0" eaLnBrk="1" latinLnBrk="0" hangingPunct="1">
                        <a:defRPr sz="2400" kern="1200">
                          <a:solidFill>
                            <a:schemeClr val="tx1"/>
                          </a:solidFill>
                          <a:latin typeface="Arial" panose="020B0604020202020204"/>
                        </a:defRPr>
                      </a:lvl2pPr>
                      <a:lvl3pPr marL="1219200" algn="l" defTabSz="1219200" rtl="0" eaLnBrk="1" latinLnBrk="0" hangingPunct="1">
                        <a:defRPr sz="2400" kern="1200">
                          <a:solidFill>
                            <a:schemeClr val="tx1"/>
                          </a:solidFill>
                          <a:latin typeface="Arial" panose="020B0604020202020204"/>
                        </a:defRPr>
                      </a:lvl3pPr>
                      <a:lvl4pPr marL="1828800" algn="l" defTabSz="1219200" rtl="0" eaLnBrk="1" latinLnBrk="0" hangingPunct="1">
                        <a:defRPr sz="2400" kern="1200">
                          <a:solidFill>
                            <a:schemeClr val="tx1"/>
                          </a:solidFill>
                          <a:latin typeface="Arial" panose="020B0604020202020204"/>
                        </a:defRPr>
                      </a:lvl4pPr>
                      <a:lvl5pPr marL="2438400" algn="l" defTabSz="1219200" rtl="0" eaLnBrk="1" latinLnBrk="0" hangingPunct="1">
                        <a:defRPr sz="2400" kern="1200">
                          <a:solidFill>
                            <a:schemeClr val="tx1"/>
                          </a:solidFill>
                          <a:latin typeface="Arial" panose="020B0604020202020204"/>
                        </a:defRPr>
                      </a:lvl5pPr>
                      <a:lvl6pPr marL="3048000" algn="l" defTabSz="1219200" rtl="0" eaLnBrk="1" latinLnBrk="0" hangingPunct="1">
                        <a:defRPr sz="2400" kern="1200">
                          <a:solidFill>
                            <a:schemeClr val="tx1"/>
                          </a:solidFill>
                          <a:latin typeface="Arial" panose="020B0604020202020204"/>
                        </a:defRPr>
                      </a:lvl6pPr>
                      <a:lvl7pPr marL="3657600" algn="l" defTabSz="1219200" rtl="0" eaLnBrk="1" latinLnBrk="0" hangingPunct="1">
                        <a:defRPr sz="2400" kern="1200">
                          <a:solidFill>
                            <a:schemeClr val="tx1"/>
                          </a:solidFill>
                          <a:latin typeface="Arial" panose="020B0604020202020204"/>
                        </a:defRPr>
                      </a:lvl7pPr>
                      <a:lvl8pPr marL="4267199" algn="l" defTabSz="1219200" rtl="0" eaLnBrk="1" latinLnBrk="0" hangingPunct="1">
                        <a:defRPr sz="2400" kern="1200">
                          <a:solidFill>
                            <a:schemeClr val="tx1"/>
                          </a:solidFill>
                          <a:latin typeface="Arial" panose="020B0604020202020204"/>
                        </a:defRPr>
                      </a:lvl8pPr>
                      <a:lvl9pPr marL="4876799" algn="l" defTabSz="1219200" rtl="0" eaLnBrk="1" latinLnBrk="0" hangingPunct="1">
                        <a:defRPr sz="2400" kern="1200">
                          <a:solidFill>
                            <a:schemeClr val="tx1"/>
                          </a:solidFill>
                          <a:latin typeface="Arial" panose="020B0604020202020204"/>
                        </a:defRPr>
                      </a:lvl9pPr>
                    </a:lstStyle>
                    <a:p>
                      <a:pPr algn="ctr"/>
                      <a:r>
                        <a:rPr lang="en-US" altLang="zh-CN" sz="1000" b="0" dirty="0">
                          <a:solidFill>
                            <a:schemeClr val="tx1"/>
                          </a:solidFill>
                          <a:latin typeface="Calibri" panose="020F0502020204030204" pitchFamily="34" charset="0"/>
                          <a:ea typeface="微软雅黑" panose="020B0503020204020204" pitchFamily="34" charset="-122"/>
                          <a:cs typeface="Calibri" panose="020F0502020204030204" pitchFamily="34" charset="0"/>
                        </a:rPr>
                        <a:t>Deployment</a:t>
                      </a:r>
                      <a:endParaRPr lang="zh-CN" altLang="en-US" sz="1000" b="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rgbClr val="DDDDDD"/>
                    </a:solidFill>
                  </a:tcPr>
                </a:tc>
                <a:tc>
                  <a:txBody>
                    <a:bodyPr/>
                    <a:lstStyle>
                      <a:lvl1pPr marL="0" algn="l" defTabSz="1219200" rtl="0" eaLnBrk="1" latinLnBrk="0" hangingPunct="1">
                        <a:defRPr sz="2400" kern="1200">
                          <a:solidFill>
                            <a:schemeClr val="tx1"/>
                          </a:solidFill>
                          <a:latin typeface="Arial" panose="020B0604020202020204"/>
                        </a:defRPr>
                      </a:lvl1pPr>
                      <a:lvl2pPr marL="609600" algn="l" defTabSz="1219200" rtl="0" eaLnBrk="1" latinLnBrk="0" hangingPunct="1">
                        <a:defRPr sz="2400" kern="1200">
                          <a:solidFill>
                            <a:schemeClr val="tx1"/>
                          </a:solidFill>
                          <a:latin typeface="Arial" panose="020B0604020202020204"/>
                        </a:defRPr>
                      </a:lvl2pPr>
                      <a:lvl3pPr marL="1219200" algn="l" defTabSz="1219200" rtl="0" eaLnBrk="1" latinLnBrk="0" hangingPunct="1">
                        <a:defRPr sz="2400" kern="1200">
                          <a:solidFill>
                            <a:schemeClr val="tx1"/>
                          </a:solidFill>
                          <a:latin typeface="Arial" panose="020B0604020202020204"/>
                        </a:defRPr>
                      </a:lvl3pPr>
                      <a:lvl4pPr marL="1828800" algn="l" defTabSz="1219200" rtl="0" eaLnBrk="1" latinLnBrk="0" hangingPunct="1">
                        <a:defRPr sz="2400" kern="1200">
                          <a:solidFill>
                            <a:schemeClr val="tx1"/>
                          </a:solidFill>
                          <a:latin typeface="Arial" panose="020B0604020202020204"/>
                        </a:defRPr>
                      </a:lvl4pPr>
                      <a:lvl5pPr marL="2438400" algn="l" defTabSz="1219200" rtl="0" eaLnBrk="1" latinLnBrk="0" hangingPunct="1">
                        <a:defRPr sz="2400" kern="1200">
                          <a:solidFill>
                            <a:schemeClr val="tx1"/>
                          </a:solidFill>
                          <a:latin typeface="Arial" panose="020B0604020202020204"/>
                        </a:defRPr>
                      </a:lvl5pPr>
                      <a:lvl6pPr marL="3048000" algn="l" defTabSz="1219200" rtl="0" eaLnBrk="1" latinLnBrk="0" hangingPunct="1">
                        <a:defRPr sz="2400" kern="1200">
                          <a:solidFill>
                            <a:schemeClr val="tx1"/>
                          </a:solidFill>
                          <a:latin typeface="Arial" panose="020B0604020202020204"/>
                        </a:defRPr>
                      </a:lvl6pPr>
                      <a:lvl7pPr marL="3657600" algn="l" defTabSz="1219200" rtl="0" eaLnBrk="1" latinLnBrk="0" hangingPunct="1">
                        <a:defRPr sz="2400" kern="1200">
                          <a:solidFill>
                            <a:schemeClr val="tx1"/>
                          </a:solidFill>
                          <a:latin typeface="Arial" panose="020B0604020202020204"/>
                        </a:defRPr>
                      </a:lvl7pPr>
                      <a:lvl8pPr marL="4267199" algn="l" defTabSz="1219200" rtl="0" eaLnBrk="1" latinLnBrk="0" hangingPunct="1">
                        <a:defRPr sz="2400" kern="1200">
                          <a:solidFill>
                            <a:schemeClr val="tx1"/>
                          </a:solidFill>
                          <a:latin typeface="Arial" panose="020B0604020202020204"/>
                        </a:defRPr>
                      </a:lvl8pPr>
                      <a:lvl9pPr marL="4876799" algn="l" defTabSz="1219200" rtl="0" eaLnBrk="1" latinLnBrk="0" hangingPunct="1">
                        <a:defRPr sz="2400" kern="1200">
                          <a:solidFill>
                            <a:schemeClr val="tx1"/>
                          </a:solidFill>
                          <a:latin typeface="Arial" panose="020B0604020202020204"/>
                        </a:defRPr>
                      </a:lvl9pPr>
                    </a:lstStyle>
                    <a:p>
                      <a:pPr marL="0" marR="0" lvl="0" indent="0" algn="ctr" defTabSz="1187798"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chemeClr val="tx1"/>
                          </a:solidFill>
                          <a:effectLst/>
                          <a:uLnTx/>
                          <a:uFillTx/>
                          <a:latin typeface="Calibri" panose="020F0502020204030204" pitchFamily="34" charset="0"/>
                          <a:ea typeface="微软雅黑" panose="020B0503020204020204" pitchFamily="34" charset="-122"/>
                          <a:cs typeface="Calibri" panose="020F0502020204030204" pitchFamily="34" charset="0"/>
                        </a:rPr>
                        <a:t>3GPP Dense Urban, 7 sites,  3 sectors/site</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xmlns="" val="360300438"/>
                  </a:ext>
                </a:extLst>
              </a:tr>
              <a:tr h="672451">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000" b="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Frequency and BW</a:t>
                      </a:r>
                      <a:endParaRPr lang="zh-CN" altLang="en-US" sz="1000" b="0" kern="120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rgbClr val="DDDDDD"/>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1187798" rtl="0" eaLnBrk="1" fontAlgn="auto" latinLnBrk="0" hangingPunct="1">
                        <a:lnSpc>
                          <a:spcPct val="100000"/>
                        </a:lnSpc>
                        <a:spcBef>
                          <a:spcPts val="0"/>
                        </a:spcBef>
                        <a:spcAft>
                          <a:spcPts val="0"/>
                        </a:spcAft>
                        <a:buClrTx/>
                        <a:buSzTx/>
                        <a:buFontTx/>
                        <a:buNone/>
                        <a:tabLst/>
                        <a:defRPr/>
                      </a:pPr>
                      <a:r>
                        <a:rPr lang="en-US" altLang="zh-CN" sz="1000" b="0" u="none" dirty="0">
                          <a:solidFill>
                            <a:schemeClr val="tx1"/>
                          </a:solidFill>
                          <a:latin typeface="Calibri" panose="020F0502020204030204" pitchFamily="34" charset="0"/>
                          <a:ea typeface="微软雅黑" panose="020B0503020204020204" pitchFamily="34" charset="-122"/>
                          <a:cs typeface="Calibri" panose="020F0502020204030204" pitchFamily="34" charset="0"/>
                        </a:rPr>
                        <a:t>        3.5G(8:2)   100MHz+100MHz</a:t>
                      </a:r>
                    </a:p>
                    <a:p>
                      <a:pPr marL="0" marR="0" lvl="0" indent="0" algn="l" defTabSz="1187798" rtl="0" eaLnBrk="1" fontAlgn="auto" latinLnBrk="0" hangingPunct="1">
                        <a:lnSpc>
                          <a:spcPct val="100000"/>
                        </a:lnSpc>
                        <a:spcBef>
                          <a:spcPts val="0"/>
                        </a:spcBef>
                        <a:spcAft>
                          <a:spcPts val="0"/>
                        </a:spcAft>
                        <a:buClrTx/>
                        <a:buSzTx/>
                        <a:buFontTx/>
                        <a:buNone/>
                        <a:tabLst/>
                        <a:defRPr/>
                      </a:pPr>
                      <a:r>
                        <a:rPr lang="en-US" altLang="zh-CN" sz="1000" b="0" u="none" dirty="0">
                          <a:solidFill>
                            <a:schemeClr val="tx1"/>
                          </a:solidFill>
                          <a:latin typeface="Calibri" panose="020F0502020204030204" pitchFamily="34" charset="0"/>
                          <a:ea typeface="微软雅黑" panose="020B0503020204020204" pitchFamily="34" charset="-122"/>
                          <a:cs typeface="Calibri" panose="020F0502020204030204" pitchFamily="34" charset="0"/>
                        </a:rPr>
                        <a:t>        2.1G           50MHz </a:t>
                      </a:r>
                    </a:p>
                    <a:p>
                      <a:pPr marL="0" marR="0" lvl="0" indent="0" algn="l" defTabSz="1187798" rtl="0" eaLnBrk="1" fontAlgn="auto" latinLnBrk="0" hangingPunct="1">
                        <a:lnSpc>
                          <a:spcPct val="100000"/>
                        </a:lnSpc>
                        <a:spcBef>
                          <a:spcPts val="0"/>
                        </a:spcBef>
                        <a:spcAft>
                          <a:spcPts val="0"/>
                        </a:spcAft>
                        <a:buClrTx/>
                        <a:buSzTx/>
                        <a:buFontTx/>
                        <a:buNone/>
                        <a:tabLst/>
                        <a:defRPr/>
                      </a:pPr>
                      <a:r>
                        <a:rPr lang="en-US" altLang="zh-CN" sz="1000" b="0" u="none" dirty="0">
                          <a:solidFill>
                            <a:schemeClr val="tx1"/>
                          </a:solidFill>
                          <a:latin typeface="Calibri" panose="020F0502020204030204" pitchFamily="34" charset="0"/>
                          <a:ea typeface="微软雅黑" panose="020B0503020204020204" pitchFamily="34" charset="-122"/>
                          <a:cs typeface="Calibri" panose="020F0502020204030204" pitchFamily="34" charset="0"/>
                        </a:rPr>
                        <a:t>        1.8G           50MHz</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xmlns="" val="3850358805"/>
                  </a:ext>
                </a:extLst>
              </a:tr>
              <a:tr h="298868">
                <a:tc>
                  <a:txBody>
                    <a:bodyPr/>
                    <a:lstStyle>
                      <a:lvl1pPr marL="0" algn="l" defTabSz="1219200" rtl="0" eaLnBrk="1" latinLnBrk="0" hangingPunct="1">
                        <a:defRPr sz="2400" kern="1200">
                          <a:solidFill>
                            <a:schemeClr val="tx1"/>
                          </a:solidFill>
                          <a:latin typeface="Arial" panose="020B0604020202020204"/>
                        </a:defRPr>
                      </a:lvl1pPr>
                      <a:lvl2pPr marL="609600" algn="l" defTabSz="1219200" rtl="0" eaLnBrk="1" latinLnBrk="0" hangingPunct="1">
                        <a:defRPr sz="2400" kern="1200">
                          <a:solidFill>
                            <a:schemeClr val="tx1"/>
                          </a:solidFill>
                          <a:latin typeface="Arial" panose="020B0604020202020204"/>
                        </a:defRPr>
                      </a:lvl2pPr>
                      <a:lvl3pPr marL="1219200" algn="l" defTabSz="1219200" rtl="0" eaLnBrk="1" latinLnBrk="0" hangingPunct="1">
                        <a:defRPr sz="2400" kern="1200">
                          <a:solidFill>
                            <a:schemeClr val="tx1"/>
                          </a:solidFill>
                          <a:latin typeface="Arial" panose="020B0604020202020204"/>
                        </a:defRPr>
                      </a:lvl3pPr>
                      <a:lvl4pPr marL="1828800" algn="l" defTabSz="1219200" rtl="0" eaLnBrk="1" latinLnBrk="0" hangingPunct="1">
                        <a:defRPr sz="2400" kern="1200">
                          <a:solidFill>
                            <a:schemeClr val="tx1"/>
                          </a:solidFill>
                          <a:latin typeface="Arial" panose="020B0604020202020204"/>
                        </a:defRPr>
                      </a:lvl4pPr>
                      <a:lvl5pPr marL="2438400" algn="l" defTabSz="1219200" rtl="0" eaLnBrk="1" latinLnBrk="0" hangingPunct="1">
                        <a:defRPr sz="2400" kern="1200">
                          <a:solidFill>
                            <a:schemeClr val="tx1"/>
                          </a:solidFill>
                          <a:latin typeface="Arial" panose="020B0604020202020204"/>
                        </a:defRPr>
                      </a:lvl5pPr>
                      <a:lvl6pPr marL="3048000" algn="l" defTabSz="1219200" rtl="0" eaLnBrk="1" latinLnBrk="0" hangingPunct="1">
                        <a:defRPr sz="2400" kern="1200">
                          <a:solidFill>
                            <a:schemeClr val="tx1"/>
                          </a:solidFill>
                          <a:latin typeface="Arial" panose="020B0604020202020204"/>
                        </a:defRPr>
                      </a:lvl6pPr>
                      <a:lvl7pPr marL="3657600" algn="l" defTabSz="1219200" rtl="0" eaLnBrk="1" latinLnBrk="0" hangingPunct="1">
                        <a:defRPr sz="2400" kern="1200">
                          <a:solidFill>
                            <a:schemeClr val="tx1"/>
                          </a:solidFill>
                          <a:latin typeface="Arial" panose="020B0604020202020204"/>
                        </a:defRPr>
                      </a:lvl7pPr>
                      <a:lvl8pPr marL="4267199" algn="l" defTabSz="1219200" rtl="0" eaLnBrk="1" latinLnBrk="0" hangingPunct="1">
                        <a:defRPr sz="2400" kern="1200">
                          <a:solidFill>
                            <a:schemeClr val="tx1"/>
                          </a:solidFill>
                          <a:latin typeface="Arial" panose="020B0604020202020204"/>
                        </a:defRPr>
                      </a:lvl8pPr>
                      <a:lvl9pPr marL="4876799" algn="l" defTabSz="1219200" rtl="0" eaLnBrk="1" latinLnBrk="0" hangingPunct="1">
                        <a:defRPr sz="2400" kern="1200">
                          <a:solidFill>
                            <a:schemeClr val="tx1"/>
                          </a:solidFill>
                          <a:latin typeface="Arial" panose="020B0604020202020204"/>
                        </a:defRPr>
                      </a:lvl9pPr>
                    </a:lstStyle>
                    <a:p>
                      <a:pPr algn="ctr"/>
                      <a:r>
                        <a:rPr lang="en-US" altLang="zh-CN" sz="1000" b="0" dirty="0">
                          <a:solidFill>
                            <a:schemeClr val="tx1"/>
                          </a:solidFill>
                          <a:latin typeface="Calibri" panose="020F0502020204030204" pitchFamily="34" charset="0"/>
                          <a:ea typeface="微软雅黑" panose="020B0503020204020204" pitchFamily="34" charset="-122"/>
                          <a:cs typeface="Calibri" panose="020F0502020204030204" pitchFamily="34" charset="0"/>
                        </a:rPr>
                        <a:t>BS</a:t>
                      </a:r>
                      <a:r>
                        <a:rPr lang="en-US" altLang="zh-CN" sz="1000" b="0" baseline="0" dirty="0">
                          <a:solidFill>
                            <a:schemeClr val="tx1"/>
                          </a:solidFill>
                          <a:latin typeface="Calibri" panose="020F0502020204030204" pitchFamily="34" charset="0"/>
                          <a:ea typeface="微软雅黑" panose="020B0503020204020204" pitchFamily="34" charset="-122"/>
                          <a:cs typeface="Calibri" panose="020F0502020204030204" pitchFamily="34" charset="0"/>
                        </a:rPr>
                        <a:t> antenna</a:t>
                      </a:r>
                      <a:endParaRPr lang="zh-CN" altLang="en-US" sz="1000" b="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rgbClr val="DDDDDD"/>
                    </a:solidFill>
                  </a:tcPr>
                </a:tc>
                <a:tc>
                  <a:txBody>
                    <a:bodyPr/>
                    <a:lstStyle>
                      <a:lvl1pPr marL="0" algn="l" defTabSz="1219200" rtl="0" eaLnBrk="1" latinLnBrk="0" hangingPunct="1">
                        <a:defRPr sz="2400" kern="1200">
                          <a:solidFill>
                            <a:schemeClr val="tx1"/>
                          </a:solidFill>
                          <a:latin typeface="Arial" panose="020B0604020202020204"/>
                        </a:defRPr>
                      </a:lvl1pPr>
                      <a:lvl2pPr marL="609600" algn="l" defTabSz="1219200" rtl="0" eaLnBrk="1" latinLnBrk="0" hangingPunct="1">
                        <a:defRPr sz="2400" kern="1200">
                          <a:solidFill>
                            <a:schemeClr val="tx1"/>
                          </a:solidFill>
                          <a:latin typeface="Arial" panose="020B0604020202020204"/>
                        </a:defRPr>
                      </a:lvl2pPr>
                      <a:lvl3pPr marL="1219200" algn="l" defTabSz="1219200" rtl="0" eaLnBrk="1" latinLnBrk="0" hangingPunct="1">
                        <a:defRPr sz="2400" kern="1200">
                          <a:solidFill>
                            <a:schemeClr val="tx1"/>
                          </a:solidFill>
                          <a:latin typeface="Arial" panose="020B0604020202020204"/>
                        </a:defRPr>
                      </a:lvl3pPr>
                      <a:lvl4pPr marL="1828800" algn="l" defTabSz="1219200" rtl="0" eaLnBrk="1" latinLnBrk="0" hangingPunct="1">
                        <a:defRPr sz="2400" kern="1200">
                          <a:solidFill>
                            <a:schemeClr val="tx1"/>
                          </a:solidFill>
                          <a:latin typeface="Arial" panose="020B0604020202020204"/>
                        </a:defRPr>
                      </a:lvl4pPr>
                      <a:lvl5pPr marL="2438400" algn="l" defTabSz="1219200" rtl="0" eaLnBrk="1" latinLnBrk="0" hangingPunct="1">
                        <a:defRPr sz="2400" kern="1200">
                          <a:solidFill>
                            <a:schemeClr val="tx1"/>
                          </a:solidFill>
                          <a:latin typeface="Arial" panose="020B0604020202020204"/>
                        </a:defRPr>
                      </a:lvl5pPr>
                      <a:lvl6pPr marL="3048000" algn="l" defTabSz="1219200" rtl="0" eaLnBrk="1" latinLnBrk="0" hangingPunct="1">
                        <a:defRPr sz="2400" kern="1200">
                          <a:solidFill>
                            <a:schemeClr val="tx1"/>
                          </a:solidFill>
                          <a:latin typeface="Arial" panose="020B0604020202020204"/>
                        </a:defRPr>
                      </a:lvl6pPr>
                      <a:lvl7pPr marL="3657600" algn="l" defTabSz="1219200" rtl="0" eaLnBrk="1" latinLnBrk="0" hangingPunct="1">
                        <a:defRPr sz="2400" kern="1200">
                          <a:solidFill>
                            <a:schemeClr val="tx1"/>
                          </a:solidFill>
                          <a:latin typeface="Arial" panose="020B0604020202020204"/>
                        </a:defRPr>
                      </a:lvl7pPr>
                      <a:lvl8pPr marL="4267199" algn="l" defTabSz="1219200" rtl="0" eaLnBrk="1" latinLnBrk="0" hangingPunct="1">
                        <a:defRPr sz="2400" kern="1200">
                          <a:solidFill>
                            <a:schemeClr val="tx1"/>
                          </a:solidFill>
                          <a:latin typeface="Arial" panose="020B0604020202020204"/>
                        </a:defRPr>
                      </a:lvl8pPr>
                      <a:lvl9pPr marL="4876799" algn="l" defTabSz="1219200" rtl="0" eaLnBrk="1" latinLnBrk="0" hangingPunct="1">
                        <a:defRPr sz="2400" kern="1200">
                          <a:solidFill>
                            <a:schemeClr val="tx1"/>
                          </a:solidFill>
                          <a:latin typeface="Arial" panose="020B0604020202020204"/>
                        </a:defRPr>
                      </a:lvl9p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000" b="0" u="none"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TDD: 32T; FDD: </a:t>
                      </a:r>
                      <a:r>
                        <a:rPr lang="en-US" altLang="zh-CN" sz="1000" b="0" u="none" kern="1200" dirty="0" smtClean="0">
                          <a:solidFill>
                            <a:schemeClr val="tx1"/>
                          </a:solidFill>
                          <a:latin typeface="Calibri" panose="020F0502020204030204" pitchFamily="34" charset="0"/>
                          <a:ea typeface="微软雅黑" panose="020B0503020204020204" pitchFamily="34" charset="-122"/>
                          <a:cs typeface="Calibri" panose="020F0502020204030204" pitchFamily="34" charset="0"/>
                        </a:rPr>
                        <a:t>32T</a:t>
                      </a:r>
                      <a:endParaRPr lang="zh-CN" altLang="en-US" sz="1000" b="0" u="none" kern="120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xmlns="" val="10005"/>
                  </a:ext>
                </a:extLst>
              </a:tr>
              <a:tr h="298868">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altLang="zh-CN" sz="1000" b="0" dirty="0">
                          <a:solidFill>
                            <a:schemeClr val="tx1"/>
                          </a:solidFill>
                          <a:latin typeface="Calibri" panose="020F0502020204030204" pitchFamily="34" charset="0"/>
                          <a:ea typeface="微软雅黑" panose="020B0503020204020204" pitchFamily="34" charset="-122"/>
                          <a:cs typeface="Calibri" panose="020F0502020204030204" pitchFamily="34" charset="0"/>
                        </a:rPr>
                        <a:t>UE</a:t>
                      </a:r>
                      <a:r>
                        <a:rPr lang="en-US" altLang="zh-CN" sz="1000" b="0" baseline="0" dirty="0">
                          <a:solidFill>
                            <a:schemeClr val="tx1"/>
                          </a:solidFill>
                          <a:latin typeface="Calibri" panose="020F0502020204030204" pitchFamily="34" charset="0"/>
                          <a:ea typeface="微软雅黑" panose="020B0503020204020204" pitchFamily="34" charset="-122"/>
                          <a:cs typeface="Calibri" panose="020F0502020204030204" pitchFamily="34" charset="0"/>
                        </a:rPr>
                        <a:t> antenna</a:t>
                      </a:r>
                      <a:endParaRPr lang="zh-CN" altLang="en-US" sz="1000" b="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rgbClr val="DDDDDD"/>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000" b="0" u="none"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Total 8R  (max. 4 per band)</a:t>
                      </a:r>
                      <a:endParaRPr lang="zh-CN" altLang="en-US" sz="1000" b="0" u="none" kern="120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xmlns="" val="10006"/>
                  </a:ext>
                </a:extLst>
              </a:tr>
              <a:tr h="298868">
                <a:tc>
                  <a:txBody>
                    <a:bodyPr/>
                    <a:lstStyle>
                      <a:lvl1pPr marL="0" algn="l" defTabSz="1219200" rtl="0" eaLnBrk="1" latinLnBrk="0" hangingPunct="1">
                        <a:defRPr sz="2400" kern="1200">
                          <a:solidFill>
                            <a:schemeClr val="tx1"/>
                          </a:solidFill>
                          <a:latin typeface="Arial" panose="020B0604020202020204"/>
                        </a:defRPr>
                      </a:lvl1pPr>
                      <a:lvl2pPr marL="609600" algn="l" defTabSz="1219200" rtl="0" eaLnBrk="1" latinLnBrk="0" hangingPunct="1">
                        <a:defRPr sz="2400" kern="1200">
                          <a:solidFill>
                            <a:schemeClr val="tx1"/>
                          </a:solidFill>
                          <a:latin typeface="Arial" panose="020B0604020202020204"/>
                        </a:defRPr>
                      </a:lvl2pPr>
                      <a:lvl3pPr marL="1219200" algn="l" defTabSz="1219200" rtl="0" eaLnBrk="1" latinLnBrk="0" hangingPunct="1">
                        <a:defRPr sz="2400" kern="1200">
                          <a:solidFill>
                            <a:schemeClr val="tx1"/>
                          </a:solidFill>
                          <a:latin typeface="Arial" panose="020B0604020202020204"/>
                        </a:defRPr>
                      </a:lvl3pPr>
                      <a:lvl4pPr marL="1828800" algn="l" defTabSz="1219200" rtl="0" eaLnBrk="1" latinLnBrk="0" hangingPunct="1">
                        <a:defRPr sz="2400" kern="1200">
                          <a:solidFill>
                            <a:schemeClr val="tx1"/>
                          </a:solidFill>
                          <a:latin typeface="Arial" panose="020B0604020202020204"/>
                        </a:defRPr>
                      </a:lvl4pPr>
                      <a:lvl5pPr marL="2438400" algn="l" defTabSz="1219200" rtl="0" eaLnBrk="1" latinLnBrk="0" hangingPunct="1">
                        <a:defRPr sz="2400" kern="1200">
                          <a:solidFill>
                            <a:schemeClr val="tx1"/>
                          </a:solidFill>
                          <a:latin typeface="Arial" panose="020B0604020202020204"/>
                        </a:defRPr>
                      </a:lvl5pPr>
                      <a:lvl6pPr marL="3048000" algn="l" defTabSz="1219200" rtl="0" eaLnBrk="1" latinLnBrk="0" hangingPunct="1">
                        <a:defRPr sz="2400" kern="1200">
                          <a:solidFill>
                            <a:schemeClr val="tx1"/>
                          </a:solidFill>
                          <a:latin typeface="Arial" panose="020B0604020202020204"/>
                        </a:defRPr>
                      </a:lvl6pPr>
                      <a:lvl7pPr marL="3657600" algn="l" defTabSz="1219200" rtl="0" eaLnBrk="1" latinLnBrk="0" hangingPunct="1">
                        <a:defRPr sz="2400" kern="1200">
                          <a:solidFill>
                            <a:schemeClr val="tx1"/>
                          </a:solidFill>
                          <a:latin typeface="Arial" panose="020B0604020202020204"/>
                        </a:defRPr>
                      </a:lvl7pPr>
                      <a:lvl8pPr marL="4267199" algn="l" defTabSz="1219200" rtl="0" eaLnBrk="1" latinLnBrk="0" hangingPunct="1">
                        <a:defRPr sz="2400" kern="1200">
                          <a:solidFill>
                            <a:schemeClr val="tx1"/>
                          </a:solidFill>
                          <a:latin typeface="Arial" panose="020B0604020202020204"/>
                        </a:defRPr>
                      </a:lvl8pPr>
                      <a:lvl9pPr marL="4876799" algn="l" defTabSz="1219200" rtl="0" eaLnBrk="1" latinLnBrk="0" hangingPunct="1">
                        <a:defRPr sz="2400" kern="1200">
                          <a:solidFill>
                            <a:schemeClr val="tx1"/>
                          </a:solidFill>
                          <a:latin typeface="Arial" panose="020B0604020202020204"/>
                        </a:defRPr>
                      </a:lvl9pPr>
                    </a:lstStyle>
                    <a:p>
                      <a:pPr algn="ctr"/>
                      <a:r>
                        <a:rPr lang="en-US" altLang="zh-CN" sz="1000" b="0" dirty="0">
                          <a:solidFill>
                            <a:schemeClr val="tx1"/>
                          </a:solidFill>
                          <a:latin typeface="Calibri" panose="020F0502020204030204" pitchFamily="34" charset="0"/>
                          <a:ea typeface="微软雅黑" panose="020B0503020204020204" pitchFamily="34" charset="-122"/>
                          <a:cs typeface="Calibri" panose="020F0502020204030204" pitchFamily="34" charset="0"/>
                        </a:rPr>
                        <a:t>ISD</a:t>
                      </a:r>
                      <a:endParaRPr lang="zh-CN" altLang="en-US" sz="1000" b="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rgbClr val="DDDDDD"/>
                    </a:solidFill>
                  </a:tcPr>
                </a:tc>
                <a:tc>
                  <a:txBody>
                    <a:bodyPr/>
                    <a:lstStyle>
                      <a:lvl1pPr marL="0" algn="l" defTabSz="1219200" rtl="0" eaLnBrk="1" latinLnBrk="0" hangingPunct="1">
                        <a:defRPr sz="2400" kern="1200">
                          <a:solidFill>
                            <a:schemeClr val="tx1"/>
                          </a:solidFill>
                          <a:latin typeface="Arial" panose="020B0604020202020204"/>
                        </a:defRPr>
                      </a:lvl1pPr>
                      <a:lvl2pPr marL="609600" algn="l" defTabSz="1219200" rtl="0" eaLnBrk="1" latinLnBrk="0" hangingPunct="1">
                        <a:defRPr sz="2400" kern="1200">
                          <a:solidFill>
                            <a:schemeClr val="tx1"/>
                          </a:solidFill>
                          <a:latin typeface="Arial" panose="020B0604020202020204"/>
                        </a:defRPr>
                      </a:lvl2pPr>
                      <a:lvl3pPr marL="1219200" algn="l" defTabSz="1219200" rtl="0" eaLnBrk="1" latinLnBrk="0" hangingPunct="1">
                        <a:defRPr sz="2400" kern="1200">
                          <a:solidFill>
                            <a:schemeClr val="tx1"/>
                          </a:solidFill>
                          <a:latin typeface="Arial" panose="020B0604020202020204"/>
                        </a:defRPr>
                      </a:lvl3pPr>
                      <a:lvl4pPr marL="1828800" algn="l" defTabSz="1219200" rtl="0" eaLnBrk="1" latinLnBrk="0" hangingPunct="1">
                        <a:defRPr sz="2400" kern="1200">
                          <a:solidFill>
                            <a:schemeClr val="tx1"/>
                          </a:solidFill>
                          <a:latin typeface="Arial" panose="020B0604020202020204"/>
                        </a:defRPr>
                      </a:lvl4pPr>
                      <a:lvl5pPr marL="2438400" algn="l" defTabSz="1219200" rtl="0" eaLnBrk="1" latinLnBrk="0" hangingPunct="1">
                        <a:defRPr sz="2400" kern="1200">
                          <a:solidFill>
                            <a:schemeClr val="tx1"/>
                          </a:solidFill>
                          <a:latin typeface="Arial" panose="020B0604020202020204"/>
                        </a:defRPr>
                      </a:lvl5pPr>
                      <a:lvl6pPr marL="3048000" algn="l" defTabSz="1219200" rtl="0" eaLnBrk="1" latinLnBrk="0" hangingPunct="1">
                        <a:defRPr sz="2400" kern="1200">
                          <a:solidFill>
                            <a:schemeClr val="tx1"/>
                          </a:solidFill>
                          <a:latin typeface="Arial" panose="020B0604020202020204"/>
                        </a:defRPr>
                      </a:lvl6pPr>
                      <a:lvl7pPr marL="3657600" algn="l" defTabSz="1219200" rtl="0" eaLnBrk="1" latinLnBrk="0" hangingPunct="1">
                        <a:defRPr sz="2400" kern="1200">
                          <a:solidFill>
                            <a:schemeClr val="tx1"/>
                          </a:solidFill>
                          <a:latin typeface="Arial" panose="020B0604020202020204"/>
                        </a:defRPr>
                      </a:lvl7pPr>
                      <a:lvl8pPr marL="4267199" algn="l" defTabSz="1219200" rtl="0" eaLnBrk="1" latinLnBrk="0" hangingPunct="1">
                        <a:defRPr sz="2400" kern="1200">
                          <a:solidFill>
                            <a:schemeClr val="tx1"/>
                          </a:solidFill>
                          <a:latin typeface="Arial" panose="020B0604020202020204"/>
                        </a:defRPr>
                      </a:lvl8pPr>
                      <a:lvl9pPr marL="4876799" algn="l" defTabSz="1219200" rtl="0" eaLnBrk="1" latinLnBrk="0" hangingPunct="1">
                        <a:defRPr sz="2400" kern="1200">
                          <a:solidFill>
                            <a:schemeClr val="tx1"/>
                          </a:solidFill>
                          <a:latin typeface="Arial" panose="020B0604020202020204"/>
                        </a:defRPr>
                      </a:lvl9pPr>
                    </a:lstStyle>
                    <a:p>
                      <a:pPr algn="ctr"/>
                      <a:r>
                        <a:rPr lang="en-US" altLang="zh-CN" sz="1000" b="0" dirty="0">
                          <a:solidFill>
                            <a:schemeClr val="tx1"/>
                          </a:solidFill>
                          <a:latin typeface="Calibri" panose="020F0502020204030204" pitchFamily="34" charset="0"/>
                          <a:ea typeface="微软雅黑" panose="020B0503020204020204" pitchFamily="34" charset="-122"/>
                          <a:cs typeface="Calibri" panose="020F0502020204030204" pitchFamily="34" charset="0"/>
                        </a:rPr>
                        <a:t>200m</a:t>
                      </a:r>
                      <a:endParaRPr lang="zh-CN" altLang="en-US" sz="1000" b="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xmlns="" val="10008"/>
                  </a:ext>
                </a:extLst>
              </a:tr>
              <a:tr h="298868">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altLang="zh-CN" sz="1000" b="0" dirty="0">
                          <a:solidFill>
                            <a:schemeClr val="tx1"/>
                          </a:solidFill>
                          <a:latin typeface="Calibri" panose="020F0502020204030204" pitchFamily="34" charset="0"/>
                          <a:ea typeface="微软雅黑" panose="020B0503020204020204" pitchFamily="34" charset="-122"/>
                          <a:cs typeface="Calibri" panose="020F0502020204030204" pitchFamily="34" charset="0"/>
                        </a:rPr>
                        <a:t>BS Tx power</a:t>
                      </a:r>
                      <a:endParaRPr lang="zh-CN" altLang="en-US" sz="1000" b="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rgbClr val="DDDDDD"/>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000" b="0" dirty="0">
                          <a:solidFill>
                            <a:schemeClr val="tx1"/>
                          </a:solidFill>
                          <a:latin typeface="Calibri" panose="020F0502020204030204" pitchFamily="34" charset="0"/>
                          <a:ea typeface="微软雅黑" panose="020B0503020204020204" pitchFamily="34" charset="-122"/>
                          <a:cs typeface="Calibri" panose="020F0502020204030204" pitchFamily="34" charset="0"/>
                        </a:rPr>
                        <a:t>49 dBm</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xmlns="" val="10009"/>
                  </a:ext>
                </a:extLst>
              </a:tr>
              <a:tr h="298868">
                <a:tc>
                  <a:txBody>
                    <a:bodyPr/>
                    <a:lstStyle>
                      <a:lvl1pPr marL="0" algn="l" defTabSz="1219200" rtl="0" eaLnBrk="1" latinLnBrk="0" hangingPunct="1">
                        <a:defRPr sz="2400" kern="1200">
                          <a:solidFill>
                            <a:schemeClr val="tx1"/>
                          </a:solidFill>
                          <a:latin typeface="Arial" panose="020B0604020202020204"/>
                        </a:defRPr>
                      </a:lvl1pPr>
                      <a:lvl2pPr marL="609600" algn="l" defTabSz="1219200" rtl="0" eaLnBrk="1" latinLnBrk="0" hangingPunct="1">
                        <a:defRPr sz="2400" kern="1200">
                          <a:solidFill>
                            <a:schemeClr val="tx1"/>
                          </a:solidFill>
                          <a:latin typeface="Arial" panose="020B0604020202020204"/>
                        </a:defRPr>
                      </a:lvl2pPr>
                      <a:lvl3pPr marL="1219200" algn="l" defTabSz="1219200" rtl="0" eaLnBrk="1" latinLnBrk="0" hangingPunct="1">
                        <a:defRPr sz="2400" kern="1200">
                          <a:solidFill>
                            <a:schemeClr val="tx1"/>
                          </a:solidFill>
                          <a:latin typeface="Arial" panose="020B0604020202020204"/>
                        </a:defRPr>
                      </a:lvl3pPr>
                      <a:lvl4pPr marL="1828800" algn="l" defTabSz="1219200" rtl="0" eaLnBrk="1" latinLnBrk="0" hangingPunct="1">
                        <a:defRPr sz="2400" kern="1200">
                          <a:solidFill>
                            <a:schemeClr val="tx1"/>
                          </a:solidFill>
                          <a:latin typeface="Arial" panose="020B0604020202020204"/>
                        </a:defRPr>
                      </a:lvl4pPr>
                      <a:lvl5pPr marL="2438400" algn="l" defTabSz="1219200" rtl="0" eaLnBrk="1" latinLnBrk="0" hangingPunct="1">
                        <a:defRPr sz="2400" kern="1200">
                          <a:solidFill>
                            <a:schemeClr val="tx1"/>
                          </a:solidFill>
                          <a:latin typeface="Arial" panose="020B0604020202020204"/>
                        </a:defRPr>
                      </a:lvl5pPr>
                      <a:lvl6pPr marL="3048000" algn="l" defTabSz="1219200" rtl="0" eaLnBrk="1" latinLnBrk="0" hangingPunct="1">
                        <a:defRPr sz="2400" kern="1200">
                          <a:solidFill>
                            <a:schemeClr val="tx1"/>
                          </a:solidFill>
                          <a:latin typeface="Arial" panose="020B0604020202020204"/>
                        </a:defRPr>
                      </a:lvl6pPr>
                      <a:lvl7pPr marL="3657600" algn="l" defTabSz="1219200" rtl="0" eaLnBrk="1" latinLnBrk="0" hangingPunct="1">
                        <a:defRPr sz="2400" kern="1200">
                          <a:solidFill>
                            <a:schemeClr val="tx1"/>
                          </a:solidFill>
                          <a:latin typeface="Arial" panose="020B0604020202020204"/>
                        </a:defRPr>
                      </a:lvl7pPr>
                      <a:lvl8pPr marL="4267199" algn="l" defTabSz="1219200" rtl="0" eaLnBrk="1" latinLnBrk="0" hangingPunct="1">
                        <a:defRPr sz="2400" kern="1200">
                          <a:solidFill>
                            <a:schemeClr val="tx1"/>
                          </a:solidFill>
                          <a:latin typeface="Arial" panose="020B0604020202020204"/>
                        </a:defRPr>
                      </a:lvl8pPr>
                      <a:lvl9pPr marL="4876799" algn="l" defTabSz="1219200" rtl="0" eaLnBrk="1" latinLnBrk="0" hangingPunct="1">
                        <a:defRPr sz="2400" kern="1200">
                          <a:solidFill>
                            <a:schemeClr val="tx1"/>
                          </a:solidFill>
                          <a:latin typeface="Arial" panose="020B0604020202020204"/>
                        </a:defRPr>
                      </a:lvl9pPr>
                    </a:lstStyle>
                    <a:p>
                      <a:pPr algn="ctr"/>
                      <a:r>
                        <a:rPr lang="en-US" altLang="zh-CN" sz="1000" b="0" dirty="0">
                          <a:solidFill>
                            <a:schemeClr val="tx1"/>
                          </a:solidFill>
                          <a:latin typeface="Calibri" panose="020F0502020204030204" pitchFamily="34" charset="0"/>
                          <a:ea typeface="微软雅黑" panose="020B0503020204020204" pitchFamily="34" charset="-122"/>
                          <a:cs typeface="Calibri" panose="020F0502020204030204" pitchFamily="34" charset="0"/>
                        </a:rPr>
                        <a:t>Number</a:t>
                      </a:r>
                      <a:r>
                        <a:rPr lang="en-US" altLang="zh-CN" sz="1000" b="0" baseline="0" dirty="0">
                          <a:solidFill>
                            <a:schemeClr val="tx1"/>
                          </a:solidFill>
                          <a:latin typeface="Calibri" panose="020F0502020204030204" pitchFamily="34" charset="0"/>
                          <a:ea typeface="微软雅黑" panose="020B0503020204020204" pitchFamily="34" charset="-122"/>
                          <a:cs typeface="Calibri" panose="020F0502020204030204" pitchFamily="34" charset="0"/>
                        </a:rPr>
                        <a:t> of UEs</a:t>
                      </a:r>
                      <a:endParaRPr lang="zh-CN" altLang="en-US" sz="1000" b="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rgbClr val="DDDDDD"/>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000" b="0" dirty="0">
                          <a:solidFill>
                            <a:schemeClr val="tx1"/>
                          </a:solidFill>
                          <a:latin typeface="Calibri" panose="020F0502020204030204" pitchFamily="34" charset="0"/>
                          <a:ea typeface="微软雅黑" panose="020B0503020204020204" pitchFamily="34" charset="-122"/>
                          <a:cs typeface="Calibri" panose="020F0502020204030204" pitchFamily="34" charset="0"/>
                        </a:rPr>
                        <a:t>840</a:t>
                      </a:r>
                      <a:r>
                        <a:rPr lang="en-US" altLang="zh-CN" sz="1000" b="0" baseline="0" dirty="0">
                          <a:solidFill>
                            <a:schemeClr val="tx1"/>
                          </a:solidFill>
                          <a:latin typeface="Calibri" panose="020F0502020204030204" pitchFamily="34" charset="0"/>
                          <a:ea typeface="微软雅黑" panose="020B0503020204020204" pitchFamily="34" charset="-122"/>
                          <a:cs typeface="Calibri" panose="020F0502020204030204" pitchFamily="34" charset="0"/>
                        </a:rPr>
                        <a:t>/ All cells</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xmlns="" val="10010"/>
                  </a:ext>
                </a:extLst>
              </a:tr>
              <a:tr h="298868">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000" b="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MIMO mode</a:t>
                      </a:r>
                      <a:endParaRPr lang="zh-CN" altLang="en-US" sz="1000" b="0" kern="120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rgbClr val="DDDDDD"/>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000" b="0" dirty="0">
                          <a:solidFill>
                            <a:schemeClr val="tx1"/>
                          </a:solidFill>
                          <a:latin typeface="Calibri" panose="020F0502020204030204" pitchFamily="34" charset="0"/>
                          <a:ea typeface="微软雅黑" panose="020B0503020204020204" pitchFamily="34" charset="-122"/>
                          <a:cs typeface="Calibri" panose="020F0502020204030204" pitchFamily="34" charset="0"/>
                        </a:rPr>
                        <a:t>MU-MIMO</a:t>
                      </a:r>
                      <a:r>
                        <a:rPr lang="en-US" altLang="zh-CN" sz="1000" b="0" baseline="0" dirty="0">
                          <a:solidFill>
                            <a:schemeClr val="tx1"/>
                          </a:solidFill>
                          <a:latin typeface="Calibri" panose="020F0502020204030204" pitchFamily="34" charset="0"/>
                          <a:ea typeface="微软雅黑" panose="020B0503020204020204" pitchFamily="34" charset="-122"/>
                          <a:cs typeface="Calibri" panose="020F0502020204030204" pitchFamily="34" charset="0"/>
                        </a:rPr>
                        <a:t> with rank adaptation</a:t>
                      </a:r>
                      <a:endParaRPr lang="en-US" altLang="zh-CN" sz="1000" b="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xmlns="" val="10012"/>
                  </a:ext>
                </a:extLst>
              </a:tr>
              <a:tr h="298868">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000" b="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Traffic model</a:t>
                      </a:r>
                      <a:endParaRPr lang="zh-CN" altLang="en-US" sz="1000" b="0" kern="120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rgbClr val="DDDDDD"/>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000" b="0" dirty="0">
                          <a:solidFill>
                            <a:schemeClr val="tx1"/>
                          </a:solidFill>
                          <a:latin typeface="Calibri" panose="020F0502020204030204" pitchFamily="34" charset="0"/>
                          <a:ea typeface="微软雅黑" panose="020B0503020204020204" pitchFamily="34" charset="-122"/>
                          <a:cs typeface="Calibri" panose="020F0502020204030204" pitchFamily="34" charset="0"/>
                        </a:rPr>
                        <a:t>FTP model 3, </a:t>
                      </a:r>
                      <a:r>
                        <a:rPr lang="en-US" altLang="zh-CN" sz="1000" b="0" dirty="0" smtClean="0">
                          <a:solidFill>
                            <a:schemeClr val="tx1"/>
                          </a:solidFill>
                          <a:latin typeface="Calibri" panose="020F0502020204030204" pitchFamily="34" charset="0"/>
                          <a:ea typeface="微软雅黑" panose="020B0503020204020204" pitchFamily="34" charset="-122"/>
                          <a:cs typeface="Calibri" panose="020F0502020204030204" pitchFamily="34" charset="0"/>
                        </a:rPr>
                        <a:t>1 </a:t>
                      </a:r>
                      <a:r>
                        <a:rPr lang="en-US" altLang="zh-CN" sz="1000" b="0" dirty="0">
                          <a:solidFill>
                            <a:schemeClr val="tx1"/>
                          </a:solidFill>
                          <a:latin typeface="Calibri" panose="020F0502020204030204" pitchFamily="34" charset="0"/>
                          <a:ea typeface="微软雅黑" panose="020B0503020204020204" pitchFamily="34" charset="-122"/>
                          <a:cs typeface="Calibri" panose="020F0502020204030204" pitchFamily="34" charset="0"/>
                        </a:rPr>
                        <a:t>Mbyte</a:t>
                      </a:r>
                      <a:endParaRPr lang="zh-CN" altLang="en-US" sz="1000" b="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xmlns="" val="10015"/>
                  </a:ext>
                </a:extLst>
              </a:tr>
              <a:tr h="298868">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000" b="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Scheduling</a:t>
                      </a:r>
                      <a:endParaRPr lang="zh-CN" altLang="en-US" sz="1000" b="0" kern="120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rgbClr val="DDDDDD"/>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000" b="0" u="none" dirty="0">
                          <a:solidFill>
                            <a:schemeClr val="tx1"/>
                          </a:solidFill>
                          <a:latin typeface="Calibri" panose="020F0502020204030204" pitchFamily="34" charset="0"/>
                          <a:ea typeface="微软雅黑" panose="020B0503020204020204" pitchFamily="34" charset="-122"/>
                          <a:cs typeface="Calibri" panose="020F0502020204030204" pitchFamily="34" charset="0"/>
                        </a:rPr>
                        <a:t>PF</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xmlns="" val="113664890"/>
                  </a:ext>
                </a:extLst>
              </a:tr>
              <a:tr h="298868">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000" b="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Simultaneous PDSCH capability</a:t>
                      </a:r>
                      <a:endParaRPr lang="zh-CN" altLang="en-US" sz="1000" b="0" kern="120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rgbClr val="DDDDDD"/>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000" b="0" u="none" dirty="0">
                          <a:solidFill>
                            <a:schemeClr val="tx1"/>
                          </a:solidFill>
                          <a:latin typeface="Calibri" panose="020F0502020204030204" pitchFamily="34" charset="0"/>
                          <a:ea typeface="微软雅黑" panose="020B0503020204020204" pitchFamily="34" charset="-122"/>
                          <a:cs typeface="Calibri" panose="020F0502020204030204" pitchFamily="34" charset="0"/>
                        </a:rPr>
                        <a:t>2</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xmlns="" val="1086022767"/>
                  </a:ext>
                </a:extLst>
              </a:tr>
            </a:tbl>
          </a:graphicData>
        </a:graphic>
      </p:graphicFrame>
      <p:sp>
        <p:nvSpPr>
          <p:cNvPr id="119" name="文本框 118">
            <a:extLst>
              <a:ext uri="{FF2B5EF4-FFF2-40B4-BE49-F238E27FC236}">
                <a16:creationId xmlns:a16="http://schemas.microsoft.com/office/drawing/2014/main" xmlns="" id="{5A15D9D4-DBF9-4CFC-B017-DD5C0D174CBF}"/>
              </a:ext>
            </a:extLst>
          </p:cNvPr>
          <p:cNvSpPr txBox="1"/>
          <p:nvPr/>
        </p:nvSpPr>
        <p:spPr>
          <a:xfrm>
            <a:off x="8619362" y="2913347"/>
            <a:ext cx="2895723" cy="469359"/>
          </a:xfrm>
          <a:prstGeom prst="rect">
            <a:avLst/>
          </a:prstGeom>
          <a:noFill/>
        </p:spPr>
        <p:txBody>
          <a:bodyPr vert="horz" wrap="square" rtlCol="0">
            <a:spAutoFit/>
          </a:bodyPr>
          <a:lstStyle/>
          <a:p>
            <a:pPr marL="171450" indent="-171450">
              <a:spcAft>
                <a:spcPts val="300"/>
              </a:spcAft>
              <a:buFont typeface="Arial" panose="020B0604020202020204" pitchFamily="34" charset="0"/>
              <a:buChar char="•"/>
            </a:pPr>
            <a:r>
              <a:rPr lang="en-US" altLang="zh-CN" sz="1100" dirty="0">
                <a:solidFill>
                  <a:srgbClr val="1D1D1A"/>
                </a:solidFill>
                <a:latin typeface="Calibri" panose="020F0502020204030204"/>
                <a:ea typeface="Microsoft YaHei" panose="020B0503020204020204" pitchFamily="34" charset="-122"/>
              </a:rPr>
              <a:t>PCell switching (with SCell or without) : </a:t>
            </a:r>
            <a:r>
              <a:rPr lang="en-US" altLang="zh-CN" sz="1100" dirty="0">
                <a:solidFill>
                  <a:srgbClr val="FF0000"/>
                </a:solidFill>
                <a:latin typeface="Calibri" panose="020F0502020204030204"/>
                <a:ea typeface="Microsoft YaHei" panose="020B0503020204020204" pitchFamily="34" charset="-122"/>
              </a:rPr>
              <a:t>6</a:t>
            </a:r>
            <a:r>
              <a:rPr lang="en-US" altLang="zh-CN" sz="1100" dirty="0" smtClean="0">
                <a:solidFill>
                  <a:srgbClr val="FF0000"/>
                </a:solidFill>
                <a:latin typeface="Calibri" panose="020F0502020204030204"/>
                <a:ea typeface="Microsoft YaHei" panose="020B0503020204020204" pitchFamily="34" charset="-122"/>
              </a:rPr>
              <a:t> ms</a:t>
            </a:r>
            <a:endParaRPr lang="en-US" altLang="zh-CN" sz="1100" dirty="0">
              <a:solidFill>
                <a:srgbClr val="FF0000"/>
              </a:solidFill>
              <a:latin typeface="Calibri" panose="020F0502020204030204"/>
              <a:ea typeface="Microsoft YaHei" panose="020B0503020204020204" pitchFamily="34" charset="-122"/>
            </a:endParaRPr>
          </a:p>
          <a:p>
            <a:pPr marL="171450" indent="-171450">
              <a:buFont typeface="Arial" panose="020B0604020202020204" pitchFamily="34" charset="0"/>
              <a:buChar char="•"/>
            </a:pPr>
            <a:r>
              <a:rPr lang="en-US" altLang="zh-CN" sz="1100" dirty="0" smtClean="0">
                <a:solidFill>
                  <a:srgbClr val="1D1D1A"/>
                </a:solidFill>
                <a:latin typeface="Calibri" panose="020F0502020204030204"/>
                <a:ea typeface="Microsoft YaHei" panose="020B0503020204020204" pitchFamily="34" charset="-122"/>
              </a:rPr>
              <a:t>SCell switching</a:t>
            </a:r>
            <a:r>
              <a:rPr lang="en-US" altLang="zh-CN" sz="1100" dirty="0">
                <a:solidFill>
                  <a:srgbClr val="1D1D1A"/>
                </a:solidFill>
                <a:latin typeface="Calibri" panose="020F0502020204030204"/>
                <a:ea typeface="Microsoft YaHei" panose="020B0503020204020204" pitchFamily="34" charset="-122"/>
              </a:rPr>
              <a:t>:  </a:t>
            </a:r>
            <a:r>
              <a:rPr lang="en-US" altLang="zh-CN" sz="1100" dirty="0" smtClean="0">
                <a:solidFill>
                  <a:srgbClr val="FF0000"/>
                </a:solidFill>
                <a:latin typeface="Calibri" panose="020F0502020204030204"/>
                <a:ea typeface="Microsoft YaHei" panose="020B0503020204020204" pitchFamily="34" charset="-122"/>
              </a:rPr>
              <a:t>1 ms  </a:t>
            </a:r>
            <a:endParaRPr lang="zh-CN" altLang="en-US" sz="1100" dirty="0">
              <a:solidFill>
                <a:srgbClr val="FF0000"/>
              </a:solidFill>
              <a:latin typeface="Calibri" panose="020F0502020204030204"/>
              <a:ea typeface="Microsoft YaHei" panose="020B0503020204020204" pitchFamily="34" charset="-122"/>
            </a:endParaRPr>
          </a:p>
        </p:txBody>
      </p:sp>
      <p:sp>
        <p:nvSpPr>
          <p:cNvPr id="122" name="Subtitle 1"/>
          <p:cNvSpPr>
            <a:spLocks noGrp="1"/>
          </p:cNvSpPr>
          <p:nvPr>
            <p:ph type="subTitle" idx="1"/>
          </p:nvPr>
        </p:nvSpPr>
        <p:spPr>
          <a:xfrm>
            <a:off x="216795" y="217375"/>
            <a:ext cx="7514935" cy="466149"/>
          </a:xfrm>
        </p:spPr>
        <p:txBody>
          <a:bodyPr>
            <a:normAutofit/>
          </a:bodyPr>
          <a:lstStyle/>
          <a:p>
            <a:r>
              <a:rPr lang="en-US" altLang="zh-CN" sz="3000" b="1" dirty="0"/>
              <a:t>Fast DL carrier switching via </a:t>
            </a:r>
            <a:r>
              <a:rPr lang="en-US" altLang="zh-CN" sz="3000" b="1" dirty="0" smtClean="0"/>
              <a:t>L1 signaling (2/2)</a:t>
            </a:r>
            <a:endParaRPr lang="zh-CN" altLang="en-US" sz="3000" b="1" dirty="0"/>
          </a:p>
        </p:txBody>
      </p:sp>
      <p:grpSp>
        <p:nvGrpSpPr>
          <p:cNvPr id="43" name="组合 42"/>
          <p:cNvGrpSpPr/>
          <p:nvPr/>
        </p:nvGrpSpPr>
        <p:grpSpPr>
          <a:xfrm>
            <a:off x="6359872" y="3703879"/>
            <a:ext cx="3750198" cy="1950934"/>
            <a:chOff x="6359872" y="3703879"/>
            <a:chExt cx="3750198" cy="1950934"/>
          </a:xfrm>
        </p:grpSpPr>
        <p:grpSp>
          <p:nvGrpSpPr>
            <p:cNvPr id="44" name="组合 43">
              <a:extLst>
                <a:ext uri="{FF2B5EF4-FFF2-40B4-BE49-F238E27FC236}">
                  <a16:creationId xmlns:a16="http://schemas.microsoft.com/office/drawing/2014/main" xmlns="" id="{63342681-580F-40F5-9283-8FD3D90EFD0A}"/>
                </a:ext>
              </a:extLst>
            </p:cNvPr>
            <p:cNvGrpSpPr/>
            <p:nvPr/>
          </p:nvGrpSpPr>
          <p:grpSpPr>
            <a:xfrm>
              <a:off x="6359872" y="3703879"/>
              <a:ext cx="3750198" cy="1950934"/>
              <a:chOff x="7563895" y="3250559"/>
              <a:chExt cx="3503295" cy="2294899"/>
            </a:xfrm>
          </p:grpSpPr>
          <p:graphicFrame>
            <p:nvGraphicFramePr>
              <p:cNvPr id="48" name="图表 47">
                <a:extLst>
                  <a:ext uri="{FF2B5EF4-FFF2-40B4-BE49-F238E27FC236}">
                    <a16:creationId xmlns:a16="http://schemas.microsoft.com/office/drawing/2014/main" xmlns="" id="{CD31EC17-EF19-4033-9480-0A441C052BD5}"/>
                  </a:ext>
                </a:extLst>
              </p:cNvPr>
              <p:cNvGraphicFramePr/>
              <p:nvPr>
                <p:extLst>
                  <p:ext uri="{D42A27DB-BD31-4B8C-83A1-F6EECF244321}">
                    <p14:modId xmlns:p14="http://schemas.microsoft.com/office/powerpoint/2010/main" val="2506239636"/>
                  </p:ext>
                </p:extLst>
              </p:nvPr>
            </p:nvGraphicFramePr>
            <p:xfrm>
              <a:off x="7563895" y="3250559"/>
              <a:ext cx="3503295" cy="2294899"/>
            </p:xfrm>
            <a:graphic>
              <a:graphicData uri="http://schemas.openxmlformats.org/drawingml/2006/chart">
                <c:chart xmlns:c="http://schemas.openxmlformats.org/drawingml/2006/chart" xmlns:r="http://schemas.openxmlformats.org/officeDocument/2006/relationships" r:id="rId4"/>
              </a:graphicData>
            </a:graphic>
          </p:graphicFrame>
          <p:sp>
            <p:nvSpPr>
              <p:cNvPr id="49" name="文本框 48">
                <a:extLst>
                  <a:ext uri="{FF2B5EF4-FFF2-40B4-BE49-F238E27FC236}">
                    <a16:creationId xmlns:a16="http://schemas.microsoft.com/office/drawing/2014/main" xmlns="" id="{997F3F2B-5D1D-46C2-9C05-A161251A7043}"/>
                  </a:ext>
                </a:extLst>
              </p:cNvPr>
              <p:cNvSpPr txBox="1"/>
              <p:nvPr/>
            </p:nvSpPr>
            <p:spPr>
              <a:xfrm>
                <a:off x="8629825" y="3362529"/>
                <a:ext cx="397860" cy="181020"/>
              </a:xfrm>
              <a:prstGeom prst="rect">
                <a:avLst/>
              </a:prstGeom>
              <a:noFill/>
            </p:spPr>
            <p:txBody>
              <a:bodyPr wrap="square" lIns="0" tIns="0" rIns="0" bIns="0" rtlCol="0">
                <a:spAutoFit/>
              </a:bodyPr>
              <a:lstStyle/>
              <a:p>
                <a:pPr algn="l"/>
                <a:r>
                  <a:rPr kumimoji="1" lang="en-US" altLang="zh-CN" sz="1000" dirty="0" smtClean="0">
                    <a:solidFill>
                      <a:srgbClr val="000000"/>
                    </a:solidFill>
                    <a:ea typeface="Microsoft YaHei" panose="020B0503020204020204" pitchFamily="34" charset="-122"/>
                  </a:rPr>
                  <a:t>23.8%</a:t>
                </a:r>
                <a:endParaRPr kumimoji="1" lang="zh-CN" altLang="en-US" sz="1000" dirty="0">
                  <a:solidFill>
                    <a:srgbClr val="000000"/>
                  </a:solidFill>
                  <a:ea typeface="Microsoft YaHei" panose="020B0503020204020204" pitchFamily="34" charset="-122"/>
                </a:endParaRPr>
              </a:p>
            </p:txBody>
          </p:sp>
          <p:sp>
            <p:nvSpPr>
              <p:cNvPr id="50" name="文本框 49">
                <a:extLst>
                  <a:ext uri="{FF2B5EF4-FFF2-40B4-BE49-F238E27FC236}">
                    <a16:creationId xmlns:a16="http://schemas.microsoft.com/office/drawing/2014/main" xmlns="" id="{B391CB27-0378-4E32-B2A7-30EEA4DE3A53}"/>
                  </a:ext>
                </a:extLst>
              </p:cNvPr>
              <p:cNvSpPr txBox="1"/>
              <p:nvPr/>
            </p:nvSpPr>
            <p:spPr>
              <a:xfrm>
                <a:off x="9551958" y="3497394"/>
                <a:ext cx="412314" cy="181020"/>
              </a:xfrm>
              <a:prstGeom prst="rect">
                <a:avLst/>
              </a:prstGeom>
              <a:noFill/>
            </p:spPr>
            <p:txBody>
              <a:bodyPr wrap="square" lIns="0" tIns="0" rIns="0" bIns="0" rtlCol="0">
                <a:spAutoFit/>
              </a:bodyPr>
              <a:lstStyle/>
              <a:p>
                <a:pPr algn="l"/>
                <a:r>
                  <a:rPr kumimoji="1" lang="en-US" altLang="zh-CN" sz="1000" dirty="0" smtClean="0">
                    <a:solidFill>
                      <a:srgbClr val="000000"/>
                    </a:solidFill>
                    <a:ea typeface="Microsoft YaHei" panose="020B0503020204020204" pitchFamily="34" charset="-122"/>
                  </a:rPr>
                  <a:t>20.2%</a:t>
                </a:r>
                <a:endParaRPr kumimoji="1" lang="zh-CN" altLang="en-US" sz="1000" dirty="0">
                  <a:solidFill>
                    <a:srgbClr val="000000"/>
                  </a:solidFill>
                  <a:ea typeface="Microsoft YaHei" panose="020B0503020204020204" pitchFamily="34" charset="-122"/>
                </a:endParaRPr>
              </a:p>
            </p:txBody>
          </p:sp>
          <p:sp>
            <p:nvSpPr>
              <p:cNvPr id="51" name="文本框 50">
                <a:extLst>
                  <a:ext uri="{FF2B5EF4-FFF2-40B4-BE49-F238E27FC236}">
                    <a16:creationId xmlns:a16="http://schemas.microsoft.com/office/drawing/2014/main" xmlns="" id="{5037575F-3580-46C7-ACA3-E858C67EB6A3}"/>
                  </a:ext>
                </a:extLst>
              </p:cNvPr>
              <p:cNvSpPr txBox="1"/>
              <p:nvPr/>
            </p:nvSpPr>
            <p:spPr>
              <a:xfrm>
                <a:off x="10388030" y="3703296"/>
                <a:ext cx="397860" cy="181020"/>
              </a:xfrm>
              <a:prstGeom prst="rect">
                <a:avLst/>
              </a:prstGeom>
              <a:noFill/>
            </p:spPr>
            <p:txBody>
              <a:bodyPr wrap="square" lIns="0" tIns="0" rIns="0" bIns="0" rtlCol="0">
                <a:spAutoFit/>
              </a:bodyPr>
              <a:lstStyle/>
              <a:p>
                <a:pPr algn="l"/>
                <a:r>
                  <a:rPr kumimoji="1" lang="en-US" altLang="zh-CN" sz="1000" dirty="0" smtClean="0">
                    <a:solidFill>
                      <a:srgbClr val="000000"/>
                    </a:solidFill>
                    <a:ea typeface="Microsoft YaHei" panose="020B0503020204020204" pitchFamily="34" charset="-122"/>
                  </a:rPr>
                  <a:t>14.5%</a:t>
                </a:r>
                <a:endParaRPr kumimoji="1" lang="zh-CN" altLang="en-US" sz="1000" dirty="0">
                  <a:solidFill>
                    <a:srgbClr val="000000"/>
                  </a:solidFill>
                  <a:ea typeface="Microsoft YaHei" panose="020B0503020204020204" pitchFamily="34" charset="-122"/>
                </a:endParaRPr>
              </a:p>
            </p:txBody>
          </p:sp>
        </p:grpSp>
        <p:cxnSp>
          <p:nvCxnSpPr>
            <p:cNvPr id="45" name="直接箭头连接符 44"/>
            <p:cNvCxnSpPr/>
            <p:nvPr/>
          </p:nvCxnSpPr>
          <p:spPr>
            <a:xfrm flipV="1">
              <a:off x="7447110" y="3974397"/>
              <a:ext cx="101003" cy="181600"/>
            </a:xfrm>
            <a:prstGeom prst="straightConnector1">
              <a:avLst/>
            </a:prstGeom>
            <a:ln>
              <a:tailEnd type="triangle" w="sm" len="sm"/>
            </a:ln>
          </p:spPr>
          <p:style>
            <a:lnRef idx="1">
              <a:schemeClr val="accent1"/>
            </a:lnRef>
            <a:fillRef idx="0">
              <a:schemeClr val="accent1"/>
            </a:fillRef>
            <a:effectRef idx="0">
              <a:schemeClr val="accent1"/>
            </a:effectRef>
            <a:fontRef idx="minor">
              <a:schemeClr val="tx1"/>
            </a:fontRef>
          </p:style>
        </p:cxnSp>
        <p:cxnSp>
          <p:nvCxnSpPr>
            <p:cNvPr id="46" name="直接箭头连接符 45"/>
            <p:cNvCxnSpPr/>
            <p:nvPr/>
          </p:nvCxnSpPr>
          <p:spPr>
            <a:xfrm flipV="1">
              <a:off x="8407754" y="4087722"/>
              <a:ext cx="123141" cy="146648"/>
            </a:xfrm>
            <a:prstGeom prst="straightConnector1">
              <a:avLst/>
            </a:prstGeom>
            <a:ln>
              <a:tailEnd type="triangle" w="sm" len="sm"/>
            </a:ln>
          </p:spPr>
          <p:style>
            <a:lnRef idx="1">
              <a:schemeClr val="accent1"/>
            </a:lnRef>
            <a:fillRef idx="0">
              <a:schemeClr val="accent1"/>
            </a:fillRef>
            <a:effectRef idx="0">
              <a:schemeClr val="accent1"/>
            </a:effectRef>
            <a:fontRef idx="minor">
              <a:schemeClr val="tx1"/>
            </a:fontRef>
          </p:style>
        </p:cxnSp>
        <p:cxnSp>
          <p:nvCxnSpPr>
            <p:cNvPr id="47" name="直接箭头连接符 46"/>
            <p:cNvCxnSpPr/>
            <p:nvPr/>
          </p:nvCxnSpPr>
          <p:spPr>
            <a:xfrm flipV="1">
              <a:off x="9386203" y="4242647"/>
              <a:ext cx="84585" cy="113227"/>
            </a:xfrm>
            <a:prstGeom prst="straightConnector1">
              <a:avLst/>
            </a:prstGeom>
            <a:ln>
              <a:headEnd w="sm" len="sm"/>
              <a:tailEnd type="triangle" w="sm" len="sm"/>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530558943"/>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圆角矩形 16">
            <a:extLst>
              <a:ext uri="{FF2B5EF4-FFF2-40B4-BE49-F238E27FC236}">
                <a16:creationId xmlns:a16="http://schemas.microsoft.com/office/drawing/2014/main" xmlns="" id="{E1F4E9FE-F806-4EDC-8601-7425E02DFACB}"/>
              </a:ext>
            </a:extLst>
          </p:cNvPr>
          <p:cNvSpPr/>
          <p:nvPr/>
        </p:nvSpPr>
        <p:spPr>
          <a:xfrm>
            <a:off x="5411585" y="921886"/>
            <a:ext cx="6284422" cy="3019819"/>
          </a:xfrm>
          <a:prstGeom prst="roundRect">
            <a:avLst>
              <a:gd name="adj" fmla="val 2451"/>
            </a:avLst>
          </a:prstGeom>
          <a:noFill/>
          <a:ln w="19050" cap="flat" cmpd="sng" algn="ctr">
            <a:solidFill>
              <a:srgbClr val="666666">
                <a:lumMod val="40000"/>
                <a:lumOff val="6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666666"/>
              </a:solidFill>
              <a:effectLst/>
              <a:uLnTx/>
              <a:uFillTx/>
              <a:latin typeface="Calibri"/>
              <a:ea typeface="等线" panose="02010600030101010101" pitchFamily="2" charset="-122"/>
              <a:cs typeface="Arial" panose="020B0604020202020204" pitchFamily="34" charset="0"/>
            </a:endParaRPr>
          </a:p>
        </p:txBody>
      </p:sp>
      <p:sp>
        <p:nvSpPr>
          <p:cNvPr id="36" name="圆角矩形 16">
            <a:extLst>
              <a:ext uri="{FF2B5EF4-FFF2-40B4-BE49-F238E27FC236}">
                <a16:creationId xmlns:a16="http://schemas.microsoft.com/office/drawing/2014/main" xmlns="" id="{46E6DC39-B3A0-4739-BCE1-1E56C0441E39}"/>
              </a:ext>
            </a:extLst>
          </p:cNvPr>
          <p:cNvSpPr/>
          <p:nvPr/>
        </p:nvSpPr>
        <p:spPr>
          <a:xfrm>
            <a:off x="448194" y="921886"/>
            <a:ext cx="4783377" cy="3029343"/>
          </a:xfrm>
          <a:prstGeom prst="roundRect">
            <a:avLst>
              <a:gd name="adj" fmla="val 2399"/>
            </a:avLst>
          </a:prstGeom>
          <a:noFill/>
          <a:ln w="19050" cap="flat" cmpd="sng" algn="ctr">
            <a:solidFill>
              <a:srgbClr val="666666">
                <a:lumMod val="40000"/>
                <a:lumOff val="6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666666"/>
              </a:solidFill>
              <a:effectLst/>
              <a:uLnTx/>
              <a:uFillTx/>
              <a:latin typeface="Calibri" panose="020F0502020204030204"/>
              <a:ea typeface="等线" panose="02010600030101010101" pitchFamily="2" charset="-122"/>
              <a:cs typeface="Arial" panose="020B0604020202020204" pitchFamily="34" charset="0"/>
            </a:endParaRPr>
          </a:p>
        </p:txBody>
      </p:sp>
      <p:sp>
        <p:nvSpPr>
          <p:cNvPr id="37" name="文本框 36">
            <a:extLst>
              <a:ext uri="{FF2B5EF4-FFF2-40B4-BE49-F238E27FC236}">
                <a16:creationId xmlns:a16="http://schemas.microsoft.com/office/drawing/2014/main" xmlns="" id="{FFF0EA4B-DD1A-4F7C-8708-FBB491D96037}"/>
              </a:ext>
            </a:extLst>
          </p:cNvPr>
          <p:cNvSpPr txBox="1"/>
          <p:nvPr/>
        </p:nvSpPr>
        <p:spPr>
          <a:xfrm>
            <a:off x="2047882" y="760983"/>
            <a:ext cx="1584000" cy="338554"/>
          </a:xfrm>
          <a:prstGeom prst="rect">
            <a:avLst/>
          </a:prstGeom>
          <a:solidFill>
            <a:srgbClr val="FFFFFF"/>
          </a:solidFill>
        </p:spPr>
        <p:txBody>
          <a:bodyPr wrap="square" rtlCol="0">
            <a:spAutoFit/>
          </a:bodyPr>
          <a:lstStyle/>
          <a:p>
            <a:pPr algn="ctr" defTabSz="1218565" fontAlgn="base">
              <a:spcBef>
                <a:spcPct val="0"/>
              </a:spcBef>
              <a:spcAft>
                <a:spcPct val="0"/>
              </a:spcAft>
              <a:defRPr/>
            </a:pPr>
            <a:r>
              <a:rPr lang="en-US" altLang="zh-CN" sz="1600" b="1" kern="0" dirty="0">
                <a:solidFill>
                  <a:srgbClr val="C00000"/>
                </a:solidFill>
                <a:ea typeface="微软雅黑"/>
                <a:cs typeface="Arial" panose="020B0604020202020204" pitchFamily="34" charset="0"/>
              </a:rPr>
              <a:t>Motivation</a:t>
            </a:r>
          </a:p>
        </p:txBody>
      </p:sp>
      <p:sp>
        <p:nvSpPr>
          <p:cNvPr id="38" name="文本框 37">
            <a:extLst>
              <a:ext uri="{FF2B5EF4-FFF2-40B4-BE49-F238E27FC236}">
                <a16:creationId xmlns:a16="http://schemas.microsoft.com/office/drawing/2014/main" xmlns="" id="{643979E2-80EE-4EC0-9767-3F77B237A8F9}"/>
              </a:ext>
            </a:extLst>
          </p:cNvPr>
          <p:cNvSpPr txBox="1"/>
          <p:nvPr/>
        </p:nvSpPr>
        <p:spPr>
          <a:xfrm>
            <a:off x="5710034" y="760983"/>
            <a:ext cx="5687525" cy="338554"/>
          </a:xfrm>
          <a:prstGeom prst="rect">
            <a:avLst/>
          </a:prstGeom>
          <a:solidFill>
            <a:srgbClr val="FFFFFF"/>
          </a:solidFill>
        </p:spPr>
        <p:txBody>
          <a:bodyPr wrap="square" rtlCol="0">
            <a:spAutoFit/>
          </a:bodyPr>
          <a:lstStyle/>
          <a:p>
            <a:pPr algn="ctr" defTabSz="1218565" fontAlgn="base">
              <a:spcBef>
                <a:spcPct val="0"/>
              </a:spcBef>
              <a:spcAft>
                <a:spcPct val="0"/>
              </a:spcAft>
              <a:defRPr/>
            </a:pPr>
            <a:r>
              <a:rPr lang="en-US" altLang="zh-CN" sz="1600" b="1" kern="0" dirty="0">
                <a:solidFill>
                  <a:srgbClr val="C00000"/>
                </a:solidFill>
                <a:ea typeface="微软雅黑"/>
                <a:cs typeface="Arial" panose="020B0604020202020204" pitchFamily="34" charset="0"/>
              </a:rPr>
              <a:t>Rel-19: Joint CSI measurement </a:t>
            </a:r>
            <a:r>
              <a:rPr lang="en-US" altLang="zh-CN" sz="1600" b="1" kern="0" dirty="0" smtClean="0">
                <a:solidFill>
                  <a:srgbClr val="C00000"/>
                </a:solidFill>
                <a:ea typeface="微软雅黑"/>
                <a:cs typeface="Arial" panose="020B0604020202020204" pitchFamily="34" charset="0"/>
              </a:rPr>
              <a:t>across </a:t>
            </a:r>
            <a:r>
              <a:rPr lang="en-US" altLang="zh-CN" sz="1600" b="1" kern="0" dirty="0">
                <a:solidFill>
                  <a:srgbClr val="C00000"/>
                </a:solidFill>
                <a:ea typeface="微软雅黑"/>
                <a:cs typeface="Arial" panose="020B0604020202020204" pitchFamily="34" charset="0"/>
              </a:rPr>
              <a:t>multiple carriers</a:t>
            </a:r>
          </a:p>
        </p:txBody>
      </p:sp>
      <p:sp>
        <p:nvSpPr>
          <p:cNvPr id="42" name="文本框 41">
            <a:extLst>
              <a:ext uri="{FF2B5EF4-FFF2-40B4-BE49-F238E27FC236}">
                <a16:creationId xmlns:a16="http://schemas.microsoft.com/office/drawing/2014/main" xmlns="" id="{DACFF80E-D149-4EEE-8CFD-A4DDF0269847}"/>
              </a:ext>
            </a:extLst>
          </p:cNvPr>
          <p:cNvSpPr txBox="1"/>
          <p:nvPr/>
        </p:nvSpPr>
        <p:spPr>
          <a:xfrm>
            <a:off x="645021" y="1604300"/>
            <a:ext cx="4032000" cy="1131079"/>
          </a:xfrm>
          <a:prstGeom prst="rect">
            <a:avLst/>
          </a:prstGeom>
          <a:noFill/>
        </p:spPr>
        <p:txBody>
          <a:bodyPr wrap="square" rtlCol="0">
            <a:spAutoFit/>
          </a:bodyPr>
          <a:lstStyle/>
          <a:p>
            <a:pPr marL="172800" indent="-172800" defTabSz="914400" fontAlgn="base">
              <a:lnSpc>
                <a:spcPts val="1500"/>
              </a:lnSpc>
              <a:spcAft>
                <a:spcPts val="600"/>
              </a:spcAft>
              <a:buFont typeface="Arial" panose="020B0604020202020204" pitchFamily="34" charset="0"/>
              <a:buChar char="•"/>
              <a:defRPr/>
            </a:pPr>
            <a:r>
              <a:rPr lang="en-US" altLang="zh-CN" sz="1100" dirty="0" smtClean="0">
                <a:latin typeface="Calibri" panose="020F0502020204030204" pitchFamily="34" charset="0"/>
                <a:cs typeface="Calibri" panose="020F0502020204030204" pitchFamily="34" charset="0"/>
              </a:rPr>
              <a:t>Massive </a:t>
            </a:r>
            <a:r>
              <a:rPr lang="en-US" altLang="zh-CN" sz="1100" dirty="0">
                <a:latin typeface="Calibri" panose="020F0502020204030204" pitchFamily="34" charset="0"/>
                <a:cs typeface="Calibri" panose="020F0502020204030204" pitchFamily="34" charset="0"/>
              </a:rPr>
              <a:t>MIMO in CA scenario requires high UE complexity of CSI</a:t>
            </a:r>
            <a:br>
              <a:rPr lang="en-US" altLang="zh-CN" sz="1100" dirty="0">
                <a:latin typeface="Calibri" panose="020F0502020204030204" pitchFamily="34" charset="0"/>
                <a:cs typeface="Calibri" panose="020F0502020204030204" pitchFamily="34" charset="0"/>
              </a:rPr>
            </a:br>
            <a:r>
              <a:rPr lang="en-US" altLang="zh-CN" sz="1100" dirty="0" smtClean="0">
                <a:latin typeface="Calibri" panose="020F0502020204030204" pitchFamily="34" charset="0"/>
                <a:cs typeface="Calibri" panose="020F0502020204030204" pitchFamily="34" charset="0"/>
              </a:rPr>
              <a:t>computation in Rel-18. It is even worse considering mTRP.</a:t>
            </a:r>
            <a:endParaRPr lang="en-US" altLang="zh-CN" sz="1100" dirty="0">
              <a:latin typeface="Calibri" panose="020F0502020204030204" pitchFamily="34" charset="0"/>
              <a:cs typeface="Calibri" panose="020F0502020204030204" pitchFamily="34" charset="0"/>
            </a:endParaRPr>
          </a:p>
          <a:p>
            <a:pPr marL="172800" indent="-172800" defTabSz="914400" fontAlgn="base">
              <a:lnSpc>
                <a:spcPts val="1500"/>
              </a:lnSpc>
              <a:spcAft>
                <a:spcPts val="600"/>
              </a:spcAft>
              <a:buFont typeface="Arial" panose="020B0604020202020204" pitchFamily="34" charset="0"/>
              <a:buChar char="•"/>
              <a:defRPr/>
            </a:pPr>
            <a:r>
              <a:rPr lang="en-US" altLang="zh-CN" sz="1100" dirty="0" smtClean="0">
                <a:latin typeface="Calibri" panose="020F0502020204030204" pitchFamily="34" charset="0"/>
                <a:cs typeface="Calibri" panose="020F0502020204030204" pitchFamily="34" charset="0"/>
              </a:rPr>
              <a:t>UE </a:t>
            </a:r>
            <a:r>
              <a:rPr lang="en-US" altLang="zh-CN" sz="1100" dirty="0">
                <a:latin typeface="Calibri" panose="020F0502020204030204" pitchFamily="34" charset="0"/>
                <a:cs typeface="Calibri" panose="020F0502020204030204" pitchFamily="34" charset="0"/>
              </a:rPr>
              <a:t>cannot obtain full channel information with limited capability of </a:t>
            </a:r>
            <a:r>
              <a:rPr lang="en-US" altLang="zh-CN" sz="1100" dirty="0" smtClean="0">
                <a:latin typeface="Calibri" panose="020F0502020204030204" pitchFamily="34" charset="0"/>
                <a:cs typeface="Calibri" panose="020F0502020204030204" pitchFamily="34" charset="0"/>
              </a:rPr>
              <a:t>CSI measurement</a:t>
            </a:r>
            <a:r>
              <a:rPr lang="en-US" altLang="zh-CN" sz="1100" dirty="0">
                <a:latin typeface="Calibri" panose="020F0502020204030204" pitchFamily="34" charset="0"/>
                <a:cs typeface="Calibri" panose="020F0502020204030204" pitchFamily="34" charset="0"/>
              </a:rPr>
              <a:t>, e.g., 32 </a:t>
            </a:r>
            <a:r>
              <a:rPr lang="en-US" altLang="zh-CN" sz="1100" dirty="0" smtClean="0">
                <a:latin typeface="Calibri" panose="020F0502020204030204" pitchFamily="34" charset="0"/>
                <a:cs typeface="Calibri" panose="020F0502020204030204" pitchFamily="34" charset="0"/>
              </a:rPr>
              <a:t>ports across all carriers. </a:t>
            </a:r>
            <a:r>
              <a:rPr lang="en-US" altLang="zh-CN" sz="1100" dirty="0">
                <a:latin typeface="Calibri" panose="020F0502020204030204" pitchFamily="34" charset="0"/>
                <a:cs typeface="Calibri" panose="020F0502020204030204" pitchFamily="34" charset="0"/>
              </a:rPr>
              <a:t/>
            </a:r>
            <a:br>
              <a:rPr lang="en-US" altLang="zh-CN" sz="1100" dirty="0">
                <a:latin typeface="Calibri" panose="020F0502020204030204" pitchFamily="34" charset="0"/>
                <a:cs typeface="Calibri" panose="020F0502020204030204" pitchFamily="34" charset="0"/>
              </a:rPr>
            </a:br>
            <a:endParaRPr lang="en-US" altLang="zh-CN" sz="1100" dirty="0">
              <a:latin typeface="Calibri" panose="020F0502020204030204" pitchFamily="34" charset="0"/>
              <a:cs typeface="Calibri" panose="020F0502020204030204" pitchFamily="34" charset="0"/>
            </a:endParaRPr>
          </a:p>
        </p:txBody>
      </p:sp>
      <p:grpSp>
        <p:nvGrpSpPr>
          <p:cNvPr id="3" name="组合 2"/>
          <p:cNvGrpSpPr/>
          <p:nvPr/>
        </p:nvGrpSpPr>
        <p:grpSpPr>
          <a:xfrm>
            <a:off x="2213896" y="2715456"/>
            <a:ext cx="2476407" cy="981225"/>
            <a:chOff x="2213896" y="2816339"/>
            <a:chExt cx="2476407" cy="981225"/>
          </a:xfrm>
        </p:grpSpPr>
        <p:sp>
          <p:nvSpPr>
            <p:cNvPr id="88" name="矩形 87">
              <a:extLst>
                <a:ext uri="{FF2B5EF4-FFF2-40B4-BE49-F238E27FC236}">
                  <a16:creationId xmlns:a16="http://schemas.microsoft.com/office/drawing/2014/main" xmlns="" id="{62514F56-4303-4239-B607-5CC000E3A9CA}"/>
                </a:ext>
              </a:extLst>
            </p:cNvPr>
            <p:cNvSpPr/>
            <p:nvPr/>
          </p:nvSpPr>
          <p:spPr bwMode="auto">
            <a:xfrm>
              <a:off x="2882661" y="2868057"/>
              <a:ext cx="720000" cy="180000"/>
            </a:xfrm>
            <a:prstGeom prst="rect">
              <a:avLst/>
            </a:prstGeom>
            <a:solidFill>
              <a:srgbClr val="B9D5F1"/>
            </a:solidFill>
            <a:ln w="9525" cap="flat" cmpd="sng" algn="ctr">
              <a:no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0" cap="none" spc="0" normalizeH="0" baseline="0" noProof="0" dirty="0">
                  <a:ln>
                    <a:noFill/>
                  </a:ln>
                  <a:solidFill>
                    <a:srgbClr val="2D2015"/>
                  </a:solidFill>
                  <a:effectLst/>
                  <a:uLnTx/>
                  <a:uFillTx/>
                  <a:latin typeface="Calibri" panose="020F0502020204030204" pitchFamily="34" charset="0"/>
                  <a:ea typeface="微软雅黑" panose="020B0503020204020204" pitchFamily="34" charset="-122"/>
                  <a:cs typeface="Calibri" panose="020F0502020204030204" pitchFamily="34" charset="0"/>
                </a:rPr>
                <a:t>32T</a:t>
              </a:r>
              <a:endParaRPr kumimoji="0" lang="zh-CN" altLang="en-US" sz="1000" b="0" i="0" u="none" strike="noStrike" kern="0" cap="none" spc="0" normalizeH="0" baseline="0" noProof="0" dirty="0">
                <a:ln>
                  <a:noFill/>
                </a:ln>
                <a:solidFill>
                  <a:srgbClr val="2D2015"/>
                </a:solidFill>
                <a:effectLst/>
                <a:uLnTx/>
                <a:uFillTx/>
                <a:latin typeface="Calibri" panose="020F0502020204030204" pitchFamily="34" charset="0"/>
                <a:ea typeface="微软雅黑" panose="020B0503020204020204" pitchFamily="34" charset="-122"/>
                <a:cs typeface="Calibri" panose="020F0502020204030204" pitchFamily="34" charset="0"/>
              </a:endParaRPr>
            </a:p>
          </p:txBody>
        </p:sp>
        <p:sp>
          <p:nvSpPr>
            <p:cNvPr id="89" name="矩形 88">
              <a:extLst>
                <a:ext uri="{FF2B5EF4-FFF2-40B4-BE49-F238E27FC236}">
                  <a16:creationId xmlns:a16="http://schemas.microsoft.com/office/drawing/2014/main" xmlns="" id="{E2AF97A7-7635-44A1-B6D3-7A1AC4A2E206}"/>
                </a:ext>
              </a:extLst>
            </p:cNvPr>
            <p:cNvSpPr/>
            <p:nvPr/>
          </p:nvSpPr>
          <p:spPr bwMode="auto">
            <a:xfrm>
              <a:off x="2882661" y="3214927"/>
              <a:ext cx="720000" cy="180000"/>
            </a:xfrm>
            <a:prstGeom prst="rect">
              <a:avLst/>
            </a:prstGeom>
            <a:solidFill>
              <a:srgbClr val="B9D5F1"/>
            </a:solidFill>
            <a:ln w="9525" cap="flat" cmpd="sng" algn="ctr">
              <a:no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0" cap="none" spc="0" normalizeH="0" baseline="0" noProof="0" dirty="0">
                  <a:ln>
                    <a:noFill/>
                  </a:ln>
                  <a:solidFill>
                    <a:srgbClr val="2D2015"/>
                  </a:solidFill>
                  <a:effectLst/>
                  <a:uLnTx/>
                  <a:uFillTx/>
                  <a:latin typeface="Calibri" panose="020F0502020204030204" pitchFamily="34" charset="0"/>
                  <a:ea typeface="微软雅黑" panose="020B0503020204020204" pitchFamily="34" charset="-122"/>
                  <a:cs typeface="Calibri" panose="020F0502020204030204" pitchFamily="34" charset="0"/>
                </a:rPr>
                <a:t>32T</a:t>
              </a:r>
              <a:endParaRPr kumimoji="0" lang="zh-CN" altLang="en-US" sz="1000" b="0" i="0" u="none" strike="noStrike" kern="0" cap="none" spc="0" normalizeH="0" baseline="0" noProof="0" dirty="0">
                <a:ln>
                  <a:noFill/>
                </a:ln>
                <a:solidFill>
                  <a:srgbClr val="2D2015"/>
                </a:solidFill>
                <a:effectLst/>
                <a:uLnTx/>
                <a:uFillTx/>
                <a:latin typeface="Calibri" panose="020F0502020204030204" pitchFamily="34" charset="0"/>
                <a:ea typeface="微软雅黑" panose="020B0503020204020204" pitchFamily="34" charset="-122"/>
                <a:cs typeface="Calibri" panose="020F0502020204030204" pitchFamily="34" charset="0"/>
              </a:endParaRPr>
            </a:p>
          </p:txBody>
        </p:sp>
        <p:sp>
          <p:nvSpPr>
            <p:cNvPr id="90" name="矩形 89">
              <a:extLst>
                <a:ext uri="{FF2B5EF4-FFF2-40B4-BE49-F238E27FC236}">
                  <a16:creationId xmlns:a16="http://schemas.microsoft.com/office/drawing/2014/main" xmlns="" id="{0308D358-91F2-412C-A1FF-15804B7B6708}"/>
                </a:ext>
              </a:extLst>
            </p:cNvPr>
            <p:cNvSpPr/>
            <p:nvPr/>
          </p:nvSpPr>
          <p:spPr bwMode="auto">
            <a:xfrm>
              <a:off x="2882661" y="3568147"/>
              <a:ext cx="720000" cy="180000"/>
            </a:xfrm>
            <a:prstGeom prst="rect">
              <a:avLst/>
            </a:prstGeom>
            <a:solidFill>
              <a:srgbClr val="B9D5F1"/>
            </a:solidFill>
            <a:ln w="9525" cap="flat" cmpd="sng" algn="ctr">
              <a:no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0" cap="none" spc="0" normalizeH="0" baseline="0" noProof="0" dirty="0">
                  <a:ln>
                    <a:noFill/>
                  </a:ln>
                  <a:solidFill>
                    <a:srgbClr val="2D2015"/>
                  </a:solidFill>
                  <a:effectLst/>
                  <a:uLnTx/>
                  <a:uFillTx/>
                  <a:latin typeface="Calibri" panose="020F0502020204030204" pitchFamily="34" charset="0"/>
                  <a:ea typeface="微软雅黑" panose="020B0503020204020204" pitchFamily="34" charset="-122"/>
                  <a:cs typeface="Calibri" panose="020F0502020204030204" pitchFamily="34" charset="0"/>
                </a:rPr>
                <a:t>32T</a:t>
              </a:r>
              <a:endParaRPr kumimoji="0" lang="zh-CN" altLang="en-US" sz="1000" b="0" i="0" u="none" strike="noStrike" kern="0" cap="none" spc="0" normalizeH="0" baseline="0" noProof="0" dirty="0">
                <a:ln>
                  <a:noFill/>
                </a:ln>
                <a:solidFill>
                  <a:srgbClr val="2D2015"/>
                </a:solidFill>
                <a:effectLst/>
                <a:uLnTx/>
                <a:uFillTx/>
                <a:latin typeface="Calibri" panose="020F0502020204030204" pitchFamily="34" charset="0"/>
                <a:ea typeface="微软雅黑" panose="020B0503020204020204" pitchFamily="34" charset="-122"/>
                <a:cs typeface="Calibri" panose="020F0502020204030204" pitchFamily="34" charset="0"/>
              </a:endParaRPr>
            </a:p>
          </p:txBody>
        </p:sp>
        <p:sp>
          <p:nvSpPr>
            <p:cNvPr id="91" name="文本框 90">
              <a:extLst>
                <a:ext uri="{FF2B5EF4-FFF2-40B4-BE49-F238E27FC236}">
                  <a16:creationId xmlns:a16="http://schemas.microsoft.com/office/drawing/2014/main" xmlns="" id="{2DA105FE-8ED1-4290-9037-4F6C565DF489}"/>
                </a:ext>
              </a:extLst>
            </p:cNvPr>
            <p:cNvSpPr txBox="1"/>
            <p:nvPr/>
          </p:nvSpPr>
          <p:spPr>
            <a:xfrm>
              <a:off x="2213896" y="2816339"/>
              <a:ext cx="701617" cy="24622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0" cap="none" spc="0" normalizeH="0" baseline="0" noProof="0" dirty="0">
                  <a:ln>
                    <a:noFill/>
                  </a:ln>
                  <a:solidFill>
                    <a:srgbClr val="000000"/>
                  </a:solidFill>
                  <a:effectLst/>
                  <a:uLnTx/>
                  <a:uFillTx/>
                  <a:latin typeface="Calibri" panose="020F0502020204030204" pitchFamily="34" charset="0"/>
                  <a:ea typeface="微软雅黑" panose="020B0503020204020204" pitchFamily="34" charset="-122"/>
                  <a:cs typeface="Calibri" panose="020F0502020204030204" pitchFamily="34" charset="0"/>
                </a:rPr>
                <a:t>FDD CC1</a:t>
              </a:r>
              <a:endParaRPr kumimoji="0" lang="zh-CN" altLang="en-US" sz="1000" b="0" i="0" u="none" strike="noStrike" kern="0" cap="none" spc="0" normalizeH="0" baseline="0" noProof="0" dirty="0">
                <a:ln>
                  <a:noFill/>
                </a:ln>
                <a:solidFill>
                  <a:srgbClr val="000000"/>
                </a:solidFill>
                <a:effectLst/>
                <a:uLnTx/>
                <a:uFillTx/>
                <a:latin typeface="Calibri" panose="020F0502020204030204" pitchFamily="34" charset="0"/>
                <a:ea typeface="微软雅黑" panose="020B0503020204020204" pitchFamily="34" charset="-122"/>
                <a:cs typeface="Calibri" panose="020F0502020204030204" pitchFamily="34" charset="0"/>
              </a:endParaRPr>
            </a:p>
          </p:txBody>
        </p:sp>
        <p:sp>
          <p:nvSpPr>
            <p:cNvPr id="92" name="文本框 91">
              <a:extLst>
                <a:ext uri="{FF2B5EF4-FFF2-40B4-BE49-F238E27FC236}">
                  <a16:creationId xmlns:a16="http://schemas.microsoft.com/office/drawing/2014/main" xmlns="" id="{7B2E288D-A10A-47A6-8F35-FB8E65A935A9}"/>
                </a:ext>
              </a:extLst>
            </p:cNvPr>
            <p:cNvSpPr txBox="1"/>
            <p:nvPr/>
          </p:nvSpPr>
          <p:spPr>
            <a:xfrm>
              <a:off x="2215061" y="3189511"/>
              <a:ext cx="701617" cy="24622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0" cap="none" spc="0" normalizeH="0" baseline="0" noProof="0" dirty="0">
                  <a:ln>
                    <a:noFill/>
                  </a:ln>
                  <a:solidFill>
                    <a:srgbClr val="000000"/>
                  </a:solidFill>
                  <a:effectLst/>
                  <a:uLnTx/>
                  <a:uFillTx/>
                  <a:latin typeface="Calibri" panose="020F0502020204030204" pitchFamily="34" charset="0"/>
                  <a:ea typeface="微软雅黑" panose="020B0503020204020204" pitchFamily="34" charset="-122"/>
                  <a:cs typeface="Calibri" panose="020F0502020204030204" pitchFamily="34" charset="0"/>
                </a:rPr>
                <a:t>FDD CC2</a:t>
              </a:r>
              <a:endParaRPr kumimoji="0" lang="zh-CN" altLang="en-US" sz="1000" b="0" i="0" u="none" strike="noStrike" kern="0" cap="none" spc="0" normalizeH="0" baseline="0" noProof="0" dirty="0">
                <a:ln>
                  <a:noFill/>
                </a:ln>
                <a:solidFill>
                  <a:srgbClr val="000000"/>
                </a:solidFill>
                <a:effectLst/>
                <a:uLnTx/>
                <a:uFillTx/>
                <a:latin typeface="Calibri" panose="020F0502020204030204" pitchFamily="34" charset="0"/>
                <a:ea typeface="微软雅黑" panose="020B0503020204020204" pitchFamily="34" charset="-122"/>
                <a:cs typeface="Calibri" panose="020F0502020204030204" pitchFamily="34" charset="0"/>
              </a:endParaRPr>
            </a:p>
          </p:txBody>
        </p:sp>
        <p:sp>
          <p:nvSpPr>
            <p:cNvPr id="93" name="文本框 92">
              <a:extLst>
                <a:ext uri="{FF2B5EF4-FFF2-40B4-BE49-F238E27FC236}">
                  <a16:creationId xmlns:a16="http://schemas.microsoft.com/office/drawing/2014/main" xmlns="" id="{D174B0C6-DD56-4DBC-93EA-916B38725AB3}"/>
                </a:ext>
              </a:extLst>
            </p:cNvPr>
            <p:cNvSpPr txBox="1"/>
            <p:nvPr/>
          </p:nvSpPr>
          <p:spPr>
            <a:xfrm>
              <a:off x="2215061" y="3542731"/>
              <a:ext cx="701617" cy="24622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0" cap="none" spc="0" normalizeH="0" baseline="0" noProof="0" dirty="0">
                  <a:ln>
                    <a:noFill/>
                  </a:ln>
                  <a:solidFill>
                    <a:srgbClr val="000000"/>
                  </a:solidFill>
                  <a:effectLst/>
                  <a:uLnTx/>
                  <a:uFillTx/>
                  <a:latin typeface="Calibri" panose="020F0502020204030204" pitchFamily="34" charset="0"/>
                  <a:ea typeface="微软雅黑" panose="020B0503020204020204" pitchFamily="34" charset="-122"/>
                  <a:cs typeface="Calibri" panose="020F0502020204030204" pitchFamily="34" charset="0"/>
                </a:rPr>
                <a:t>FDD CC3</a:t>
              </a:r>
              <a:endParaRPr kumimoji="0" lang="zh-CN" altLang="en-US" sz="1000" b="0" i="0" u="none" strike="noStrike" kern="0" cap="none" spc="0" normalizeH="0" baseline="0" noProof="0" dirty="0">
                <a:ln>
                  <a:noFill/>
                </a:ln>
                <a:solidFill>
                  <a:srgbClr val="000000"/>
                </a:solidFill>
                <a:effectLst/>
                <a:uLnTx/>
                <a:uFillTx/>
                <a:latin typeface="Calibri" panose="020F0502020204030204" pitchFamily="34" charset="0"/>
                <a:ea typeface="微软雅黑" panose="020B0503020204020204" pitchFamily="34" charset="-122"/>
                <a:cs typeface="Calibri" panose="020F0502020204030204" pitchFamily="34" charset="0"/>
              </a:endParaRPr>
            </a:p>
          </p:txBody>
        </p:sp>
        <p:sp>
          <p:nvSpPr>
            <p:cNvPr id="94" name="矩形 93">
              <a:extLst>
                <a:ext uri="{FF2B5EF4-FFF2-40B4-BE49-F238E27FC236}">
                  <a16:creationId xmlns:a16="http://schemas.microsoft.com/office/drawing/2014/main" xmlns="" id="{AEFFD9AC-4700-4E18-B648-3AF49CCEA505}"/>
                </a:ext>
              </a:extLst>
            </p:cNvPr>
            <p:cNvSpPr/>
            <p:nvPr/>
          </p:nvSpPr>
          <p:spPr>
            <a:xfrm>
              <a:off x="3626689" y="2837423"/>
              <a:ext cx="902715" cy="246221"/>
            </a:xfrm>
            <a:prstGeom prst="rect">
              <a:avLst/>
            </a:prstGeom>
            <a:noFill/>
          </p:spPr>
          <p:txBody>
            <a:bodyPr wrap="square" rtlCol="0">
              <a:spAutoFit/>
            </a:bodyPr>
            <a:lstStyle/>
            <a:p>
              <a:pPr marL="0" marR="0" lvl="0" indent="0" algn="ctr" defTabSz="914112" rtl="0" eaLnBrk="1" fontAlgn="auto" latinLnBrk="0" hangingPunct="1">
                <a:lnSpc>
                  <a:spcPct val="100000"/>
                </a:lnSpc>
                <a:spcBef>
                  <a:spcPts val="0"/>
                </a:spcBef>
                <a:spcAft>
                  <a:spcPts val="0"/>
                </a:spcAft>
                <a:buClrTx/>
                <a:buSzTx/>
                <a:buFontTx/>
                <a:buNone/>
                <a:tabLst/>
                <a:defRPr/>
              </a:pPr>
              <a:r>
                <a:rPr kumimoji="0" lang="en-US" altLang="zh-CN" sz="1000" b="1" i="0" u="none" strike="noStrike" kern="1200" cap="none" spc="0" normalizeH="0" baseline="0" noProof="0" dirty="0">
                  <a:ln>
                    <a:noFill/>
                  </a:ln>
                  <a:solidFill>
                    <a:srgbClr val="0070C0"/>
                  </a:solidFill>
                  <a:effectLst/>
                  <a:uLnTx/>
                  <a:uFillTx/>
                  <a:latin typeface="Calibri" panose="020F0502020204030204" pitchFamily="34" charset="0"/>
                  <a:ea typeface="微软雅黑" panose="020B0503020204020204" pitchFamily="34" charset="-122"/>
                  <a:cs typeface="Calibri" panose="020F0502020204030204" pitchFamily="34" charset="0"/>
                </a:rPr>
                <a:t>8 </a:t>
              </a:r>
              <a:r>
                <a:rPr kumimoji="0" lang="en-US" altLang="zh-CN" sz="1000" b="0" i="0" u="none" strike="noStrike" kern="1200" cap="none" spc="0" normalizeH="0" baseline="0" noProof="0" dirty="0">
                  <a:ln>
                    <a:noFill/>
                  </a:ln>
                  <a:solidFill>
                    <a:srgbClr val="2D2015"/>
                  </a:solidFill>
                  <a:effectLst/>
                  <a:uLnTx/>
                  <a:uFillTx/>
                  <a:latin typeface="Calibri" panose="020F0502020204030204" pitchFamily="34" charset="0"/>
                  <a:ea typeface="微软雅黑" panose="020B0503020204020204" pitchFamily="34" charset="-122"/>
                  <a:cs typeface="Calibri" panose="020F0502020204030204" pitchFamily="34" charset="0"/>
                </a:rPr>
                <a:t>ports</a:t>
              </a:r>
            </a:p>
          </p:txBody>
        </p:sp>
        <p:sp>
          <p:nvSpPr>
            <p:cNvPr id="95" name="矩形 94">
              <a:extLst>
                <a:ext uri="{FF2B5EF4-FFF2-40B4-BE49-F238E27FC236}">
                  <a16:creationId xmlns:a16="http://schemas.microsoft.com/office/drawing/2014/main" xmlns="" id="{91EC0961-5E0C-4439-B1AE-7EC4E02BEE2C}"/>
                </a:ext>
              </a:extLst>
            </p:cNvPr>
            <p:cNvSpPr/>
            <p:nvPr/>
          </p:nvSpPr>
          <p:spPr>
            <a:xfrm>
              <a:off x="3628990" y="3191956"/>
              <a:ext cx="902715" cy="246221"/>
            </a:xfrm>
            <a:prstGeom prst="rect">
              <a:avLst/>
            </a:prstGeom>
            <a:noFill/>
          </p:spPr>
          <p:txBody>
            <a:bodyPr wrap="square" rtlCol="0">
              <a:spAutoFit/>
            </a:bodyPr>
            <a:lstStyle/>
            <a:p>
              <a:pPr marL="0" marR="0" lvl="0" indent="0" algn="ctr" defTabSz="914112" rtl="0" eaLnBrk="1" fontAlgn="auto" latinLnBrk="0" hangingPunct="1">
                <a:lnSpc>
                  <a:spcPct val="100000"/>
                </a:lnSpc>
                <a:spcBef>
                  <a:spcPts val="0"/>
                </a:spcBef>
                <a:spcAft>
                  <a:spcPts val="0"/>
                </a:spcAft>
                <a:buClrTx/>
                <a:buSzTx/>
                <a:buFontTx/>
                <a:buNone/>
                <a:tabLst/>
                <a:defRPr/>
              </a:pPr>
              <a:r>
                <a:rPr kumimoji="0" lang="en-US" altLang="zh-CN" sz="1000" b="1" i="0" u="none" strike="noStrike" kern="1200" cap="none" spc="0" normalizeH="0" baseline="0" noProof="0" dirty="0">
                  <a:ln>
                    <a:noFill/>
                  </a:ln>
                  <a:solidFill>
                    <a:srgbClr val="0070C0"/>
                  </a:solidFill>
                  <a:effectLst/>
                  <a:uLnTx/>
                  <a:uFillTx/>
                  <a:latin typeface="Calibri" panose="020F0502020204030204" pitchFamily="34" charset="0"/>
                  <a:ea typeface="微软雅黑" panose="020B0503020204020204" pitchFamily="34" charset="-122"/>
                  <a:cs typeface="Calibri" panose="020F0502020204030204" pitchFamily="34" charset="0"/>
                </a:rPr>
                <a:t>8</a:t>
              </a:r>
              <a:r>
                <a:rPr kumimoji="0" lang="en-US" altLang="zh-CN" sz="1000" b="0" i="0" u="none" strike="noStrike" kern="1200" cap="none" spc="0" normalizeH="0" baseline="0" noProof="0" dirty="0">
                  <a:ln>
                    <a:noFill/>
                  </a:ln>
                  <a:solidFill>
                    <a:srgbClr val="2D2015"/>
                  </a:solidFill>
                  <a:effectLst/>
                  <a:uLnTx/>
                  <a:uFillTx/>
                  <a:latin typeface="Calibri" panose="020F0502020204030204" pitchFamily="34" charset="0"/>
                  <a:ea typeface="微软雅黑" panose="020B0503020204020204" pitchFamily="34" charset="-122"/>
                  <a:cs typeface="Calibri" panose="020F0502020204030204" pitchFamily="34" charset="0"/>
                </a:rPr>
                <a:t> ports</a:t>
              </a:r>
            </a:p>
          </p:txBody>
        </p:sp>
        <p:sp>
          <p:nvSpPr>
            <p:cNvPr id="96" name="矩形 95">
              <a:extLst>
                <a:ext uri="{FF2B5EF4-FFF2-40B4-BE49-F238E27FC236}">
                  <a16:creationId xmlns:a16="http://schemas.microsoft.com/office/drawing/2014/main" xmlns="" id="{50600568-51B2-4190-8399-F16EEEB4FA43}"/>
                </a:ext>
              </a:extLst>
            </p:cNvPr>
            <p:cNvSpPr/>
            <p:nvPr/>
          </p:nvSpPr>
          <p:spPr>
            <a:xfrm>
              <a:off x="3574681" y="3551343"/>
              <a:ext cx="991156" cy="246221"/>
            </a:xfrm>
            <a:prstGeom prst="rect">
              <a:avLst/>
            </a:prstGeom>
            <a:noFill/>
          </p:spPr>
          <p:txBody>
            <a:bodyPr wrap="square" rtlCol="0">
              <a:spAutoFit/>
            </a:bodyPr>
            <a:lstStyle/>
            <a:p>
              <a:pPr marL="0" marR="0" lvl="0" indent="0" algn="ctr" defTabSz="914112" rtl="0" eaLnBrk="1" fontAlgn="auto" latinLnBrk="0" hangingPunct="1">
                <a:lnSpc>
                  <a:spcPct val="100000"/>
                </a:lnSpc>
                <a:spcBef>
                  <a:spcPts val="0"/>
                </a:spcBef>
                <a:spcAft>
                  <a:spcPts val="0"/>
                </a:spcAft>
                <a:buClrTx/>
                <a:buSzTx/>
                <a:buFontTx/>
                <a:buNone/>
                <a:tabLst/>
                <a:defRPr/>
              </a:pPr>
              <a:r>
                <a:rPr kumimoji="0" lang="en-US" altLang="zh-CN" sz="1000" b="1" i="0" u="none" strike="noStrike" kern="1200" cap="none" spc="0" normalizeH="0" baseline="0" noProof="0" dirty="0">
                  <a:ln>
                    <a:noFill/>
                  </a:ln>
                  <a:solidFill>
                    <a:srgbClr val="0070C0"/>
                  </a:solidFill>
                  <a:effectLst/>
                  <a:uLnTx/>
                  <a:uFillTx/>
                  <a:latin typeface="Calibri" panose="020F0502020204030204" pitchFamily="34" charset="0"/>
                  <a:ea typeface="微软雅黑" panose="020B0503020204020204" pitchFamily="34" charset="-122"/>
                  <a:cs typeface="Calibri" panose="020F0502020204030204" pitchFamily="34" charset="0"/>
                </a:rPr>
                <a:t>8</a:t>
              </a:r>
              <a:r>
                <a:rPr kumimoji="0" lang="en-US" altLang="zh-CN" sz="1000" b="0" i="0" u="none" strike="noStrike" kern="1200" cap="none" spc="0" normalizeH="0" baseline="0" noProof="0" dirty="0">
                  <a:ln>
                    <a:noFill/>
                  </a:ln>
                  <a:solidFill>
                    <a:srgbClr val="2D2015"/>
                  </a:solidFill>
                  <a:effectLst/>
                  <a:uLnTx/>
                  <a:uFillTx/>
                  <a:latin typeface="Calibri" panose="020F0502020204030204" pitchFamily="34" charset="0"/>
                  <a:ea typeface="微软雅黑" panose="020B0503020204020204" pitchFamily="34" charset="-122"/>
                  <a:cs typeface="Calibri" panose="020F0502020204030204" pitchFamily="34" charset="0"/>
                </a:rPr>
                <a:t> ports</a:t>
              </a:r>
            </a:p>
          </p:txBody>
        </p:sp>
        <p:sp>
          <p:nvSpPr>
            <p:cNvPr id="97" name="右大括号 96">
              <a:extLst>
                <a:ext uri="{FF2B5EF4-FFF2-40B4-BE49-F238E27FC236}">
                  <a16:creationId xmlns:a16="http://schemas.microsoft.com/office/drawing/2014/main" xmlns="" id="{6E030F7A-C468-4BB0-AF62-F94A0231BEBC}"/>
                </a:ext>
              </a:extLst>
            </p:cNvPr>
            <p:cNvSpPr/>
            <p:nvPr/>
          </p:nvSpPr>
          <p:spPr bwMode="auto">
            <a:xfrm>
              <a:off x="3694951" y="2862823"/>
              <a:ext cx="78555" cy="210650"/>
            </a:xfrm>
            <a:prstGeom prst="rightBrace">
              <a:avLst>
                <a:gd name="adj1" fmla="val 26520"/>
                <a:gd name="adj2" fmla="val 50000"/>
              </a:avLst>
            </a:prstGeom>
            <a:noFill/>
            <a:ln w="9525" cap="flat" cmpd="sng" algn="ctr">
              <a:solidFill>
                <a:srgbClr val="2D2015"/>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0" cap="none" spc="0" normalizeH="0" baseline="0" noProof="0">
                <a:ln>
                  <a:noFill/>
                </a:ln>
                <a:solidFill>
                  <a:srgbClr val="B2B2B2"/>
                </a:solidFill>
                <a:effectLst/>
                <a:uLnTx/>
                <a:uFillTx/>
                <a:latin typeface="Calibri" panose="020F0502020204030204" pitchFamily="34" charset="0"/>
                <a:ea typeface="宋体" charset="-122"/>
                <a:cs typeface="Calibri" panose="020F0502020204030204" pitchFamily="34" charset="0"/>
              </a:endParaRPr>
            </a:p>
          </p:txBody>
        </p:sp>
        <p:sp>
          <p:nvSpPr>
            <p:cNvPr id="98" name="右大括号 97">
              <a:extLst>
                <a:ext uri="{FF2B5EF4-FFF2-40B4-BE49-F238E27FC236}">
                  <a16:creationId xmlns:a16="http://schemas.microsoft.com/office/drawing/2014/main" xmlns="" id="{9CFC2988-9646-4040-9333-3A2F5BDD5A45}"/>
                </a:ext>
              </a:extLst>
            </p:cNvPr>
            <p:cNvSpPr/>
            <p:nvPr/>
          </p:nvSpPr>
          <p:spPr bwMode="auto">
            <a:xfrm>
              <a:off x="3694951" y="3213686"/>
              <a:ext cx="78555" cy="210650"/>
            </a:xfrm>
            <a:prstGeom prst="rightBrace">
              <a:avLst>
                <a:gd name="adj1" fmla="val 26520"/>
                <a:gd name="adj2" fmla="val 50000"/>
              </a:avLst>
            </a:prstGeom>
            <a:noFill/>
            <a:ln w="9525" cap="flat" cmpd="sng" algn="ctr">
              <a:solidFill>
                <a:srgbClr val="2D2015"/>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0" cap="none" spc="0" normalizeH="0" baseline="0" noProof="0">
                <a:ln>
                  <a:noFill/>
                </a:ln>
                <a:solidFill>
                  <a:srgbClr val="B2B2B2"/>
                </a:solidFill>
                <a:effectLst/>
                <a:uLnTx/>
                <a:uFillTx/>
                <a:latin typeface="Calibri" panose="020F0502020204030204" pitchFamily="34" charset="0"/>
                <a:ea typeface="宋体" charset="-122"/>
                <a:cs typeface="Calibri" panose="020F0502020204030204" pitchFamily="34" charset="0"/>
              </a:endParaRPr>
            </a:p>
          </p:txBody>
        </p:sp>
        <p:sp>
          <p:nvSpPr>
            <p:cNvPr id="99" name="右大括号 98">
              <a:extLst>
                <a:ext uri="{FF2B5EF4-FFF2-40B4-BE49-F238E27FC236}">
                  <a16:creationId xmlns:a16="http://schemas.microsoft.com/office/drawing/2014/main" xmlns="" id="{BEBA55D6-B761-4538-830C-3E974F9ED305}"/>
                </a:ext>
              </a:extLst>
            </p:cNvPr>
            <p:cNvSpPr/>
            <p:nvPr/>
          </p:nvSpPr>
          <p:spPr bwMode="auto">
            <a:xfrm>
              <a:off x="3694951" y="3574779"/>
              <a:ext cx="78555" cy="210650"/>
            </a:xfrm>
            <a:prstGeom prst="rightBrace">
              <a:avLst>
                <a:gd name="adj1" fmla="val 26520"/>
                <a:gd name="adj2" fmla="val 50000"/>
              </a:avLst>
            </a:prstGeom>
            <a:noFill/>
            <a:ln w="9525" cap="flat" cmpd="sng" algn="ctr">
              <a:solidFill>
                <a:srgbClr val="2D2015"/>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0" cap="none" spc="0" normalizeH="0" baseline="0" noProof="0">
                <a:ln>
                  <a:noFill/>
                </a:ln>
                <a:solidFill>
                  <a:srgbClr val="B2B2B2"/>
                </a:solidFill>
                <a:effectLst/>
                <a:uLnTx/>
                <a:uFillTx/>
                <a:latin typeface="Calibri" panose="020F0502020204030204" pitchFamily="34" charset="0"/>
                <a:ea typeface="宋体" charset="-122"/>
                <a:cs typeface="Calibri" panose="020F0502020204030204" pitchFamily="34" charset="0"/>
              </a:endParaRPr>
            </a:p>
          </p:txBody>
        </p:sp>
        <p:sp>
          <p:nvSpPr>
            <p:cNvPr id="100" name="矩形 99">
              <a:extLst>
                <a:ext uri="{FF2B5EF4-FFF2-40B4-BE49-F238E27FC236}">
                  <a16:creationId xmlns:a16="http://schemas.microsoft.com/office/drawing/2014/main" xmlns="" id="{10D5A735-82E2-4E27-8746-C54617363681}"/>
                </a:ext>
              </a:extLst>
            </p:cNvPr>
            <p:cNvSpPr/>
            <p:nvPr/>
          </p:nvSpPr>
          <p:spPr>
            <a:xfrm>
              <a:off x="4186303" y="2837423"/>
              <a:ext cx="504000" cy="246221"/>
            </a:xfrm>
            <a:prstGeom prst="rect">
              <a:avLst/>
            </a:prstGeom>
            <a:noFill/>
          </p:spPr>
          <p:txBody>
            <a:bodyPr wrap="square" rtlCol="0">
              <a:spAutoFit/>
            </a:bodyPr>
            <a:lstStyle/>
            <a:p>
              <a:pPr marL="0" marR="0" lvl="0" indent="0" algn="ctr" defTabSz="914112"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2D2015"/>
                  </a:solidFill>
                  <a:effectLst/>
                  <a:uLnTx/>
                  <a:uFillTx/>
                  <a:latin typeface="Calibri" panose="020F0502020204030204" pitchFamily="34" charset="0"/>
                  <a:ea typeface="微软雅黑" panose="020B0503020204020204" pitchFamily="34" charset="-122"/>
                  <a:cs typeface="Calibri" panose="020F0502020204030204" pitchFamily="34" charset="0"/>
                </a:rPr>
                <a:t>CSI1</a:t>
              </a:r>
            </a:p>
          </p:txBody>
        </p:sp>
        <p:sp>
          <p:nvSpPr>
            <p:cNvPr id="101" name="矩形 100">
              <a:extLst>
                <a:ext uri="{FF2B5EF4-FFF2-40B4-BE49-F238E27FC236}">
                  <a16:creationId xmlns:a16="http://schemas.microsoft.com/office/drawing/2014/main" xmlns="" id="{14076F0F-4661-410B-B68B-CA8E4D232BC8}"/>
                </a:ext>
              </a:extLst>
            </p:cNvPr>
            <p:cNvSpPr/>
            <p:nvPr/>
          </p:nvSpPr>
          <p:spPr>
            <a:xfrm>
              <a:off x="4186303" y="3191956"/>
              <a:ext cx="504000" cy="246221"/>
            </a:xfrm>
            <a:prstGeom prst="rect">
              <a:avLst/>
            </a:prstGeom>
            <a:noFill/>
          </p:spPr>
          <p:txBody>
            <a:bodyPr wrap="square" rtlCol="0">
              <a:spAutoFit/>
            </a:bodyPr>
            <a:lstStyle/>
            <a:p>
              <a:pPr marL="0" marR="0" lvl="0" indent="0" algn="ctr" defTabSz="914112"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2D2015"/>
                  </a:solidFill>
                  <a:effectLst/>
                  <a:uLnTx/>
                  <a:uFillTx/>
                  <a:latin typeface="Calibri" panose="020F0502020204030204" pitchFamily="34" charset="0"/>
                  <a:ea typeface="微软雅黑" panose="020B0503020204020204" pitchFamily="34" charset="-122"/>
                  <a:cs typeface="Calibri" panose="020F0502020204030204" pitchFamily="34" charset="0"/>
                </a:rPr>
                <a:t>CSI2</a:t>
              </a:r>
            </a:p>
          </p:txBody>
        </p:sp>
        <p:sp>
          <p:nvSpPr>
            <p:cNvPr id="102" name="矩形 101">
              <a:extLst>
                <a:ext uri="{FF2B5EF4-FFF2-40B4-BE49-F238E27FC236}">
                  <a16:creationId xmlns:a16="http://schemas.microsoft.com/office/drawing/2014/main" xmlns="" id="{96227EC1-ADD9-420F-A6F4-E183CD94D336}"/>
                </a:ext>
              </a:extLst>
            </p:cNvPr>
            <p:cNvSpPr/>
            <p:nvPr/>
          </p:nvSpPr>
          <p:spPr>
            <a:xfrm>
              <a:off x="4186303" y="3551343"/>
              <a:ext cx="504000" cy="246221"/>
            </a:xfrm>
            <a:prstGeom prst="rect">
              <a:avLst/>
            </a:prstGeom>
            <a:noFill/>
          </p:spPr>
          <p:txBody>
            <a:bodyPr wrap="square" rtlCol="0">
              <a:spAutoFit/>
            </a:bodyPr>
            <a:lstStyle/>
            <a:p>
              <a:pPr marL="0" marR="0" lvl="0" indent="0" algn="ctr" defTabSz="914112"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2D2015"/>
                  </a:solidFill>
                  <a:effectLst/>
                  <a:uLnTx/>
                  <a:uFillTx/>
                  <a:latin typeface="Calibri" panose="020F0502020204030204" pitchFamily="34" charset="0"/>
                  <a:ea typeface="微软雅黑" panose="020B0503020204020204" pitchFamily="34" charset="-122"/>
                  <a:cs typeface="Calibri" panose="020F0502020204030204" pitchFamily="34" charset="0"/>
                </a:rPr>
                <a:t>CSI3</a:t>
              </a:r>
            </a:p>
          </p:txBody>
        </p:sp>
      </p:grpSp>
      <p:sp>
        <p:nvSpPr>
          <p:cNvPr id="111" name="文本框 110">
            <a:extLst>
              <a:ext uri="{FF2B5EF4-FFF2-40B4-BE49-F238E27FC236}">
                <a16:creationId xmlns:a16="http://schemas.microsoft.com/office/drawing/2014/main" xmlns="" id="{78EA2FBA-E27E-40F1-A7CE-50017DEA281A}"/>
              </a:ext>
            </a:extLst>
          </p:cNvPr>
          <p:cNvSpPr txBox="1"/>
          <p:nvPr/>
        </p:nvSpPr>
        <p:spPr>
          <a:xfrm>
            <a:off x="824662" y="3017185"/>
            <a:ext cx="1408832" cy="484748"/>
          </a:xfrm>
          <a:prstGeom prst="rect">
            <a:avLst/>
          </a:prstGeom>
          <a:noFill/>
        </p:spPr>
        <p:txBody>
          <a:bodyPr wrap="square" lIns="0" tIns="0" rIns="0" bIns="0" rtlCol="0">
            <a:spAutoFit/>
          </a:bodyPr>
          <a:lstStyle/>
          <a:p>
            <a:r>
              <a:rPr kumimoji="1" lang="en-US" altLang="zh-CN" sz="1050" i="1" dirty="0">
                <a:latin typeface="Calibri" panose="020F0502020204030204" pitchFamily="34" charset="0"/>
                <a:ea typeface="Microsoft YaHei" panose="020B0503020204020204" pitchFamily="34" charset="-122"/>
                <a:cs typeface="Calibri" panose="020F0502020204030204" pitchFamily="34" charset="0"/>
              </a:rPr>
              <a:t>The CSI is measured for each CC individually but</a:t>
            </a:r>
            <a:r>
              <a:rPr kumimoji="1" lang="zh-CN" altLang="en-US" sz="1050" i="1" dirty="0">
                <a:latin typeface="Calibri" panose="020F0502020204030204" pitchFamily="34" charset="0"/>
                <a:ea typeface="Microsoft YaHei" panose="020B0503020204020204" pitchFamily="34" charset="-122"/>
                <a:cs typeface="Calibri" panose="020F0502020204030204" pitchFamily="34" charset="0"/>
              </a:rPr>
              <a:t> </a:t>
            </a:r>
            <a:r>
              <a:rPr kumimoji="1" lang="en-US" altLang="zh-CN" sz="1050" i="1" dirty="0">
                <a:latin typeface="Calibri" panose="020F0502020204030204" pitchFamily="34" charset="0"/>
                <a:ea typeface="Microsoft YaHei" panose="020B0503020204020204" pitchFamily="34" charset="-122"/>
                <a:cs typeface="Calibri" panose="020F0502020204030204" pitchFamily="34" charset="0"/>
              </a:rPr>
              <a:t>with</a:t>
            </a:r>
            <a:r>
              <a:rPr kumimoji="1" lang="zh-CN" altLang="en-US" sz="1050" i="1" dirty="0">
                <a:latin typeface="Calibri" panose="020F0502020204030204" pitchFamily="34" charset="0"/>
                <a:ea typeface="Microsoft YaHei" panose="020B0503020204020204" pitchFamily="34" charset="-122"/>
                <a:cs typeface="Calibri" panose="020F0502020204030204" pitchFamily="34" charset="0"/>
              </a:rPr>
              <a:t> </a:t>
            </a:r>
            <a:r>
              <a:rPr kumimoji="1" lang="en-US" altLang="zh-CN" sz="1050" i="1" dirty="0">
                <a:latin typeface="Calibri" panose="020F0502020204030204" pitchFamily="34" charset="0"/>
                <a:ea typeface="Microsoft YaHei" panose="020B0503020204020204" pitchFamily="34" charset="-122"/>
                <a:cs typeface="Calibri" panose="020F0502020204030204" pitchFamily="34" charset="0"/>
              </a:rPr>
              <a:t>limited</a:t>
            </a:r>
            <a:r>
              <a:rPr kumimoji="1" lang="zh-CN" altLang="en-US" sz="1050" i="1" dirty="0">
                <a:latin typeface="Calibri" panose="020F0502020204030204" pitchFamily="34" charset="0"/>
                <a:ea typeface="Microsoft YaHei" panose="020B0503020204020204" pitchFamily="34" charset="-122"/>
                <a:cs typeface="Calibri" panose="020F0502020204030204" pitchFamily="34" charset="0"/>
              </a:rPr>
              <a:t> </a:t>
            </a:r>
            <a:r>
              <a:rPr kumimoji="1" lang="en-US" altLang="zh-CN" sz="1050" i="1" dirty="0">
                <a:latin typeface="Calibri" panose="020F0502020204030204" pitchFamily="34" charset="0"/>
                <a:ea typeface="Microsoft YaHei" panose="020B0503020204020204" pitchFamily="34" charset="-122"/>
                <a:cs typeface="Calibri" panose="020F0502020204030204" pitchFamily="34" charset="0"/>
              </a:rPr>
              <a:t>ports</a:t>
            </a:r>
            <a:endParaRPr kumimoji="1" lang="zh-CN" altLang="en-US" sz="1050" i="1" dirty="0">
              <a:latin typeface="Calibri" panose="020F0502020204030204" pitchFamily="34" charset="0"/>
              <a:ea typeface="Microsoft YaHei" panose="020B0503020204020204" pitchFamily="34" charset="-122"/>
              <a:cs typeface="Calibri" panose="020F0502020204030204" pitchFamily="34" charset="0"/>
            </a:endParaRPr>
          </a:p>
        </p:txBody>
      </p:sp>
      <p:sp>
        <p:nvSpPr>
          <p:cNvPr id="134" name="文本框 133">
            <a:extLst>
              <a:ext uri="{FF2B5EF4-FFF2-40B4-BE49-F238E27FC236}">
                <a16:creationId xmlns:a16="http://schemas.microsoft.com/office/drawing/2014/main" xmlns="" id="{DACFF80E-D149-4EEE-8CFD-A4DDF0269847}"/>
              </a:ext>
            </a:extLst>
          </p:cNvPr>
          <p:cNvSpPr txBox="1"/>
          <p:nvPr/>
        </p:nvSpPr>
        <p:spPr>
          <a:xfrm>
            <a:off x="5705993" y="1210104"/>
            <a:ext cx="3832139" cy="284693"/>
          </a:xfrm>
          <a:prstGeom prst="rect">
            <a:avLst/>
          </a:prstGeom>
          <a:noFill/>
        </p:spPr>
        <p:txBody>
          <a:bodyPr wrap="square" rtlCol="0">
            <a:spAutoFit/>
          </a:bodyPr>
          <a:lstStyle/>
          <a:p>
            <a:pPr algn="just" defTabSz="914400" fontAlgn="base">
              <a:lnSpc>
                <a:spcPts val="1500"/>
              </a:lnSpc>
              <a:spcAft>
                <a:spcPts val="600"/>
              </a:spcAft>
              <a:defRPr/>
            </a:pPr>
            <a:r>
              <a:rPr lang="en-US" altLang="zh-CN" sz="1200" b="1" dirty="0">
                <a:solidFill>
                  <a:srgbClr val="1D1D1A"/>
                </a:solidFill>
                <a:latin typeface="Calibri" panose="020F0502020204030204" pitchFamily="34" charset="0"/>
                <a:ea typeface="等线" panose="02010600030101010101" pitchFamily="2" charset="-122"/>
                <a:cs typeface="Calibri" panose="020F0502020204030204" pitchFamily="34" charset="0"/>
              </a:rPr>
              <a:t>Rel-19: Joint CSI measurement </a:t>
            </a:r>
            <a:r>
              <a:rPr lang="en-US" altLang="zh-CN" sz="1200" b="1" dirty="0" smtClean="0">
                <a:solidFill>
                  <a:srgbClr val="1D1D1A"/>
                </a:solidFill>
                <a:latin typeface="Calibri" panose="020F0502020204030204" pitchFamily="34" charset="0"/>
                <a:ea typeface="等线" panose="02010600030101010101" pitchFamily="2" charset="-122"/>
                <a:cs typeface="Calibri" panose="020F0502020204030204" pitchFamily="34" charset="0"/>
              </a:rPr>
              <a:t>across </a:t>
            </a:r>
            <a:r>
              <a:rPr lang="en-US" altLang="zh-CN" sz="1200" b="1" dirty="0">
                <a:solidFill>
                  <a:srgbClr val="1D1D1A"/>
                </a:solidFill>
                <a:latin typeface="Calibri" panose="020F0502020204030204" pitchFamily="34" charset="0"/>
                <a:ea typeface="等线" panose="02010600030101010101" pitchFamily="2" charset="-122"/>
                <a:cs typeface="Calibri" panose="020F0502020204030204" pitchFamily="34" charset="0"/>
              </a:rPr>
              <a:t>multiple </a:t>
            </a:r>
            <a:r>
              <a:rPr lang="en-US" altLang="zh-CN" sz="1200" b="1" dirty="0" smtClean="0">
                <a:solidFill>
                  <a:srgbClr val="1D1D1A"/>
                </a:solidFill>
                <a:latin typeface="Calibri" panose="020F0502020204030204" pitchFamily="34" charset="0"/>
                <a:ea typeface="等线" panose="02010600030101010101" pitchFamily="2" charset="-122"/>
                <a:cs typeface="Calibri" panose="020F0502020204030204" pitchFamily="34" charset="0"/>
              </a:rPr>
              <a:t>carriers</a:t>
            </a:r>
            <a:endParaRPr lang="en-US" altLang="zh-CN" sz="1200" b="1" dirty="0">
              <a:solidFill>
                <a:srgbClr val="1D1D1A"/>
              </a:solidFill>
              <a:latin typeface="Calibri" panose="020F0502020204030204" pitchFamily="34" charset="0"/>
              <a:ea typeface="等线" panose="02010600030101010101" pitchFamily="2" charset="-122"/>
              <a:cs typeface="Calibri" panose="020F0502020204030204" pitchFamily="34" charset="0"/>
            </a:endParaRPr>
          </a:p>
        </p:txBody>
      </p:sp>
      <p:grpSp>
        <p:nvGrpSpPr>
          <p:cNvPr id="135" name="组合 134">
            <a:extLst>
              <a:ext uri="{FF2B5EF4-FFF2-40B4-BE49-F238E27FC236}">
                <a16:creationId xmlns:a16="http://schemas.microsoft.com/office/drawing/2014/main" xmlns="" id="{CDB8EE55-A4CB-4D4A-8299-A359A9B9DA58}"/>
              </a:ext>
            </a:extLst>
          </p:cNvPr>
          <p:cNvGrpSpPr/>
          <p:nvPr/>
        </p:nvGrpSpPr>
        <p:grpSpPr>
          <a:xfrm>
            <a:off x="7936010" y="2697988"/>
            <a:ext cx="2521102" cy="1016161"/>
            <a:chOff x="2322673" y="5338275"/>
            <a:chExt cx="2521102" cy="1016161"/>
          </a:xfrm>
        </p:grpSpPr>
        <p:sp>
          <p:nvSpPr>
            <p:cNvPr id="136" name="矩形 135">
              <a:extLst>
                <a:ext uri="{FF2B5EF4-FFF2-40B4-BE49-F238E27FC236}">
                  <a16:creationId xmlns:a16="http://schemas.microsoft.com/office/drawing/2014/main" xmlns="" id="{A36E64E8-20B8-4456-B936-DE7AFFD3E858}"/>
                </a:ext>
              </a:extLst>
            </p:cNvPr>
            <p:cNvSpPr/>
            <p:nvPr/>
          </p:nvSpPr>
          <p:spPr bwMode="auto">
            <a:xfrm>
              <a:off x="3006943" y="5363691"/>
              <a:ext cx="720000" cy="180000"/>
            </a:xfrm>
            <a:prstGeom prst="rect">
              <a:avLst/>
            </a:prstGeom>
            <a:solidFill>
              <a:srgbClr val="B9D5F1"/>
            </a:solidFill>
            <a:ln w="9525" cap="flat" cmpd="sng" algn="ctr">
              <a:no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0" cap="none" spc="0" normalizeH="0" baseline="0" noProof="0" dirty="0">
                  <a:ln>
                    <a:noFill/>
                  </a:ln>
                  <a:solidFill>
                    <a:srgbClr val="2D2015"/>
                  </a:solidFill>
                  <a:effectLst/>
                  <a:uLnTx/>
                  <a:uFillTx/>
                  <a:latin typeface="Calibri" panose="020F0502020204030204"/>
                  <a:ea typeface="微软雅黑" panose="020B0503020204020204" pitchFamily="34" charset="-122"/>
                  <a:cs typeface="+mn-cs"/>
                </a:rPr>
                <a:t>32T</a:t>
              </a:r>
              <a:endParaRPr kumimoji="0" lang="zh-CN" altLang="en-US" sz="1000" b="0" i="0" u="none" strike="noStrike" kern="0" cap="none" spc="0" normalizeH="0" baseline="0" noProof="0" dirty="0">
                <a:ln>
                  <a:noFill/>
                </a:ln>
                <a:solidFill>
                  <a:srgbClr val="2D2015"/>
                </a:solidFill>
                <a:effectLst/>
                <a:uLnTx/>
                <a:uFillTx/>
                <a:latin typeface="Calibri" panose="020F0502020204030204"/>
                <a:ea typeface="微软雅黑" panose="020B0503020204020204" pitchFamily="34" charset="-122"/>
                <a:cs typeface="+mn-cs"/>
              </a:endParaRPr>
            </a:p>
          </p:txBody>
        </p:sp>
        <p:sp>
          <p:nvSpPr>
            <p:cNvPr id="137" name="矩形 136">
              <a:extLst>
                <a:ext uri="{FF2B5EF4-FFF2-40B4-BE49-F238E27FC236}">
                  <a16:creationId xmlns:a16="http://schemas.microsoft.com/office/drawing/2014/main" xmlns="" id="{A06D7769-982B-4579-8C6A-AA7EA4710CA0}"/>
                </a:ext>
              </a:extLst>
            </p:cNvPr>
            <p:cNvSpPr/>
            <p:nvPr/>
          </p:nvSpPr>
          <p:spPr bwMode="auto">
            <a:xfrm>
              <a:off x="3006943" y="5748661"/>
              <a:ext cx="720000" cy="180000"/>
            </a:xfrm>
            <a:prstGeom prst="rect">
              <a:avLst/>
            </a:prstGeom>
            <a:solidFill>
              <a:srgbClr val="B9D5F1"/>
            </a:solidFill>
            <a:ln w="9525" cap="flat" cmpd="sng" algn="ctr">
              <a:no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0" cap="none" spc="0" normalizeH="0" baseline="0" noProof="0" dirty="0">
                  <a:ln>
                    <a:noFill/>
                  </a:ln>
                  <a:solidFill>
                    <a:srgbClr val="2D2015"/>
                  </a:solidFill>
                  <a:effectLst/>
                  <a:uLnTx/>
                  <a:uFillTx/>
                  <a:latin typeface="Calibri" panose="020F0502020204030204"/>
                  <a:ea typeface="微软雅黑" panose="020B0503020204020204" pitchFamily="34" charset="-122"/>
                  <a:cs typeface="+mn-cs"/>
                </a:rPr>
                <a:t>32T</a:t>
              </a:r>
              <a:endParaRPr kumimoji="0" lang="zh-CN" altLang="en-US" sz="1000" b="0" i="0" u="none" strike="noStrike" kern="0" cap="none" spc="0" normalizeH="0" baseline="0" noProof="0" dirty="0">
                <a:ln>
                  <a:noFill/>
                </a:ln>
                <a:solidFill>
                  <a:srgbClr val="2D2015"/>
                </a:solidFill>
                <a:effectLst/>
                <a:uLnTx/>
                <a:uFillTx/>
                <a:latin typeface="Calibri" panose="020F0502020204030204"/>
                <a:ea typeface="微软雅黑" panose="020B0503020204020204" pitchFamily="34" charset="-122"/>
                <a:cs typeface="+mn-cs"/>
              </a:endParaRPr>
            </a:p>
          </p:txBody>
        </p:sp>
        <p:sp>
          <p:nvSpPr>
            <p:cNvPr id="138" name="矩形 137">
              <a:extLst>
                <a:ext uri="{FF2B5EF4-FFF2-40B4-BE49-F238E27FC236}">
                  <a16:creationId xmlns:a16="http://schemas.microsoft.com/office/drawing/2014/main" xmlns="" id="{402B1D41-D2B8-4D1B-AA56-DA3C0BAB4E21}"/>
                </a:ext>
              </a:extLst>
            </p:cNvPr>
            <p:cNvSpPr/>
            <p:nvPr/>
          </p:nvSpPr>
          <p:spPr bwMode="auto">
            <a:xfrm>
              <a:off x="3006943" y="6133631"/>
              <a:ext cx="720000" cy="180000"/>
            </a:xfrm>
            <a:prstGeom prst="rect">
              <a:avLst/>
            </a:prstGeom>
            <a:solidFill>
              <a:srgbClr val="B9D5F1"/>
            </a:solidFill>
            <a:ln w="9525" cap="flat" cmpd="sng" algn="ctr">
              <a:no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0" cap="none" spc="0" normalizeH="0" baseline="0" noProof="0" dirty="0">
                  <a:ln>
                    <a:noFill/>
                  </a:ln>
                  <a:solidFill>
                    <a:srgbClr val="2D2015"/>
                  </a:solidFill>
                  <a:effectLst/>
                  <a:uLnTx/>
                  <a:uFillTx/>
                  <a:latin typeface="Calibri" panose="020F0502020204030204"/>
                  <a:ea typeface="微软雅黑" panose="020B0503020204020204" pitchFamily="34" charset="-122"/>
                  <a:cs typeface="+mn-cs"/>
                </a:rPr>
                <a:t>32T</a:t>
              </a:r>
              <a:endParaRPr kumimoji="0" lang="zh-CN" altLang="en-US" sz="1000" b="0" i="0" u="none" strike="noStrike" kern="0" cap="none" spc="0" normalizeH="0" baseline="0" noProof="0" dirty="0">
                <a:ln>
                  <a:noFill/>
                </a:ln>
                <a:solidFill>
                  <a:srgbClr val="2D2015"/>
                </a:solidFill>
                <a:effectLst/>
                <a:uLnTx/>
                <a:uFillTx/>
                <a:latin typeface="Calibri" panose="020F0502020204030204"/>
                <a:ea typeface="微软雅黑" panose="020B0503020204020204" pitchFamily="34" charset="-122"/>
                <a:cs typeface="+mn-cs"/>
              </a:endParaRPr>
            </a:p>
          </p:txBody>
        </p:sp>
        <p:sp>
          <p:nvSpPr>
            <p:cNvPr id="139" name="文本框 138">
              <a:extLst>
                <a:ext uri="{FF2B5EF4-FFF2-40B4-BE49-F238E27FC236}">
                  <a16:creationId xmlns:a16="http://schemas.microsoft.com/office/drawing/2014/main" xmlns="" id="{A63F5830-A741-433E-AD4E-131D6D60B4BD}"/>
                </a:ext>
              </a:extLst>
            </p:cNvPr>
            <p:cNvSpPr txBox="1"/>
            <p:nvPr/>
          </p:nvSpPr>
          <p:spPr>
            <a:xfrm>
              <a:off x="2325928" y="5338275"/>
              <a:ext cx="701617" cy="24622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0" cap="none" spc="0" normalizeH="0" baseline="0" noProof="0" dirty="0">
                  <a:ln>
                    <a:noFill/>
                  </a:ln>
                  <a:solidFill>
                    <a:srgbClr val="000000"/>
                  </a:solidFill>
                  <a:effectLst/>
                  <a:uLnTx/>
                  <a:uFillTx/>
                  <a:latin typeface="Calibri" panose="020F0502020204030204"/>
                  <a:ea typeface="微软雅黑" panose="020B0503020204020204" pitchFamily="34" charset="-122"/>
                  <a:cs typeface="+mn-cs"/>
                </a:rPr>
                <a:t>FDD CC1</a:t>
              </a:r>
              <a:endParaRPr kumimoji="0" lang="zh-CN" altLang="en-US" sz="1000" b="0" i="0" u="none" strike="noStrike" kern="0" cap="none" spc="0" normalizeH="0" baseline="0" noProof="0" dirty="0">
                <a:ln>
                  <a:noFill/>
                </a:ln>
                <a:solidFill>
                  <a:srgbClr val="000000"/>
                </a:solidFill>
                <a:effectLst/>
                <a:uLnTx/>
                <a:uFillTx/>
                <a:latin typeface="Calibri" panose="020F0502020204030204"/>
                <a:ea typeface="微软雅黑" panose="020B0503020204020204" pitchFamily="34" charset="-122"/>
                <a:cs typeface="+mn-cs"/>
              </a:endParaRPr>
            </a:p>
          </p:txBody>
        </p:sp>
        <p:sp>
          <p:nvSpPr>
            <p:cNvPr id="140" name="文本框 139">
              <a:extLst>
                <a:ext uri="{FF2B5EF4-FFF2-40B4-BE49-F238E27FC236}">
                  <a16:creationId xmlns:a16="http://schemas.microsoft.com/office/drawing/2014/main" xmlns="" id="{E2CC6BD9-7F24-40C4-8215-BE6E0F9A4930}"/>
                </a:ext>
              </a:extLst>
            </p:cNvPr>
            <p:cNvSpPr txBox="1"/>
            <p:nvPr/>
          </p:nvSpPr>
          <p:spPr>
            <a:xfrm>
              <a:off x="2322673" y="5715550"/>
              <a:ext cx="701617" cy="24622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0" cap="none" spc="0" normalizeH="0" baseline="0" noProof="0" dirty="0">
                  <a:ln>
                    <a:noFill/>
                  </a:ln>
                  <a:solidFill>
                    <a:srgbClr val="000000"/>
                  </a:solidFill>
                  <a:effectLst/>
                  <a:uLnTx/>
                  <a:uFillTx/>
                  <a:latin typeface="Calibri" panose="020F0502020204030204"/>
                  <a:ea typeface="微软雅黑" panose="020B0503020204020204" pitchFamily="34" charset="-122"/>
                  <a:cs typeface="+mn-cs"/>
                </a:rPr>
                <a:t>FDD CC2</a:t>
              </a:r>
              <a:endParaRPr kumimoji="0" lang="zh-CN" altLang="en-US" sz="1000" b="0" i="0" u="none" strike="noStrike" kern="0" cap="none" spc="0" normalizeH="0" baseline="0" noProof="0" dirty="0">
                <a:ln>
                  <a:noFill/>
                </a:ln>
                <a:solidFill>
                  <a:srgbClr val="000000"/>
                </a:solidFill>
                <a:effectLst/>
                <a:uLnTx/>
                <a:uFillTx/>
                <a:latin typeface="Calibri" panose="020F0502020204030204"/>
                <a:ea typeface="微软雅黑" panose="020B0503020204020204" pitchFamily="34" charset="-122"/>
                <a:cs typeface="+mn-cs"/>
              </a:endParaRPr>
            </a:p>
          </p:txBody>
        </p:sp>
        <p:sp>
          <p:nvSpPr>
            <p:cNvPr id="141" name="文本框 140">
              <a:extLst>
                <a:ext uri="{FF2B5EF4-FFF2-40B4-BE49-F238E27FC236}">
                  <a16:creationId xmlns:a16="http://schemas.microsoft.com/office/drawing/2014/main" xmlns="" id="{1D083876-A201-42B3-800C-4BE3CF3D1610}"/>
                </a:ext>
              </a:extLst>
            </p:cNvPr>
            <p:cNvSpPr txBox="1"/>
            <p:nvPr/>
          </p:nvSpPr>
          <p:spPr>
            <a:xfrm>
              <a:off x="2325928" y="6108215"/>
              <a:ext cx="701617" cy="24622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0" cap="none" spc="0" normalizeH="0" baseline="0" noProof="0" dirty="0">
                  <a:ln>
                    <a:noFill/>
                  </a:ln>
                  <a:solidFill>
                    <a:srgbClr val="000000"/>
                  </a:solidFill>
                  <a:effectLst/>
                  <a:uLnTx/>
                  <a:uFillTx/>
                  <a:latin typeface="Calibri" panose="020F0502020204030204"/>
                  <a:ea typeface="微软雅黑" panose="020B0503020204020204" pitchFamily="34" charset="-122"/>
                  <a:cs typeface="+mn-cs"/>
                </a:rPr>
                <a:t>FDD CC3</a:t>
              </a:r>
              <a:endParaRPr kumimoji="0" lang="zh-CN" altLang="en-US" sz="1000" b="0" i="0" u="none" strike="noStrike" kern="0" cap="none" spc="0" normalizeH="0" baseline="0" noProof="0" dirty="0">
                <a:ln>
                  <a:noFill/>
                </a:ln>
                <a:solidFill>
                  <a:srgbClr val="000000"/>
                </a:solidFill>
                <a:effectLst/>
                <a:uLnTx/>
                <a:uFillTx/>
                <a:latin typeface="Calibri" panose="020F0502020204030204"/>
                <a:ea typeface="微软雅黑" panose="020B0503020204020204" pitchFamily="34" charset="-122"/>
                <a:cs typeface="+mn-cs"/>
              </a:endParaRPr>
            </a:p>
          </p:txBody>
        </p:sp>
        <p:sp>
          <p:nvSpPr>
            <p:cNvPr id="142" name="矩形 141">
              <a:extLst>
                <a:ext uri="{FF2B5EF4-FFF2-40B4-BE49-F238E27FC236}">
                  <a16:creationId xmlns:a16="http://schemas.microsoft.com/office/drawing/2014/main" xmlns="" id="{93A995D4-29FB-4C2C-9CE2-21B273E609F6}"/>
                </a:ext>
              </a:extLst>
            </p:cNvPr>
            <p:cNvSpPr/>
            <p:nvPr/>
          </p:nvSpPr>
          <p:spPr>
            <a:xfrm>
              <a:off x="3760498" y="5704866"/>
              <a:ext cx="902715" cy="246221"/>
            </a:xfrm>
            <a:prstGeom prst="rect">
              <a:avLst/>
            </a:prstGeom>
            <a:noFill/>
          </p:spPr>
          <p:txBody>
            <a:bodyPr wrap="square" rtlCol="0">
              <a:spAutoFit/>
            </a:bodyPr>
            <a:lstStyle/>
            <a:p>
              <a:pPr marL="0" marR="0" lvl="0" indent="0" algn="ctr" defTabSz="914112" rtl="0" eaLnBrk="1" fontAlgn="auto" latinLnBrk="0" hangingPunct="1">
                <a:lnSpc>
                  <a:spcPct val="100000"/>
                </a:lnSpc>
                <a:spcBef>
                  <a:spcPts val="0"/>
                </a:spcBef>
                <a:spcAft>
                  <a:spcPts val="0"/>
                </a:spcAft>
                <a:buClrTx/>
                <a:buSzTx/>
                <a:buFontTx/>
                <a:buNone/>
                <a:tabLst/>
                <a:defRPr/>
              </a:pPr>
              <a:r>
                <a:rPr kumimoji="0" lang="en-US" altLang="zh-CN" sz="1000" b="1" i="0" u="none" strike="noStrike" kern="1200" cap="none" spc="0" normalizeH="0" baseline="0" noProof="0" dirty="0">
                  <a:ln>
                    <a:noFill/>
                  </a:ln>
                  <a:solidFill>
                    <a:srgbClr val="0070C0"/>
                  </a:solidFill>
                  <a:effectLst/>
                  <a:uLnTx/>
                  <a:uFillTx/>
                  <a:latin typeface="Calibri" panose="020F0502020204030204"/>
                  <a:ea typeface="微软雅黑" panose="020B0503020204020204" pitchFamily="34" charset="-122"/>
                  <a:cs typeface="+mn-cs"/>
                </a:rPr>
                <a:t>32</a:t>
              </a:r>
              <a:r>
                <a:rPr kumimoji="0" lang="en-US" altLang="zh-CN" sz="1000" b="0" i="0" u="none" strike="noStrike" kern="1200" cap="none" spc="0" normalizeH="0" baseline="0" noProof="0" dirty="0">
                  <a:ln>
                    <a:noFill/>
                  </a:ln>
                  <a:solidFill>
                    <a:srgbClr val="2D2015"/>
                  </a:solidFill>
                  <a:effectLst/>
                  <a:uLnTx/>
                  <a:uFillTx/>
                  <a:latin typeface="Calibri" panose="020F0502020204030204"/>
                  <a:ea typeface="微软雅黑" panose="020B0503020204020204" pitchFamily="34" charset="-122"/>
                  <a:cs typeface="+mn-cs"/>
                </a:rPr>
                <a:t> ports</a:t>
              </a:r>
            </a:p>
          </p:txBody>
        </p:sp>
        <p:sp>
          <p:nvSpPr>
            <p:cNvPr id="143" name="右大括号 142">
              <a:extLst>
                <a:ext uri="{FF2B5EF4-FFF2-40B4-BE49-F238E27FC236}">
                  <a16:creationId xmlns:a16="http://schemas.microsoft.com/office/drawing/2014/main" xmlns="" id="{3197E509-E2BC-4B02-9E2B-26A43DE352D6}"/>
                </a:ext>
              </a:extLst>
            </p:cNvPr>
            <p:cNvSpPr/>
            <p:nvPr/>
          </p:nvSpPr>
          <p:spPr bwMode="auto">
            <a:xfrm>
              <a:off x="3819233" y="5358457"/>
              <a:ext cx="78555" cy="972000"/>
            </a:xfrm>
            <a:prstGeom prst="rightBrace">
              <a:avLst>
                <a:gd name="adj1" fmla="val 26520"/>
                <a:gd name="adj2" fmla="val 50000"/>
              </a:avLst>
            </a:prstGeom>
            <a:noFill/>
            <a:ln w="9525" cap="flat" cmpd="sng" algn="ctr">
              <a:solidFill>
                <a:srgbClr val="2D2015"/>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0" cap="none" spc="0" normalizeH="0" baseline="0" noProof="0">
                <a:ln>
                  <a:noFill/>
                </a:ln>
                <a:solidFill>
                  <a:srgbClr val="B2B2B2"/>
                </a:solidFill>
                <a:effectLst/>
                <a:uLnTx/>
                <a:uFillTx/>
                <a:latin typeface="Calibri" panose="020F0502020204030204"/>
                <a:ea typeface="宋体" charset="-122"/>
                <a:cs typeface="+mn-cs"/>
              </a:endParaRPr>
            </a:p>
          </p:txBody>
        </p:sp>
        <p:sp>
          <p:nvSpPr>
            <p:cNvPr id="145" name="矩形 144">
              <a:extLst>
                <a:ext uri="{FF2B5EF4-FFF2-40B4-BE49-F238E27FC236}">
                  <a16:creationId xmlns:a16="http://schemas.microsoft.com/office/drawing/2014/main" xmlns="" id="{216C0095-F650-4F06-833E-3FFBA50D2FF8}"/>
                </a:ext>
              </a:extLst>
            </p:cNvPr>
            <p:cNvSpPr/>
            <p:nvPr/>
          </p:nvSpPr>
          <p:spPr>
            <a:xfrm>
              <a:off x="4339775" y="5711343"/>
              <a:ext cx="504000" cy="246221"/>
            </a:xfrm>
            <a:prstGeom prst="rect">
              <a:avLst/>
            </a:prstGeom>
            <a:noFill/>
          </p:spPr>
          <p:txBody>
            <a:bodyPr wrap="square" rtlCol="0">
              <a:spAutoFit/>
            </a:bodyPr>
            <a:lstStyle/>
            <a:p>
              <a:pPr marL="0" marR="0" lvl="0" indent="0" algn="ctr" defTabSz="914112"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2D2015"/>
                  </a:solidFill>
                  <a:effectLst/>
                  <a:uLnTx/>
                  <a:uFillTx/>
                  <a:latin typeface="Calibri" panose="020F0502020204030204"/>
                  <a:ea typeface="微软雅黑" panose="020B0503020204020204" pitchFamily="34" charset="-122"/>
                  <a:cs typeface="+mn-cs"/>
                </a:rPr>
                <a:t>CSI1</a:t>
              </a:r>
            </a:p>
          </p:txBody>
        </p:sp>
      </p:grpSp>
      <p:sp>
        <p:nvSpPr>
          <p:cNvPr id="149" name="文本框 148">
            <a:extLst>
              <a:ext uri="{FF2B5EF4-FFF2-40B4-BE49-F238E27FC236}">
                <a16:creationId xmlns:a16="http://schemas.microsoft.com/office/drawing/2014/main" xmlns="" id="{78EA2FBA-E27E-40F1-A7CE-50017DEA281A}"/>
              </a:ext>
            </a:extLst>
          </p:cNvPr>
          <p:cNvSpPr txBox="1"/>
          <p:nvPr/>
        </p:nvSpPr>
        <p:spPr>
          <a:xfrm>
            <a:off x="6646155" y="3097977"/>
            <a:ext cx="1234294" cy="323165"/>
          </a:xfrm>
          <a:prstGeom prst="rect">
            <a:avLst/>
          </a:prstGeom>
          <a:noFill/>
        </p:spPr>
        <p:txBody>
          <a:bodyPr wrap="square" lIns="0" tIns="0" rIns="0" bIns="0" rtlCol="0">
            <a:spAutoFit/>
          </a:bodyPr>
          <a:lstStyle/>
          <a:p>
            <a:r>
              <a:rPr kumimoji="1" lang="en-US" altLang="zh-CN" sz="1050" i="1" dirty="0">
                <a:latin typeface="Calibri" panose="020F0502020204030204" pitchFamily="34" charset="0"/>
                <a:ea typeface="Microsoft YaHei" panose="020B0503020204020204" pitchFamily="34" charset="-122"/>
                <a:cs typeface="Calibri" panose="020F0502020204030204" pitchFamily="34" charset="0"/>
              </a:rPr>
              <a:t>Single CSI is measured for all CCs</a:t>
            </a:r>
            <a:endParaRPr kumimoji="1" lang="zh-CN" altLang="en-US" sz="1050" i="1" dirty="0">
              <a:latin typeface="Calibri" panose="020F0502020204030204" pitchFamily="34" charset="0"/>
              <a:ea typeface="Microsoft YaHei" panose="020B0503020204020204" pitchFamily="34" charset="-122"/>
              <a:cs typeface="Calibri" panose="020F0502020204030204" pitchFamily="34" charset="0"/>
            </a:endParaRPr>
          </a:p>
        </p:txBody>
      </p:sp>
      <p:sp>
        <p:nvSpPr>
          <p:cNvPr id="175" name="文本框 174">
            <a:extLst>
              <a:ext uri="{FF2B5EF4-FFF2-40B4-BE49-F238E27FC236}">
                <a16:creationId xmlns:a16="http://schemas.microsoft.com/office/drawing/2014/main" xmlns="" id="{DACFF80E-D149-4EEE-8CFD-A4DDF0269847}"/>
              </a:ext>
            </a:extLst>
          </p:cNvPr>
          <p:cNvSpPr txBox="1"/>
          <p:nvPr/>
        </p:nvSpPr>
        <p:spPr>
          <a:xfrm>
            <a:off x="645021" y="1210104"/>
            <a:ext cx="4536772" cy="284693"/>
          </a:xfrm>
          <a:prstGeom prst="rect">
            <a:avLst/>
          </a:prstGeom>
          <a:noFill/>
        </p:spPr>
        <p:txBody>
          <a:bodyPr wrap="square" rtlCol="0">
            <a:spAutoFit/>
          </a:bodyPr>
          <a:lstStyle/>
          <a:p>
            <a:pPr algn="just" defTabSz="914400" fontAlgn="base">
              <a:lnSpc>
                <a:spcPts val="1500"/>
              </a:lnSpc>
              <a:spcAft>
                <a:spcPts val="600"/>
              </a:spcAft>
              <a:defRPr/>
            </a:pPr>
            <a:r>
              <a:rPr lang="en-US" altLang="zh-CN" sz="1200" b="1" dirty="0">
                <a:solidFill>
                  <a:srgbClr val="1D1D1A"/>
                </a:solidFill>
                <a:latin typeface="Calibri" panose="020F0502020204030204" pitchFamily="34" charset="0"/>
                <a:ea typeface="等线" panose="02010600030101010101" pitchFamily="2" charset="-122"/>
                <a:cs typeface="Calibri" panose="020F0502020204030204" pitchFamily="34" charset="0"/>
              </a:rPr>
              <a:t>Rel-18: Independent CSI measurement among multiple carriers</a:t>
            </a:r>
          </a:p>
        </p:txBody>
      </p:sp>
      <p:sp>
        <p:nvSpPr>
          <p:cNvPr id="62" name="文本框 61">
            <a:extLst>
              <a:ext uri="{FF2B5EF4-FFF2-40B4-BE49-F238E27FC236}">
                <a16:creationId xmlns:a16="http://schemas.microsoft.com/office/drawing/2014/main" xmlns="" id="{DACFF80E-D149-4EEE-8CFD-A4DDF0269847}"/>
              </a:ext>
            </a:extLst>
          </p:cNvPr>
          <p:cNvSpPr txBox="1"/>
          <p:nvPr/>
        </p:nvSpPr>
        <p:spPr>
          <a:xfrm>
            <a:off x="5705993" y="1604300"/>
            <a:ext cx="5710051" cy="1131079"/>
          </a:xfrm>
          <a:prstGeom prst="rect">
            <a:avLst/>
          </a:prstGeom>
          <a:noFill/>
        </p:spPr>
        <p:txBody>
          <a:bodyPr wrap="square" rtlCol="0">
            <a:spAutoFit/>
          </a:bodyPr>
          <a:lstStyle/>
          <a:p>
            <a:pPr marL="172800" indent="-172800" defTabSz="914400" fontAlgn="base">
              <a:lnSpc>
                <a:spcPts val="1500"/>
              </a:lnSpc>
              <a:spcAft>
                <a:spcPts val="600"/>
              </a:spcAft>
              <a:buFont typeface="Arial" panose="020B0604020202020204" pitchFamily="34" charset="0"/>
              <a:buChar char="•"/>
              <a:defRPr/>
            </a:pPr>
            <a:r>
              <a:rPr lang="en-US" altLang="zh-CN" sz="1100" dirty="0">
                <a:latin typeface="Calibri" panose="020F0502020204030204" pitchFamily="34" charset="0"/>
                <a:cs typeface="Calibri" panose="020F0502020204030204" pitchFamily="34" charset="0"/>
              </a:rPr>
              <a:t>UE can measure multiple co-located neighboring CCs </a:t>
            </a:r>
            <a:r>
              <a:rPr lang="en-US" altLang="zh-CN" sz="1100" dirty="0" smtClean="0">
                <a:latin typeface="Calibri" panose="020F0502020204030204" pitchFamily="34" charset="0"/>
                <a:cs typeface="Calibri" panose="020F0502020204030204" pitchFamily="34" charset="0"/>
              </a:rPr>
              <a:t>jointly, with the restriction that </a:t>
            </a:r>
            <a:r>
              <a:rPr lang="en-US" altLang="zh-CN" sz="1100" dirty="0">
                <a:latin typeface="Calibri" panose="020F0502020204030204" pitchFamily="34" charset="0"/>
                <a:cs typeface="Calibri" panose="020F0502020204030204" pitchFamily="34" charset="0"/>
              </a:rPr>
              <a:t>the total bandwidth of all CCs cannot exceed the maximum bandwidth per </a:t>
            </a:r>
            <a:r>
              <a:rPr lang="en-US" altLang="zh-CN" sz="1100" dirty="0" smtClean="0">
                <a:latin typeface="Calibri" panose="020F0502020204030204" pitchFamily="34" charset="0"/>
                <a:cs typeface="Calibri" panose="020F0502020204030204" pitchFamily="34" charset="0"/>
              </a:rPr>
              <a:t>CC (i.e. 100 MHz for FR1).</a:t>
            </a:r>
            <a:endParaRPr lang="en-US" altLang="zh-CN" sz="1100" dirty="0">
              <a:latin typeface="Calibri" panose="020F0502020204030204" pitchFamily="34" charset="0"/>
              <a:cs typeface="Calibri" panose="020F0502020204030204" pitchFamily="34" charset="0"/>
            </a:endParaRPr>
          </a:p>
          <a:p>
            <a:pPr marL="172800" indent="-172800" defTabSz="914400" fontAlgn="base">
              <a:lnSpc>
                <a:spcPts val="1500"/>
              </a:lnSpc>
              <a:buFont typeface="Arial" panose="020B0604020202020204" pitchFamily="34" charset="0"/>
              <a:buChar char="•"/>
              <a:defRPr/>
            </a:pPr>
            <a:r>
              <a:rPr lang="en-US" altLang="zh-CN" sz="1100" dirty="0">
                <a:latin typeface="Calibri" panose="020F0502020204030204" pitchFamily="34" charset="0"/>
                <a:cs typeface="Calibri" panose="020F0502020204030204" pitchFamily="34" charset="0"/>
              </a:rPr>
              <a:t>Joint measurement </a:t>
            </a:r>
            <a:r>
              <a:rPr lang="en-US" altLang="zh-CN" sz="1100" dirty="0" smtClean="0">
                <a:latin typeface="Calibri" panose="020F0502020204030204" pitchFamily="34" charset="0"/>
                <a:cs typeface="Calibri" panose="020F0502020204030204" pitchFamily="34" charset="0"/>
              </a:rPr>
              <a:t>across </a:t>
            </a:r>
            <a:r>
              <a:rPr lang="en-US" altLang="zh-CN" sz="1100" dirty="0">
                <a:latin typeface="Calibri" panose="020F0502020204030204" pitchFamily="34" charset="0"/>
                <a:cs typeface="Calibri" panose="020F0502020204030204" pitchFamily="34" charset="0"/>
              </a:rPr>
              <a:t>multiple carriers in R19 has  similar UE complexity as measurement of single carrier in R18</a:t>
            </a:r>
            <a:r>
              <a:rPr lang="en-US" altLang="zh-CN" sz="1100" dirty="0" smtClean="0">
                <a:latin typeface="Calibri" panose="020F0502020204030204" pitchFamily="34" charset="0"/>
                <a:cs typeface="Calibri" panose="020F0502020204030204" pitchFamily="34" charset="0"/>
              </a:rPr>
              <a:t>.</a:t>
            </a:r>
            <a:r>
              <a:rPr lang="en-US" altLang="zh-CN" sz="1100" dirty="0">
                <a:latin typeface="Calibri" panose="020F0502020204030204" pitchFamily="34" charset="0"/>
                <a:cs typeface="Calibri" panose="020F0502020204030204" pitchFamily="34" charset="0"/>
              </a:rPr>
              <a:t/>
            </a:r>
            <a:br>
              <a:rPr lang="en-US" altLang="zh-CN" sz="1100" dirty="0">
                <a:latin typeface="Calibri" panose="020F0502020204030204" pitchFamily="34" charset="0"/>
                <a:cs typeface="Calibri" panose="020F0502020204030204" pitchFamily="34" charset="0"/>
              </a:rPr>
            </a:br>
            <a:endParaRPr lang="en-US" altLang="zh-CN" sz="1100" dirty="0">
              <a:latin typeface="Calibri" panose="020F0502020204030204" pitchFamily="34" charset="0"/>
              <a:cs typeface="Calibri" panose="020F0502020204030204" pitchFamily="34" charset="0"/>
            </a:endParaRPr>
          </a:p>
        </p:txBody>
      </p:sp>
      <p:sp>
        <p:nvSpPr>
          <p:cNvPr id="49" name="圆角矩形 16">
            <a:extLst>
              <a:ext uri="{FF2B5EF4-FFF2-40B4-BE49-F238E27FC236}">
                <a16:creationId xmlns="" xmlns:a16="http://schemas.microsoft.com/office/drawing/2014/main" id="{46E6DC39-B3A0-4739-BCE1-1E56C0441E39}"/>
              </a:ext>
            </a:extLst>
          </p:cNvPr>
          <p:cNvSpPr/>
          <p:nvPr/>
        </p:nvSpPr>
        <p:spPr>
          <a:xfrm>
            <a:off x="1812022" y="4239447"/>
            <a:ext cx="7931291" cy="2312545"/>
          </a:xfrm>
          <a:prstGeom prst="roundRect">
            <a:avLst>
              <a:gd name="adj" fmla="val 2399"/>
            </a:avLst>
          </a:prstGeom>
          <a:noFill/>
          <a:ln w="19050" cap="flat" cmpd="sng" algn="ctr">
            <a:solidFill>
              <a:srgbClr val="666666">
                <a:lumMod val="40000"/>
                <a:lumOff val="6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666666"/>
              </a:solidFill>
              <a:effectLst/>
              <a:uLnTx/>
              <a:uFillTx/>
              <a:latin typeface="Calibri" panose="020F0502020204030204"/>
              <a:ea typeface="等线" panose="02010600030101010101" pitchFamily="2" charset="-122"/>
              <a:cs typeface="Arial" panose="020B0604020202020204" pitchFamily="34" charset="0"/>
            </a:endParaRPr>
          </a:p>
        </p:txBody>
      </p:sp>
      <p:sp>
        <p:nvSpPr>
          <p:cNvPr id="50" name="文本框 49">
            <a:extLst>
              <a:ext uri="{FF2B5EF4-FFF2-40B4-BE49-F238E27FC236}">
                <a16:creationId xmlns="" xmlns:a16="http://schemas.microsoft.com/office/drawing/2014/main" id="{FFF0EA4B-DD1A-4F7C-8708-FBB491D96037}"/>
              </a:ext>
            </a:extLst>
          </p:cNvPr>
          <p:cNvSpPr txBox="1"/>
          <p:nvPr/>
        </p:nvSpPr>
        <p:spPr>
          <a:xfrm>
            <a:off x="4529404" y="4069480"/>
            <a:ext cx="2603292" cy="338554"/>
          </a:xfrm>
          <a:prstGeom prst="rect">
            <a:avLst/>
          </a:prstGeom>
          <a:solidFill>
            <a:srgbClr val="FFFFFF"/>
          </a:solidFill>
        </p:spPr>
        <p:txBody>
          <a:bodyPr wrap="square" rtlCol="0">
            <a:spAutoFit/>
          </a:bodyPr>
          <a:lstStyle/>
          <a:p>
            <a:pPr algn="ctr" defTabSz="1218565" fontAlgn="base">
              <a:spcBef>
                <a:spcPct val="0"/>
              </a:spcBef>
              <a:spcAft>
                <a:spcPct val="0"/>
              </a:spcAft>
              <a:defRPr/>
            </a:pPr>
            <a:r>
              <a:rPr lang="en-US" altLang="zh-CN" sz="1600" b="1" dirty="0" smtClean="0">
                <a:solidFill>
                  <a:srgbClr val="C00000"/>
                </a:solidFill>
                <a:latin typeface="Calibri" panose="020F0502020204030204" pitchFamily="34" charset="0"/>
                <a:cs typeface="Calibri" panose="020F0502020204030204" pitchFamily="34" charset="0"/>
              </a:rPr>
              <a:t>Preliminary evaluation</a:t>
            </a:r>
            <a:endParaRPr lang="en-US" altLang="zh-CN" sz="1600" b="1" dirty="0">
              <a:solidFill>
                <a:srgbClr val="C00000"/>
              </a:solidFill>
              <a:latin typeface="Calibri" panose="020F0502020204030204" pitchFamily="34" charset="0"/>
              <a:cs typeface="Calibri" panose="020F0502020204030204" pitchFamily="34" charset="0"/>
            </a:endParaRPr>
          </a:p>
        </p:txBody>
      </p:sp>
      <p:graphicFrame>
        <p:nvGraphicFramePr>
          <p:cNvPr id="51" name="内容占位符 3">
            <a:extLst>
              <a:ext uri="{FF2B5EF4-FFF2-40B4-BE49-F238E27FC236}">
                <a16:creationId xmlns="" xmlns:a16="http://schemas.microsoft.com/office/drawing/2014/main" id="{E8E31495-6823-4CBC-A351-D296A8C7B521}"/>
              </a:ext>
            </a:extLst>
          </p:cNvPr>
          <p:cNvGraphicFramePr/>
          <p:nvPr>
            <p:extLst>
              <p:ext uri="{D42A27DB-BD31-4B8C-83A1-F6EECF244321}">
                <p14:modId xmlns:p14="http://schemas.microsoft.com/office/powerpoint/2010/main" val="1543033730"/>
              </p:ext>
            </p:extLst>
          </p:nvPr>
        </p:nvGraphicFramePr>
        <p:xfrm>
          <a:off x="2088225" y="4500361"/>
          <a:ext cx="3170011" cy="1637776"/>
        </p:xfrm>
        <a:graphic>
          <a:graphicData uri="http://schemas.openxmlformats.org/drawingml/2006/table">
            <a:tbl>
              <a:tblPr firstRow="1" bandRow="1"/>
              <a:tblGrid>
                <a:gridCol w="1121989">
                  <a:extLst>
                    <a:ext uri="{9D8B030D-6E8A-4147-A177-3AD203B41FA5}">
                      <a16:colId xmlns="" xmlns:a16="http://schemas.microsoft.com/office/drawing/2014/main" val="20000"/>
                    </a:ext>
                  </a:extLst>
                </a:gridCol>
                <a:gridCol w="682674">
                  <a:extLst>
                    <a:ext uri="{9D8B030D-6E8A-4147-A177-3AD203B41FA5}">
                      <a16:colId xmlns="" xmlns:a16="http://schemas.microsoft.com/office/drawing/2014/main" val="20001"/>
                    </a:ext>
                  </a:extLst>
                </a:gridCol>
                <a:gridCol w="682674">
                  <a:extLst>
                    <a:ext uri="{9D8B030D-6E8A-4147-A177-3AD203B41FA5}">
                      <a16:colId xmlns="" xmlns:a16="http://schemas.microsoft.com/office/drawing/2014/main" val="20002"/>
                    </a:ext>
                  </a:extLst>
                </a:gridCol>
                <a:gridCol w="682674">
                  <a:extLst>
                    <a:ext uri="{9D8B030D-6E8A-4147-A177-3AD203B41FA5}">
                      <a16:colId xmlns="" xmlns:a16="http://schemas.microsoft.com/office/drawing/2014/main" val="20003"/>
                    </a:ext>
                  </a:extLst>
                </a:gridCol>
              </a:tblGrid>
              <a:tr h="169397">
                <a:tc>
                  <a:txBody>
                    <a:bodyPr/>
                    <a:lstStyle>
                      <a:lvl1pPr marL="0" algn="l" defTabSz="914400" rtl="0" eaLnBrk="1" latinLnBrk="0" hangingPunct="1">
                        <a:defRPr sz="1800" b="1" kern="1200">
                          <a:solidFill>
                            <a:schemeClr val="tx1"/>
                          </a:solidFill>
                          <a:latin typeface="Calibri" panose="020F0502020204030204"/>
                        </a:defRPr>
                      </a:lvl1pPr>
                      <a:lvl2pPr marL="457200" algn="l" defTabSz="914400" rtl="0" eaLnBrk="1" latinLnBrk="0" hangingPunct="1">
                        <a:defRPr sz="1800" b="1" kern="1200">
                          <a:solidFill>
                            <a:schemeClr val="tx1"/>
                          </a:solidFill>
                          <a:latin typeface="Calibri" panose="020F0502020204030204"/>
                        </a:defRPr>
                      </a:lvl2pPr>
                      <a:lvl3pPr marL="914400" algn="l" defTabSz="914400" rtl="0" eaLnBrk="1" latinLnBrk="0" hangingPunct="1">
                        <a:defRPr sz="1800" b="1" kern="1200">
                          <a:solidFill>
                            <a:schemeClr val="tx1"/>
                          </a:solidFill>
                          <a:latin typeface="Calibri" panose="020F0502020204030204"/>
                        </a:defRPr>
                      </a:lvl3pPr>
                      <a:lvl4pPr marL="1371600" algn="l" defTabSz="914400" rtl="0" eaLnBrk="1" latinLnBrk="0" hangingPunct="1">
                        <a:defRPr sz="1800" b="1" kern="1200">
                          <a:solidFill>
                            <a:schemeClr val="tx1"/>
                          </a:solidFill>
                          <a:latin typeface="Calibri" panose="020F0502020204030204"/>
                        </a:defRPr>
                      </a:lvl4pPr>
                      <a:lvl5pPr marL="1828800" algn="l" defTabSz="914400" rtl="0" eaLnBrk="1" latinLnBrk="0" hangingPunct="1">
                        <a:defRPr sz="1800" b="1" kern="1200">
                          <a:solidFill>
                            <a:schemeClr val="tx1"/>
                          </a:solidFill>
                          <a:latin typeface="Calibri" panose="020F0502020204030204"/>
                        </a:defRPr>
                      </a:lvl5pPr>
                      <a:lvl6pPr marL="2286000" algn="l" defTabSz="914400" rtl="0" eaLnBrk="1" latinLnBrk="0" hangingPunct="1">
                        <a:defRPr sz="1800" b="1" kern="1200">
                          <a:solidFill>
                            <a:schemeClr val="tx1"/>
                          </a:solidFill>
                          <a:latin typeface="Calibri" panose="020F0502020204030204"/>
                        </a:defRPr>
                      </a:lvl6pPr>
                      <a:lvl7pPr marL="2743200" algn="l" defTabSz="914400" rtl="0" eaLnBrk="1" latinLnBrk="0" hangingPunct="1">
                        <a:defRPr sz="1800" b="1" kern="1200">
                          <a:solidFill>
                            <a:schemeClr val="tx1"/>
                          </a:solidFill>
                          <a:latin typeface="Calibri" panose="020F0502020204030204"/>
                        </a:defRPr>
                      </a:lvl7pPr>
                      <a:lvl8pPr marL="3200400" algn="l" defTabSz="914400" rtl="0" eaLnBrk="1" latinLnBrk="0" hangingPunct="1">
                        <a:defRPr sz="1800" b="1" kern="1200">
                          <a:solidFill>
                            <a:schemeClr val="tx1"/>
                          </a:solidFill>
                          <a:latin typeface="Calibri" panose="020F0502020204030204"/>
                        </a:defRPr>
                      </a:lvl8pPr>
                      <a:lvl9pPr marL="3657600" algn="l" defTabSz="914400" rtl="0" eaLnBrk="1" latinLnBrk="0" hangingPunct="1">
                        <a:defRPr sz="1800" b="1" kern="1200">
                          <a:solidFill>
                            <a:schemeClr val="tx1"/>
                          </a:solidFill>
                          <a:latin typeface="Calibri" panose="020F0502020204030204"/>
                        </a:defRPr>
                      </a:lvl9pPr>
                    </a:lstStyle>
                    <a:p>
                      <a:pPr algn="ctr"/>
                      <a:r>
                        <a:rPr lang="en-US" altLang="zh-CN" sz="900" dirty="0">
                          <a:latin typeface="Calibri" panose="020F0502020204030204" pitchFamily="34" charset="0"/>
                          <a:ea typeface="微软雅黑" panose="020B0503020204020204" pitchFamily="34" charset="-122"/>
                          <a:cs typeface="Calibri" panose="020F0502020204030204" pitchFamily="34" charset="0"/>
                        </a:rPr>
                        <a:t>Parameters</a:t>
                      </a:r>
                      <a:endParaRPr lang="zh-CN" altLang="en-US" sz="900" dirty="0">
                        <a:latin typeface="Calibri" panose="020F0502020204030204" pitchFamily="34" charset="0"/>
                        <a:ea typeface="微软雅黑" panose="020B0503020204020204" pitchFamily="34" charset="-122"/>
                        <a:cs typeface="Calibri" panose="020F0502020204030204" pitchFamily="34" charset="0"/>
                      </a:endParaRPr>
                    </a:p>
                  </a:txBody>
                  <a:tcPr marL="0" marR="0" marT="0" marB="0" anchor="ctr">
                    <a:lnL w="12700" cap="flat" cmpd="sng" algn="ctr">
                      <a:noFill/>
                      <a:prstDash val="solid"/>
                      <a:round/>
                      <a:headEnd type="none" w="med" len="med"/>
                      <a:tailEnd type="none" w="med" len="med"/>
                    </a:lnL>
                    <a:lnR w="12700" cmpd="sng">
                      <a:solidFill>
                        <a:srgbClr val="666666"/>
                      </a:solidFill>
                    </a:lnR>
                    <a:lnT w="12700" cmpd="sng">
                      <a:solidFill>
                        <a:srgbClr val="666666"/>
                      </a:solidFill>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gridSpan="3">
                  <a:txBody>
                    <a:bodyPr/>
                    <a:lstStyle>
                      <a:lvl1pPr marL="0" algn="l" defTabSz="914400" rtl="0" eaLnBrk="1" latinLnBrk="0" hangingPunct="1">
                        <a:defRPr sz="1800" b="1" kern="1200">
                          <a:solidFill>
                            <a:schemeClr val="tx1"/>
                          </a:solidFill>
                          <a:latin typeface="Calibri" panose="020F0502020204030204"/>
                        </a:defRPr>
                      </a:lvl1pPr>
                      <a:lvl2pPr marL="457200" algn="l" defTabSz="914400" rtl="0" eaLnBrk="1" latinLnBrk="0" hangingPunct="1">
                        <a:defRPr sz="1800" b="1" kern="1200">
                          <a:solidFill>
                            <a:schemeClr val="tx1"/>
                          </a:solidFill>
                          <a:latin typeface="Calibri" panose="020F0502020204030204"/>
                        </a:defRPr>
                      </a:lvl2pPr>
                      <a:lvl3pPr marL="914400" algn="l" defTabSz="914400" rtl="0" eaLnBrk="1" latinLnBrk="0" hangingPunct="1">
                        <a:defRPr sz="1800" b="1" kern="1200">
                          <a:solidFill>
                            <a:schemeClr val="tx1"/>
                          </a:solidFill>
                          <a:latin typeface="Calibri" panose="020F0502020204030204"/>
                        </a:defRPr>
                      </a:lvl3pPr>
                      <a:lvl4pPr marL="1371600" algn="l" defTabSz="914400" rtl="0" eaLnBrk="1" latinLnBrk="0" hangingPunct="1">
                        <a:defRPr sz="1800" b="1" kern="1200">
                          <a:solidFill>
                            <a:schemeClr val="tx1"/>
                          </a:solidFill>
                          <a:latin typeface="Calibri" panose="020F0502020204030204"/>
                        </a:defRPr>
                      </a:lvl4pPr>
                      <a:lvl5pPr marL="1828800" algn="l" defTabSz="914400" rtl="0" eaLnBrk="1" latinLnBrk="0" hangingPunct="1">
                        <a:defRPr sz="1800" b="1" kern="1200">
                          <a:solidFill>
                            <a:schemeClr val="tx1"/>
                          </a:solidFill>
                          <a:latin typeface="Calibri" panose="020F0502020204030204"/>
                        </a:defRPr>
                      </a:lvl5pPr>
                      <a:lvl6pPr marL="2286000" algn="l" defTabSz="914400" rtl="0" eaLnBrk="1" latinLnBrk="0" hangingPunct="1">
                        <a:defRPr sz="1800" b="1" kern="1200">
                          <a:solidFill>
                            <a:schemeClr val="tx1"/>
                          </a:solidFill>
                          <a:latin typeface="Calibri" panose="020F0502020204030204"/>
                        </a:defRPr>
                      </a:lvl6pPr>
                      <a:lvl7pPr marL="2743200" algn="l" defTabSz="914400" rtl="0" eaLnBrk="1" latinLnBrk="0" hangingPunct="1">
                        <a:defRPr sz="1800" b="1" kern="1200">
                          <a:solidFill>
                            <a:schemeClr val="tx1"/>
                          </a:solidFill>
                          <a:latin typeface="Calibri" panose="020F0502020204030204"/>
                        </a:defRPr>
                      </a:lvl7pPr>
                      <a:lvl8pPr marL="3200400" algn="l" defTabSz="914400" rtl="0" eaLnBrk="1" latinLnBrk="0" hangingPunct="1">
                        <a:defRPr sz="1800" b="1" kern="1200">
                          <a:solidFill>
                            <a:schemeClr val="tx1"/>
                          </a:solidFill>
                          <a:latin typeface="Calibri" panose="020F0502020204030204"/>
                        </a:defRPr>
                      </a:lvl8pPr>
                      <a:lvl9pPr marL="3657600" algn="l" defTabSz="914400" rtl="0" eaLnBrk="1" latinLnBrk="0" hangingPunct="1">
                        <a:defRPr sz="1800" b="1" kern="1200">
                          <a:solidFill>
                            <a:schemeClr val="tx1"/>
                          </a:solidFill>
                          <a:latin typeface="Calibri" panose="020F0502020204030204"/>
                        </a:defRPr>
                      </a:lvl9pPr>
                    </a:lstStyle>
                    <a:p>
                      <a:pPr algn="ctr"/>
                      <a:r>
                        <a:rPr lang="en-US" altLang="zh-CN" sz="900" dirty="0">
                          <a:latin typeface="Calibri" panose="020F0502020204030204" pitchFamily="34" charset="0"/>
                          <a:ea typeface="微软雅黑" panose="020B0503020204020204" pitchFamily="34" charset="-122"/>
                          <a:cs typeface="Calibri" panose="020F0502020204030204" pitchFamily="34" charset="0"/>
                        </a:rPr>
                        <a:t>Value</a:t>
                      </a:r>
                      <a:endParaRPr lang="zh-CN" altLang="en-US" sz="900" dirty="0">
                        <a:latin typeface="Calibri" panose="020F0502020204030204" pitchFamily="34" charset="0"/>
                        <a:ea typeface="微软雅黑" panose="020B0503020204020204" pitchFamily="34" charset="-122"/>
                        <a:cs typeface="Calibri" panose="020F0502020204030204" pitchFamily="34" charset="0"/>
                      </a:endParaRPr>
                    </a:p>
                  </a:txBody>
                  <a:tcPr marL="0" marR="0" marT="0" marB="0" anchor="ctr">
                    <a:lnL w="12700" cmpd="sng">
                      <a:solidFill>
                        <a:srgbClr val="666666"/>
                      </a:solidFill>
                    </a:lnL>
                    <a:lnR w="12700" cap="flat" cmpd="sng" algn="ctr">
                      <a:noFill/>
                      <a:prstDash val="solid"/>
                      <a:round/>
                      <a:headEnd type="none" w="med" len="med"/>
                      <a:tailEnd type="none" w="med" len="med"/>
                    </a:lnR>
                    <a:lnT w="12700" cmpd="sng">
                      <a:solidFill>
                        <a:srgbClr val="666666"/>
                      </a:solidFill>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lvl1pPr marL="0" algn="l" defTabSz="914400" rtl="0" eaLnBrk="1" latinLnBrk="0" hangingPunct="1">
                        <a:defRPr sz="1800" b="1" kern="1200">
                          <a:solidFill>
                            <a:schemeClr val="tx1"/>
                          </a:solidFill>
                          <a:latin typeface="Calibri" panose="020F0502020204030204"/>
                        </a:defRPr>
                      </a:lvl1pPr>
                      <a:lvl2pPr marL="457200" algn="l" defTabSz="914400" rtl="0" eaLnBrk="1" latinLnBrk="0" hangingPunct="1">
                        <a:defRPr sz="1800" b="1" kern="1200">
                          <a:solidFill>
                            <a:schemeClr val="tx1"/>
                          </a:solidFill>
                          <a:latin typeface="Calibri" panose="020F0502020204030204"/>
                        </a:defRPr>
                      </a:lvl2pPr>
                      <a:lvl3pPr marL="914400" algn="l" defTabSz="914400" rtl="0" eaLnBrk="1" latinLnBrk="0" hangingPunct="1">
                        <a:defRPr sz="1800" b="1" kern="1200">
                          <a:solidFill>
                            <a:schemeClr val="tx1"/>
                          </a:solidFill>
                          <a:latin typeface="Calibri" panose="020F0502020204030204"/>
                        </a:defRPr>
                      </a:lvl3pPr>
                      <a:lvl4pPr marL="1371600" algn="l" defTabSz="914400" rtl="0" eaLnBrk="1" latinLnBrk="0" hangingPunct="1">
                        <a:defRPr sz="1800" b="1" kern="1200">
                          <a:solidFill>
                            <a:schemeClr val="tx1"/>
                          </a:solidFill>
                          <a:latin typeface="Calibri" panose="020F0502020204030204"/>
                        </a:defRPr>
                      </a:lvl4pPr>
                      <a:lvl5pPr marL="1828800" algn="l" defTabSz="914400" rtl="0" eaLnBrk="1" latinLnBrk="0" hangingPunct="1">
                        <a:defRPr sz="1800" b="1" kern="1200">
                          <a:solidFill>
                            <a:schemeClr val="tx1"/>
                          </a:solidFill>
                          <a:latin typeface="Calibri" panose="020F0502020204030204"/>
                        </a:defRPr>
                      </a:lvl5pPr>
                      <a:lvl6pPr marL="2286000" algn="l" defTabSz="914400" rtl="0" eaLnBrk="1" latinLnBrk="0" hangingPunct="1">
                        <a:defRPr sz="1800" b="1" kern="1200">
                          <a:solidFill>
                            <a:schemeClr val="tx1"/>
                          </a:solidFill>
                          <a:latin typeface="Calibri" panose="020F0502020204030204"/>
                        </a:defRPr>
                      </a:lvl6pPr>
                      <a:lvl7pPr marL="2743200" algn="l" defTabSz="914400" rtl="0" eaLnBrk="1" latinLnBrk="0" hangingPunct="1">
                        <a:defRPr sz="1800" b="1" kern="1200">
                          <a:solidFill>
                            <a:schemeClr val="tx1"/>
                          </a:solidFill>
                          <a:latin typeface="Calibri" panose="020F0502020204030204"/>
                        </a:defRPr>
                      </a:lvl7pPr>
                      <a:lvl8pPr marL="3200400" algn="l" defTabSz="914400" rtl="0" eaLnBrk="1" latinLnBrk="0" hangingPunct="1">
                        <a:defRPr sz="1800" b="1" kern="1200">
                          <a:solidFill>
                            <a:schemeClr val="tx1"/>
                          </a:solidFill>
                          <a:latin typeface="Calibri" panose="020F0502020204030204"/>
                        </a:defRPr>
                      </a:lvl8pPr>
                      <a:lvl9pPr marL="3657600" algn="l" defTabSz="914400" rtl="0" eaLnBrk="1" latinLnBrk="0" hangingPunct="1">
                        <a:defRPr sz="1800" b="1"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sz="800" dirty="0">
                        <a:latin typeface="Arial" panose="020B0604020202020204" pitchFamily="34" charset="0"/>
                        <a:ea typeface="微软雅黑" panose="020B0503020204020204" pitchFamily="34" charset="-122"/>
                        <a:cs typeface="Arial" panose="020B0604020202020204" pitchFamily="34" charset="0"/>
                      </a:endParaRPr>
                    </a:p>
                  </a:txBody>
                  <a:tcPr anchor="ctr">
                    <a:lnL w="12700" cmpd="sng">
                      <a:solidFill>
                        <a:srgbClr val="666666"/>
                      </a:solidFill>
                    </a:lnL>
                    <a:lnR w="12700" cap="flat" cmpd="sng" algn="ctr">
                      <a:noFill/>
                      <a:prstDash val="solid"/>
                      <a:round/>
                      <a:headEnd type="none" w="med" len="med"/>
                      <a:tailEnd type="none" w="med" len="med"/>
                    </a:lnR>
                    <a:lnT w="12700" cmpd="sng">
                      <a:solidFill>
                        <a:srgbClr val="666666"/>
                      </a:solidFill>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800" dirty="0">
                        <a:latin typeface="Arial" panose="020B0604020202020204" pitchFamily="34" charset="0"/>
                        <a:ea typeface="微软雅黑" panose="020B0503020204020204" pitchFamily="34" charset="-122"/>
                        <a:cs typeface="Arial" panose="020B0604020202020204" pitchFamily="34" charset="0"/>
                      </a:endParaRPr>
                    </a:p>
                  </a:txBody>
                  <a:tcPr anchor="ctr">
                    <a:lnL w="12700" cmpd="sng">
                      <a:solidFill>
                        <a:srgbClr val="666666"/>
                      </a:solidFill>
                    </a:lnL>
                    <a:lnR w="12700" cmpd="sng">
                      <a:noFill/>
                    </a:lnR>
                    <a:lnT w="12700" cmpd="sng">
                      <a:solidFill>
                        <a:srgbClr val="666666"/>
                      </a:solidFill>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0"/>
                  </a:ext>
                </a:extLst>
              </a:tr>
              <a:tr h="169397">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altLang="zh-CN" sz="900" dirty="0">
                          <a:latin typeface="Calibri" panose="020F0502020204030204" pitchFamily="34" charset="0"/>
                          <a:ea typeface="微软雅黑" panose="020B0503020204020204" pitchFamily="34" charset="-122"/>
                          <a:cs typeface="Calibri" panose="020F0502020204030204" pitchFamily="34" charset="0"/>
                        </a:rPr>
                        <a:t>Frequency</a:t>
                      </a:r>
                      <a:endParaRPr lang="zh-CN" altLang="en-US" sz="900" dirty="0">
                        <a:latin typeface="Calibri" panose="020F0502020204030204" pitchFamily="34" charset="0"/>
                        <a:ea typeface="微软雅黑" panose="020B0503020204020204" pitchFamily="34" charset="-122"/>
                        <a:cs typeface="Calibri" panose="020F0502020204030204" pitchFamily="34" charset="0"/>
                      </a:endParaRPr>
                    </a:p>
                  </a:txBody>
                  <a:tcPr marL="0" marR="0" marT="0" marB="0" anchor="ctr">
                    <a:lnL w="12700" cap="flat" cmpd="sng" algn="ctr">
                      <a:no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mpd="sng">
                      <a:solidFill>
                        <a:srgbClr val="666666"/>
                      </a:solidFill>
                    </a:lnB>
                    <a:lnTlToBr w="12700" cmpd="sng">
                      <a:noFill/>
                      <a:prstDash val="solid"/>
                    </a:lnTlToBr>
                    <a:lnBlToTr w="12700" cmpd="sng">
                      <a:noFill/>
                      <a:prstDash val="solid"/>
                    </a:lnBlToTr>
                    <a:solidFill>
                      <a:srgbClr val="FFFFFF">
                        <a:lumMod val="95000"/>
                      </a:srgbClr>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altLang="zh-CN" sz="900" dirty="0">
                          <a:latin typeface="Calibri" panose="020F0502020204030204" pitchFamily="34" charset="0"/>
                          <a:ea typeface="微软雅黑" panose="020B0503020204020204" pitchFamily="34" charset="-122"/>
                          <a:cs typeface="Calibri" panose="020F0502020204030204" pitchFamily="34" charset="0"/>
                        </a:rPr>
                        <a:t>1.8 GHz</a:t>
                      </a:r>
                    </a:p>
                  </a:txBody>
                  <a:tcPr marL="0" marR="0" marT="0" marB="0" anchor="ctr">
                    <a:lnL w="12700" cap="flat" cmpd="sng" algn="ctr">
                      <a:solidFill>
                        <a:srgbClr val="FFFFFF">
                          <a:lumMod val="50000"/>
                        </a:srgbClr>
                      </a:solidFill>
                      <a:prstDash val="solid"/>
                      <a:round/>
                      <a:headEnd type="none" w="med" len="med"/>
                      <a:tailEnd type="none" w="med" len="med"/>
                    </a:lnL>
                    <a:lnR w="12700" cmpd="sng">
                      <a:solidFill>
                        <a:srgbClr val="666666"/>
                      </a:solidFill>
                    </a:lnR>
                    <a:lnT w="12700" cap="flat" cmpd="sng" algn="ctr">
                      <a:solidFill>
                        <a:srgbClr val="FFFFFF">
                          <a:lumMod val="50000"/>
                        </a:srgbClr>
                      </a:solidFill>
                      <a:prstDash val="solid"/>
                      <a:round/>
                      <a:headEnd type="none" w="med" len="med"/>
                      <a:tailEnd type="none" w="med" len="med"/>
                    </a:lnT>
                    <a:lnB w="12700" cmpd="sng">
                      <a:solidFill>
                        <a:srgbClr val="666666"/>
                      </a:solidFill>
                    </a:lnB>
                    <a:lnTlToBr w="12700" cmpd="sng">
                      <a:noFill/>
                      <a:prstDash val="solid"/>
                    </a:lnTlToBr>
                    <a:lnBlToTr w="12700" cmpd="sng">
                      <a:noFill/>
                      <a:prstDash val="solid"/>
                    </a:lnBlToTr>
                    <a:solidFill>
                      <a:srgbClr val="FFFFFF">
                        <a:lumMod val="95000"/>
                      </a:srgbClr>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altLang="zh-CN" sz="900" dirty="0">
                          <a:latin typeface="Calibri" panose="020F0502020204030204" pitchFamily="34" charset="0"/>
                          <a:ea typeface="微软雅黑" panose="020B0503020204020204" pitchFamily="34" charset="-122"/>
                          <a:cs typeface="Calibri" panose="020F0502020204030204" pitchFamily="34" charset="0"/>
                        </a:rPr>
                        <a:t>2.1 GHz</a:t>
                      </a:r>
                      <a:endParaRPr lang="zh-CN" altLang="en-US" sz="900" dirty="0">
                        <a:latin typeface="Calibri" panose="020F0502020204030204" pitchFamily="34" charset="0"/>
                        <a:ea typeface="微软雅黑" panose="020B0503020204020204" pitchFamily="34" charset="-122"/>
                        <a:cs typeface="Calibri" panose="020F0502020204030204" pitchFamily="34" charset="0"/>
                      </a:endParaRPr>
                    </a:p>
                  </a:txBody>
                  <a:tcPr marL="0" marR="0" marT="0" marB="0" anchor="ctr">
                    <a:lnL w="12700" cmpd="sng">
                      <a:solidFill>
                        <a:srgbClr val="666666"/>
                      </a:solidFill>
                    </a:lnL>
                    <a:lnR w="12700" cap="flat" cmpd="sng" algn="ctr">
                      <a:solidFill>
                        <a:srgbClr val="666666"/>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mpd="sng">
                      <a:solidFill>
                        <a:srgbClr val="666666"/>
                      </a:solidFill>
                    </a:lnB>
                    <a:lnTlToBr w="12700" cmpd="sng">
                      <a:noFill/>
                      <a:prstDash val="solid"/>
                    </a:lnTlToBr>
                    <a:lnBlToTr w="12700" cmpd="sng">
                      <a:noFill/>
                      <a:prstDash val="solid"/>
                    </a:lnBlToTr>
                    <a:solidFill>
                      <a:srgbClr val="FFFFFF">
                        <a:lumMod val="95000"/>
                      </a:srgbClr>
                    </a:solidFill>
                  </a:tcPr>
                </a:tc>
                <a:tc>
                  <a:txBody>
                    <a:bodyPr/>
                    <a:lstStyle/>
                    <a:p>
                      <a:pPr algn="ctr"/>
                      <a:r>
                        <a:rPr lang="en-US" altLang="zh-CN" sz="900" dirty="0">
                          <a:latin typeface="Calibri" panose="020F0502020204030204" pitchFamily="34" charset="0"/>
                          <a:ea typeface="微软雅黑" panose="020B0503020204020204" pitchFamily="34" charset="-122"/>
                          <a:cs typeface="Calibri" panose="020F0502020204030204" pitchFamily="34" charset="0"/>
                        </a:rPr>
                        <a:t>2.6 GHz</a:t>
                      </a:r>
                    </a:p>
                  </a:txBody>
                  <a:tcPr marL="0" marR="0" marT="0" marB="0" anchor="ctr">
                    <a:lnL w="12700" cmpd="sng">
                      <a:solidFill>
                        <a:srgbClr val="666666"/>
                      </a:solidFill>
                    </a:lnL>
                    <a:lnR w="12700" cap="flat" cmpd="sng" algn="ctr">
                      <a:no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666666"/>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 xmlns:a16="http://schemas.microsoft.com/office/drawing/2014/main" val="10001"/>
                  </a:ext>
                </a:extLst>
              </a:tr>
              <a:tr h="169397">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altLang="zh-CN" sz="900" dirty="0">
                          <a:latin typeface="Calibri" panose="020F0502020204030204" pitchFamily="34" charset="0"/>
                          <a:ea typeface="微软雅黑" panose="020B0503020204020204" pitchFamily="34" charset="-122"/>
                          <a:cs typeface="Calibri" panose="020F0502020204030204" pitchFamily="34" charset="0"/>
                        </a:rPr>
                        <a:t>Bandwidth</a:t>
                      </a:r>
                      <a:endParaRPr lang="zh-CN" altLang="en-US" sz="900" dirty="0">
                        <a:latin typeface="Calibri" panose="020F0502020204030204" pitchFamily="34" charset="0"/>
                        <a:ea typeface="微软雅黑" panose="020B0503020204020204" pitchFamily="34" charset="-122"/>
                        <a:cs typeface="Calibri" panose="020F0502020204030204" pitchFamily="34" charset="0"/>
                      </a:endParaRPr>
                    </a:p>
                  </a:txBody>
                  <a:tcPr marL="0" marR="0" marT="0" marB="0" anchor="ctr">
                    <a:lnL w="12700" cap="flat" cmpd="sng" algn="ctr">
                      <a:no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mpd="sng">
                      <a:solidFill>
                        <a:srgbClr val="666666"/>
                      </a:solidFill>
                    </a:lnB>
                    <a:lnTlToBr w="12700" cmpd="sng">
                      <a:noFill/>
                      <a:prstDash val="solid"/>
                    </a:lnTlToBr>
                    <a:lnBlToTr w="12700" cmpd="sng">
                      <a:noFill/>
                      <a:prstDash val="solid"/>
                    </a:lnBlToTr>
                    <a:solidFill>
                      <a:srgbClr val="FFFFFF">
                        <a:lumMod val="95000"/>
                      </a:srgbClr>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altLang="zh-CN" sz="900" dirty="0">
                          <a:latin typeface="Calibri" panose="020F0502020204030204" pitchFamily="34" charset="0"/>
                          <a:ea typeface="微软雅黑" panose="020B0503020204020204" pitchFamily="34" charset="-122"/>
                          <a:cs typeface="Calibri" panose="020F0502020204030204" pitchFamily="34" charset="0"/>
                        </a:rPr>
                        <a:t>10 MHz</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mpd="sng">
                      <a:solidFill>
                        <a:srgbClr val="666666"/>
                      </a:solidFill>
                    </a:lnB>
                    <a:lnTlToBr w="12700" cmpd="sng">
                      <a:noFill/>
                      <a:prstDash val="solid"/>
                    </a:lnTlToBr>
                    <a:lnBlToTr w="12700" cmpd="sng">
                      <a:noFill/>
                      <a:prstDash val="solid"/>
                    </a:lnBlToTr>
                    <a:solidFill>
                      <a:srgbClr val="FFFFFF">
                        <a:lumMod val="95000"/>
                      </a:srgbClr>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altLang="zh-CN" sz="900" dirty="0">
                          <a:latin typeface="Calibri" panose="020F0502020204030204" pitchFamily="34" charset="0"/>
                          <a:ea typeface="微软雅黑" panose="020B0503020204020204" pitchFamily="34" charset="-122"/>
                          <a:cs typeface="Calibri" panose="020F0502020204030204" pitchFamily="34" charset="0"/>
                        </a:rPr>
                        <a:t>10 MHz</a:t>
                      </a:r>
                      <a:endParaRPr lang="zh-CN" altLang="en-US" sz="900" dirty="0">
                        <a:latin typeface="Calibri" panose="020F0502020204030204" pitchFamily="34" charset="0"/>
                        <a:ea typeface="微软雅黑" panose="020B0503020204020204" pitchFamily="34" charset="-122"/>
                        <a:cs typeface="Calibri" panose="020F0502020204030204" pitchFamily="34" charset="0"/>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mpd="sng">
                      <a:solidFill>
                        <a:srgbClr val="666666"/>
                      </a:solidFill>
                    </a:lnB>
                    <a:lnTlToBr w="12700" cmpd="sng">
                      <a:noFill/>
                      <a:prstDash val="solid"/>
                    </a:lnTlToBr>
                    <a:lnBlToTr w="12700" cmpd="sng">
                      <a:noFill/>
                      <a:prstDash val="solid"/>
                    </a:lnBlToTr>
                    <a:solidFill>
                      <a:srgbClr val="FFFFFF">
                        <a:lumMod val="95000"/>
                      </a:srgbClr>
                    </a:solidFill>
                  </a:tcPr>
                </a:tc>
                <a:tc>
                  <a:txBody>
                    <a:bodyPr/>
                    <a:lstStyle/>
                    <a:p>
                      <a:pPr algn="ctr"/>
                      <a:r>
                        <a:rPr lang="en-US" altLang="zh-CN" sz="900" dirty="0">
                          <a:latin typeface="Calibri" panose="020F0502020204030204" pitchFamily="34" charset="0"/>
                          <a:ea typeface="微软雅黑" panose="020B0503020204020204" pitchFamily="34" charset="-122"/>
                          <a:cs typeface="Calibri" panose="020F0502020204030204" pitchFamily="34" charset="0"/>
                        </a:rPr>
                        <a:t>10 MHz</a:t>
                      </a:r>
                      <a:endParaRPr lang="zh-CN" altLang="en-US" sz="900" dirty="0">
                        <a:latin typeface="Calibri" panose="020F0502020204030204" pitchFamily="34" charset="0"/>
                        <a:ea typeface="微软雅黑" panose="020B0503020204020204" pitchFamily="34" charset="-122"/>
                        <a:cs typeface="Calibri" panose="020F0502020204030204" pitchFamily="34" charset="0"/>
                      </a:endParaRPr>
                    </a:p>
                  </a:txBody>
                  <a:tcPr marL="0" marR="0" marT="0" marB="0" anchor="ctr">
                    <a:lnL w="12700" cap="flat" cmpd="sng" algn="ctr">
                      <a:solidFill>
                        <a:srgbClr val="666666"/>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 xmlns:a16="http://schemas.microsoft.com/office/drawing/2014/main" val="1704568714"/>
                  </a:ext>
                </a:extLst>
              </a:tr>
              <a:tr h="169397">
                <a:tc>
                  <a:txBody>
                    <a:bodyPr/>
                    <a:lstStyle/>
                    <a:p>
                      <a:pPr algn="ctr"/>
                      <a:r>
                        <a:rPr lang="en-US" altLang="zh-CN" sz="900" dirty="0">
                          <a:latin typeface="Calibri" panose="020F0502020204030204" pitchFamily="34" charset="0"/>
                          <a:ea typeface="微软雅黑" panose="020B0503020204020204" pitchFamily="34" charset="-122"/>
                          <a:cs typeface="Calibri" panose="020F0502020204030204" pitchFamily="34" charset="0"/>
                        </a:rPr>
                        <a:t>Deployment</a:t>
                      </a:r>
                    </a:p>
                  </a:txBody>
                  <a:tcPr marL="0" marR="0" marT="0" marB="0" anchor="ctr">
                    <a:lnL w="12700" cap="flat" cmpd="sng" algn="ctr">
                      <a:no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900" dirty="0">
                          <a:latin typeface="Calibri" panose="020F0502020204030204" pitchFamily="34" charset="0"/>
                          <a:ea typeface="微软雅黑" panose="020B0503020204020204" pitchFamily="34" charset="-122"/>
                          <a:cs typeface="Calibri" panose="020F0502020204030204" pitchFamily="34" charset="0"/>
                        </a:rPr>
                        <a:t>UMA, 21 cells</a:t>
                      </a:r>
                      <a:endParaRPr lang="zh-CN" altLang="en-US" sz="900" dirty="0">
                        <a:latin typeface="Calibri" panose="020F0502020204030204" pitchFamily="34" charset="0"/>
                        <a:ea typeface="微软雅黑" panose="020B0503020204020204" pitchFamily="34" charset="-122"/>
                        <a:cs typeface="Calibri" panose="020F0502020204030204" pitchFamily="34" charset="0"/>
                      </a:endParaRPr>
                    </a:p>
                  </a:txBody>
                  <a:tcPr marL="0" marR="0" marT="0" marB="0" anchor="ctr">
                    <a:lnL w="12700" cap="flat" cmpd="sng" algn="ctr">
                      <a:solidFill>
                        <a:srgbClr val="666666"/>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hMerge="1">
                  <a:txBody>
                    <a:bodyPr/>
                    <a:lstStyle/>
                    <a:p>
                      <a:endParaRPr lang="zh-CN" altLang="en-US"/>
                    </a:p>
                  </a:txBody>
                  <a:tcPr/>
                </a:tc>
                <a:tc hMerge="1">
                  <a:txBody>
                    <a:bodyPr/>
                    <a:lstStyle/>
                    <a:p>
                      <a:endParaRPr lang="zh-CN" altLang="en-US"/>
                    </a:p>
                  </a:txBody>
                  <a:tcPr/>
                </a:tc>
                <a:extLst>
                  <a:ext uri="{0D108BD9-81ED-4DB2-BD59-A6C34878D82A}">
                    <a16:rowId xmlns="" xmlns:a16="http://schemas.microsoft.com/office/drawing/2014/main" val="10003"/>
                  </a:ext>
                </a:extLst>
              </a:tr>
              <a:tr h="169397">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altLang="zh-CN" sz="900" dirty="0">
                          <a:latin typeface="Calibri" panose="020F0502020204030204" pitchFamily="34" charset="0"/>
                          <a:ea typeface="微软雅黑" panose="020B0503020204020204" pitchFamily="34" charset="-122"/>
                          <a:cs typeface="Calibri" panose="020F0502020204030204" pitchFamily="34" charset="0"/>
                        </a:rPr>
                        <a:t>BS</a:t>
                      </a:r>
                      <a:r>
                        <a:rPr lang="zh-CN" altLang="en-US" sz="900" baseline="0" dirty="0">
                          <a:latin typeface="Calibri" panose="020F0502020204030204" pitchFamily="34" charset="0"/>
                          <a:ea typeface="微软雅黑" panose="020B0503020204020204" pitchFamily="34" charset="-122"/>
                          <a:cs typeface="Calibri" panose="020F0502020204030204" pitchFamily="34" charset="0"/>
                        </a:rPr>
                        <a:t> </a:t>
                      </a:r>
                      <a:r>
                        <a:rPr lang="en-US" altLang="zh-CN" sz="900" baseline="0" dirty="0">
                          <a:latin typeface="Calibri" panose="020F0502020204030204" pitchFamily="34" charset="0"/>
                          <a:ea typeface="微软雅黑" panose="020B0503020204020204" pitchFamily="34" charset="-122"/>
                          <a:cs typeface="Calibri" panose="020F0502020204030204" pitchFamily="34" charset="0"/>
                        </a:rPr>
                        <a:t>antenna</a:t>
                      </a:r>
                      <a:endParaRPr lang="en-US" altLang="zh-CN" sz="900" dirty="0">
                        <a:latin typeface="Calibri" panose="020F0502020204030204" pitchFamily="34" charset="0"/>
                        <a:ea typeface="微软雅黑" panose="020B0503020204020204" pitchFamily="34" charset="-122"/>
                        <a:cs typeface="Calibri" panose="020F0502020204030204" pitchFamily="34" charset="0"/>
                      </a:endParaRPr>
                    </a:p>
                  </a:txBody>
                  <a:tcPr marL="0" marR="0" marT="0" marB="0" anchor="ctr">
                    <a:lnL w="12700" cap="flat" cmpd="sng" algn="ctr">
                      <a:no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mpd="sng">
                      <a:solidFill>
                        <a:srgbClr val="666666"/>
                      </a:solidFill>
                    </a:lnB>
                    <a:lnTlToBr w="12700" cmpd="sng">
                      <a:noFill/>
                      <a:prstDash val="solid"/>
                    </a:lnTlToBr>
                    <a:lnBlToTr w="12700" cmpd="sng">
                      <a:noFill/>
                      <a:prstDash val="solid"/>
                    </a:lnBlToTr>
                    <a:solidFill>
                      <a:srgbClr val="FFFFFF">
                        <a:lumMod val="95000"/>
                      </a:srgbClr>
                    </a:solidFill>
                  </a:tcPr>
                </a:tc>
                <a:tc gridSpan="3">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900" dirty="0">
                          <a:latin typeface="Calibri" panose="020F0502020204030204" pitchFamily="34" charset="0"/>
                          <a:ea typeface="微软雅黑" panose="020B0503020204020204" pitchFamily="34" charset="-122"/>
                          <a:cs typeface="Calibri" panose="020F0502020204030204" pitchFamily="34" charset="0"/>
                        </a:rPr>
                        <a:t>32Tx</a:t>
                      </a:r>
                      <a:endParaRPr lang="zh-CN" altLang="en-US" sz="900" dirty="0">
                        <a:latin typeface="Calibri" panose="020F0502020204030204" pitchFamily="34" charset="0"/>
                        <a:ea typeface="微软雅黑" panose="020B0503020204020204" pitchFamily="34" charset="-122"/>
                        <a:cs typeface="Calibri" panose="020F0502020204030204" pitchFamily="34" charset="0"/>
                      </a:endParaRPr>
                    </a:p>
                  </a:txBody>
                  <a:tcPr marL="0" marR="0" marT="0" marB="0" anchor="ctr">
                    <a:lnL w="12700" cap="flat" cmpd="sng" algn="ctr">
                      <a:solidFill>
                        <a:srgbClr val="666666"/>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hMerge="1">
                  <a:txBody>
                    <a:bodyPr/>
                    <a:lstStyle/>
                    <a:p>
                      <a:pPr algn="ctr"/>
                      <a:endParaRPr lang="en-US" altLang="zh-CN" sz="800" dirty="0">
                        <a:latin typeface="Arial" panose="020B0604020202020204" pitchFamily="34" charset="0"/>
                        <a:ea typeface="微软雅黑" panose="020B0503020204020204" pitchFamily="34" charset="-122"/>
                        <a:cs typeface="Arial" panose="020B0604020202020204" pitchFamily="34" charset="0"/>
                      </a:endParaRPr>
                    </a:p>
                  </a:txBody>
                  <a:tcPr anchor="ctr">
                    <a:lnL w="12700" cap="flat" cmpd="sng" algn="ctr">
                      <a:solidFill>
                        <a:srgbClr val="666666"/>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666666"/>
                      </a:solidFill>
                      <a:prstDash val="solid"/>
                      <a:round/>
                      <a:headEnd type="none" w="med" len="med"/>
                      <a:tailEnd type="none" w="med" len="med"/>
                    </a:lnT>
                    <a:lnB w="12700" cmpd="sng">
                      <a:solidFill>
                        <a:srgbClr val="666666"/>
                      </a:solidFill>
                    </a:lnB>
                    <a:lnTlToBr w="12700" cmpd="sng">
                      <a:noFill/>
                      <a:prstDash val="solid"/>
                    </a:lnTlToBr>
                    <a:lnBlToTr w="12700" cmpd="sng">
                      <a:noFill/>
                      <a:prstDash val="solid"/>
                    </a:lnBlToTr>
                    <a:solidFill>
                      <a:schemeClr val="tx2">
                        <a:lumMod val="95000"/>
                      </a:schemeClr>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sz="800" dirty="0">
                        <a:latin typeface="Arial" panose="020B0604020202020204" pitchFamily="34" charset="0"/>
                        <a:ea typeface="微软雅黑" panose="020B0503020204020204" pitchFamily="34" charset="-122"/>
                        <a:cs typeface="Arial" panose="020B0604020202020204" pitchFamily="34" charset="0"/>
                      </a:endParaRPr>
                    </a:p>
                  </a:txBody>
                  <a:tcPr anchor="ctr">
                    <a:lnL w="12700" cap="flat" cmpd="sng" algn="ctr">
                      <a:solidFill>
                        <a:srgbClr val="666666"/>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 xmlns:a16="http://schemas.microsoft.com/office/drawing/2014/main" val="10006"/>
                  </a:ext>
                </a:extLst>
              </a:tr>
              <a:tr h="28260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altLang="zh-CN" sz="900" dirty="0">
                          <a:latin typeface="Calibri" panose="020F0502020204030204" pitchFamily="34" charset="0"/>
                          <a:ea typeface="微软雅黑" panose="020B0503020204020204" pitchFamily="34" charset="-122"/>
                          <a:cs typeface="Calibri" panose="020F0502020204030204" pitchFamily="34" charset="0"/>
                        </a:rPr>
                        <a:t>Channel</a:t>
                      </a:r>
                      <a:r>
                        <a:rPr lang="en-US" altLang="zh-CN" sz="900" baseline="0" dirty="0">
                          <a:latin typeface="Calibri" panose="020F0502020204030204" pitchFamily="34" charset="0"/>
                          <a:ea typeface="微软雅黑" panose="020B0503020204020204" pitchFamily="34" charset="-122"/>
                          <a:cs typeface="Calibri" panose="020F0502020204030204" pitchFamily="34" charset="0"/>
                        </a:rPr>
                        <a:t> model</a:t>
                      </a:r>
                      <a:endParaRPr lang="zh-CN" altLang="en-US" sz="900" dirty="0">
                        <a:latin typeface="Calibri" panose="020F0502020204030204" pitchFamily="34" charset="0"/>
                        <a:ea typeface="微软雅黑" panose="020B0503020204020204" pitchFamily="34" charset="-122"/>
                        <a:cs typeface="Calibri" panose="020F0502020204030204" pitchFamily="34" charset="0"/>
                      </a:endParaRPr>
                    </a:p>
                  </a:txBody>
                  <a:tcPr marL="0" marR="0" marT="0" marB="0" anchor="ctr">
                    <a:lnL w="12700" cap="flat" cmpd="sng" algn="ctr">
                      <a:no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gridSpan="3">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1187450" rtl="0" eaLnBrk="1" fontAlgn="auto" latinLnBrk="0" hangingPunct="1">
                        <a:lnSpc>
                          <a:spcPct val="100000"/>
                        </a:lnSpc>
                        <a:spcBef>
                          <a:spcPts val="0"/>
                        </a:spcBef>
                        <a:spcAft>
                          <a:spcPts val="0"/>
                        </a:spcAft>
                        <a:buClrTx/>
                        <a:buSzTx/>
                        <a:buFontTx/>
                        <a:buNone/>
                        <a:defRPr/>
                      </a:pPr>
                      <a:r>
                        <a:rPr lang="en-US" altLang="zh-CN" sz="900" dirty="0">
                          <a:latin typeface="Calibri" panose="020F0502020204030204" pitchFamily="34" charset="0"/>
                          <a:ea typeface="微软雅黑" panose="020B0503020204020204" pitchFamily="34" charset="-122"/>
                          <a:cs typeface="Calibri" panose="020F0502020204030204" pitchFamily="34" charset="0"/>
                        </a:rPr>
                        <a:t>3GPP</a:t>
                      </a:r>
                      <a:r>
                        <a:rPr lang="en-US" altLang="zh-CN" sz="900" baseline="0" dirty="0">
                          <a:latin typeface="Calibri" panose="020F0502020204030204" pitchFamily="34" charset="0"/>
                          <a:ea typeface="微软雅黑" panose="020B0503020204020204" pitchFamily="34" charset="-122"/>
                          <a:cs typeface="Calibri" panose="020F0502020204030204" pitchFamily="34" charset="0"/>
                        </a:rPr>
                        <a:t> channel model</a:t>
                      </a:r>
                      <a:r>
                        <a:rPr lang="en-US" altLang="zh-CN" sz="900" dirty="0">
                          <a:latin typeface="Calibri" panose="020F0502020204030204" pitchFamily="34" charset="0"/>
                          <a:ea typeface="微软雅黑" charset="0"/>
                          <a:cs typeface="Calibri" panose="020F0502020204030204" pitchFamily="34" charset="0"/>
                        </a:rPr>
                        <a:t> </a:t>
                      </a:r>
                      <a:r>
                        <a:rPr lang="en-US" altLang="zh-CN" sz="900" dirty="0">
                          <a:latin typeface="Calibri" panose="020F0502020204030204" pitchFamily="34" charset="0"/>
                          <a:ea typeface="微软雅黑" panose="020B0503020204020204" pitchFamily="34" charset="-122"/>
                          <a:cs typeface="Calibri" panose="020F0502020204030204" pitchFamily="34" charset="0"/>
                        </a:rPr>
                        <a:t>(C</a:t>
                      </a:r>
                      <a:r>
                        <a:rPr lang="en-US" altLang="zh-CN" sz="900" dirty="0">
                          <a:latin typeface="Calibri" panose="020F0502020204030204" pitchFamily="34" charset="0"/>
                          <a:ea typeface="微软雅黑" charset="0"/>
                          <a:cs typeface="Calibri" panose="020F0502020204030204" pitchFamily="34" charset="0"/>
                        </a:rPr>
                        <a:t>orrelation modelling </a:t>
                      </a:r>
                      <a:r>
                        <a:rPr lang="en-US" altLang="zh-CN" sz="900" dirty="0">
                          <a:solidFill>
                            <a:schemeClr val="tx1"/>
                          </a:solidFill>
                          <a:latin typeface="Calibri" panose="020F0502020204030204" pitchFamily="34" charset="0"/>
                          <a:ea typeface="微软雅黑" charset="0"/>
                          <a:cs typeface="Calibri" panose="020F0502020204030204" pitchFamily="34" charset="0"/>
                        </a:rPr>
                        <a:t>for multi</a:t>
                      </a:r>
                      <a:r>
                        <a:rPr lang="zh-CN" altLang="en-US" sz="900" dirty="0">
                          <a:solidFill>
                            <a:schemeClr val="tx1"/>
                          </a:solidFill>
                          <a:latin typeface="Calibri" panose="020F0502020204030204" pitchFamily="34" charset="0"/>
                          <a:ea typeface="微软雅黑" charset="0"/>
                          <a:cs typeface="Calibri" panose="020F0502020204030204" pitchFamily="34" charset="0"/>
                        </a:rPr>
                        <a:t>-</a:t>
                      </a:r>
                      <a:r>
                        <a:rPr lang="en-US" altLang="zh-CN" sz="900" dirty="0">
                          <a:solidFill>
                            <a:schemeClr val="tx1"/>
                          </a:solidFill>
                          <a:latin typeface="Calibri" panose="020F0502020204030204" pitchFamily="34" charset="0"/>
                          <a:ea typeface="微软雅黑" charset="0"/>
                          <a:cs typeface="Calibri" panose="020F0502020204030204" pitchFamily="34" charset="0"/>
                        </a:rPr>
                        <a:t>frequency simulations</a:t>
                      </a:r>
                      <a:r>
                        <a:rPr lang="en-US" altLang="zh-CN" sz="900" dirty="0">
                          <a:latin typeface="Calibri" panose="020F0502020204030204" pitchFamily="34" charset="0"/>
                          <a:ea typeface="微软雅黑" charset="0"/>
                          <a:cs typeface="Calibri" panose="020F0502020204030204" pitchFamily="34" charset="0"/>
                        </a:rPr>
                        <a:t>)</a:t>
                      </a:r>
                      <a:endParaRPr lang="en-US" altLang="zh-CN" sz="900" baseline="0" dirty="0">
                        <a:latin typeface="Calibri" panose="020F0502020204030204" pitchFamily="34" charset="0"/>
                        <a:ea typeface="微软雅黑" panose="020B0503020204020204" pitchFamily="34" charset="-122"/>
                        <a:cs typeface="Calibri" panose="020F0502020204030204" pitchFamily="34" charset="0"/>
                      </a:endParaRPr>
                    </a:p>
                  </a:txBody>
                  <a:tcPr marL="0" marR="0" marT="0" marB="0" anchor="ctr">
                    <a:lnL w="12700" cap="flat" cmpd="sng" algn="ctr">
                      <a:solidFill>
                        <a:srgbClr val="666666"/>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hMerge="1">
                  <a:txBody>
                    <a:bodyPr/>
                    <a:lstStyle/>
                    <a:p>
                      <a:endParaRPr lang="zh-CN"/>
                    </a:p>
                  </a:txBody>
                  <a:tcPr anchor="ctr"/>
                </a:tc>
                <a:tc hMerge="1">
                  <a:txBody>
                    <a:bodyPr/>
                    <a:lstStyle/>
                    <a:p>
                      <a:pPr marL="0" marR="0" lvl="0" indent="0" algn="ctr" defTabSz="1187450" rtl="0" eaLnBrk="1" fontAlgn="auto" latinLnBrk="0" hangingPunct="1">
                        <a:lnSpc>
                          <a:spcPct val="100000"/>
                        </a:lnSpc>
                        <a:spcBef>
                          <a:spcPts val="0"/>
                        </a:spcBef>
                        <a:spcAft>
                          <a:spcPts val="0"/>
                        </a:spcAft>
                        <a:buClrTx/>
                        <a:buSzTx/>
                        <a:buFontTx/>
                        <a:buNone/>
                        <a:defRPr/>
                      </a:pPr>
                      <a:endParaRPr lang="en-US" altLang="zh-CN" sz="800" baseline="0" dirty="0">
                        <a:latin typeface="Arial" panose="020B0604020202020204" pitchFamily="34" charset="0"/>
                        <a:ea typeface="微软雅黑" panose="020B0503020204020204" pitchFamily="34" charset="-122"/>
                        <a:cs typeface="Arial" panose="020B0604020202020204" pitchFamily="34" charset="0"/>
                      </a:endParaRPr>
                    </a:p>
                  </a:txBody>
                  <a:tcPr anchor="ctr">
                    <a:lnL w="12700" cmpd="sng">
                      <a:solidFill>
                        <a:srgbClr val="666666"/>
                      </a:solidFill>
                    </a:lnL>
                    <a:lnR w="12700" cap="flat" cmpd="sng" algn="ctr">
                      <a:no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 xmlns:a16="http://schemas.microsoft.com/office/drawing/2014/main" val="10005"/>
                  </a:ext>
                </a:extLst>
              </a:tr>
              <a:tr h="169397">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900" dirty="0">
                          <a:latin typeface="Calibri" panose="020F0502020204030204" pitchFamily="34" charset="0"/>
                          <a:ea typeface="微软雅黑" panose="020B0503020204020204" pitchFamily="34" charset="-122"/>
                          <a:cs typeface="Calibri" panose="020F0502020204030204" pitchFamily="34" charset="0"/>
                        </a:rPr>
                        <a:t>Traffic</a:t>
                      </a:r>
                      <a:r>
                        <a:rPr lang="en-US" altLang="zh-CN" sz="900" baseline="0" dirty="0">
                          <a:latin typeface="Calibri" panose="020F0502020204030204" pitchFamily="34" charset="0"/>
                          <a:ea typeface="微软雅黑" panose="020B0503020204020204" pitchFamily="34" charset="-122"/>
                          <a:cs typeface="Calibri" panose="020F0502020204030204" pitchFamily="34" charset="0"/>
                        </a:rPr>
                        <a:t> model</a:t>
                      </a:r>
                      <a:endParaRPr lang="zh-CN" altLang="en-US" sz="900" dirty="0">
                        <a:latin typeface="Calibri" panose="020F0502020204030204" pitchFamily="34" charset="0"/>
                        <a:ea typeface="微软雅黑" panose="020B0503020204020204" pitchFamily="34" charset="-122"/>
                        <a:cs typeface="Calibri" panose="020F0502020204030204" pitchFamily="34" charset="0"/>
                      </a:endParaRPr>
                    </a:p>
                  </a:txBody>
                  <a:tcPr marL="0" marR="0" marT="0" marB="0" anchor="ctr">
                    <a:lnL w="12700" cap="flat" cmpd="sng" algn="ctr">
                      <a:no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gridSpan="3">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1187450" rtl="0" eaLnBrk="1" fontAlgn="auto" latinLnBrk="0" hangingPunct="1">
                        <a:lnSpc>
                          <a:spcPct val="100000"/>
                        </a:lnSpc>
                        <a:spcBef>
                          <a:spcPts val="0"/>
                        </a:spcBef>
                        <a:spcAft>
                          <a:spcPts val="0"/>
                        </a:spcAft>
                        <a:buClrTx/>
                        <a:buSzTx/>
                        <a:buFontTx/>
                        <a:buNone/>
                        <a:tabLst/>
                        <a:defRPr/>
                      </a:pPr>
                      <a:r>
                        <a:rPr lang="en-US" altLang="zh-CN" sz="900" baseline="0" dirty="0">
                          <a:latin typeface="Calibri" panose="020F0502020204030204" pitchFamily="34" charset="0"/>
                          <a:ea typeface="微软雅黑" charset="0"/>
                          <a:cs typeface="Calibri" panose="020F0502020204030204" pitchFamily="34" charset="0"/>
                        </a:rPr>
                        <a:t>FTP3</a:t>
                      </a:r>
                    </a:p>
                  </a:txBody>
                  <a:tcPr marL="0" marR="0" marT="0" marB="0" anchor="ctr">
                    <a:lnL w="12700" cap="flat" cmpd="sng" algn="ctr">
                      <a:solidFill>
                        <a:srgbClr val="666666"/>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hMerge="1">
                  <a:txBody>
                    <a:bodyPr/>
                    <a:lstStyle/>
                    <a:p>
                      <a:endParaRPr lang="zh-CN" altLang="en-US"/>
                    </a:p>
                  </a:txBody>
                  <a:tcPr/>
                </a:tc>
                <a:tc hMerge="1">
                  <a:txBody>
                    <a:bodyPr/>
                    <a:lstStyle/>
                    <a:p>
                      <a:pPr marL="0" marR="0" lvl="0" indent="0" algn="ctr" defTabSz="1187450" rtl="0" eaLnBrk="1" fontAlgn="auto" latinLnBrk="0" hangingPunct="1">
                        <a:lnSpc>
                          <a:spcPct val="100000"/>
                        </a:lnSpc>
                        <a:spcBef>
                          <a:spcPts val="0"/>
                        </a:spcBef>
                        <a:spcAft>
                          <a:spcPts val="0"/>
                        </a:spcAft>
                        <a:buClrTx/>
                        <a:buSzTx/>
                        <a:buFontTx/>
                        <a:buNone/>
                        <a:tabLst/>
                        <a:defRPr/>
                      </a:pPr>
                      <a:endParaRPr lang="en-US" altLang="zh-CN" sz="800" baseline="0" dirty="0">
                        <a:latin typeface="Arial" panose="020B0604020202020204" pitchFamily="34" charset="0"/>
                        <a:ea typeface="微软雅黑" charset="0"/>
                        <a:cs typeface="Arial" panose="020B0604020202020204" pitchFamily="34" charset="0"/>
                      </a:endParaRPr>
                    </a:p>
                  </a:txBody>
                  <a:tcPr anchor="ctr">
                    <a:lnL w="12700" cap="flat" cmpd="sng" algn="ctr">
                      <a:solidFill>
                        <a:srgbClr val="666666"/>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 xmlns:a16="http://schemas.microsoft.com/office/drawing/2014/main" val="10008"/>
                  </a:ext>
                </a:extLst>
              </a:tr>
              <a:tr h="169397">
                <a:tc>
                  <a:txBody>
                    <a:body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900" dirty="0">
                          <a:latin typeface="Calibri" panose="020F0502020204030204" pitchFamily="34" charset="0"/>
                          <a:ea typeface="微软雅黑" panose="020B0503020204020204" pitchFamily="34" charset="-122"/>
                          <a:cs typeface="Calibri" panose="020F0502020204030204" pitchFamily="34" charset="0"/>
                        </a:rPr>
                        <a:t>Codebook</a:t>
                      </a:r>
                      <a:endParaRPr lang="zh-CN" altLang="en-US" sz="900" dirty="0">
                        <a:latin typeface="Calibri" panose="020F0502020204030204" pitchFamily="34" charset="0"/>
                        <a:ea typeface="微软雅黑" panose="020B0503020204020204" pitchFamily="34" charset="-122"/>
                        <a:cs typeface="Calibri" panose="020F0502020204030204" pitchFamily="34" charset="0"/>
                      </a:endParaRPr>
                    </a:p>
                  </a:txBody>
                  <a:tcPr marL="0" marR="0" marT="0" marB="0" anchor="ctr">
                    <a:lnL w="12700" cap="flat" cmpd="sng" algn="ctr">
                      <a:no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gridSpan="3">
                  <a:txBody>
                    <a:bodyPr/>
                    <a:lstStyle/>
                    <a:p>
                      <a:pPr marL="0" marR="0" lvl="0" indent="0" algn="ctr" defTabSz="1187450" rtl="0" eaLnBrk="1" fontAlgn="auto" latinLnBrk="0" hangingPunct="1">
                        <a:lnSpc>
                          <a:spcPct val="100000"/>
                        </a:lnSpc>
                        <a:spcBef>
                          <a:spcPts val="0"/>
                        </a:spcBef>
                        <a:spcAft>
                          <a:spcPts val="0"/>
                        </a:spcAft>
                        <a:buClrTx/>
                        <a:buSzTx/>
                        <a:buFontTx/>
                        <a:buNone/>
                        <a:tabLst/>
                        <a:defRPr/>
                      </a:pPr>
                      <a:r>
                        <a:rPr lang="en-US" altLang="zh-CN" sz="900" baseline="0" dirty="0">
                          <a:latin typeface="Calibri" panose="020F0502020204030204" pitchFamily="34" charset="0"/>
                          <a:ea typeface="微软雅黑" charset="0"/>
                          <a:cs typeface="Calibri" panose="020F0502020204030204" pitchFamily="34" charset="0"/>
                        </a:rPr>
                        <a:t>Type I</a:t>
                      </a:r>
                    </a:p>
                  </a:txBody>
                  <a:tcPr marL="0" marR="0" marT="0" marB="0" anchor="ctr">
                    <a:lnL w="12700" cap="flat" cmpd="sng" algn="ctr">
                      <a:solidFill>
                        <a:srgbClr val="666666"/>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hMerge="1">
                  <a:txBody>
                    <a:bodyPr/>
                    <a:lstStyle/>
                    <a:p>
                      <a:endParaRPr lang="zh-CN" altLang="en-US"/>
                    </a:p>
                  </a:txBody>
                  <a:tcPr/>
                </a:tc>
                <a:tc hMerge="1">
                  <a:txBody>
                    <a:bodyPr/>
                    <a:lstStyle/>
                    <a:p>
                      <a:endParaRPr lang="zh-CN" altLang="en-US"/>
                    </a:p>
                  </a:txBody>
                  <a:tcPr/>
                </a:tc>
                <a:extLst>
                  <a:ext uri="{0D108BD9-81ED-4DB2-BD59-A6C34878D82A}">
                    <a16:rowId xmlns="" xmlns:a16="http://schemas.microsoft.com/office/drawing/2014/main" val="10009"/>
                  </a:ext>
                </a:extLst>
              </a:tr>
              <a:tr h="169397">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altLang="zh-CN" sz="900" dirty="0">
                          <a:latin typeface="Calibri" panose="020F0502020204030204" pitchFamily="34" charset="0"/>
                          <a:ea typeface="微软雅黑" panose="020B0503020204020204" pitchFamily="34" charset="-122"/>
                          <a:cs typeface="Calibri" panose="020F0502020204030204" pitchFamily="34" charset="0"/>
                        </a:rPr>
                        <a:t>TAE</a:t>
                      </a:r>
                      <a:r>
                        <a:rPr lang="en-US" altLang="zh-CN" sz="900" baseline="0" dirty="0">
                          <a:latin typeface="Calibri" panose="020F0502020204030204" pitchFamily="34" charset="0"/>
                          <a:ea typeface="微软雅黑" panose="020B0503020204020204" pitchFamily="34" charset="-122"/>
                          <a:cs typeface="Calibri" panose="020F0502020204030204" pitchFamily="34" charset="0"/>
                        </a:rPr>
                        <a:t> among multi-CCs</a:t>
                      </a:r>
                      <a:endParaRPr lang="zh-CN" altLang="en-US" sz="900" dirty="0">
                        <a:latin typeface="Calibri" panose="020F0502020204030204" pitchFamily="34" charset="0"/>
                        <a:ea typeface="微软雅黑" panose="020B0503020204020204" pitchFamily="34" charset="-122"/>
                        <a:cs typeface="Calibri" panose="020F0502020204030204" pitchFamily="34" charset="0"/>
                      </a:endParaRPr>
                    </a:p>
                  </a:txBody>
                  <a:tcPr marL="0" marR="0" marT="0" marB="0" anchor="ctr">
                    <a:lnL w="12700" cap="flat" cmpd="sng" algn="ctr">
                      <a:noFill/>
                      <a:prstDash val="solid"/>
                      <a:round/>
                      <a:headEnd type="none" w="med" len="med"/>
                      <a:tailEnd type="none" w="med" len="med"/>
                    </a:lnL>
                    <a:lnR w="12700" cap="flat" cmpd="sng" algn="ctr">
                      <a:solidFill>
                        <a:srgbClr val="666666"/>
                      </a:solidFill>
                      <a:prstDash val="solid"/>
                      <a:round/>
                      <a:headEnd type="none" w="med" len="med"/>
                      <a:tailEnd type="none" w="med" len="med"/>
                    </a:lnR>
                    <a:lnT w="12700" cmpd="sng">
                      <a:solidFill>
                        <a:srgbClr val="666666"/>
                      </a:solidFill>
                    </a:lnT>
                    <a:lnB w="12700" cmpd="sng">
                      <a:solidFill>
                        <a:srgbClr val="666666"/>
                      </a:solidFill>
                    </a:lnB>
                    <a:lnTlToBr w="12700" cmpd="sng">
                      <a:noFill/>
                      <a:prstDash val="solid"/>
                    </a:lnTlToBr>
                    <a:lnBlToTr w="12700" cmpd="sng">
                      <a:noFill/>
                      <a:prstDash val="solid"/>
                    </a:lnBlToTr>
                    <a:solidFill>
                      <a:srgbClr val="FFFFFF">
                        <a:lumMod val="95000"/>
                      </a:srgbClr>
                    </a:solidFill>
                  </a:tcPr>
                </a:tc>
                <a:tc gridSpan="3">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1187450" rtl="0" eaLnBrk="1" fontAlgn="auto" latinLnBrk="0" hangingPunct="1">
                        <a:lnSpc>
                          <a:spcPct val="100000"/>
                        </a:lnSpc>
                        <a:spcBef>
                          <a:spcPts val="0"/>
                        </a:spcBef>
                        <a:spcAft>
                          <a:spcPts val="0"/>
                        </a:spcAft>
                        <a:buClrTx/>
                        <a:buSzTx/>
                        <a:buFontTx/>
                        <a:buNone/>
                        <a:defRPr/>
                      </a:pPr>
                      <a:r>
                        <a:rPr lang="en-US" altLang="zh-CN" sz="900" baseline="0" dirty="0">
                          <a:latin typeface="Calibri" panose="020F0502020204030204" pitchFamily="34" charset="0"/>
                          <a:ea typeface="微软雅黑" panose="020B0503020204020204" pitchFamily="34" charset="-122"/>
                          <a:cs typeface="Calibri" panose="020F0502020204030204" pitchFamily="34" charset="0"/>
                        </a:rPr>
                        <a:t>0~3us</a:t>
                      </a:r>
                    </a:p>
                  </a:txBody>
                  <a:tcPr marL="0" marR="0" marT="0" marB="0" anchor="ctr">
                    <a:lnL w="12700" cap="flat" cmpd="sng" algn="ctr">
                      <a:solidFill>
                        <a:srgbClr val="666666"/>
                      </a:solidFill>
                      <a:prstDash val="solid"/>
                      <a:round/>
                      <a:headEnd type="none" w="med" len="med"/>
                      <a:tailEnd type="none" w="med" len="med"/>
                    </a:lnL>
                    <a:lnR w="12700" cap="flat" cmpd="sng" algn="ctr">
                      <a:noFill/>
                      <a:prstDash val="solid"/>
                      <a:round/>
                      <a:headEnd type="none" w="med" len="med"/>
                      <a:tailEnd type="none" w="med" len="med"/>
                    </a:lnR>
                    <a:lnT w="12700" cmpd="sng">
                      <a:solidFill>
                        <a:srgbClr val="666666"/>
                      </a:solidFill>
                    </a:lnT>
                    <a:lnB w="12700" cap="flat" cmpd="sng" algn="ctr">
                      <a:solidFill>
                        <a:srgbClr val="666666"/>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hMerge="1">
                  <a:txBody>
                    <a:bodyPr/>
                    <a:lstStyle/>
                    <a:p>
                      <a:endParaRPr lang="zh-CN" altLang="en-US"/>
                    </a:p>
                  </a:txBody>
                  <a:tcPr/>
                </a:tc>
                <a:tc hMerge="1">
                  <a:txBody>
                    <a:bodyPr/>
                    <a:lstStyle/>
                    <a:p>
                      <a:pPr marL="0" marR="0" lvl="0" indent="0" algn="ctr" defTabSz="1187450" rtl="0" eaLnBrk="1" fontAlgn="auto" latinLnBrk="0" hangingPunct="1">
                        <a:lnSpc>
                          <a:spcPct val="100000"/>
                        </a:lnSpc>
                        <a:spcBef>
                          <a:spcPts val="0"/>
                        </a:spcBef>
                        <a:spcAft>
                          <a:spcPts val="0"/>
                        </a:spcAft>
                        <a:buClrTx/>
                        <a:buSzTx/>
                        <a:buFontTx/>
                        <a:buNone/>
                        <a:defRPr/>
                      </a:pPr>
                      <a:endParaRPr lang="en-US" altLang="zh-CN" sz="800" baseline="0" dirty="0">
                        <a:latin typeface="Arial" panose="020B0604020202020204" pitchFamily="34" charset="0"/>
                        <a:ea typeface="微软雅黑" panose="020B0503020204020204" pitchFamily="34" charset="-122"/>
                        <a:cs typeface="Arial" panose="020B0604020202020204" pitchFamily="34" charset="0"/>
                      </a:endParaRPr>
                    </a:p>
                  </a:txBody>
                  <a:tcPr anchor="ctr">
                    <a:lnL w="12700" cap="flat" cmpd="sng" algn="ctr">
                      <a:solidFill>
                        <a:srgbClr val="666666"/>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666666"/>
                      </a:solidFill>
                      <a:prstDash val="solid"/>
                      <a:round/>
                      <a:headEnd type="none" w="med" len="med"/>
                      <a:tailEnd type="none" w="med" len="med"/>
                    </a:lnT>
                    <a:lnB w="12700" cmpd="sng">
                      <a:solidFill>
                        <a:srgbClr val="666666"/>
                      </a:solidFill>
                    </a:lnB>
                    <a:lnTlToBr w="12700" cmpd="sng">
                      <a:noFill/>
                      <a:prstDash val="solid"/>
                    </a:lnTlToBr>
                    <a:lnBlToTr w="12700" cmpd="sng">
                      <a:noFill/>
                      <a:prstDash val="solid"/>
                    </a:lnBlToTr>
                    <a:solidFill>
                      <a:srgbClr val="FFFFFF">
                        <a:lumMod val="95000"/>
                      </a:srgbClr>
                    </a:solidFill>
                  </a:tcPr>
                </a:tc>
                <a:extLst>
                  <a:ext uri="{0D108BD9-81ED-4DB2-BD59-A6C34878D82A}">
                    <a16:rowId xmlns="" xmlns:a16="http://schemas.microsoft.com/office/drawing/2014/main" val="10007"/>
                  </a:ext>
                </a:extLst>
              </a:tr>
            </a:tbl>
          </a:graphicData>
        </a:graphic>
      </p:graphicFrame>
      <p:graphicFrame>
        <p:nvGraphicFramePr>
          <p:cNvPr id="52" name="图表 51">
            <a:extLst>
              <a:ext uri="{FF2B5EF4-FFF2-40B4-BE49-F238E27FC236}">
                <a16:creationId xmlns="" xmlns:a16="http://schemas.microsoft.com/office/drawing/2014/main" id="{50C2A7BE-9990-4B6D-9B9D-4B5C0CD7008D}"/>
              </a:ext>
            </a:extLst>
          </p:cNvPr>
          <p:cNvGraphicFramePr>
            <a:graphicFrameLocks/>
          </p:cNvGraphicFramePr>
          <p:nvPr>
            <p:extLst>
              <p:ext uri="{D42A27DB-BD31-4B8C-83A1-F6EECF244321}">
                <p14:modId xmlns:p14="http://schemas.microsoft.com/office/powerpoint/2010/main" val="2000186880"/>
              </p:ext>
            </p:extLst>
          </p:nvPr>
        </p:nvGraphicFramePr>
        <p:xfrm>
          <a:off x="5744373" y="4500361"/>
          <a:ext cx="3861650" cy="1689759"/>
        </p:xfrm>
        <a:graphic>
          <a:graphicData uri="http://schemas.openxmlformats.org/drawingml/2006/chart">
            <c:chart xmlns:c="http://schemas.openxmlformats.org/drawingml/2006/chart" xmlns:r="http://schemas.openxmlformats.org/officeDocument/2006/relationships" r:id="rId3"/>
          </a:graphicData>
        </a:graphic>
      </p:graphicFrame>
      <p:sp>
        <p:nvSpPr>
          <p:cNvPr id="53" name="文本框 175">
            <a:extLst>
              <a:ext uri="{FF2B5EF4-FFF2-40B4-BE49-F238E27FC236}">
                <a16:creationId xmlns:lc="http://schemas.openxmlformats.org/drawingml/2006/lockedCanvas" xmlns:a16="http://schemas.microsoft.com/office/drawing/2014/main" xmlns="" id="{0C094634-07F3-4C87-9C46-B8F63B788D10}"/>
              </a:ext>
            </a:extLst>
          </p:cNvPr>
          <p:cNvSpPr txBox="1"/>
          <p:nvPr/>
        </p:nvSpPr>
        <p:spPr>
          <a:xfrm>
            <a:off x="2761259" y="6316276"/>
            <a:ext cx="5986566" cy="184666"/>
          </a:xfrm>
          <a:prstGeom prst="rect">
            <a:avLst/>
          </a:prstGeom>
          <a:noFill/>
        </p:spPr>
        <p:txBody>
          <a:bodyPr wrap="square" lIns="0" tIns="0" rIns="0" bIns="0"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l"/>
            <a:r>
              <a:rPr kumimoji="1" lang="en-US" altLang="zh-CN" sz="1200" b="1" dirty="0" smtClean="0">
                <a:latin typeface="Calibri" panose="020F0502020204030204" pitchFamily="34" charset="0"/>
                <a:ea typeface="Microsoft YaHei" panose="020B0503020204020204" pitchFamily="34" charset="-122"/>
                <a:cs typeface="Calibri" panose="020F0502020204030204" pitchFamily="34" charset="0"/>
              </a:rPr>
              <a:t>Rel-19 joint CSI measurement across multiple carriers </a:t>
            </a:r>
            <a:r>
              <a:rPr kumimoji="1" lang="en-US" altLang="zh-CN" sz="1200" b="1" dirty="0">
                <a:latin typeface="Calibri" panose="020F0502020204030204" pitchFamily="34" charset="0"/>
                <a:ea typeface="Microsoft YaHei" panose="020B0503020204020204" pitchFamily="34" charset="-122"/>
                <a:cs typeface="Calibri" panose="020F0502020204030204" pitchFamily="34" charset="0"/>
              </a:rPr>
              <a:t>can obtain </a:t>
            </a:r>
            <a:r>
              <a:rPr kumimoji="1" lang="en-US" altLang="zh-CN" sz="1200" b="1" dirty="0">
                <a:solidFill>
                  <a:srgbClr val="C00000"/>
                </a:solidFill>
                <a:latin typeface="Calibri" panose="020F0502020204030204" pitchFamily="34" charset="0"/>
                <a:ea typeface="Microsoft YaHei" panose="020B0503020204020204" pitchFamily="34" charset="-122"/>
                <a:cs typeface="Calibri" panose="020F0502020204030204" pitchFamily="34" charset="0"/>
              </a:rPr>
              <a:t>8~30% </a:t>
            </a:r>
            <a:r>
              <a:rPr kumimoji="1" lang="en-US" altLang="zh-CN" sz="1200" b="1" dirty="0" smtClean="0">
                <a:latin typeface="Calibri" panose="020F0502020204030204" pitchFamily="34" charset="0"/>
                <a:ea typeface="Microsoft YaHei" panose="020B0503020204020204" pitchFamily="34" charset="-122"/>
                <a:cs typeface="Calibri" panose="020F0502020204030204" pitchFamily="34" charset="0"/>
              </a:rPr>
              <a:t>gain</a:t>
            </a:r>
            <a:endParaRPr kumimoji="1" lang="zh-CN" altLang="en-US" sz="1200" b="1" dirty="0">
              <a:latin typeface="Calibri" panose="020F0502020204030204" pitchFamily="34" charset="0"/>
              <a:ea typeface="Microsoft YaHei" panose="020B0503020204020204" pitchFamily="34" charset="-122"/>
              <a:cs typeface="Calibri" panose="020F0502020204030204" pitchFamily="34" charset="0"/>
            </a:endParaRPr>
          </a:p>
        </p:txBody>
      </p:sp>
      <p:sp>
        <p:nvSpPr>
          <p:cNvPr id="44" name="Subtitle 1"/>
          <p:cNvSpPr txBox="1">
            <a:spLocks/>
          </p:cNvSpPr>
          <p:nvPr/>
        </p:nvSpPr>
        <p:spPr>
          <a:xfrm>
            <a:off x="216796" y="225921"/>
            <a:ext cx="9123484" cy="466149"/>
          </a:xfrm>
          <a:prstGeom prst="rect">
            <a:avLst/>
          </a:prstGeom>
        </p:spPr>
        <p:txBody>
          <a:bodyPr lIns="0" tIns="0" rIns="0" bIns="0" anchor="t">
            <a:normAutofit/>
          </a:bodyPr>
          <a:lstStyle>
            <a:lvl1pPr marL="0" indent="0" algn="l" defTabSz="914400" rtl="0" eaLnBrk="1" latinLnBrk="0" hangingPunct="1">
              <a:lnSpc>
                <a:spcPts val="3429"/>
              </a:lnSpc>
              <a:spcBef>
                <a:spcPct val="0"/>
              </a:spcBef>
              <a:buFontTx/>
              <a:buNone/>
              <a:defRPr sz="3199" kern="1200" baseline="0">
                <a:solidFill>
                  <a:schemeClr val="tx1"/>
                </a:solidFill>
                <a:latin typeface="Calibri" panose="020F0502020204030204" pitchFamily="34" charset="0"/>
                <a:ea typeface="Microsoft YaHei" panose="020B0503020204020204" pitchFamily="34" charset="-122"/>
                <a:cs typeface="Calibri" panose="020F0502020204030204" pitchFamily="34" charset="0"/>
              </a:defRPr>
            </a:lvl1pPr>
            <a:lvl2pPr marL="593662" indent="0" algn="ctr" defTabSz="914400" rtl="0" eaLnBrk="1" latinLnBrk="0" hangingPunct="1">
              <a:lnSpc>
                <a:spcPct val="90000"/>
              </a:lnSpc>
              <a:spcBef>
                <a:spcPts val="500"/>
              </a:spcBef>
              <a:buFontTx/>
              <a:buNone/>
              <a:defRPr sz="2597" kern="1200">
                <a:solidFill>
                  <a:schemeClr val="tx1"/>
                </a:solidFill>
                <a:latin typeface="Arial" panose="020B0604020202020204" pitchFamily="34" charset="0"/>
                <a:ea typeface="+mn-ea"/>
                <a:cs typeface="Arial" panose="020B0604020202020204" pitchFamily="34" charset="0"/>
              </a:defRPr>
            </a:lvl2pPr>
            <a:lvl3pPr marL="1187323" indent="0" algn="ctr" defTabSz="914400" rtl="0" eaLnBrk="1" latinLnBrk="0" hangingPunct="1">
              <a:lnSpc>
                <a:spcPct val="90000"/>
              </a:lnSpc>
              <a:spcBef>
                <a:spcPts val="500"/>
              </a:spcBef>
              <a:buFontTx/>
              <a:buNone/>
              <a:defRPr sz="2337" kern="1200">
                <a:solidFill>
                  <a:schemeClr val="tx1"/>
                </a:solidFill>
                <a:latin typeface="Arial" panose="020B0604020202020204" pitchFamily="34" charset="0"/>
                <a:ea typeface="+mn-ea"/>
                <a:cs typeface="Arial" panose="020B0604020202020204" pitchFamily="34" charset="0"/>
              </a:defRPr>
            </a:lvl3pPr>
            <a:lvl4pPr marL="1780986" indent="0" algn="ctr" defTabSz="914400" rtl="0" eaLnBrk="1" latinLnBrk="0" hangingPunct="1">
              <a:lnSpc>
                <a:spcPct val="90000"/>
              </a:lnSpc>
              <a:spcBef>
                <a:spcPts val="500"/>
              </a:spcBef>
              <a:buFontTx/>
              <a:buNone/>
              <a:defRPr sz="2078" kern="1200">
                <a:solidFill>
                  <a:schemeClr val="tx1"/>
                </a:solidFill>
                <a:latin typeface="Arial" panose="020B0604020202020204" pitchFamily="34" charset="0"/>
                <a:ea typeface="+mn-ea"/>
                <a:cs typeface="Arial" panose="020B0604020202020204" pitchFamily="34" charset="0"/>
              </a:defRPr>
            </a:lvl4pPr>
            <a:lvl5pPr marL="2374648" indent="0" algn="ctr" defTabSz="914400" rtl="0" eaLnBrk="1" latinLnBrk="0" hangingPunct="1">
              <a:lnSpc>
                <a:spcPct val="90000"/>
              </a:lnSpc>
              <a:spcBef>
                <a:spcPts val="500"/>
              </a:spcBef>
              <a:buFontTx/>
              <a:buNone/>
              <a:defRPr sz="2078" kern="1200">
                <a:solidFill>
                  <a:schemeClr val="tx1"/>
                </a:solidFill>
                <a:latin typeface="Arial" panose="020B0604020202020204" pitchFamily="34" charset="0"/>
                <a:ea typeface="+mn-ea"/>
                <a:cs typeface="Arial" panose="020B0604020202020204" pitchFamily="34" charset="0"/>
              </a:defRPr>
            </a:lvl5pPr>
            <a:lvl6pPr marL="2968309"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6pPr>
            <a:lvl7pPr marL="3561971"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7pPr>
            <a:lvl8pPr marL="4155634"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8pPr>
            <a:lvl9pPr marL="4749295"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9pPr>
          </a:lstStyle>
          <a:p>
            <a:r>
              <a:rPr lang="en-US" altLang="zh-CN" sz="3000" b="1" dirty="0"/>
              <a:t>Multicarrier CSI measurement enhancements</a:t>
            </a:r>
            <a:endParaRPr lang="zh-CN" altLang="en-US" sz="3000" b="1" dirty="0"/>
          </a:p>
        </p:txBody>
      </p:sp>
    </p:spTree>
    <p:extLst>
      <p:ext uri="{BB962C8B-B14F-4D97-AF65-F5344CB8AC3E}">
        <p14:creationId xmlns:p14="http://schemas.microsoft.com/office/powerpoint/2010/main" val="1417324306"/>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圆角矩形 16">
            <a:extLst>
              <a:ext uri="{FF2B5EF4-FFF2-40B4-BE49-F238E27FC236}">
                <a16:creationId xmlns:a16="http://schemas.microsoft.com/office/drawing/2014/main" xmlns="" id="{BC13194B-64D8-4DB2-BCBF-57293E0463A9}"/>
              </a:ext>
            </a:extLst>
          </p:cNvPr>
          <p:cNvSpPr/>
          <p:nvPr/>
        </p:nvSpPr>
        <p:spPr>
          <a:xfrm>
            <a:off x="365125" y="906184"/>
            <a:ext cx="11483975" cy="3292550"/>
          </a:xfrm>
          <a:prstGeom prst="roundRect">
            <a:avLst>
              <a:gd name="adj" fmla="val 3224"/>
            </a:avLst>
          </a:prstGeom>
          <a:noFill/>
          <a:ln w="19050" cap="flat" cmpd="sng" algn="ctr">
            <a:solidFill>
              <a:schemeClr val="bg1">
                <a:lumMod val="40000"/>
                <a:lumOff val="60000"/>
              </a:schemeClr>
            </a:solidFill>
            <a:prstDash val="solid"/>
            <a:miter lim="800000"/>
          </a:ln>
          <a:effectLst/>
        </p:spPr>
        <p:txBody>
          <a:bodyPr rtlCol="0" anchor="ctr"/>
          <a:lstStyle/>
          <a:p>
            <a:pPr algn="ctr" defTabSz="914400"/>
            <a:endParaRPr lang="zh-CN" altLang="en-US" sz="1600" kern="0">
              <a:solidFill>
                <a:srgbClr val="666666"/>
              </a:solidFill>
              <a:latin typeface="Arial" panose="020B0604020202020204" pitchFamily="34" charset="0"/>
              <a:cs typeface="Arial" panose="020B0604020202020204" pitchFamily="34" charset="0"/>
            </a:endParaRPr>
          </a:p>
        </p:txBody>
      </p:sp>
      <p:sp>
        <p:nvSpPr>
          <p:cNvPr id="74" name="文本框 73">
            <a:extLst>
              <a:ext uri="{FF2B5EF4-FFF2-40B4-BE49-F238E27FC236}">
                <a16:creationId xmlns:a16="http://schemas.microsoft.com/office/drawing/2014/main" xmlns="" id="{645EC6DC-AAFC-4E0A-A6C2-ED410EAFE79A}"/>
              </a:ext>
            </a:extLst>
          </p:cNvPr>
          <p:cNvSpPr txBox="1"/>
          <p:nvPr/>
        </p:nvSpPr>
        <p:spPr>
          <a:xfrm>
            <a:off x="5171112" y="716133"/>
            <a:ext cx="1872000" cy="338554"/>
          </a:xfrm>
          <a:prstGeom prst="rect">
            <a:avLst/>
          </a:prstGeom>
          <a:solidFill>
            <a:srgbClr val="FFFFFF"/>
          </a:solidFill>
        </p:spPr>
        <p:txBody>
          <a:bodyPr wrap="square" rtlCol="0">
            <a:spAutoFit/>
          </a:bodyPr>
          <a:lstStyle/>
          <a:p>
            <a:pPr algn="ctr" defTabSz="1218565" fontAlgn="base">
              <a:spcBef>
                <a:spcPct val="0"/>
              </a:spcBef>
              <a:spcAft>
                <a:spcPct val="0"/>
              </a:spcAft>
              <a:defRPr/>
            </a:pPr>
            <a:r>
              <a:rPr lang="en-US" altLang="zh-CN" sz="1600" b="1" kern="0" dirty="0">
                <a:solidFill>
                  <a:srgbClr val="C00000"/>
                </a:solidFill>
                <a:latin typeface="Arial" panose="020B0604020202020204" pitchFamily="34" charset="0"/>
                <a:ea typeface="微软雅黑"/>
                <a:cs typeface="Arial" panose="020B0604020202020204" pitchFamily="34" charset="0"/>
              </a:rPr>
              <a:t>Motivation</a:t>
            </a:r>
          </a:p>
        </p:txBody>
      </p:sp>
      <p:sp>
        <p:nvSpPr>
          <p:cNvPr id="129" name="文本框 128">
            <a:extLst>
              <a:ext uri="{FF2B5EF4-FFF2-40B4-BE49-F238E27FC236}">
                <a16:creationId xmlns:a16="http://schemas.microsoft.com/office/drawing/2014/main" xmlns="" id="{D2AB8D4B-BD6C-43CD-8187-85B9261206AD}"/>
              </a:ext>
            </a:extLst>
          </p:cNvPr>
          <p:cNvSpPr txBox="1"/>
          <p:nvPr/>
        </p:nvSpPr>
        <p:spPr>
          <a:xfrm>
            <a:off x="552101" y="1039025"/>
            <a:ext cx="11231731" cy="3095719"/>
          </a:xfrm>
          <a:prstGeom prst="rect">
            <a:avLst/>
          </a:prstGeom>
          <a:noFill/>
        </p:spPr>
        <p:txBody>
          <a:bodyPr wrap="square" rtlCol="0">
            <a:spAutoFit/>
          </a:bodyPr>
          <a:lstStyle/>
          <a:p>
            <a:pPr marL="0" lvl="1" indent="-268650" defTabSz="914112">
              <a:spcBef>
                <a:spcPts val="200"/>
              </a:spcBef>
              <a:spcAft>
                <a:spcPts val="300"/>
              </a:spcAft>
              <a:buFont typeface="Arial" panose="020B0604020202020204" pitchFamily="34" charset="0"/>
              <a:buChar char="•"/>
              <a:defRPr/>
            </a:pPr>
            <a:r>
              <a:rPr lang="en-US" altLang="zh-CN" sz="1300" dirty="0">
                <a:solidFill>
                  <a:srgbClr val="1D1D1A"/>
                </a:solidFill>
                <a:latin typeface="Calibri"/>
                <a:ea typeface="Microsoft YaHei" panose="020B0503020204020204" pitchFamily="34" charset="-122"/>
                <a:cs typeface="Arial"/>
              </a:rPr>
              <a:t>Latency reduction can be achieved by cross-cell related features (i.e. cross-cell scheduling, cross-cell HARQ-ACK feedback and cross-cell HARQ retransmission), especially for TDD CA with different UL/DL configurations. </a:t>
            </a:r>
          </a:p>
          <a:p>
            <a:pPr marL="0" lvl="1" indent="-268650" defTabSz="914112">
              <a:spcBef>
                <a:spcPts val="200"/>
              </a:spcBef>
              <a:spcAft>
                <a:spcPts val="300"/>
              </a:spcAft>
              <a:buFont typeface="Arial" panose="020B0604020202020204" pitchFamily="34" charset="0"/>
              <a:buChar char="•"/>
              <a:defRPr/>
            </a:pPr>
            <a:r>
              <a:rPr lang="en-US" altLang="zh-CN" sz="1300" dirty="0">
                <a:solidFill>
                  <a:srgbClr val="1D1D1A"/>
                </a:solidFill>
                <a:latin typeface="Calibri" panose="020F0502020204030204" pitchFamily="34" charset="0"/>
                <a:ea typeface="Microsoft YaHei" panose="020B0503020204020204" pitchFamily="34" charset="-122"/>
                <a:cs typeface="Calibri" panose="020F0502020204030204" pitchFamily="34" charset="0"/>
              </a:rPr>
              <a:t>Control channel load balance is another motivation for flexible cross-cell scheduling and HARQ feedback. </a:t>
            </a:r>
          </a:p>
          <a:p>
            <a:pPr marL="0" lvl="1" indent="-268650" defTabSz="914112">
              <a:spcBef>
                <a:spcPts val="200"/>
              </a:spcBef>
              <a:spcAft>
                <a:spcPts val="300"/>
              </a:spcAft>
              <a:buFont typeface="Arial" panose="020B0604020202020204" pitchFamily="34" charset="0"/>
              <a:buChar char="•"/>
              <a:defRPr/>
            </a:pPr>
            <a:r>
              <a:rPr lang="en-US" altLang="zh-CN" sz="1300" dirty="0">
                <a:latin typeface="Calibri" panose="020F0502020204030204" pitchFamily="34" charset="0"/>
                <a:ea typeface="Microsoft YaHei" panose="020B0503020204020204" pitchFamily="34" charset="-122"/>
                <a:cs typeface="Calibri" panose="020F0502020204030204" pitchFamily="34" charset="0"/>
              </a:rPr>
              <a:t>Some cross-cell related features are already supported, but some are still missing</a:t>
            </a:r>
            <a:endParaRPr lang="en-US" altLang="zh-CN" sz="1300" b="1" dirty="0">
              <a:solidFill>
                <a:srgbClr val="1D1D1A"/>
              </a:solidFill>
              <a:latin typeface="Calibri" panose="020F0502020204030204" pitchFamily="34" charset="0"/>
              <a:ea typeface="Microsoft YaHei" panose="020B0503020204020204" pitchFamily="34" charset="-122"/>
              <a:cs typeface="Calibri" panose="020F0502020204030204" pitchFamily="34" charset="0"/>
            </a:endParaRPr>
          </a:p>
          <a:p>
            <a:pPr marL="540000" lvl="1" indent="-274638" algn="just" fontAlgn="base">
              <a:spcAft>
                <a:spcPts val="400"/>
              </a:spcAft>
              <a:buSzPct val="60000"/>
              <a:buFont typeface="Wingdings" pitchFamily="2" charset="2"/>
              <a:buChar char="q"/>
              <a:defRPr/>
            </a:pPr>
            <a:r>
              <a:rPr lang="en-US" altLang="zh-CN" sz="1300" b="1" kern="0" dirty="0">
                <a:solidFill>
                  <a:srgbClr val="1D1D1A"/>
                </a:solidFill>
                <a:latin typeface="Calibri" panose="020F0502020204030204" pitchFamily="34" charset="0"/>
                <a:ea typeface="微软雅黑" panose="020B0503020204020204" pitchFamily="34" charset="-122"/>
                <a:cs typeface="Calibri" panose="020F0502020204030204" pitchFamily="34" charset="0"/>
              </a:rPr>
              <a:t>Cross-cell scheduling </a:t>
            </a:r>
          </a:p>
          <a:p>
            <a:pPr marL="904913" lvl="2" indent="-180975" defTabSz="914112">
              <a:spcBef>
                <a:spcPts val="200"/>
              </a:spcBef>
              <a:spcAft>
                <a:spcPts val="300"/>
              </a:spcAft>
              <a:buFont typeface="Arial" panose="020B0604020202020204" pitchFamily="34" charset="0"/>
              <a:buChar char="•"/>
              <a:defRPr/>
            </a:pPr>
            <a:r>
              <a:rPr lang="en-US" altLang="zh-CN" sz="1300" b="1" dirty="0">
                <a:solidFill>
                  <a:srgbClr val="00B050"/>
                </a:solidFill>
                <a:latin typeface="Calibri" panose="020F0502020204030204" pitchFamily="34" charset="0"/>
                <a:ea typeface="Microsoft YaHei" panose="020B0503020204020204" pitchFamily="34" charset="-122"/>
                <a:cs typeface="Calibri" panose="020F0502020204030204" pitchFamily="34" charset="0"/>
              </a:rPr>
              <a:t>Supported:</a:t>
            </a:r>
            <a:r>
              <a:rPr lang="en-US" altLang="zh-CN" sz="1300" dirty="0">
                <a:solidFill>
                  <a:srgbClr val="1D1D1A"/>
                </a:solidFill>
                <a:latin typeface="Calibri" panose="020F0502020204030204" pitchFamily="34" charset="0"/>
                <a:ea typeface="Microsoft YaHei" panose="020B0503020204020204" pitchFamily="34" charset="-122"/>
                <a:cs typeface="Calibri" panose="020F0502020204030204" pitchFamily="34" charset="0"/>
              </a:rPr>
              <a:t> SCell cross-cell schedules PCell while PCell can still schedule PCell itself </a:t>
            </a:r>
          </a:p>
          <a:p>
            <a:pPr marL="904913" lvl="2" indent="-180975" defTabSz="914112">
              <a:spcBef>
                <a:spcPts val="200"/>
              </a:spcBef>
              <a:spcAft>
                <a:spcPts val="300"/>
              </a:spcAft>
              <a:buFont typeface="Arial" panose="020B0604020202020204" pitchFamily="34" charset="0"/>
              <a:buChar char="•"/>
              <a:defRPr/>
            </a:pPr>
            <a:r>
              <a:rPr lang="en-US" altLang="zh-CN" sz="1300" b="1" dirty="0">
                <a:solidFill>
                  <a:srgbClr val="00B050"/>
                </a:solidFill>
                <a:latin typeface="Calibri" panose="020F0502020204030204" pitchFamily="34" charset="0"/>
                <a:ea typeface="Microsoft YaHei" panose="020B0503020204020204" pitchFamily="34" charset="-122"/>
                <a:cs typeface="Calibri" panose="020F0502020204030204" pitchFamily="34" charset="0"/>
              </a:rPr>
              <a:t>Supported:</a:t>
            </a:r>
            <a:r>
              <a:rPr lang="en-US" altLang="zh-CN" sz="1300" dirty="0">
                <a:solidFill>
                  <a:srgbClr val="1D1D1A"/>
                </a:solidFill>
                <a:latin typeface="Calibri" panose="020F0502020204030204" pitchFamily="34" charset="0"/>
                <a:ea typeface="Microsoft YaHei" panose="020B0503020204020204" pitchFamily="34" charset="-122"/>
                <a:cs typeface="Calibri" panose="020F0502020204030204" pitchFamily="34" charset="0"/>
              </a:rPr>
              <a:t> Single DCI scheduling multiple cells</a:t>
            </a:r>
          </a:p>
          <a:p>
            <a:pPr marL="904913" lvl="2" indent="-180975" defTabSz="914112">
              <a:spcBef>
                <a:spcPts val="200"/>
              </a:spcBef>
              <a:spcAft>
                <a:spcPts val="300"/>
              </a:spcAft>
              <a:buFont typeface="Arial" panose="020B0604020202020204" pitchFamily="34" charset="0"/>
              <a:buChar char="•"/>
              <a:defRPr/>
            </a:pPr>
            <a:r>
              <a:rPr lang="en-US" altLang="zh-CN" sz="1300" b="1" dirty="0">
                <a:solidFill>
                  <a:srgbClr val="C00000"/>
                </a:solidFill>
                <a:latin typeface="Calibri" panose="020F0502020204030204" pitchFamily="34" charset="0"/>
                <a:ea typeface="Microsoft YaHei" panose="020B0503020204020204" pitchFamily="34" charset="-122"/>
                <a:cs typeface="Calibri" panose="020F0502020204030204" pitchFamily="34" charset="0"/>
              </a:rPr>
              <a:t>Not supported: </a:t>
            </a:r>
            <a:r>
              <a:rPr lang="en-US" altLang="zh-CN" sz="1300" dirty="0">
                <a:solidFill>
                  <a:srgbClr val="1D1D1A"/>
                </a:solidFill>
                <a:latin typeface="Calibri" panose="020F0502020204030204" pitchFamily="34" charset="0"/>
                <a:ea typeface="Microsoft YaHei" panose="020B0503020204020204" pitchFamily="34" charset="-122"/>
                <a:cs typeface="Calibri" panose="020F0502020204030204" pitchFamily="34" charset="0"/>
              </a:rPr>
              <a:t>PCell cross-cell schedules SCell while the SCell can still schedule the SCell itself </a:t>
            </a:r>
          </a:p>
          <a:p>
            <a:pPr marL="540000" lvl="1" indent="-274638" algn="just" fontAlgn="base">
              <a:spcAft>
                <a:spcPts val="400"/>
              </a:spcAft>
              <a:buSzPct val="60000"/>
              <a:buFont typeface="Wingdings" pitchFamily="2" charset="2"/>
              <a:buChar char="q"/>
              <a:defRPr/>
            </a:pPr>
            <a:r>
              <a:rPr lang="en-US" altLang="zh-CN" sz="1300" b="1" kern="0" dirty="0">
                <a:solidFill>
                  <a:srgbClr val="1D1D1A"/>
                </a:solidFill>
                <a:latin typeface="Calibri" panose="020F0502020204030204" pitchFamily="34" charset="0"/>
                <a:ea typeface="微软雅黑" panose="020B0503020204020204" pitchFamily="34" charset="-122"/>
                <a:cs typeface="Calibri" panose="020F0502020204030204" pitchFamily="34" charset="0"/>
              </a:rPr>
              <a:t>Cross-cell HARQ-ACK feedback</a:t>
            </a:r>
          </a:p>
          <a:p>
            <a:pPr marL="904913" lvl="2" indent="-180975" defTabSz="914112">
              <a:spcBef>
                <a:spcPts val="200"/>
              </a:spcBef>
              <a:spcAft>
                <a:spcPts val="300"/>
              </a:spcAft>
              <a:buFont typeface="Arial" panose="020B0604020202020204" pitchFamily="34" charset="0"/>
              <a:buChar char="•"/>
              <a:defRPr/>
            </a:pPr>
            <a:r>
              <a:rPr lang="en-US" altLang="zh-CN" sz="1300" b="1" dirty="0">
                <a:solidFill>
                  <a:srgbClr val="00B050"/>
                </a:solidFill>
                <a:latin typeface="Calibri" panose="020F0502020204030204" pitchFamily="34" charset="0"/>
                <a:ea typeface="Microsoft YaHei" panose="020B0503020204020204" pitchFamily="34" charset="-122"/>
                <a:cs typeface="Calibri" panose="020F0502020204030204" pitchFamily="34" charset="0"/>
              </a:rPr>
              <a:t>Supported:</a:t>
            </a:r>
            <a:r>
              <a:rPr lang="en-US" altLang="zh-CN" sz="1300" dirty="0">
                <a:solidFill>
                  <a:srgbClr val="1D1D1A"/>
                </a:solidFill>
                <a:latin typeface="Calibri" panose="020F0502020204030204" pitchFamily="34" charset="0"/>
                <a:ea typeface="Microsoft YaHei" panose="020B0503020204020204" pitchFamily="34" charset="-122"/>
                <a:cs typeface="Calibri" panose="020F0502020204030204" pitchFamily="34" charset="0"/>
              </a:rPr>
              <a:t> with DCI based mode and semi-static mode by slot-based PUCCH-cell pattern </a:t>
            </a:r>
          </a:p>
          <a:p>
            <a:pPr marL="540000" lvl="1" indent="-274638" algn="just" fontAlgn="base">
              <a:spcAft>
                <a:spcPts val="400"/>
              </a:spcAft>
              <a:buSzPct val="60000"/>
              <a:buFont typeface="Wingdings" pitchFamily="2" charset="2"/>
              <a:buChar char="q"/>
              <a:defRPr/>
            </a:pPr>
            <a:r>
              <a:rPr lang="en-US" altLang="zh-CN" sz="1300" b="1" kern="0" dirty="0">
                <a:solidFill>
                  <a:srgbClr val="1D1D1A"/>
                </a:solidFill>
                <a:latin typeface="Calibri" panose="020F0502020204030204" pitchFamily="34" charset="0"/>
                <a:ea typeface="微软雅黑" panose="020B0503020204020204" pitchFamily="34" charset="-122"/>
                <a:cs typeface="Calibri" panose="020F0502020204030204" pitchFamily="34" charset="0"/>
              </a:rPr>
              <a:t>Cross-cell HARQ retransmission </a:t>
            </a:r>
          </a:p>
          <a:p>
            <a:pPr marL="904913" lvl="2" indent="-180975" defTabSz="914112">
              <a:spcBef>
                <a:spcPts val="200"/>
              </a:spcBef>
              <a:spcAft>
                <a:spcPts val="300"/>
              </a:spcAft>
              <a:buFont typeface="Arial" panose="020B0604020202020204" pitchFamily="34" charset="0"/>
              <a:buChar char="•"/>
              <a:defRPr/>
            </a:pPr>
            <a:r>
              <a:rPr lang="en-US" altLang="zh-CN" sz="1300" b="1" dirty="0">
                <a:solidFill>
                  <a:srgbClr val="C00000"/>
                </a:solidFill>
                <a:latin typeface="Calibri" panose="020F0502020204030204" pitchFamily="34" charset="0"/>
                <a:ea typeface="Microsoft YaHei" panose="020B0503020204020204" pitchFamily="34" charset="-122"/>
                <a:cs typeface="Calibri" panose="020F0502020204030204" pitchFamily="34" charset="0"/>
              </a:rPr>
              <a:t>Not supported: </a:t>
            </a:r>
            <a:r>
              <a:rPr lang="en-US" altLang="zh-CN" sz="1300" dirty="0">
                <a:solidFill>
                  <a:srgbClr val="1D1D1A"/>
                </a:solidFill>
                <a:latin typeface="Calibri" panose="020F0502020204030204" pitchFamily="34" charset="0"/>
                <a:ea typeface="Microsoft YaHei" panose="020B0503020204020204" pitchFamily="34" charset="-122"/>
                <a:cs typeface="Calibri" panose="020F0502020204030204" pitchFamily="34" charset="0"/>
              </a:rPr>
              <a:t>Limited by HARQ entity per cell in current standard </a:t>
            </a:r>
          </a:p>
        </p:txBody>
      </p:sp>
      <p:pic>
        <p:nvPicPr>
          <p:cNvPr id="3" name="图片 2"/>
          <p:cNvPicPr>
            <a:picLocks noChangeAspect="1"/>
          </p:cNvPicPr>
          <p:nvPr/>
        </p:nvPicPr>
        <p:blipFill>
          <a:blip r:embed="rId3"/>
          <a:stretch>
            <a:fillRect/>
          </a:stretch>
        </p:blipFill>
        <p:spPr>
          <a:xfrm>
            <a:off x="1959560" y="4992003"/>
            <a:ext cx="3193227" cy="1345774"/>
          </a:xfrm>
          <a:prstGeom prst="rect">
            <a:avLst/>
          </a:prstGeom>
        </p:spPr>
      </p:pic>
      <p:sp>
        <p:nvSpPr>
          <p:cNvPr id="68" name="矩形 67"/>
          <p:cNvSpPr/>
          <p:nvPr/>
        </p:nvSpPr>
        <p:spPr>
          <a:xfrm>
            <a:off x="552102" y="4580663"/>
            <a:ext cx="6126993" cy="307777"/>
          </a:xfrm>
          <a:prstGeom prst="rect">
            <a:avLst/>
          </a:prstGeom>
          <a:solidFill>
            <a:schemeClr val="tx2"/>
          </a:solidFill>
        </p:spPr>
        <p:txBody>
          <a:bodyPr wrap="square" rtlCol="0">
            <a:spAutoFit/>
          </a:bodyPr>
          <a:lstStyle/>
          <a:p>
            <a:pPr marL="0" lvl="1" indent="-268650" defTabSz="914112">
              <a:spcBef>
                <a:spcPts val="200"/>
              </a:spcBef>
              <a:spcAft>
                <a:spcPts val="300"/>
              </a:spcAft>
              <a:buFont typeface="Arial" panose="020B0604020202020204" pitchFamily="34" charset="0"/>
              <a:buChar char="•"/>
              <a:defRPr/>
            </a:pPr>
            <a:r>
              <a:rPr lang="en-US" altLang="zh-CN" sz="1400" i="1" dirty="0">
                <a:solidFill>
                  <a:srgbClr val="1D1D1A"/>
                </a:solidFill>
                <a:latin typeface="Calibri"/>
                <a:ea typeface="Microsoft YaHei" panose="020B0503020204020204" pitchFamily="34" charset="-122"/>
                <a:cs typeface="Arial"/>
              </a:rPr>
              <a:t>PCell cross-cell schedules SCell while the SCell can still schedule the SCell itself</a:t>
            </a:r>
          </a:p>
        </p:txBody>
      </p:sp>
      <p:sp>
        <p:nvSpPr>
          <p:cNvPr id="13" name="矩形 12"/>
          <p:cNvSpPr/>
          <p:nvPr/>
        </p:nvSpPr>
        <p:spPr>
          <a:xfrm>
            <a:off x="7344003" y="4580663"/>
            <a:ext cx="4134988" cy="307777"/>
          </a:xfrm>
          <a:prstGeom prst="rect">
            <a:avLst/>
          </a:prstGeom>
          <a:solidFill>
            <a:schemeClr val="tx2"/>
          </a:solidFill>
        </p:spPr>
        <p:txBody>
          <a:bodyPr wrap="square" rtlCol="0">
            <a:spAutoFit/>
          </a:bodyPr>
          <a:lstStyle/>
          <a:p>
            <a:pPr marL="0" lvl="1" indent="-268650" defTabSz="914112">
              <a:spcBef>
                <a:spcPts val="200"/>
              </a:spcBef>
              <a:spcAft>
                <a:spcPts val="300"/>
              </a:spcAft>
              <a:buFont typeface="Arial" panose="020B0604020202020204" pitchFamily="34" charset="0"/>
              <a:buChar char="•"/>
              <a:defRPr/>
            </a:pPr>
            <a:r>
              <a:rPr lang="en-US" altLang="zh-CN" sz="1400" i="1" dirty="0">
                <a:solidFill>
                  <a:srgbClr val="1D1D1A"/>
                </a:solidFill>
                <a:latin typeface="Calibri"/>
                <a:ea typeface="Microsoft YaHei" panose="020B0503020204020204" pitchFamily="34" charset="-122"/>
                <a:cs typeface="Arial"/>
              </a:rPr>
              <a:t>Cross-cell HARQ retransmission</a:t>
            </a:r>
          </a:p>
        </p:txBody>
      </p:sp>
      <p:sp>
        <p:nvSpPr>
          <p:cNvPr id="47" name="圆角矩形 16">
            <a:extLst>
              <a:ext uri="{FF2B5EF4-FFF2-40B4-BE49-F238E27FC236}">
                <a16:creationId xmlns:a16="http://schemas.microsoft.com/office/drawing/2014/main" xmlns="" id="{8B6A62A4-694F-4887-8F44-B21BFCB6BD82}"/>
              </a:ext>
            </a:extLst>
          </p:cNvPr>
          <p:cNvSpPr/>
          <p:nvPr/>
        </p:nvSpPr>
        <p:spPr>
          <a:xfrm>
            <a:off x="365125" y="4444245"/>
            <a:ext cx="11483975" cy="1909860"/>
          </a:xfrm>
          <a:prstGeom prst="roundRect">
            <a:avLst>
              <a:gd name="adj" fmla="val 6046"/>
            </a:avLst>
          </a:prstGeom>
          <a:noFill/>
          <a:ln w="19050" cap="flat" cmpd="sng" algn="ctr">
            <a:solidFill>
              <a:schemeClr val="bg1">
                <a:lumMod val="40000"/>
                <a:lumOff val="60000"/>
              </a:schemeClr>
            </a:solidFill>
            <a:prstDash val="solid"/>
            <a:miter lim="800000"/>
          </a:ln>
          <a:effectLst/>
        </p:spPr>
        <p:txBody>
          <a:bodyPr rtlCol="0" anchor="ctr"/>
          <a:lstStyle/>
          <a:p>
            <a:pPr algn="ctr" defTabSz="914400"/>
            <a:endParaRPr lang="zh-CN" altLang="en-US" sz="1600" kern="0">
              <a:solidFill>
                <a:srgbClr val="666666"/>
              </a:solidFill>
              <a:latin typeface="Arial" panose="020B0604020202020204" pitchFamily="34" charset="0"/>
              <a:cs typeface="Arial" panose="020B0604020202020204" pitchFamily="34" charset="0"/>
            </a:endParaRPr>
          </a:p>
        </p:txBody>
      </p:sp>
      <p:sp>
        <p:nvSpPr>
          <p:cNvPr id="48" name="文本框 47">
            <a:extLst>
              <a:ext uri="{FF2B5EF4-FFF2-40B4-BE49-F238E27FC236}">
                <a16:creationId xmlns:a16="http://schemas.microsoft.com/office/drawing/2014/main" xmlns="" id="{EABB44F6-A0F9-448D-87F2-13EC24F14B12}"/>
              </a:ext>
            </a:extLst>
          </p:cNvPr>
          <p:cNvSpPr txBox="1"/>
          <p:nvPr/>
        </p:nvSpPr>
        <p:spPr>
          <a:xfrm>
            <a:off x="2753967" y="4249713"/>
            <a:ext cx="6524625" cy="338554"/>
          </a:xfrm>
          <a:prstGeom prst="rect">
            <a:avLst/>
          </a:prstGeom>
          <a:solidFill>
            <a:srgbClr val="FFFFFF"/>
          </a:solidFill>
        </p:spPr>
        <p:txBody>
          <a:bodyPr wrap="square" rtlCol="0">
            <a:spAutoFit/>
          </a:bodyPr>
          <a:lstStyle/>
          <a:p>
            <a:pPr algn="ctr" defTabSz="1218565" fontAlgn="base">
              <a:spcBef>
                <a:spcPct val="0"/>
              </a:spcBef>
              <a:spcAft>
                <a:spcPct val="0"/>
              </a:spcAft>
              <a:defRPr/>
            </a:pPr>
            <a:r>
              <a:rPr lang="en-US" altLang="zh-CN" sz="1600" b="1" kern="0" dirty="0">
                <a:solidFill>
                  <a:srgbClr val="C00000"/>
                </a:solidFill>
                <a:latin typeface="Arial" panose="020B0604020202020204" pitchFamily="34" charset="0"/>
                <a:ea typeface="微软雅黑"/>
                <a:cs typeface="Arial" panose="020B0604020202020204" pitchFamily="34" charset="0"/>
              </a:rPr>
              <a:t>Rel-19: Flexible cross-cell scheduling and HARQ retransmission</a:t>
            </a:r>
          </a:p>
        </p:txBody>
      </p:sp>
      <p:sp>
        <p:nvSpPr>
          <p:cNvPr id="12" name="Subtitle 1"/>
          <p:cNvSpPr txBox="1">
            <a:spLocks/>
          </p:cNvSpPr>
          <p:nvPr/>
        </p:nvSpPr>
        <p:spPr>
          <a:xfrm>
            <a:off x="216796" y="260105"/>
            <a:ext cx="11632304" cy="466149"/>
          </a:xfrm>
          <a:prstGeom prst="rect">
            <a:avLst/>
          </a:prstGeom>
        </p:spPr>
        <p:txBody>
          <a:bodyPr lIns="0" tIns="0" rIns="0" bIns="0" anchor="t">
            <a:normAutofit/>
          </a:bodyPr>
          <a:lstStyle>
            <a:lvl1pPr marL="0" indent="0" algn="l" defTabSz="914400" rtl="0" eaLnBrk="1" latinLnBrk="0" hangingPunct="1">
              <a:lnSpc>
                <a:spcPts val="3429"/>
              </a:lnSpc>
              <a:spcBef>
                <a:spcPct val="0"/>
              </a:spcBef>
              <a:buFontTx/>
              <a:buNone/>
              <a:defRPr sz="3199" kern="1200" baseline="0">
                <a:solidFill>
                  <a:schemeClr val="tx1"/>
                </a:solidFill>
                <a:latin typeface="Calibri" panose="020F0502020204030204" pitchFamily="34" charset="0"/>
                <a:ea typeface="Microsoft YaHei" panose="020B0503020204020204" pitchFamily="34" charset="-122"/>
                <a:cs typeface="Calibri" panose="020F0502020204030204" pitchFamily="34" charset="0"/>
              </a:defRPr>
            </a:lvl1pPr>
            <a:lvl2pPr marL="593662" indent="0" algn="ctr" defTabSz="914400" rtl="0" eaLnBrk="1" latinLnBrk="0" hangingPunct="1">
              <a:lnSpc>
                <a:spcPct val="90000"/>
              </a:lnSpc>
              <a:spcBef>
                <a:spcPts val="500"/>
              </a:spcBef>
              <a:buFontTx/>
              <a:buNone/>
              <a:defRPr sz="2597" kern="1200">
                <a:solidFill>
                  <a:schemeClr val="tx1"/>
                </a:solidFill>
                <a:latin typeface="Arial" panose="020B0604020202020204" pitchFamily="34" charset="0"/>
                <a:ea typeface="+mn-ea"/>
                <a:cs typeface="Arial" panose="020B0604020202020204" pitchFamily="34" charset="0"/>
              </a:defRPr>
            </a:lvl2pPr>
            <a:lvl3pPr marL="1187323" indent="0" algn="ctr" defTabSz="914400" rtl="0" eaLnBrk="1" latinLnBrk="0" hangingPunct="1">
              <a:lnSpc>
                <a:spcPct val="90000"/>
              </a:lnSpc>
              <a:spcBef>
                <a:spcPts val="500"/>
              </a:spcBef>
              <a:buFontTx/>
              <a:buNone/>
              <a:defRPr sz="2337" kern="1200">
                <a:solidFill>
                  <a:schemeClr val="tx1"/>
                </a:solidFill>
                <a:latin typeface="Arial" panose="020B0604020202020204" pitchFamily="34" charset="0"/>
                <a:ea typeface="+mn-ea"/>
                <a:cs typeface="Arial" panose="020B0604020202020204" pitchFamily="34" charset="0"/>
              </a:defRPr>
            </a:lvl3pPr>
            <a:lvl4pPr marL="1780986" indent="0" algn="ctr" defTabSz="914400" rtl="0" eaLnBrk="1" latinLnBrk="0" hangingPunct="1">
              <a:lnSpc>
                <a:spcPct val="90000"/>
              </a:lnSpc>
              <a:spcBef>
                <a:spcPts val="500"/>
              </a:spcBef>
              <a:buFontTx/>
              <a:buNone/>
              <a:defRPr sz="2078" kern="1200">
                <a:solidFill>
                  <a:schemeClr val="tx1"/>
                </a:solidFill>
                <a:latin typeface="Arial" panose="020B0604020202020204" pitchFamily="34" charset="0"/>
                <a:ea typeface="+mn-ea"/>
                <a:cs typeface="Arial" panose="020B0604020202020204" pitchFamily="34" charset="0"/>
              </a:defRPr>
            </a:lvl4pPr>
            <a:lvl5pPr marL="2374648" indent="0" algn="ctr" defTabSz="914400" rtl="0" eaLnBrk="1" latinLnBrk="0" hangingPunct="1">
              <a:lnSpc>
                <a:spcPct val="90000"/>
              </a:lnSpc>
              <a:spcBef>
                <a:spcPts val="500"/>
              </a:spcBef>
              <a:buFontTx/>
              <a:buNone/>
              <a:defRPr sz="2078" kern="1200">
                <a:solidFill>
                  <a:schemeClr val="tx1"/>
                </a:solidFill>
                <a:latin typeface="Arial" panose="020B0604020202020204" pitchFamily="34" charset="0"/>
                <a:ea typeface="+mn-ea"/>
                <a:cs typeface="Arial" panose="020B0604020202020204" pitchFamily="34" charset="0"/>
              </a:defRPr>
            </a:lvl5pPr>
            <a:lvl6pPr marL="2968309"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6pPr>
            <a:lvl7pPr marL="3561971"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7pPr>
            <a:lvl8pPr marL="4155634"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8pPr>
            <a:lvl9pPr marL="4749295"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9pPr>
          </a:lstStyle>
          <a:p>
            <a:r>
              <a:rPr lang="en-US" altLang="zh-CN" sz="3000" b="1" dirty="0" smtClean="0">
                <a:solidFill>
                  <a:srgbClr val="1D1D1A"/>
                </a:solidFill>
              </a:rPr>
              <a:t>Flexible </a:t>
            </a:r>
            <a:r>
              <a:rPr lang="en-US" altLang="zh-CN" sz="3000" b="1" dirty="0">
                <a:solidFill>
                  <a:srgbClr val="1D1D1A"/>
                </a:solidFill>
              </a:rPr>
              <a:t>cross-cell scheduling and HARQ </a:t>
            </a:r>
            <a:r>
              <a:rPr lang="en-US" altLang="zh-CN" sz="3000" b="1" dirty="0" smtClean="0">
                <a:solidFill>
                  <a:srgbClr val="1D1D1A"/>
                </a:solidFill>
              </a:rPr>
              <a:t>re-</a:t>
            </a:r>
            <a:r>
              <a:rPr lang="en-US" altLang="zh-CN" sz="3000" b="1" dirty="0" err="1" smtClean="0">
                <a:solidFill>
                  <a:srgbClr val="1D1D1A"/>
                </a:solidFill>
              </a:rPr>
              <a:t>tx</a:t>
            </a:r>
            <a:endParaRPr lang="en-US" altLang="zh-CN" sz="3000" b="1" dirty="0">
              <a:solidFill>
                <a:srgbClr val="1D1D1A"/>
              </a:solidFill>
            </a:endParaRPr>
          </a:p>
        </p:txBody>
      </p:sp>
      <p:pic>
        <p:nvPicPr>
          <p:cNvPr id="2" name="图片 1"/>
          <p:cNvPicPr>
            <a:picLocks noChangeAspect="1"/>
          </p:cNvPicPr>
          <p:nvPr/>
        </p:nvPicPr>
        <p:blipFill>
          <a:blip r:embed="rId4"/>
          <a:stretch>
            <a:fillRect/>
          </a:stretch>
        </p:blipFill>
        <p:spPr>
          <a:xfrm>
            <a:off x="6940854" y="5014325"/>
            <a:ext cx="4188315" cy="1213209"/>
          </a:xfrm>
          <a:prstGeom prst="rect">
            <a:avLst/>
          </a:prstGeom>
        </p:spPr>
      </p:pic>
    </p:spTree>
    <p:extLst>
      <p:ext uri="{BB962C8B-B14F-4D97-AF65-F5344CB8AC3E}">
        <p14:creationId xmlns:p14="http://schemas.microsoft.com/office/powerpoint/2010/main" val="2759404416"/>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1"/>
          <p:cNvSpPr>
            <a:spLocks noGrp="1"/>
          </p:cNvSpPr>
          <p:nvPr>
            <p:ph type="subTitle" idx="1"/>
          </p:nvPr>
        </p:nvSpPr>
        <p:spPr>
          <a:xfrm>
            <a:off x="729175" y="456134"/>
            <a:ext cx="10740640" cy="993400"/>
          </a:xfrm>
        </p:spPr>
        <p:txBody>
          <a:bodyPr/>
          <a:lstStyle/>
          <a:p>
            <a:r>
              <a:rPr lang="en-US" altLang="zh-CN" b="1" dirty="0" smtClean="0"/>
              <a:t>Summary</a:t>
            </a:r>
            <a:endParaRPr lang="zh-CN" altLang="en-US" b="1" dirty="0"/>
          </a:p>
        </p:txBody>
      </p:sp>
      <p:sp>
        <p:nvSpPr>
          <p:cNvPr id="2" name="矩形 1"/>
          <p:cNvSpPr/>
          <p:nvPr/>
        </p:nvSpPr>
        <p:spPr>
          <a:xfrm>
            <a:off x="729175" y="1674077"/>
            <a:ext cx="10542728" cy="3724096"/>
          </a:xfrm>
          <a:prstGeom prst="rect">
            <a:avLst/>
          </a:prstGeom>
        </p:spPr>
        <p:txBody>
          <a:bodyPr wrap="square">
            <a:spAutoFit/>
          </a:bodyPr>
          <a:lstStyle/>
          <a:p>
            <a:pPr defTabSz="911921">
              <a:lnSpc>
                <a:spcPct val="150000"/>
              </a:lnSpc>
              <a:spcAft>
                <a:spcPts val="600"/>
              </a:spcAft>
            </a:pPr>
            <a:r>
              <a:rPr lang="en-US" altLang="zh-CN" sz="1600" b="1" dirty="0" smtClean="0">
                <a:solidFill>
                  <a:srgbClr val="000000"/>
                </a:solidFill>
                <a:latin typeface="微软雅黑" panose="020B0503020204020204" pitchFamily="34" charset="-122"/>
                <a:ea typeface="微软雅黑" panose="020B0503020204020204" pitchFamily="34" charset="-122"/>
              </a:rPr>
              <a:t>Proposal: Specify the following enhancements for multi-carrier enhancements in Rel-19 </a:t>
            </a:r>
            <a:endParaRPr lang="en-US" altLang="zh-CN" sz="1600" b="1" dirty="0">
              <a:solidFill>
                <a:srgbClr val="C00000"/>
              </a:solidFill>
              <a:latin typeface="微软雅黑" panose="020B0503020204020204" pitchFamily="34" charset="-122"/>
              <a:ea typeface="微软雅黑" panose="020B0503020204020204" pitchFamily="34" charset="-122"/>
            </a:endParaRPr>
          </a:p>
          <a:p>
            <a:pPr marL="284769" indent="-284952" defTabSz="911921">
              <a:lnSpc>
                <a:spcPct val="150000"/>
              </a:lnSpc>
              <a:buFont typeface="Wingdings" panose="05000000000000000000" pitchFamily="2" charset="2"/>
              <a:buChar char="ü"/>
            </a:pPr>
            <a:r>
              <a:rPr lang="en-US" altLang="zh-CN" sz="1400" dirty="0">
                <a:solidFill>
                  <a:srgbClr val="000000"/>
                </a:solidFill>
                <a:latin typeface="微软雅黑" panose="020B0503020204020204" pitchFamily="34" charset="-122"/>
                <a:ea typeface="微软雅黑" panose="020B0503020204020204" pitchFamily="34" charset="-122"/>
              </a:rPr>
              <a:t>Multi-cell PUSCH/PDSCH scheduling by DCI format 0_3/1_3 with different </a:t>
            </a:r>
            <a:r>
              <a:rPr lang="en-US" altLang="zh-CN" sz="1400" dirty="0" smtClean="0">
                <a:solidFill>
                  <a:srgbClr val="000000"/>
                </a:solidFill>
                <a:latin typeface="微软雅黑" panose="020B0503020204020204" pitchFamily="34" charset="-122"/>
                <a:ea typeface="微软雅黑" panose="020B0503020204020204" pitchFamily="34" charset="-122"/>
              </a:rPr>
              <a:t>sub-carrier spacing </a:t>
            </a:r>
            <a:r>
              <a:rPr lang="en-US" altLang="zh-CN" sz="1400" dirty="0">
                <a:solidFill>
                  <a:srgbClr val="000000"/>
                </a:solidFill>
                <a:latin typeface="微软雅黑" panose="020B0503020204020204" pitchFamily="34" charset="-122"/>
                <a:ea typeface="微软雅黑" panose="020B0503020204020204" pitchFamily="34" charset="-122"/>
              </a:rPr>
              <a:t>among co-scheduled cells [RAN1]  </a:t>
            </a:r>
            <a:endParaRPr lang="en-US" altLang="zh-CN" sz="1400" dirty="0" smtClean="0">
              <a:solidFill>
                <a:srgbClr val="000000"/>
              </a:solidFill>
              <a:latin typeface="微软雅黑" panose="020B0503020204020204" pitchFamily="34" charset="-122"/>
              <a:ea typeface="微软雅黑" panose="020B0503020204020204" pitchFamily="34" charset="-122"/>
            </a:endParaRPr>
          </a:p>
          <a:p>
            <a:pPr marL="284769" indent="-284952" defTabSz="911921">
              <a:lnSpc>
                <a:spcPct val="150000"/>
              </a:lnSpc>
              <a:buFont typeface="Wingdings" panose="05000000000000000000" pitchFamily="2" charset="2"/>
              <a:buChar char="ü"/>
            </a:pPr>
            <a:r>
              <a:rPr lang="en-US" altLang="zh-CN" sz="1400" dirty="0" smtClean="0">
                <a:solidFill>
                  <a:srgbClr val="000000"/>
                </a:solidFill>
                <a:latin typeface="微软雅黑" panose="020B0503020204020204" pitchFamily="34" charset="-122"/>
                <a:ea typeface="微软雅黑" panose="020B0503020204020204" pitchFamily="34" charset="-122"/>
              </a:rPr>
              <a:t>Support of one cell with multi-SUL and one NUL associated with the single DL carrier [RAN1, RAN2, RAN4]</a:t>
            </a:r>
          </a:p>
          <a:p>
            <a:pPr marL="284769" indent="-284952" defTabSz="911921">
              <a:lnSpc>
                <a:spcPct val="150000"/>
              </a:lnSpc>
              <a:buFont typeface="Wingdings" panose="05000000000000000000" pitchFamily="2" charset="2"/>
              <a:buChar char="ü"/>
            </a:pPr>
            <a:r>
              <a:rPr lang="en-US" altLang="zh-CN" sz="1400" dirty="0" smtClean="0">
                <a:solidFill>
                  <a:srgbClr val="000000"/>
                </a:solidFill>
                <a:latin typeface="微软雅黑" panose="020B0503020204020204" pitchFamily="34" charset="-122"/>
                <a:ea typeface="微软雅黑" panose="020B0503020204020204" pitchFamily="34" charset="-122"/>
              </a:rPr>
              <a:t>Fast DL carrier switching via L1 signaling, assuming that the </a:t>
            </a:r>
            <a:r>
              <a:rPr lang="en-US" altLang="zh-CN" sz="1400" dirty="0">
                <a:solidFill>
                  <a:srgbClr val="000000"/>
                </a:solidFill>
                <a:latin typeface="微软雅黑" panose="020B0503020204020204" pitchFamily="34" charset="-122"/>
                <a:ea typeface="微软雅黑" panose="020B0503020204020204" pitchFamily="34" charset="-122"/>
              </a:rPr>
              <a:t>number of configured activated carriers can be larger than the number of DL carriers supported by UE CA </a:t>
            </a:r>
            <a:r>
              <a:rPr lang="en-US" altLang="zh-CN" sz="1400" dirty="0" smtClean="0">
                <a:solidFill>
                  <a:srgbClr val="000000"/>
                </a:solidFill>
                <a:latin typeface="微软雅黑" panose="020B0503020204020204" pitchFamily="34" charset="-122"/>
                <a:ea typeface="微软雅黑" panose="020B0503020204020204" pitchFamily="34" charset="-122"/>
              </a:rPr>
              <a:t>capability [RAN2, RAN4]  </a:t>
            </a:r>
            <a:endParaRPr lang="en-US" altLang="zh-CN" sz="1400" dirty="0">
              <a:solidFill>
                <a:srgbClr val="000000"/>
              </a:solidFill>
              <a:latin typeface="微软雅黑" panose="020B0503020204020204" pitchFamily="34" charset="-122"/>
              <a:ea typeface="微软雅黑" panose="020B0503020204020204" pitchFamily="34" charset="-122"/>
            </a:endParaRPr>
          </a:p>
          <a:p>
            <a:pPr marL="284769" indent="-284952" defTabSz="911921">
              <a:lnSpc>
                <a:spcPct val="150000"/>
              </a:lnSpc>
              <a:buFont typeface="Wingdings" panose="05000000000000000000" pitchFamily="2" charset="2"/>
              <a:buChar char="ü"/>
            </a:pPr>
            <a:r>
              <a:rPr lang="en-US" altLang="zh-CN" sz="1400" dirty="0">
                <a:solidFill>
                  <a:srgbClr val="000000"/>
                </a:solidFill>
                <a:latin typeface="微软雅黑" panose="020B0503020204020204" pitchFamily="34" charset="-122"/>
                <a:ea typeface="微软雅黑" panose="020B0503020204020204" pitchFamily="34" charset="-122"/>
              </a:rPr>
              <a:t>J</a:t>
            </a:r>
            <a:r>
              <a:rPr lang="en-US" altLang="zh-CN" sz="1400" dirty="0" smtClean="0">
                <a:solidFill>
                  <a:srgbClr val="000000"/>
                </a:solidFill>
                <a:latin typeface="微软雅黑" panose="020B0503020204020204" pitchFamily="34" charset="-122"/>
                <a:ea typeface="微软雅黑" panose="020B0503020204020204" pitchFamily="34" charset="-122"/>
              </a:rPr>
              <a:t>oint CSI measurement across multiple carriers with one CSI report for all the carriers </a:t>
            </a:r>
            <a:r>
              <a:rPr lang="en-US" altLang="zh-CN" sz="1400" dirty="0">
                <a:solidFill>
                  <a:srgbClr val="000000"/>
                </a:solidFill>
                <a:latin typeface="微软雅黑" panose="020B0503020204020204" pitchFamily="34" charset="-122"/>
                <a:ea typeface="微软雅黑" panose="020B0503020204020204" pitchFamily="34" charset="-122"/>
              </a:rPr>
              <a:t>[</a:t>
            </a:r>
            <a:r>
              <a:rPr lang="en-US" altLang="zh-CN" sz="1400" dirty="0" smtClean="0">
                <a:solidFill>
                  <a:srgbClr val="000000"/>
                </a:solidFill>
                <a:latin typeface="微软雅黑" panose="020B0503020204020204" pitchFamily="34" charset="-122"/>
                <a:ea typeface="微软雅黑" panose="020B0503020204020204" pitchFamily="34" charset="-122"/>
              </a:rPr>
              <a:t>RAN1, RAN4] </a:t>
            </a:r>
          </a:p>
          <a:p>
            <a:pPr marL="284769" indent="-284952" defTabSz="911921">
              <a:lnSpc>
                <a:spcPct val="150000"/>
              </a:lnSpc>
              <a:buFont typeface="Wingdings" panose="05000000000000000000" pitchFamily="2" charset="2"/>
              <a:buChar char="ü"/>
            </a:pPr>
            <a:r>
              <a:rPr lang="en-US" altLang="zh-CN" sz="1400" dirty="0" smtClean="0">
                <a:solidFill>
                  <a:srgbClr val="000000"/>
                </a:solidFill>
                <a:latin typeface="微软雅黑" panose="020B0503020204020204" pitchFamily="34" charset="-122"/>
                <a:ea typeface="微软雅黑" panose="020B0503020204020204" pitchFamily="34" charset="-122"/>
              </a:rPr>
              <a:t>Flexible cross-cell scheduling and HARQ </a:t>
            </a:r>
            <a:r>
              <a:rPr lang="en-US" altLang="zh-CN" sz="1400" dirty="0">
                <a:solidFill>
                  <a:srgbClr val="000000"/>
                </a:solidFill>
                <a:latin typeface="微软雅黑" panose="020B0503020204020204" pitchFamily="34" charset="-122"/>
                <a:ea typeface="微软雅黑" panose="020B0503020204020204" pitchFamily="34" charset="-122"/>
              </a:rPr>
              <a:t>retransmission [RAN1] </a:t>
            </a:r>
            <a:endParaRPr lang="en-US" altLang="zh-CN" sz="1400" dirty="0" smtClean="0">
              <a:solidFill>
                <a:srgbClr val="000000"/>
              </a:solidFill>
              <a:latin typeface="微软雅黑" panose="020B0503020204020204" pitchFamily="34" charset="-122"/>
              <a:ea typeface="微软雅黑" panose="020B0503020204020204" pitchFamily="34" charset="-122"/>
            </a:endParaRPr>
          </a:p>
          <a:p>
            <a:pPr marL="742009" lvl="1" indent="-284952" defTabSz="911921">
              <a:lnSpc>
                <a:spcPct val="150000"/>
              </a:lnSpc>
              <a:buFont typeface="Wingdings" panose="05000000000000000000" pitchFamily="2" charset="2"/>
              <a:buChar char="ü"/>
            </a:pPr>
            <a:r>
              <a:rPr lang="en-US" altLang="zh-CN" sz="1400" dirty="0">
                <a:solidFill>
                  <a:srgbClr val="000000"/>
                </a:solidFill>
                <a:latin typeface="微软雅黑" panose="020B0503020204020204" pitchFamily="34" charset="-122"/>
                <a:ea typeface="微软雅黑" panose="020B0503020204020204" pitchFamily="34" charset="-122"/>
              </a:rPr>
              <a:t>PCell cross-cell schedules SCell while the SCell can still schedule the SCell itself</a:t>
            </a:r>
          </a:p>
          <a:p>
            <a:pPr marL="742009" lvl="1" indent="-284952" defTabSz="911921">
              <a:lnSpc>
                <a:spcPct val="150000"/>
              </a:lnSpc>
              <a:buFont typeface="Wingdings" panose="05000000000000000000" pitchFamily="2" charset="2"/>
              <a:buChar char="ü"/>
            </a:pPr>
            <a:r>
              <a:rPr lang="en-US" altLang="zh-CN" sz="1400" dirty="0" smtClean="0">
                <a:solidFill>
                  <a:srgbClr val="000000"/>
                </a:solidFill>
                <a:latin typeface="微软雅黑" panose="020B0503020204020204" pitchFamily="34" charset="-122"/>
                <a:ea typeface="微软雅黑" panose="020B0503020204020204" pitchFamily="34" charset="-122"/>
              </a:rPr>
              <a:t>Cross-cell HARQ retransmission </a:t>
            </a:r>
            <a:endParaRPr lang="en-US" altLang="zh-CN" sz="1400" dirty="0">
              <a:solidFill>
                <a:srgbClr val="000000"/>
              </a:solidFill>
              <a:latin typeface="微软雅黑" panose="020B0503020204020204" pitchFamily="34" charset="-122"/>
              <a:ea typeface="微软雅黑" panose="020B0503020204020204" pitchFamily="34" charset="-122"/>
            </a:endParaRPr>
          </a:p>
          <a:p>
            <a:pPr marL="457017" lvl="1" defTabSz="911921">
              <a:lnSpc>
                <a:spcPct val="150000"/>
              </a:lnSpc>
            </a:pPr>
            <a:endParaRPr lang="en-US" altLang="zh-CN" sz="1200" dirty="0">
              <a:solidFill>
                <a:srgbClr val="0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178575"/>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封面页_图片版 ">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sz="3200"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F4E5724B-7154-473D-A508-2B054E8EE854}"/>
    </a:ext>
  </a:extLst>
</a:theme>
</file>

<file path=ppt/theme/theme2.xml><?xml version="1.0" encoding="utf-8"?>
<a:theme xmlns:a="http://schemas.openxmlformats.org/drawingml/2006/main" name="章节页">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FC34AD67-7538-4717-9A73-50191031DBF3}"/>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
  <TotalTime>17150</TotalTime>
  <Words>1360</Words>
  <Application>Microsoft Office PowerPoint</Application>
  <PresentationFormat>Custom</PresentationFormat>
  <Paragraphs>252</Paragraphs>
  <Slides>9</Slides>
  <Notes>8</Notes>
  <HiddenSlides>0</HiddenSlides>
  <MMClips>0</MMClips>
  <ScaleCrop>false</ScaleCrop>
  <HeadingPairs>
    <vt:vector size="6" baseType="variant">
      <vt:variant>
        <vt:lpstr>Fonts Used</vt:lpstr>
      </vt:variant>
      <vt:variant>
        <vt:i4>12</vt:i4>
      </vt:variant>
      <vt:variant>
        <vt:lpstr>Theme</vt:lpstr>
      </vt:variant>
      <vt:variant>
        <vt:i4>2</vt:i4>
      </vt:variant>
      <vt:variant>
        <vt:lpstr>Slide Titles</vt:lpstr>
      </vt:variant>
      <vt:variant>
        <vt:i4>9</vt:i4>
      </vt:variant>
    </vt:vector>
  </HeadingPairs>
  <TitlesOfParts>
    <vt:vector size="23" baseType="lpstr">
      <vt:lpstr>.AppleSystemUIFont</vt:lpstr>
      <vt:lpstr>Arial Unicode MS</vt:lpstr>
      <vt:lpstr>等线</vt:lpstr>
      <vt:lpstr>微软雅黑</vt:lpstr>
      <vt:lpstr>微软雅黑</vt:lpstr>
      <vt:lpstr>MS Mincho</vt:lpstr>
      <vt:lpstr>黑体</vt:lpstr>
      <vt:lpstr>宋体</vt:lpstr>
      <vt:lpstr>Arial</vt:lpstr>
      <vt:lpstr>Calibri</vt:lpstr>
      <vt:lpstr>Times New Roman</vt:lpstr>
      <vt:lpstr>Wingdings</vt:lpstr>
      <vt:lpstr>封面页_图片版 </vt:lpstr>
      <vt:lpstr>章节页</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huangzonghao</dc:creator>
  <cp:lastModifiedBy>Huawei</cp:lastModifiedBy>
  <cp:revision>497</cp:revision>
  <dcterms:created xsi:type="dcterms:W3CDTF">2020-08-28T08:44:19Z</dcterms:created>
  <dcterms:modified xsi:type="dcterms:W3CDTF">2023-05-31T12:27:09Z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(3)zNSnicKZ4Sc+lnd7cD7LqirgImW39aXY/7M2j00DEv71T2kh0zUMIqLs9JoGPzQY4BVduNF9
upCjCS6QCg7YaeZDGQQE62PimoTtRNHmN0VpYx5wpfZz2IzvvaQMzeNbR5hQV0tn/PFxM3Gi
W3nHelKBXgYyEyx2OfqzdwIPESMg1UIIF6vHB0pAiRqEaUEKBZD2x5j/nY1iO32GG1H4CT2I
h8bMfk4ziqQn6xeiuA</vt:lpwstr>
  </property>
  <property fmtid="{D5CDD505-2E9C-101B-9397-08002B2CF9AE}" pid="3" name="_2015_ms_pID_7253431">
    <vt:lpwstr>QdlOAuxALKCz6OzdHHSfNb2W2lI9UwtTGMouZbc4qu3diibHw6Q263
xW7tT1sjQ+JCP9LG3A4WRlw1KDN54ydlMIDnThZFsNnzTOr2VV3YnmXVudijUCU4Xzm3zJ/5
ISxbJz9hqUmDh4d95FwcTk2AE2HSyN7Cqa0vfTEDFPTjlFGOpikhgor/JgDUefTrkzc+KpUF
kfr+AIDnFDRfVfReG8mRbuDXCGiJjLcfoW9g</vt:lpwstr>
  </property>
  <property fmtid="{D5CDD505-2E9C-101B-9397-08002B2CF9AE}" pid="4" name="_2015_ms_pID_7253432">
    <vt:lpwstr>gg==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1685534862</vt:lpwstr>
  </property>
</Properties>
</file>