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18"/>
  </p:notesMasterIdLst>
  <p:sldIdLst>
    <p:sldId id="256" r:id="rId3"/>
    <p:sldId id="355" r:id="rId4"/>
    <p:sldId id="431" r:id="rId5"/>
    <p:sldId id="433" r:id="rId6"/>
    <p:sldId id="434" r:id="rId7"/>
    <p:sldId id="435" r:id="rId8"/>
    <p:sldId id="436" r:id="rId9"/>
    <p:sldId id="437" r:id="rId10"/>
    <p:sldId id="440" r:id="rId11"/>
    <p:sldId id="438" r:id="rId12"/>
    <p:sldId id="441" r:id="rId13"/>
    <p:sldId id="439" r:id="rId14"/>
    <p:sldId id="442" r:id="rId15"/>
    <p:sldId id="443" r:id="rId16"/>
    <p:sldId id="269" r:id="rId1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355"/>
            <p14:sldId id="431"/>
            <p14:sldId id="433"/>
            <p14:sldId id="434"/>
            <p14:sldId id="435"/>
            <p14:sldId id="436"/>
            <p14:sldId id="437"/>
            <p14:sldId id="440"/>
            <p14:sldId id="438"/>
            <p14:sldId id="441"/>
            <p14:sldId id="439"/>
            <p14:sldId id="442"/>
            <p14:sldId id="443"/>
            <p14:sldId id="26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46A38"/>
    <a:srgbClr val="5E5E5E"/>
    <a:srgbClr val="2DC84D"/>
    <a:srgbClr val="FFFFFF"/>
    <a:srgbClr val="CA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706" autoAdjust="0"/>
  </p:normalViewPr>
  <p:slideViewPr>
    <p:cSldViewPr snapToGrid="0" snapToObjects="1">
      <p:cViewPr varScale="1">
        <p:scale>
          <a:sx n="61" d="100"/>
          <a:sy n="61" d="100"/>
        </p:scale>
        <p:origin x="42"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80037C-50D4-4751-A7D6-E1C7F4B8F4EA}" type="doc">
      <dgm:prSet loTypeId="urn:microsoft.com/office/officeart/2008/layout/VerticalCurvedList" loCatId="list" qsTypeId="urn:microsoft.com/office/officeart/2005/8/quickstyle/simple1" qsCatId="simple" csTypeId="urn:microsoft.com/office/officeart/2005/8/colors/accent1_3" csCatId="accent1" phldr="1"/>
      <dgm:spPr/>
      <dgm:t>
        <a:bodyPr/>
        <a:lstStyle/>
        <a:p>
          <a:endParaRPr lang="zh-CN" altLang="en-US"/>
        </a:p>
      </dgm:t>
    </dgm:pt>
    <dgm:pt modelId="{36AD50B3-AE70-4F26-9919-ECE34C20165A}">
      <dgm:prSet phldrT="[文本]" custT="1"/>
      <dgm:spPr/>
      <dgm:t>
        <a:bodyPr/>
        <a:lstStyle/>
        <a:p>
          <a:pPr>
            <a:buFont typeface="Wingdings" pitchFamily="2" charset="2"/>
            <a:buNone/>
          </a:pPr>
          <a:r>
            <a:rPr lang="en-US" altLang="zh-CN" sz="3200" kern="1200" dirty="0"/>
            <a:t>Motivation on Ambient IoT positioning</a:t>
          </a:r>
          <a:endParaRPr lang="zh-CN" altLang="en-US" sz="3200" b="1" kern="1200" dirty="0">
            <a:solidFill>
              <a:srgbClr val="FFFFFF"/>
            </a:solidFill>
            <a:latin typeface="OPPOSans B" panose="00020600040101010101" pitchFamily="18" charset="-122"/>
            <a:ea typeface="OPPOSans B" panose="00020600040101010101" pitchFamily="18" charset="-122"/>
            <a:cs typeface="Helvetica Neue Medium"/>
          </a:endParaRPr>
        </a:p>
      </dgm:t>
    </dgm:pt>
    <dgm:pt modelId="{AC5CEFD4-CD85-4EBB-8FB4-AB82E5E27FF4}" type="parTrans" cxnId="{AFA3CEAC-621B-4CE7-9165-B55084BD913E}">
      <dgm:prSet/>
      <dgm:spPr/>
      <dgm:t>
        <a:bodyPr/>
        <a:lstStyle/>
        <a:p>
          <a:endParaRPr lang="zh-CN" altLang="en-US" sz="3200"/>
        </a:p>
      </dgm:t>
    </dgm:pt>
    <dgm:pt modelId="{FA000675-D981-417B-8E4A-011E5964FBCA}" type="sibTrans" cxnId="{AFA3CEAC-621B-4CE7-9165-B55084BD913E}">
      <dgm:prSet/>
      <dgm:spPr/>
      <dgm:t>
        <a:bodyPr/>
        <a:lstStyle/>
        <a:p>
          <a:endParaRPr lang="zh-CN" altLang="en-US" sz="3200"/>
        </a:p>
      </dgm:t>
    </dgm:pt>
    <dgm:pt modelId="{54A8816D-2EBB-43CE-AC5D-AB426313F3E7}">
      <dgm:prSet custT="1"/>
      <dgm:spPr/>
      <dgm:t>
        <a:bodyPr/>
        <a:lstStyle/>
        <a:p>
          <a:r>
            <a:rPr lang="en-US" altLang="zh-CN" sz="3200" kern="1200" dirty="0"/>
            <a:t>Typical use cases and requirement  of Ambient IoT positioning</a:t>
          </a:r>
          <a:endParaRPr lang="en-US" altLang="zh-CN" sz="3200" b="1" kern="1200" dirty="0">
            <a:solidFill>
              <a:srgbClr val="FFFFFF"/>
            </a:solidFill>
            <a:latin typeface="OPPOSans B" panose="00020600040101010101" pitchFamily="18" charset="-122"/>
            <a:ea typeface="OPPOSans B" panose="00020600040101010101" pitchFamily="18" charset="-122"/>
            <a:cs typeface="Helvetica Neue Medium"/>
          </a:endParaRPr>
        </a:p>
      </dgm:t>
    </dgm:pt>
    <dgm:pt modelId="{2CC1C3BD-614B-46B3-A986-8547CBE2FA95}" type="parTrans" cxnId="{CB330D6D-F671-4E30-8F5B-6B1576EB1701}">
      <dgm:prSet/>
      <dgm:spPr/>
      <dgm:t>
        <a:bodyPr/>
        <a:lstStyle/>
        <a:p>
          <a:endParaRPr lang="zh-CN" altLang="en-US" sz="3200"/>
        </a:p>
      </dgm:t>
    </dgm:pt>
    <dgm:pt modelId="{2A0D8E8E-67BF-4B28-AC4D-A466965985A4}" type="sibTrans" cxnId="{CB330D6D-F671-4E30-8F5B-6B1576EB1701}">
      <dgm:prSet/>
      <dgm:spPr/>
      <dgm:t>
        <a:bodyPr/>
        <a:lstStyle/>
        <a:p>
          <a:endParaRPr lang="zh-CN" altLang="en-US" sz="3200"/>
        </a:p>
      </dgm:t>
    </dgm:pt>
    <dgm:pt modelId="{ACF9F9F0-FA69-4723-97D6-29FBB8EEB48E}">
      <dgm:prSet custT="1"/>
      <dgm:spPr/>
      <dgm:t>
        <a:bodyPr/>
        <a:lstStyle/>
        <a:p>
          <a:r>
            <a:rPr lang="en-US" altLang="zh-CN" sz="3200" kern="1200" dirty="0"/>
            <a:t>Technical challenge and candidate Techniques for Ambient IoT positioning</a:t>
          </a:r>
          <a:endParaRPr lang="zh-CN" altLang="en-US" sz="3200" b="1" kern="1200" dirty="0">
            <a:solidFill>
              <a:srgbClr val="FFFFFF"/>
            </a:solidFill>
            <a:latin typeface="OPPOSans B" panose="00020600040101010101" pitchFamily="18" charset="-122"/>
            <a:ea typeface="OPPOSans B" panose="00020600040101010101" pitchFamily="18" charset="-122"/>
            <a:cs typeface="Helvetica Neue Medium"/>
            <a:sym typeface="Helvetica Neue"/>
          </a:endParaRPr>
        </a:p>
      </dgm:t>
    </dgm:pt>
    <dgm:pt modelId="{130A48D3-31AE-4CFC-9BAA-CBD3ED938703}" type="parTrans" cxnId="{4D0843E6-E7AF-4A5D-AFC6-603AC32788B6}">
      <dgm:prSet/>
      <dgm:spPr/>
      <dgm:t>
        <a:bodyPr/>
        <a:lstStyle/>
        <a:p>
          <a:endParaRPr lang="zh-CN" altLang="en-US" sz="3200"/>
        </a:p>
      </dgm:t>
    </dgm:pt>
    <dgm:pt modelId="{77FB119C-46C3-4847-A720-914F3845661B}" type="sibTrans" cxnId="{4D0843E6-E7AF-4A5D-AFC6-603AC32788B6}">
      <dgm:prSet/>
      <dgm:spPr/>
      <dgm:t>
        <a:bodyPr/>
        <a:lstStyle/>
        <a:p>
          <a:endParaRPr lang="zh-CN" altLang="en-US" sz="3200"/>
        </a:p>
      </dgm:t>
    </dgm:pt>
    <dgm:pt modelId="{C84FE7F0-7C7D-489C-ADF7-FE0A97376CC7}">
      <dgm:prSet custT="1"/>
      <dgm:spPr/>
      <dgm:t>
        <a:bodyPr/>
        <a:lstStyle/>
        <a:p>
          <a:pPr marL="0" lvl="0" indent="0" algn="l" defTabSz="844550">
            <a:lnSpc>
              <a:spcPct val="90000"/>
            </a:lnSpc>
            <a:spcBef>
              <a:spcPct val="0"/>
            </a:spcBef>
            <a:spcAft>
              <a:spcPct val="35000"/>
            </a:spcAft>
            <a:buNone/>
          </a:pPr>
          <a:r>
            <a:rPr lang="en-US" altLang="zh-CN" sz="3200" kern="1200" dirty="0">
              <a:solidFill>
                <a:srgbClr val="FFFFFF"/>
              </a:solidFill>
              <a:latin typeface="Helvetica Neue Medium"/>
              <a:ea typeface="Helvetica Neue Medium"/>
              <a:cs typeface="Helvetica Neue Medium"/>
            </a:rPr>
            <a:t>Summary and proposals</a:t>
          </a:r>
          <a:endParaRPr lang="zh-CN" altLang="en-US" sz="3200" kern="1200" dirty="0">
            <a:solidFill>
              <a:srgbClr val="FFFFFF"/>
            </a:solidFill>
            <a:latin typeface="Helvetica Neue Medium"/>
            <a:ea typeface="Helvetica Neue Medium"/>
            <a:cs typeface="Helvetica Neue Medium"/>
            <a:sym typeface="Helvetica Neue"/>
          </a:endParaRPr>
        </a:p>
      </dgm:t>
    </dgm:pt>
    <dgm:pt modelId="{1140A1DB-E538-43D2-8332-ADFB41C36558}" type="parTrans" cxnId="{7067016C-8E0C-456E-895C-4C9E8EBEA547}">
      <dgm:prSet/>
      <dgm:spPr/>
      <dgm:t>
        <a:bodyPr/>
        <a:lstStyle/>
        <a:p>
          <a:endParaRPr lang="zh-CN" altLang="en-US" sz="3200"/>
        </a:p>
      </dgm:t>
    </dgm:pt>
    <dgm:pt modelId="{EC508DEF-7FDE-4530-B613-B39934151147}" type="sibTrans" cxnId="{7067016C-8E0C-456E-895C-4C9E8EBEA547}">
      <dgm:prSet/>
      <dgm:spPr/>
      <dgm:t>
        <a:bodyPr/>
        <a:lstStyle/>
        <a:p>
          <a:endParaRPr lang="zh-CN" altLang="en-US" sz="3200"/>
        </a:p>
      </dgm:t>
    </dgm:pt>
    <dgm:pt modelId="{D8BC698A-9AEB-463B-B06E-01FD94328B1A}" type="pres">
      <dgm:prSet presAssocID="{4380037C-50D4-4751-A7D6-E1C7F4B8F4EA}" presName="Name0" presStyleCnt="0">
        <dgm:presLayoutVars>
          <dgm:chMax val="7"/>
          <dgm:chPref val="7"/>
          <dgm:dir/>
        </dgm:presLayoutVars>
      </dgm:prSet>
      <dgm:spPr/>
    </dgm:pt>
    <dgm:pt modelId="{0EC9B0BA-BA4C-45CD-8410-DEDDB95211C9}" type="pres">
      <dgm:prSet presAssocID="{4380037C-50D4-4751-A7D6-E1C7F4B8F4EA}" presName="Name1" presStyleCnt="0"/>
      <dgm:spPr/>
    </dgm:pt>
    <dgm:pt modelId="{544D4A35-6423-4316-8AEA-61D3128EC4F4}" type="pres">
      <dgm:prSet presAssocID="{4380037C-50D4-4751-A7D6-E1C7F4B8F4EA}" presName="cycle" presStyleCnt="0"/>
      <dgm:spPr/>
    </dgm:pt>
    <dgm:pt modelId="{65C574F5-ADB0-4413-848B-7B2B6C88D639}" type="pres">
      <dgm:prSet presAssocID="{4380037C-50D4-4751-A7D6-E1C7F4B8F4EA}" presName="srcNode" presStyleLbl="node1" presStyleIdx="0" presStyleCnt="4"/>
      <dgm:spPr/>
    </dgm:pt>
    <dgm:pt modelId="{2AAC8EE6-3A71-4E70-AC1C-3A4F2F62920C}" type="pres">
      <dgm:prSet presAssocID="{4380037C-50D4-4751-A7D6-E1C7F4B8F4EA}" presName="conn" presStyleLbl="parChTrans1D2" presStyleIdx="0" presStyleCnt="1"/>
      <dgm:spPr/>
    </dgm:pt>
    <dgm:pt modelId="{2D9C9C6F-F6CD-426F-9B4A-453780A79713}" type="pres">
      <dgm:prSet presAssocID="{4380037C-50D4-4751-A7D6-E1C7F4B8F4EA}" presName="extraNode" presStyleLbl="node1" presStyleIdx="0" presStyleCnt="4"/>
      <dgm:spPr/>
    </dgm:pt>
    <dgm:pt modelId="{2DE587BA-9ED6-42F0-BFD8-00A388811BE9}" type="pres">
      <dgm:prSet presAssocID="{4380037C-50D4-4751-A7D6-E1C7F4B8F4EA}" presName="dstNode" presStyleLbl="node1" presStyleIdx="0" presStyleCnt="4"/>
      <dgm:spPr/>
    </dgm:pt>
    <dgm:pt modelId="{AC684B7C-1758-4AD2-9EE5-0F746729B8BD}" type="pres">
      <dgm:prSet presAssocID="{36AD50B3-AE70-4F26-9919-ECE34C20165A}" presName="text_1" presStyleLbl="node1" presStyleIdx="0" presStyleCnt="4">
        <dgm:presLayoutVars>
          <dgm:bulletEnabled val="1"/>
        </dgm:presLayoutVars>
      </dgm:prSet>
      <dgm:spPr/>
    </dgm:pt>
    <dgm:pt modelId="{4C6657BA-0BBB-4A10-A8A0-86876ADE191C}" type="pres">
      <dgm:prSet presAssocID="{36AD50B3-AE70-4F26-9919-ECE34C20165A}" presName="accent_1" presStyleCnt="0"/>
      <dgm:spPr/>
    </dgm:pt>
    <dgm:pt modelId="{1AE435FD-67D5-4AC7-BF43-04CD56D10007}" type="pres">
      <dgm:prSet presAssocID="{36AD50B3-AE70-4F26-9919-ECE34C20165A}" presName="accentRepeatNode" presStyleLbl="solidFgAcc1" presStyleIdx="0" presStyleCnt="4"/>
      <dgm:spPr/>
    </dgm:pt>
    <dgm:pt modelId="{04EA9FA9-EC21-42AA-90DD-CB9EEA67316D}" type="pres">
      <dgm:prSet presAssocID="{54A8816D-2EBB-43CE-AC5D-AB426313F3E7}" presName="text_2" presStyleLbl="node1" presStyleIdx="1" presStyleCnt="4">
        <dgm:presLayoutVars>
          <dgm:bulletEnabled val="1"/>
        </dgm:presLayoutVars>
      </dgm:prSet>
      <dgm:spPr/>
    </dgm:pt>
    <dgm:pt modelId="{DF09B691-BFF7-4FE4-8424-148E9E3CC0BD}" type="pres">
      <dgm:prSet presAssocID="{54A8816D-2EBB-43CE-AC5D-AB426313F3E7}" presName="accent_2" presStyleCnt="0"/>
      <dgm:spPr/>
    </dgm:pt>
    <dgm:pt modelId="{B3848906-6081-4B11-B05D-A25DE3A5EF46}" type="pres">
      <dgm:prSet presAssocID="{54A8816D-2EBB-43CE-AC5D-AB426313F3E7}" presName="accentRepeatNode" presStyleLbl="solidFgAcc1" presStyleIdx="1" presStyleCnt="4"/>
      <dgm:spPr/>
    </dgm:pt>
    <dgm:pt modelId="{098AFAF8-C7F0-448D-9BE8-F3A1E89CA5B6}" type="pres">
      <dgm:prSet presAssocID="{ACF9F9F0-FA69-4723-97D6-29FBB8EEB48E}" presName="text_3" presStyleLbl="node1" presStyleIdx="2" presStyleCnt="4">
        <dgm:presLayoutVars>
          <dgm:bulletEnabled val="1"/>
        </dgm:presLayoutVars>
      </dgm:prSet>
      <dgm:spPr/>
    </dgm:pt>
    <dgm:pt modelId="{3455F993-F4EC-4949-AB98-6FF607A4220C}" type="pres">
      <dgm:prSet presAssocID="{ACF9F9F0-FA69-4723-97D6-29FBB8EEB48E}" presName="accent_3" presStyleCnt="0"/>
      <dgm:spPr/>
    </dgm:pt>
    <dgm:pt modelId="{4D70A783-41BD-4544-A6B2-1B528F5F36A8}" type="pres">
      <dgm:prSet presAssocID="{ACF9F9F0-FA69-4723-97D6-29FBB8EEB48E}" presName="accentRepeatNode" presStyleLbl="solidFgAcc1" presStyleIdx="2" presStyleCnt="4"/>
      <dgm:spPr/>
    </dgm:pt>
    <dgm:pt modelId="{4CE57725-E469-4028-899D-203C0B72525C}" type="pres">
      <dgm:prSet presAssocID="{C84FE7F0-7C7D-489C-ADF7-FE0A97376CC7}" presName="text_4" presStyleLbl="node1" presStyleIdx="3" presStyleCnt="4" custLinFactNeighborX="5146" custLinFactNeighborY="-6929">
        <dgm:presLayoutVars>
          <dgm:bulletEnabled val="1"/>
        </dgm:presLayoutVars>
      </dgm:prSet>
      <dgm:spPr/>
    </dgm:pt>
    <dgm:pt modelId="{1D2F6413-4893-4B41-A579-C6A862CDE9E3}" type="pres">
      <dgm:prSet presAssocID="{C84FE7F0-7C7D-489C-ADF7-FE0A97376CC7}" presName="accent_4" presStyleCnt="0"/>
      <dgm:spPr/>
    </dgm:pt>
    <dgm:pt modelId="{261F8E85-06FF-4500-9D0F-E42548F226C7}" type="pres">
      <dgm:prSet presAssocID="{C84FE7F0-7C7D-489C-ADF7-FE0A97376CC7}" presName="accentRepeatNode" presStyleLbl="solidFgAcc1" presStyleIdx="3" presStyleCnt="4"/>
      <dgm:spPr/>
    </dgm:pt>
  </dgm:ptLst>
  <dgm:cxnLst>
    <dgm:cxn modelId="{7067016C-8E0C-456E-895C-4C9E8EBEA547}" srcId="{4380037C-50D4-4751-A7D6-E1C7F4B8F4EA}" destId="{C84FE7F0-7C7D-489C-ADF7-FE0A97376CC7}" srcOrd="3" destOrd="0" parTransId="{1140A1DB-E538-43D2-8332-ADFB41C36558}" sibTransId="{EC508DEF-7FDE-4530-B613-B39934151147}"/>
    <dgm:cxn modelId="{CB330D6D-F671-4E30-8F5B-6B1576EB1701}" srcId="{4380037C-50D4-4751-A7D6-E1C7F4B8F4EA}" destId="{54A8816D-2EBB-43CE-AC5D-AB426313F3E7}" srcOrd="1" destOrd="0" parTransId="{2CC1C3BD-614B-46B3-A986-8547CBE2FA95}" sibTransId="{2A0D8E8E-67BF-4B28-AC4D-A466965985A4}"/>
    <dgm:cxn modelId="{77414A75-FE18-40C2-9319-3FFA4AF5907C}" type="presOf" srcId="{C84FE7F0-7C7D-489C-ADF7-FE0A97376CC7}" destId="{4CE57725-E469-4028-899D-203C0B72525C}" srcOrd="0" destOrd="0" presId="urn:microsoft.com/office/officeart/2008/layout/VerticalCurvedList"/>
    <dgm:cxn modelId="{FC5E399C-1DF4-4FE2-B753-DD7C0EED067B}" type="presOf" srcId="{4380037C-50D4-4751-A7D6-E1C7F4B8F4EA}" destId="{D8BC698A-9AEB-463B-B06E-01FD94328B1A}" srcOrd="0" destOrd="0" presId="urn:microsoft.com/office/officeart/2008/layout/VerticalCurvedList"/>
    <dgm:cxn modelId="{45E815A0-AB37-4A23-8698-2D6AE4D438BA}" type="presOf" srcId="{36AD50B3-AE70-4F26-9919-ECE34C20165A}" destId="{AC684B7C-1758-4AD2-9EE5-0F746729B8BD}" srcOrd="0" destOrd="0" presId="urn:microsoft.com/office/officeart/2008/layout/VerticalCurvedList"/>
    <dgm:cxn modelId="{AFA3CEAC-621B-4CE7-9165-B55084BD913E}" srcId="{4380037C-50D4-4751-A7D6-E1C7F4B8F4EA}" destId="{36AD50B3-AE70-4F26-9919-ECE34C20165A}" srcOrd="0" destOrd="0" parTransId="{AC5CEFD4-CD85-4EBB-8FB4-AB82E5E27FF4}" sibTransId="{FA000675-D981-417B-8E4A-011E5964FBCA}"/>
    <dgm:cxn modelId="{B63F5FC9-BE8E-42A7-B9EC-F3578D4F4651}" type="presOf" srcId="{FA000675-D981-417B-8E4A-011E5964FBCA}" destId="{2AAC8EE6-3A71-4E70-AC1C-3A4F2F62920C}" srcOrd="0" destOrd="0" presId="urn:microsoft.com/office/officeart/2008/layout/VerticalCurvedList"/>
    <dgm:cxn modelId="{C77CC4C9-91C6-4132-B057-51D042B45C0B}" type="presOf" srcId="{54A8816D-2EBB-43CE-AC5D-AB426313F3E7}" destId="{04EA9FA9-EC21-42AA-90DD-CB9EEA67316D}" srcOrd="0" destOrd="0" presId="urn:microsoft.com/office/officeart/2008/layout/VerticalCurvedList"/>
    <dgm:cxn modelId="{4D0843E6-E7AF-4A5D-AFC6-603AC32788B6}" srcId="{4380037C-50D4-4751-A7D6-E1C7F4B8F4EA}" destId="{ACF9F9F0-FA69-4723-97D6-29FBB8EEB48E}" srcOrd="2" destOrd="0" parTransId="{130A48D3-31AE-4CFC-9BAA-CBD3ED938703}" sibTransId="{77FB119C-46C3-4847-A720-914F3845661B}"/>
    <dgm:cxn modelId="{6D5EA1F5-14A0-4E70-96EF-104B9638B65D}" type="presOf" srcId="{ACF9F9F0-FA69-4723-97D6-29FBB8EEB48E}" destId="{098AFAF8-C7F0-448D-9BE8-F3A1E89CA5B6}" srcOrd="0" destOrd="0" presId="urn:microsoft.com/office/officeart/2008/layout/VerticalCurvedList"/>
    <dgm:cxn modelId="{DF435D91-2519-42AC-9648-E7689816CE7F}" type="presParOf" srcId="{D8BC698A-9AEB-463B-B06E-01FD94328B1A}" destId="{0EC9B0BA-BA4C-45CD-8410-DEDDB95211C9}" srcOrd="0" destOrd="0" presId="urn:microsoft.com/office/officeart/2008/layout/VerticalCurvedList"/>
    <dgm:cxn modelId="{2C8A84D1-4ACA-43FE-AD85-8B9AE528D9FE}" type="presParOf" srcId="{0EC9B0BA-BA4C-45CD-8410-DEDDB95211C9}" destId="{544D4A35-6423-4316-8AEA-61D3128EC4F4}" srcOrd="0" destOrd="0" presId="urn:microsoft.com/office/officeart/2008/layout/VerticalCurvedList"/>
    <dgm:cxn modelId="{A8237E50-65E2-4041-A8F1-AB79D4FA1902}" type="presParOf" srcId="{544D4A35-6423-4316-8AEA-61D3128EC4F4}" destId="{65C574F5-ADB0-4413-848B-7B2B6C88D639}" srcOrd="0" destOrd="0" presId="urn:microsoft.com/office/officeart/2008/layout/VerticalCurvedList"/>
    <dgm:cxn modelId="{9D447BAC-1282-4C16-83A7-9AD67908B649}" type="presParOf" srcId="{544D4A35-6423-4316-8AEA-61D3128EC4F4}" destId="{2AAC8EE6-3A71-4E70-AC1C-3A4F2F62920C}" srcOrd="1" destOrd="0" presId="urn:microsoft.com/office/officeart/2008/layout/VerticalCurvedList"/>
    <dgm:cxn modelId="{F6F7B628-4752-442A-A06F-3E1B0EB63576}" type="presParOf" srcId="{544D4A35-6423-4316-8AEA-61D3128EC4F4}" destId="{2D9C9C6F-F6CD-426F-9B4A-453780A79713}" srcOrd="2" destOrd="0" presId="urn:microsoft.com/office/officeart/2008/layout/VerticalCurvedList"/>
    <dgm:cxn modelId="{4D22D920-1430-4A30-BCE8-5A01E6661984}" type="presParOf" srcId="{544D4A35-6423-4316-8AEA-61D3128EC4F4}" destId="{2DE587BA-9ED6-42F0-BFD8-00A388811BE9}" srcOrd="3" destOrd="0" presId="urn:microsoft.com/office/officeart/2008/layout/VerticalCurvedList"/>
    <dgm:cxn modelId="{C3FCA93E-6445-4050-9350-2DB6C90884E7}" type="presParOf" srcId="{0EC9B0BA-BA4C-45CD-8410-DEDDB95211C9}" destId="{AC684B7C-1758-4AD2-9EE5-0F746729B8BD}" srcOrd="1" destOrd="0" presId="urn:microsoft.com/office/officeart/2008/layout/VerticalCurvedList"/>
    <dgm:cxn modelId="{AC948804-1836-4513-B005-FB6333FABDA2}" type="presParOf" srcId="{0EC9B0BA-BA4C-45CD-8410-DEDDB95211C9}" destId="{4C6657BA-0BBB-4A10-A8A0-86876ADE191C}" srcOrd="2" destOrd="0" presId="urn:microsoft.com/office/officeart/2008/layout/VerticalCurvedList"/>
    <dgm:cxn modelId="{FF01963E-02DB-49D1-86FB-B473FBBA8420}" type="presParOf" srcId="{4C6657BA-0BBB-4A10-A8A0-86876ADE191C}" destId="{1AE435FD-67D5-4AC7-BF43-04CD56D10007}" srcOrd="0" destOrd="0" presId="urn:microsoft.com/office/officeart/2008/layout/VerticalCurvedList"/>
    <dgm:cxn modelId="{0D3BF8D4-BE19-49C4-BBDA-60C1845A2459}" type="presParOf" srcId="{0EC9B0BA-BA4C-45CD-8410-DEDDB95211C9}" destId="{04EA9FA9-EC21-42AA-90DD-CB9EEA67316D}" srcOrd="3" destOrd="0" presId="urn:microsoft.com/office/officeart/2008/layout/VerticalCurvedList"/>
    <dgm:cxn modelId="{B12B8EEA-BEAA-4DDA-A721-D9FDE3DD31F9}" type="presParOf" srcId="{0EC9B0BA-BA4C-45CD-8410-DEDDB95211C9}" destId="{DF09B691-BFF7-4FE4-8424-148E9E3CC0BD}" srcOrd="4" destOrd="0" presId="urn:microsoft.com/office/officeart/2008/layout/VerticalCurvedList"/>
    <dgm:cxn modelId="{E2B19CB6-45DA-4E2C-87F2-E1E9232C5939}" type="presParOf" srcId="{DF09B691-BFF7-4FE4-8424-148E9E3CC0BD}" destId="{B3848906-6081-4B11-B05D-A25DE3A5EF46}" srcOrd="0" destOrd="0" presId="urn:microsoft.com/office/officeart/2008/layout/VerticalCurvedList"/>
    <dgm:cxn modelId="{8468E449-579C-47A7-9C27-7A4088BF3301}" type="presParOf" srcId="{0EC9B0BA-BA4C-45CD-8410-DEDDB95211C9}" destId="{098AFAF8-C7F0-448D-9BE8-F3A1E89CA5B6}" srcOrd="5" destOrd="0" presId="urn:microsoft.com/office/officeart/2008/layout/VerticalCurvedList"/>
    <dgm:cxn modelId="{CCD332D1-7B24-4043-A5AC-AA23626691B6}" type="presParOf" srcId="{0EC9B0BA-BA4C-45CD-8410-DEDDB95211C9}" destId="{3455F993-F4EC-4949-AB98-6FF607A4220C}" srcOrd="6" destOrd="0" presId="urn:microsoft.com/office/officeart/2008/layout/VerticalCurvedList"/>
    <dgm:cxn modelId="{456D78CF-81DC-4760-BC8C-B6AF9C7BD1A2}" type="presParOf" srcId="{3455F993-F4EC-4949-AB98-6FF607A4220C}" destId="{4D70A783-41BD-4544-A6B2-1B528F5F36A8}" srcOrd="0" destOrd="0" presId="urn:microsoft.com/office/officeart/2008/layout/VerticalCurvedList"/>
    <dgm:cxn modelId="{FAD81C5D-8CB0-4C43-8AEE-7D5833088A02}" type="presParOf" srcId="{0EC9B0BA-BA4C-45CD-8410-DEDDB95211C9}" destId="{4CE57725-E469-4028-899D-203C0B72525C}" srcOrd="7" destOrd="0" presId="urn:microsoft.com/office/officeart/2008/layout/VerticalCurvedList"/>
    <dgm:cxn modelId="{DD712BEE-C936-4E7B-80EE-9E9FF7D12FBF}" type="presParOf" srcId="{0EC9B0BA-BA4C-45CD-8410-DEDDB95211C9}" destId="{1D2F6413-4893-4B41-A579-C6A862CDE9E3}" srcOrd="8" destOrd="0" presId="urn:microsoft.com/office/officeart/2008/layout/VerticalCurvedList"/>
    <dgm:cxn modelId="{588FEEA9-9FF7-46FB-B502-2FA06E8D5039}" type="presParOf" srcId="{1D2F6413-4893-4B41-A579-C6A862CDE9E3}" destId="{261F8E85-06FF-4500-9D0F-E42548F226C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88153E-17BB-4675-BB9D-E4381214F23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42836680-87CE-40FF-A6B1-1B308CCD4997}">
      <dgm:prSet phldrT="[文本]" custT="1"/>
      <dgm:spPr/>
      <dgm:t>
        <a:bodyPr/>
        <a:lstStyle/>
        <a:p>
          <a:r>
            <a:rPr lang="en-US" altLang="zh-CN" sz="4000" dirty="0"/>
            <a:t>Timing based positioning</a:t>
          </a:r>
          <a:endParaRPr lang="zh-CN" altLang="en-US" sz="4000" dirty="0"/>
        </a:p>
      </dgm:t>
    </dgm:pt>
    <dgm:pt modelId="{F9B64AB1-CB8F-453F-BE8A-4AAB0BA8C762}" type="parTrans" cxnId="{ADA27F3F-FF5F-4BA1-A548-DCF0586B9F94}">
      <dgm:prSet/>
      <dgm:spPr/>
      <dgm:t>
        <a:bodyPr/>
        <a:lstStyle/>
        <a:p>
          <a:endParaRPr lang="zh-CN" altLang="en-US" sz="1050"/>
        </a:p>
      </dgm:t>
    </dgm:pt>
    <dgm:pt modelId="{FC7A40E8-9558-4716-B7A3-F1F1E868EF85}" type="sibTrans" cxnId="{ADA27F3F-FF5F-4BA1-A548-DCF0586B9F94}">
      <dgm:prSet/>
      <dgm:spPr/>
      <dgm:t>
        <a:bodyPr/>
        <a:lstStyle/>
        <a:p>
          <a:endParaRPr lang="zh-CN" altLang="en-US" sz="1050"/>
        </a:p>
      </dgm:t>
    </dgm:pt>
    <dgm:pt modelId="{605613F9-8229-41D5-BCC2-DCE52EFE449C}">
      <dgm:prSet phldrT="[文本]" custT="1"/>
      <dgm:spPr/>
      <dgm:t>
        <a:bodyPr/>
        <a:lstStyle/>
        <a:p>
          <a:r>
            <a:rPr lang="en-US" altLang="zh-CN" sz="4000" dirty="0"/>
            <a:t>Phase based positioning </a:t>
          </a:r>
          <a:endParaRPr lang="zh-CN" altLang="en-US" sz="4000" dirty="0"/>
        </a:p>
      </dgm:t>
    </dgm:pt>
    <dgm:pt modelId="{5582F566-1EB2-4623-928D-187A60921611}" type="parTrans" cxnId="{A98A39F0-25A9-41AA-A01B-DEE8778B71DA}">
      <dgm:prSet/>
      <dgm:spPr/>
      <dgm:t>
        <a:bodyPr/>
        <a:lstStyle/>
        <a:p>
          <a:endParaRPr lang="zh-CN" altLang="en-US" sz="1050"/>
        </a:p>
      </dgm:t>
    </dgm:pt>
    <dgm:pt modelId="{F953D21E-443B-4520-811A-19DC271CB62E}" type="sibTrans" cxnId="{A98A39F0-25A9-41AA-A01B-DEE8778B71DA}">
      <dgm:prSet/>
      <dgm:spPr/>
      <dgm:t>
        <a:bodyPr/>
        <a:lstStyle/>
        <a:p>
          <a:endParaRPr lang="zh-CN" altLang="en-US" sz="1050"/>
        </a:p>
      </dgm:t>
    </dgm:pt>
    <dgm:pt modelId="{CDB565CB-E382-4087-8CD0-D96BD7886F6F}">
      <dgm:prSet phldrT="[文本]" custT="1"/>
      <dgm:spPr/>
      <dgm:t>
        <a:bodyPr/>
        <a:lstStyle/>
        <a:p>
          <a:r>
            <a:rPr lang="en-US" altLang="zh-CN" sz="4000" dirty="0"/>
            <a:t>RSRP(RSRP-map) based positioning</a:t>
          </a:r>
          <a:endParaRPr lang="zh-CN" altLang="en-US" sz="4000" dirty="0"/>
        </a:p>
      </dgm:t>
    </dgm:pt>
    <dgm:pt modelId="{528A01FA-57D7-46E2-8A60-568E623ED496}" type="parTrans" cxnId="{140F6559-7063-447A-B0A6-14052A6310B9}">
      <dgm:prSet/>
      <dgm:spPr/>
      <dgm:t>
        <a:bodyPr/>
        <a:lstStyle/>
        <a:p>
          <a:endParaRPr lang="zh-CN" altLang="en-US" sz="1050"/>
        </a:p>
      </dgm:t>
    </dgm:pt>
    <dgm:pt modelId="{A1225930-611F-409B-84D0-180FBD5D3C5F}" type="sibTrans" cxnId="{140F6559-7063-447A-B0A6-14052A6310B9}">
      <dgm:prSet/>
      <dgm:spPr/>
      <dgm:t>
        <a:bodyPr/>
        <a:lstStyle/>
        <a:p>
          <a:endParaRPr lang="zh-CN" altLang="en-US" sz="1050"/>
        </a:p>
      </dgm:t>
    </dgm:pt>
    <dgm:pt modelId="{3B56B3A2-43AA-43EB-ACE1-56A10CA522D2}" type="pres">
      <dgm:prSet presAssocID="{2A88153E-17BB-4675-BB9D-E4381214F23C}" presName="linear" presStyleCnt="0">
        <dgm:presLayoutVars>
          <dgm:dir/>
          <dgm:animLvl val="lvl"/>
          <dgm:resizeHandles val="exact"/>
        </dgm:presLayoutVars>
      </dgm:prSet>
      <dgm:spPr/>
    </dgm:pt>
    <dgm:pt modelId="{534D1BCF-B9B5-4B88-98DA-CCD982992898}" type="pres">
      <dgm:prSet presAssocID="{42836680-87CE-40FF-A6B1-1B308CCD4997}" presName="parentLin" presStyleCnt="0"/>
      <dgm:spPr/>
    </dgm:pt>
    <dgm:pt modelId="{FA1F577E-0314-462C-9831-55E6E64F7AC9}" type="pres">
      <dgm:prSet presAssocID="{42836680-87CE-40FF-A6B1-1B308CCD4997}" presName="parentLeftMargin" presStyleLbl="node1" presStyleIdx="0" presStyleCnt="3"/>
      <dgm:spPr/>
    </dgm:pt>
    <dgm:pt modelId="{8089E929-5632-4D20-B3C6-761315F57511}" type="pres">
      <dgm:prSet presAssocID="{42836680-87CE-40FF-A6B1-1B308CCD4997}" presName="parentText" presStyleLbl="node1" presStyleIdx="0" presStyleCnt="3">
        <dgm:presLayoutVars>
          <dgm:chMax val="0"/>
          <dgm:bulletEnabled val="1"/>
        </dgm:presLayoutVars>
      </dgm:prSet>
      <dgm:spPr/>
    </dgm:pt>
    <dgm:pt modelId="{BC86AA28-414A-4738-B07D-227FC317F542}" type="pres">
      <dgm:prSet presAssocID="{42836680-87CE-40FF-A6B1-1B308CCD4997}" presName="negativeSpace" presStyleCnt="0"/>
      <dgm:spPr/>
    </dgm:pt>
    <dgm:pt modelId="{194B090C-EF23-4064-A8EC-5141BE647A48}" type="pres">
      <dgm:prSet presAssocID="{42836680-87CE-40FF-A6B1-1B308CCD4997}" presName="childText" presStyleLbl="conFgAcc1" presStyleIdx="0" presStyleCnt="3">
        <dgm:presLayoutVars>
          <dgm:bulletEnabled val="1"/>
        </dgm:presLayoutVars>
      </dgm:prSet>
      <dgm:spPr/>
    </dgm:pt>
    <dgm:pt modelId="{1E58BAEB-04C2-4143-BA4A-6D5331F050BA}" type="pres">
      <dgm:prSet presAssocID="{FC7A40E8-9558-4716-B7A3-F1F1E868EF85}" presName="spaceBetweenRectangles" presStyleCnt="0"/>
      <dgm:spPr/>
    </dgm:pt>
    <dgm:pt modelId="{38C69117-29E3-48DF-8A9D-92D6C65782A9}" type="pres">
      <dgm:prSet presAssocID="{605613F9-8229-41D5-BCC2-DCE52EFE449C}" presName="parentLin" presStyleCnt="0"/>
      <dgm:spPr/>
    </dgm:pt>
    <dgm:pt modelId="{A77A387F-100B-45A0-BAD4-96C17F750D63}" type="pres">
      <dgm:prSet presAssocID="{605613F9-8229-41D5-BCC2-DCE52EFE449C}" presName="parentLeftMargin" presStyleLbl="node1" presStyleIdx="0" presStyleCnt="3"/>
      <dgm:spPr/>
    </dgm:pt>
    <dgm:pt modelId="{D03658D4-303C-4B05-A129-285BDDC6E854}" type="pres">
      <dgm:prSet presAssocID="{605613F9-8229-41D5-BCC2-DCE52EFE449C}" presName="parentText" presStyleLbl="node1" presStyleIdx="1" presStyleCnt="3">
        <dgm:presLayoutVars>
          <dgm:chMax val="0"/>
          <dgm:bulletEnabled val="1"/>
        </dgm:presLayoutVars>
      </dgm:prSet>
      <dgm:spPr/>
    </dgm:pt>
    <dgm:pt modelId="{6F6A70BC-BA4D-4F1E-B641-5ED4DD7865FB}" type="pres">
      <dgm:prSet presAssocID="{605613F9-8229-41D5-BCC2-DCE52EFE449C}" presName="negativeSpace" presStyleCnt="0"/>
      <dgm:spPr/>
    </dgm:pt>
    <dgm:pt modelId="{3C53E63C-CF1B-4B60-8150-C6D9080363BC}" type="pres">
      <dgm:prSet presAssocID="{605613F9-8229-41D5-BCC2-DCE52EFE449C}" presName="childText" presStyleLbl="conFgAcc1" presStyleIdx="1" presStyleCnt="3">
        <dgm:presLayoutVars>
          <dgm:bulletEnabled val="1"/>
        </dgm:presLayoutVars>
      </dgm:prSet>
      <dgm:spPr/>
    </dgm:pt>
    <dgm:pt modelId="{3454E845-80FB-4DEE-999F-D8D2A868BAAA}" type="pres">
      <dgm:prSet presAssocID="{F953D21E-443B-4520-811A-19DC271CB62E}" presName="spaceBetweenRectangles" presStyleCnt="0"/>
      <dgm:spPr/>
    </dgm:pt>
    <dgm:pt modelId="{6206F89C-0B10-4CA4-BBF0-874BE106536D}" type="pres">
      <dgm:prSet presAssocID="{CDB565CB-E382-4087-8CD0-D96BD7886F6F}" presName="parentLin" presStyleCnt="0"/>
      <dgm:spPr/>
    </dgm:pt>
    <dgm:pt modelId="{964BD980-B774-49A7-904A-1974403A3BA3}" type="pres">
      <dgm:prSet presAssocID="{CDB565CB-E382-4087-8CD0-D96BD7886F6F}" presName="parentLeftMargin" presStyleLbl="node1" presStyleIdx="1" presStyleCnt="3"/>
      <dgm:spPr/>
    </dgm:pt>
    <dgm:pt modelId="{68B6C1B5-8F76-4C96-BC94-32D07A7D20FF}" type="pres">
      <dgm:prSet presAssocID="{CDB565CB-E382-4087-8CD0-D96BD7886F6F}" presName="parentText" presStyleLbl="node1" presStyleIdx="2" presStyleCnt="3">
        <dgm:presLayoutVars>
          <dgm:chMax val="0"/>
          <dgm:bulletEnabled val="1"/>
        </dgm:presLayoutVars>
      </dgm:prSet>
      <dgm:spPr/>
    </dgm:pt>
    <dgm:pt modelId="{F481D810-136E-4709-B4E8-4A98EB291994}" type="pres">
      <dgm:prSet presAssocID="{CDB565CB-E382-4087-8CD0-D96BD7886F6F}" presName="negativeSpace" presStyleCnt="0"/>
      <dgm:spPr/>
    </dgm:pt>
    <dgm:pt modelId="{E2EB203B-981C-4371-BBCB-266D74985C9D}" type="pres">
      <dgm:prSet presAssocID="{CDB565CB-E382-4087-8CD0-D96BD7886F6F}" presName="childText" presStyleLbl="conFgAcc1" presStyleIdx="2" presStyleCnt="3">
        <dgm:presLayoutVars>
          <dgm:bulletEnabled val="1"/>
        </dgm:presLayoutVars>
      </dgm:prSet>
      <dgm:spPr/>
    </dgm:pt>
  </dgm:ptLst>
  <dgm:cxnLst>
    <dgm:cxn modelId="{70667C01-BAD9-4606-BEAE-50AD32DC5DA3}" type="presOf" srcId="{42836680-87CE-40FF-A6B1-1B308CCD4997}" destId="{FA1F577E-0314-462C-9831-55E6E64F7AC9}" srcOrd="0" destOrd="0" presId="urn:microsoft.com/office/officeart/2005/8/layout/list1"/>
    <dgm:cxn modelId="{35FE0A08-9FC2-4E40-B47A-E8601E3865B5}" type="presOf" srcId="{42836680-87CE-40FF-A6B1-1B308CCD4997}" destId="{8089E929-5632-4D20-B3C6-761315F57511}" srcOrd="1" destOrd="0" presId="urn:microsoft.com/office/officeart/2005/8/layout/list1"/>
    <dgm:cxn modelId="{25BAAD23-7F84-4CEA-A77D-38F1BEAD0E21}" type="presOf" srcId="{2A88153E-17BB-4675-BB9D-E4381214F23C}" destId="{3B56B3A2-43AA-43EB-ACE1-56A10CA522D2}" srcOrd="0" destOrd="0" presId="urn:microsoft.com/office/officeart/2005/8/layout/list1"/>
    <dgm:cxn modelId="{ADA27F3F-FF5F-4BA1-A548-DCF0586B9F94}" srcId="{2A88153E-17BB-4675-BB9D-E4381214F23C}" destId="{42836680-87CE-40FF-A6B1-1B308CCD4997}" srcOrd="0" destOrd="0" parTransId="{F9B64AB1-CB8F-453F-BE8A-4AAB0BA8C762}" sibTransId="{FC7A40E8-9558-4716-B7A3-F1F1E868EF85}"/>
    <dgm:cxn modelId="{A7566D6F-F7C1-448B-8EDA-0C1A95BC594E}" type="presOf" srcId="{605613F9-8229-41D5-BCC2-DCE52EFE449C}" destId="{A77A387F-100B-45A0-BAD4-96C17F750D63}" srcOrd="0" destOrd="0" presId="urn:microsoft.com/office/officeart/2005/8/layout/list1"/>
    <dgm:cxn modelId="{140F6559-7063-447A-B0A6-14052A6310B9}" srcId="{2A88153E-17BB-4675-BB9D-E4381214F23C}" destId="{CDB565CB-E382-4087-8CD0-D96BD7886F6F}" srcOrd="2" destOrd="0" parTransId="{528A01FA-57D7-46E2-8A60-568E623ED496}" sibTransId="{A1225930-611F-409B-84D0-180FBD5D3C5F}"/>
    <dgm:cxn modelId="{DDFD3884-81A0-4840-994F-A464A3DBAAE7}" type="presOf" srcId="{605613F9-8229-41D5-BCC2-DCE52EFE449C}" destId="{D03658D4-303C-4B05-A129-285BDDC6E854}" srcOrd="1" destOrd="0" presId="urn:microsoft.com/office/officeart/2005/8/layout/list1"/>
    <dgm:cxn modelId="{26ED75B1-D84B-4FD9-86EC-1E1A5E70229F}" type="presOf" srcId="{CDB565CB-E382-4087-8CD0-D96BD7886F6F}" destId="{964BD980-B774-49A7-904A-1974403A3BA3}" srcOrd="0" destOrd="0" presId="urn:microsoft.com/office/officeart/2005/8/layout/list1"/>
    <dgm:cxn modelId="{12C10DCB-848C-4D02-A697-3A3E96120CE1}" type="presOf" srcId="{CDB565CB-E382-4087-8CD0-D96BD7886F6F}" destId="{68B6C1B5-8F76-4C96-BC94-32D07A7D20FF}" srcOrd="1" destOrd="0" presId="urn:microsoft.com/office/officeart/2005/8/layout/list1"/>
    <dgm:cxn modelId="{A98A39F0-25A9-41AA-A01B-DEE8778B71DA}" srcId="{2A88153E-17BB-4675-BB9D-E4381214F23C}" destId="{605613F9-8229-41D5-BCC2-DCE52EFE449C}" srcOrd="1" destOrd="0" parTransId="{5582F566-1EB2-4623-928D-187A60921611}" sibTransId="{F953D21E-443B-4520-811A-19DC271CB62E}"/>
    <dgm:cxn modelId="{4B247C4B-FACB-4380-A16A-FEAFD5F296F9}" type="presParOf" srcId="{3B56B3A2-43AA-43EB-ACE1-56A10CA522D2}" destId="{534D1BCF-B9B5-4B88-98DA-CCD982992898}" srcOrd="0" destOrd="0" presId="urn:microsoft.com/office/officeart/2005/8/layout/list1"/>
    <dgm:cxn modelId="{81186CF0-AAD0-4106-A62C-4E12A032F035}" type="presParOf" srcId="{534D1BCF-B9B5-4B88-98DA-CCD982992898}" destId="{FA1F577E-0314-462C-9831-55E6E64F7AC9}" srcOrd="0" destOrd="0" presId="urn:microsoft.com/office/officeart/2005/8/layout/list1"/>
    <dgm:cxn modelId="{02B84624-0D10-4DC1-B466-1FD0742861EE}" type="presParOf" srcId="{534D1BCF-B9B5-4B88-98DA-CCD982992898}" destId="{8089E929-5632-4D20-B3C6-761315F57511}" srcOrd="1" destOrd="0" presId="urn:microsoft.com/office/officeart/2005/8/layout/list1"/>
    <dgm:cxn modelId="{221ECA30-3537-4337-A428-0FDD1BF9209E}" type="presParOf" srcId="{3B56B3A2-43AA-43EB-ACE1-56A10CA522D2}" destId="{BC86AA28-414A-4738-B07D-227FC317F542}" srcOrd="1" destOrd="0" presId="urn:microsoft.com/office/officeart/2005/8/layout/list1"/>
    <dgm:cxn modelId="{B04E0DF4-933D-4966-BD81-30AF6AE1CA44}" type="presParOf" srcId="{3B56B3A2-43AA-43EB-ACE1-56A10CA522D2}" destId="{194B090C-EF23-4064-A8EC-5141BE647A48}" srcOrd="2" destOrd="0" presId="urn:microsoft.com/office/officeart/2005/8/layout/list1"/>
    <dgm:cxn modelId="{D02CD73E-0668-42E1-8591-09B93CF84332}" type="presParOf" srcId="{3B56B3A2-43AA-43EB-ACE1-56A10CA522D2}" destId="{1E58BAEB-04C2-4143-BA4A-6D5331F050BA}" srcOrd="3" destOrd="0" presId="urn:microsoft.com/office/officeart/2005/8/layout/list1"/>
    <dgm:cxn modelId="{BA89D400-F4EB-455D-AD6F-EF7F2841BFD9}" type="presParOf" srcId="{3B56B3A2-43AA-43EB-ACE1-56A10CA522D2}" destId="{38C69117-29E3-48DF-8A9D-92D6C65782A9}" srcOrd="4" destOrd="0" presId="urn:microsoft.com/office/officeart/2005/8/layout/list1"/>
    <dgm:cxn modelId="{088D900F-FA96-41EE-A9B4-CB4B4BEF3762}" type="presParOf" srcId="{38C69117-29E3-48DF-8A9D-92D6C65782A9}" destId="{A77A387F-100B-45A0-BAD4-96C17F750D63}" srcOrd="0" destOrd="0" presId="urn:microsoft.com/office/officeart/2005/8/layout/list1"/>
    <dgm:cxn modelId="{4B828CC0-F66D-4FCD-97DF-B8114954A0A7}" type="presParOf" srcId="{38C69117-29E3-48DF-8A9D-92D6C65782A9}" destId="{D03658D4-303C-4B05-A129-285BDDC6E854}" srcOrd="1" destOrd="0" presId="urn:microsoft.com/office/officeart/2005/8/layout/list1"/>
    <dgm:cxn modelId="{F75ABE35-BC34-4BE1-A046-D5FB7CC4281B}" type="presParOf" srcId="{3B56B3A2-43AA-43EB-ACE1-56A10CA522D2}" destId="{6F6A70BC-BA4D-4F1E-B641-5ED4DD7865FB}" srcOrd="5" destOrd="0" presId="urn:microsoft.com/office/officeart/2005/8/layout/list1"/>
    <dgm:cxn modelId="{73217207-C5BC-41B8-ADDD-962C470B38D8}" type="presParOf" srcId="{3B56B3A2-43AA-43EB-ACE1-56A10CA522D2}" destId="{3C53E63C-CF1B-4B60-8150-C6D9080363BC}" srcOrd="6" destOrd="0" presId="urn:microsoft.com/office/officeart/2005/8/layout/list1"/>
    <dgm:cxn modelId="{307CB98E-0179-4A3B-A158-BBD85A2599B0}" type="presParOf" srcId="{3B56B3A2-43AA-43EB-ACE1-56A10CA522D2}" destId="{3454E845-80FB-4DEE-999F-D8D2A868BAAA}" srcOrd="7" destOrd="0" presId="urn:microsoft.com/office/officeart/2005/8/layout/list1"/>
    <dgm:cxn modelId="{CAAF264B-9749-4AA6-B5A3-B3B64EB83949}" type="presParOf" srcId="{3B56B3A2-43AA-43EB-ACE1-56A10CA522D2}" destId="{6206F89C-0B10-4CA4-BBF0-874BE106536D}" srcOrd="8" destOrd="0" presId="urn:microsoft.com/office/officeart/2005/8/layout/list1"/>
    <dgm:cxn modelId="{C9AF428B-BE4F-4739-82C4-8F234CE7B51F}" type="presParOf" srcId="{6206F89C-0B10-4CA4-BBF0-874BE106536D}" destId="{964BD980-B774-49A7-904A-1974403A3BA3}" srcOrd="0" destOrd="0" presId="urn:microsoft.com/office/officeart/2005/8/layout/list1"/>
    <dgm:cxn modelId="{9EA31ACF-583A-40DA-BDB6-C0B1BD61190F}" type="presParOf" srcId="{6206F89C-0B10-4CA4-BBF0-874BE106536D}" destId="{68B6C1B5-8F76-4C96-BC94-32D07A7D20FF}" srcOrd="1" destOrd="0" presId="urn:microsoft.com/office/officeart/2005/8/layout/list1"/>
    <dgm:cxn modelId="{79475BB9-9EC1-4304-BA59-703E3C5A7A9F}" type="presParOf" srcId="{3B56B3A2-43AA-43EB-ACE1-56A10CA522D2}" destId="{F481D810-136E-4709-B4E8-4A98EB291994}" srcOrd="9" destOrd="0" presId="urn:microsoft.com/office/officeart/2005/8/layout/list1"/>
    <dgm:cxn modelId="{0D5FD3D6-4875-48D8-90D5-2A4EC63805BB}" type="presParOf" srcId="{3B56B3A2-43AA-43EB-ACE1-56A10CA522D2}" destId="{E2EB203B-981C-4371-BBCB-266D74985C9D}"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AC8EE6-3A71-4E70-AC1C-3A4F2F62920C}">
      <dsp:nvSpPr>
        <dsp:cNvPr id="0" name=""/>
        <dsp:cNvSpPr/>
      </dsp:nvSpPr>
      <dsp:spPr>
        <a:xfrm>
          <a:off x="-9446750" y="-1442103"/>
          <a:ext cx="11237135" cy="11237135"/>
        </a:xfrm>
        <a:prstGeom prst="blockArc">
          <a:avLst>
            <a:gd name="adj1" fmla="val 18900000"/>
            <a:gd name="adj2" fmla="val 2700000"/>
            <a:gd name="adj3" fmla="val 192"/>
          </a:avLst>
        </a:prstGeom>
        <a:noFill/>
        <a:ln w="25400" cap="flat" cmpd="sng" algn="ctr">
          <a:solidFill>
            <a:schemeClr val="accent1">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C684B7C-1758-4AD2-9EE5-0F746729B8BD}">
      <dsp:nvSpPr>
        <dsp:cNvPr id="0" name=""/>
        <dsp:cNvSpPr/>
      </dsp:nvSpPr>
      <dsp:spPr>
        <a:xfrm>
          <a:off x="936225" y="642173"/>
          <a:ext cx="15214656" cy="1285014"/>
        </a:xfrm>
        <a:prstGeom prst="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9980" tIns="81280" rIns="81280" bIns="81280" numCol="1" spcCol="1270" anchor="ctr" anchorCtr="0">
          <a:noAutofit/>
        </a:bodyPr>
        <a:lstStyle/>
        <a:p>
          <a:pPr marL="0" lvl="0" indent="0" algn="l" defTabSz="1422400">
            <a:lnSpc>
              <a:spcPct val="90000"/>
            </a:lnSpc>
            <a:spcBef>
              <a:spcPct val="0"/>
            </a:spcBef>
            <a:spcAft>
              <a:spcPct val="35000"/>
            </a:spcAft>
            <a:buFont typeface="Wingdings" pitchFamily="2" charset="2"/>
            <a:buNone/>
          </a:pPr>
          <a:r>
            <a:rPr lang="en-US" altLang="zh-CN" sz="3200" kern="1200" dirty="0"/>
            <a:t>Motivation on Ambient IoT positioning</a:t>
          </a:r>
          <a:endParaRPr lang="zh-CN" altLang="en-US" sz="3200" b="1" kern="1200" dirty="0">
            <a:solidFill>
              <a:srgbClr val="FFFFFF"/>
            </a:solidFill>
            <a:latin typeface="OPPOSans B" panose="00020600040101010101" pitchFamily="18" charset="-122"/>
            <a:ea typeface="OPPOSans B" panose="00020600040101010101" pitchFamily="18" charset="-122"/>
            <a:cs typeface="Helvetica Neue Medium"/>
          </a:endParaRPr>
        </a:p>
      </dsp:txBody>
      <dsp:txXfrm>
        <a:off x="936225" y="642173"/>
        <a:ext cx="15214656" cy="1285014"/>
      </dsp:txXfrm>
    </dsp:sp>
    <dsp:sp modelId="{1AE435FD-67D5-4AC7-BF43-04CD56D10007}">
      <dsp:nvSpPr>
        <dsp:cNvPr id="0" name=""/>
        <dsp:cNvSpPr/>
      </dsp:nvSpPr>
      <dsp:spPr>
        <a:xfrm>
          <a:off x="133091" y="481546"/>
          <a:ext cx="1606268" cy="1606268"/>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4EA9FA9-EC21-42AA-90DD-CB9EEA67316D}">
      <dsp:nvSpPr>
        <dsp:cNvPr id="0" name=""/>
        <dsp:cNvSpPr/>
      </dsp:nvSpPr>
      <dsp:spPr>
        <a:xfrm>
          <a:off x="1672953" y="2570028"/>
          <a:ext cx="14477928" cy="1285014"/>
        </a:xfrm>
        <a:prstGeom prst="rect">
          <a:avLst/>
        </a:prstGeom>
        <a:solidFill>
          <a:schemeClr val="accent1">
            <a:shade val="80000"/>
            <a:hueOff val="-263966"/>
            <a:satOff val="-27611"/>
            <a:lumOff val="1443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9980" tIns="81280" rIns="81280" bIns="81280" numCol="1" spcCol="1270" anchor="ctr" anchorCtr="0">
          <a:noAutofit/>
        </a:bodyPr>
        <a:lstStyle/>
        <a:p>
          <a:pPr marL="0" lvl="0" indent="0" algn="l" defTabSz="1422400">
            <a:lnSpc>
              <a:spcPct val="90000"/>
            </a:lnSpc>
            <a:spcBef>
              <a:spcPct val="0"/>
            </a:spcBef>
            <a:spcAft>
              <a:spcPct val="35000"/>
            </a:spcAft>
            <a:buNone/>
          </a:pPr>
          <a:r>
            <a:rPr lang="en-US" altLang="zh-CN" sz="3200" kern="1200" dirty="0"/>
            <a:t>Typical use cases and requirement  of Ambient IoT positioning</a:t>
          </a:r>
          <a:endParaRPr lang="en-US" altLang="zh-CN" sz="3200" b="1" kern="1200" dirty="0">
            <a:solidFill>
              <a:srgbClr val="FFFFFF"/>
            </a:solidFill>
            <a:latin typeface="OPPOSans B" panose="00020600040101010101" pitchFamily="18" charset="-122"/>
            <a:ea typeface="OPPOSans B" panose="00020600040101010101" pitchFamily="18" charset="-122"/>
            <a:cs typeface="Helvetica Neue Medium"/>
          </a:endParaRPr>
        </a:p>
      </dsp:txBody>
      <dsp:txXfrm>
        <a:off x="1672953" y="2570028"/>
        <a:ext cx="14477928" cy="1285014"/>
      </dsp:txXfrm>
    </dsp:sp>
    <dsp:sp modelId="{B3848906-6081-4B11-B05D-A25DE3A5EF46}">
      <dsp:nvSpPr>
        <dsp:cNvPr id="0" name=""/>
        <dsp:cNvSpPr/>
      </dsp:nvSpPr>
      <dsp:spPr>
        <a:xfrm>
          <a:off x="869819" y="2409402"/>
          <a:ext cx="1606268" cy="1606268"/>
        </a:xfrm>
        <a:prstGeom prst="ellipse">
          <a:avLst/>
        </a:prstGeom>
        <a:solidFill>
          <a:schemeClr val="lt1">
            <a:hueOff val="0"/>
            <a:satOff val="0"/>
            <a:lumOff val="0"/>
            <a:alphaOff val="0"/>
          </a:schemeClr>
        </a:solidFill>
        <a:ln w="25400" cap="flat" cmpd="sng" algn="ctr">
          <a:solidFill>
            <a:schemeClr val="accent1">
              <a:shade val="80000"/>
              <a:hueOff val="-263966"/>
              <a:satOff val="-27611"/>
              <a:lumOff val="14434"/>
              <a:alphaOff val="0"/>
            </a:schemeClr>
          </a:solidFill>
          <a:prstDash val="solid"/>
        </a:ln>
        <a:effectLst/>
      </dsp:spPr>
      <dsp:style>
        <a:lnRef idx="2">
          <a:scrgbClr r="0" g="0" b="0"/>
        </a:lnRef>
        <a:fillRef idx="1">
          <a:scrgbClr r="0" g="0" b="0"/>
        </a:fillRef>
        <a:effectRef idx="0">
          <a:scrgbClr r="0" g="0" b="0"/>
        </a:effectRef>
        <a:fontRef idx="minor"/>
      </dsp:style>
    </dsp:sp>
    <dsp:sp modelId="{098AFAF8-C7F0-448D-9BE8-F3A1E89CA5B6}">
      <dsp:nvSpPr>
        <dsp:cNvPr id="0" name=""/>
        <dsp:cNvSpPr/>
      </dsp:nvSpPr>
      <dsp:spPr>
        <a:xfrm>
          <a:off x="1672953" y="4497884"/>
          <a:ext cx="14477928" cy="1285014"/>
        </a:xfrm>
        <a:prstGeom prst="rect">
          <a:avLst/>
        </a:prstGeom>
        <a:solidFill>
          <a:schemeClr val="accent1">
            <a:shade val="80000"/>
            <a:hueOff val="-527933"/>
            <a:satOff val="-55223"/>
            <a:lumOff val="288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9980" tIns="81280" rIns="81280" bIns="81280" numCol="1" spcCol="1270" anchor="ctr" anchorCtr="0">
          <a:noAutofit/>
        </a:bodyPr>
        <a:lstStyle/>
        <a:p>
          <a:pPr marL="0" lvl="0" indent="0" algn="l" defTabSz="1422400">
            <a:lnSpc>
              <a:spcPct val="90000"/>
            </a:lnSpc>
            <a:spcBef>
              <a:spcPct val="0"/>
            </a:spcBef>
            <a:spcAft>
              <a:spcPct val="35000"/>
            </a:spcAft>
            <a:buNone/>
          </a:pPr>
          <a:r>
            <a:rPr lang="en-US" altLang="zh-CN" sz="3200" kern="1200" dirty="0"/>
            <a:t>Technical challenge and candidate Techniques for Ambient IoT positioning</a:t>
          </a:r>
          <a:endParaRPr lang="zh-CN" altLang="en-US" sz="3200" b="1" kern="1200" dirty="0">
            <a:solidFill>
              <a:srgbClr val="FFFFFF"/>
            </a:solidFill>
            <a:latin typeface="OPPOSans B" panose="00020600040101010101" pitchFamily="18" charset="-122"/>
            <a:ea typeface="OPPOSans B" panose="00020600040101010101" pitchFamily="18" charset="-122"/>
            <a:cs typeface="Helvetica Neue Medium"/>
            <a:sym typeface="Helvetica Neue"/>
          </a:endParaRPr>
        </a:p>
      </dsp:txBody>
      <dsp:txXfrm>
        <a:off x="1672953" y="4497884"/>
        <a:ext cx="14477928" cy="1285014"/>
      </dsp:txXfrm>
    </dsp:sp>
    <dsp:sp modelId="{4D70A783-41BD-4544-A6B2-1B528F5F36A8}">
      <dsp:nvSpPr>
        <dsp:cNvPr id="0" name=""/>
        <dsp:cNvSpPr/>
      </dsp:nvSpPr>
      <dsp:spPr>
        <a:xfrm>
          <a:off x="869819" y="4337257"/>
          <a:ext cx="1606268" cy="1606268"/>
        </a:xfrm>
        <a:prstGeom prst="ellipse">
          <a:avLst/>
        </a:prstGeom>
        <a:solidFill>
          <a:schemeClr val="lt1">
            <a:hueOff val="0"/>
            <a:satOff val="0"/>
            <a:lumOff val="0"/>
            <a:alphaOff val="0"/>
          </a:schemeClr>
        </a:solidFill>
        <a:ln w="25400" cap="flat" cmpd="sng" algn="ctr">
          <a:solidFill>
            <a:schemeClr val="accent1">
              <a:shade val="80000"/>
              <a:hueOff val="-527933"/>
              <a:satOff val="-55223"/>
              <a:lumOff val="28869"/>
              <a:alphaOff val="0"/>
            </a:schemeClr>
          </a:solidFill>
          <a:prstDash val="solid"/>
        </a:ln>
        <a:effectLst/>
      </dsp:spPr>
      <dsp:style>
        <a:lnRef idx="2">
          <a:scrgbClr r="0" g="0" b="0"/>
        </a:lnRef>
        <a:fillRef idx="1">
          <a:scrgbClr r="0" g="0" b="0"/>
        </a:fillRef>
        <a:effectRef idx="0">
          <a:scrgbClr r="0" g="0" b="0"/>
        </a:effectRef>
        <a:fontRef idx="minor"/>
      </dsp:style>
    </dsp:sp>
    <dsp:sp modelId="{4CE57725-E469-4028-899D-203C0B72525C}">
      <dsp:nvSpPr>
        <dsp:cNvPr id="0" name=""/>
        <dsp:cNvSpPr/>
      </dsp:nvSpPr>
      <dsp:spPr>
        <a:xfrm>
          <a:off x="1059151" y="6336701"/>
          <a:ext cx="15214656" cy="1285014"/>
        </a:xfrm>
        <a:prstGeom prst="rect">
          <a:avLst/>
        </a:prstGeom>
        <a:solidFill>
          <a:schemeClr val="accent1">
            <a:shade val="80000"/>
            <a:hueOff val="-791899"/>
            <a:satOff val="-82834"/>
            <a:lumOff val="4330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9980" tIns="81280" rIns="81280" bIns="81280" numCol="1" spcCol="1270" anchor="ctr" anchorCtr="0">
          <a:noAutofit/>
        </a:bodyPr>
        <a:lstStyle/>
        <a:p>
          <a:pPr marL="0" lvl="0" indent="0" algn="l" defTabSz="844550">
            <a:lnSpc>
              <a:spcPct val="90000"/>
            </a:lnSpc>
            <a:spcBef>
              <a:spcPct val="0"/>
            </a:spcBef>
            <a:spcAft>
              <a:spcPct val="35000"/>
            </a:spcAft>
            <a:buNone/>
          </a:pPr>
          <a:r>
            <a:rPr lang="en-US" altLang="zh-CN" sz="3200" kern="1200" dirty="0">
              <a:solidFill>
                <a:srgbClr val="FFFFFF"/>
              </a:solidFill>
              <a:latin typeface="Helvetica Neue Medium"/>
              <a:ea typeface="Helvetica Neue Medium"/>
              <a:cs typeface="Helvetica Neue Medium"/>
            </a:rPr>
            <a:t>Summary and proposals</a:t>
          </a:r>
          <a:endParaRPr lang="zh-CN" altLang="en-US" sz="3200" kern="1200" dirty="0">
            <a:solidFill>
              <a:srgbClr val="FFFFFF"/>
            </a:solidFill>
            <a:latin typeface="Helvetica Neue Medium"/>
            <a:ea typeface="Helvetica Neue Medium"/>
            <a:cs typeface="Helvetica Neue Medium"/>
            <a:sym typeface="Helvetica Neue"/>
          </a:endParaRPr>
        </a:p>
      </dsp:txBody>
      <dsp:txXfrm>
        <a:off x="1059151" y="6336701"/>
        <a:ext cx="15214656" cy="1285014"/>
      </dsp:txXfrm>
    </dsp:sp>
    <dsp:sp modelId="{261F8E85-06FF-4500-9D0F-E42548F226C7}">
      <dsp:nvSpPr>
        <dsp:cNvPr id="0" name=""/>
        <dsp:cNvSpPr/>
      </dsp:nvSpPr>
      <dsp:spPr>
        <a:xfrm>
          <a:off x="133091" y="6265113"/>
          <a:ext cx="1606268" cy="1606268"/>
        </a:xfrm>
        <a:prstGeom prst="ellipse">
          <a:avLst/>
        </a:prstGeom>
        <a:solidFill>
          <a:schemeClr val="lt1">
            <a:hueOff val="0"/>
            <a:satOff val="0"/>
            <a:lumOff val="0"/>
            <a:alphaOff val="0"/>
          </a:schemeClr>
        </a:solidFill>
        <a:ln w="25400" cap="flat" cmpd="sng" algn="ctr">
          <a:solidFill>
            <a:schemeClr val="accent1">
              <a:shade val="80000"/>
              <a:hueOff val="-791899"/>
              <a:satOff val="-82834"/>
              <a:lumOff val="43303"/>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4B090C-EF23-4064-A8EC-5141BE647A48}">
      <dsp:nvSpPr>
        <dsp:cNvPr id="0" name=""/>
        <dsp:cNvSpPr/>
      </dsp:nvSpPr>
      <dsp:spPr>
        <a:xfrm>
          <a:off x="0" y="973578"/>
          <a:ext cx="11197022" cy="156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89E929-5632-4D20-B3C6-761315F57511}">
      <dsp:nvSpPr>
        <dsp:cNvPr id="0" name=""/>
        <dsp:cNvSpPr/>
      </dsp:nvSpPr>
      <dsp:spPr>
        <a:xfrm>
          <a:off x="559851" y="58458"/>
          <a:ext cx="7837915" cy="1830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6255" tIns="0" rIns="296255" bIns="0" numCol="1" spcCol="1270" anchor="ctr" anchorCtr="0">
          <a:noAutofit/>
        </a:bodyPr>
        <a:lstStyle/>
        <a:p>
          <a:pPr marL="0" lvl="0" indent="0" algn="l" defTabSz="1778000">
            <a:lnSpc>
              <a:spcPct val="90000"/>
            </a:lnSpc>
            <a:spcBef>
              <a:spcPct val="0"/>
            </a:spcBef>
            <a:spcAft>
              <a:spcPct val="35000"/>
            </a:spcAft>
            <a:buNone/>
          </a:pPr>
          <a:r>
            <a:rPr lang="en-US" altLang="zh-CN" sz="4000" kern="1200" dirty="0"/>
            <a:t>Timing based positioning</a:t>
          </a:r>
          <a:endParaRPr lang="zh-CN" altLang="en-US" sz="4000" kern="1200" dirty="0"/>
        </a:p>
      </dsp:txBody>
      <dsp:txXfrm>
        <a:off x="649196" y="147803"/>
        <a:ext cx="7659225" cy="1651550"/>
      </dsp:txXfrm>
    </dsp:sp>
    <dsp:sp modelId="{3C53E63C-CF1B-4B60-8150-C6D9080363BC}">
      <dsp:nvSpPr>
        <dsp:cNvPr id="0" name=""/>
        <dsp:cNvSpPr/>
      </dsp:nvSpPr>
      <dsp:spPr>
        <a:xfrm>
          <a:off x="0" y="3785898"/>
          <a:ext cx="11197022" cy="156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3658D4-303C-4B05-A129-285BDDC6E854}">
      <dsp:nvSpPr>
        <dsp:cNvPr id="0" name=""/>
        <dsp:cNvSpPr/>
      </dsp:nvSpPr>
      <dsp:spPr>
        <a:xfrm>
          <a:off x="559851" y="2870778"/>
          <a:ext cx="7837915" cy="1830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6255" tIns="0" rIns="296255" bIns="0" numCol="1" spcCol="1270" anchor="ctr" anchorCtr="0">
          <a:noAutofit/>
        </a:bodyPr>
        <a:lstStyle/>
        <a:p>
          <a:pPr marL="0" lvl="0" indent="0" algn="l" defTabSz="1778000">
            <a:lnSpc>
              <a:spcPct val="90000"/>
            </a:lnSpc>
            <a:spcBef>
              <a:spcPct val="0"/>
            </a:spcBef>
            <a:spcAft>
              <a:spcPct val="35000"/>
            </a:spcAft>
            <a:buNone/>
          </a:pPr>
          <a:r>
            <a:rPr lang="en-US" altLang="zh-CN" sz="4000" kern="1200" dirty="0"/>
            <a:t>Phase based positioning </a:t>
          </a:r>
          <a:endParaRPr lang="zh-CN" altLang="en-US" sz="4000" kern="1200" dirty="0"/>
        </a:p>
      </dsp:txBody>
      <dsp:txXfrm>
        <a:off x="649196" y="2960123"/>
        <a:ext cx="7659225" cy="1651550"/>
      </dsp:txXfrm>
    </dsp:sp>
    <dsp:sp modelId="{E2EB203B-981C-4371-BBCB-266D74985C9D}">
      <dsp:nvSpPr>
        <dsp:cNvPr id="0" name=""/>
        <dsp:cNvSpPr/>
      </dsp:nvSpPr>
      <dsp:spPr>
        <a:xfrm>
          <a:off x="0" y="6598218"/>
          <a:ext cx="11197022" cy="156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B6C1B5-8F76-4C96-BC94-32D07A7D20FF}">
      <dsp:nvSpPr>
        <dsp:cNvPr id="0" name=""/>
        <dsp:cNvSpPr/>
      </dsp:nvSpPr>
      <dsp:spPr>
        <a:xfrm>
          <a:off x="559851" y="5683098"/>
          <a:ext cx="7837915" cy="1830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6255" tIns="0" rIns="296255" bIns="0" numCol="1" spcCol="1270" anchor="ctr" anchorCtr="0">
          <a:noAutofit/>
        </a:bodyPr>
        <a:lstStyle/>
        <a:p>
          <a:pPr marL="0" lvl="0" indent="0" algn="l" defTabSz="1778000">
            <a:lnSpc>
              <a:spcPct val="90000"/>
            </a:lnSpc>
            <a:spcBef>
              <a:spcPct val="0"/>
            </a:spcBef>
            <a:spcAft>
              <a:spcPct val="35000"/>
            </a:spcAft>
            <a:buNone/>
          </a:pPr>
          <a:r>
            <a:rPr lang="en-US" altLang="zh-CN" sz="4000" kern="1200" dirty="0"/>
            <a:t>RSRP(RSRP-map) based positioning</a:t>
          </a:r>
          <a:endParaRPr lang="zh-CN" altLang="en-US" sz="4000" kern="1200" dirty="0"/>
        </a:p>
      </dsp:txBody>
      <dsp:txXfrm>
        <a:off x="649196" y="5772443"/>
        <a:ext cx="7659225" cy="165155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67BC6A-AC88-44A7-A2AB-386B87E6CC8F}" type="slidenum">
              <a:rPr lang="zh-CN" altLang="en-US" smtClean="0"/>
              <a:pPr/>
              <a:t>2</a:t>
            </a:fld>
            <a:endParaRPr lang="zh-CN" altLang="en-US"/>
          </a:p>
        </p:txBody>
      </p:sp>
    </p:spTree>
    <p:extLst>
      <p:ext uri="{BB962C8B-B14F-4D97-AF65-F5344CB8AC3E}">
        <p14:creationId xmlns:p14="http://schemas.microsoft.com/office/powerpoint/2010/main" val="1717014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a:t>单击此处编辑母版标题样式</a:t>
            </a:r>
            <a:endParaRPr kumimoji="1" lang="zh-CN" altLang="en-US" dirty="0"/>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rPr>
              <a:t>2023/5/31</a:t>
            </a:fld>
            <a:endParaRPr kumimoji="0" lang="zh-CN" altLang="en-US" sz="5000" b="1" i="0" u="none" strike="noStrike" cap="none" spc="0" normalizeH="0" baseline="0" dirty="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a:t>单击此处编辑母版文本样式</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panose="00020600040101010101" charset="-122"/>
                <a:ea typeface="OPPOSans R" panose="00020600040101010101" charset="-122"/>
                <a:cs typeface="OPPOSans R" panose="00020600040101010101" charset="-122"/>
              </a:rPr>
              <a:t>Thank you</a:t>
            </a:r>
            <a:endParaRPr lang="en-US" dirty="0">
              <a:solidFill>
                <a:srgbClr val="2DC84D"/>
              </a:solidFill>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a:t>单击此处编辑母版标题样式</a:t>
            </a:r>
            <a:endParaRPr kumimoji="1" lang="zh-CN" altLang="en-US" dirty="0"/>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r>
              <a:rPr kumimoji="1" lang="zh-CN" altLang="en-US"/>
              <a:t>单击图标添加图片</a:t>
            </a:r>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hasCustomPrompt="1"/>
          </p:nvPr>
        </p:nvSpPr>
        <p:spPr>
          <a:xfrm>
            <a:off x="776288" y="2800350"/>
            <a:ext cx="22842537" cy="9229725"/>
          </a:xfrm>
        </p:spPr>
        <p:txBody>
          <a:bodyPr/>
          <a:lstStyle/>
          <a:p>
            <a:r>
              <a:rPr kumimoji="1" lang="zh-CN" altLang="en-US"/>
              <a:t>单击图标添加表格</a:t>
            </a:r>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panose="00020600040101010101" charset="-122"/>
                <a:ea typeface="OPPOSans R" panose="00020600040101010101" charset="-122"/>
                <a:cs typeface="OPPOSans R" panose="00020600040101010101" charset="-122"/>
              </a:rPr>
              <a:t>Thank you</a:t>
            </a:r>
            <a:endParaRPr lang="en-US"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a:t>单击此处编辑母版标题样式</a:t>
            </a:r>
            <a:endParaRPr kumimoji="1" lang="zh-CN" altLang="en-US" dirty="0"/>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29570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1.pn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panose="00020600040101010101" charset="-122"/>
                <a:ea typeface="OPPOSans R" panose="00020600040101010101" charset="-122"/>
                <a:cs typeface="OPPOSans R" panose="00020600040101010101" charset="-122"/>
              </a:rPr>
              <a:t>‹#›</a:t>
            </a:fld>
            <a:endParaRPr sz="1200" dirty="0">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71" r:id="rId9"/>
  </p:sldLayoutIdLst>
  <p:hf sldNum="0" hdr="0" ftr="0"/>
  <p:txStyles>
    <p:titleStyle>
      <a:lvl1pPr marL="0" marR="0" indent="0" algn="l" defTabSz="825500" eaLnBrk="1" latinLnBrk="0" hangingPunct="1">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825500" eaLnBrk="1" latinLnBrk="0" hangingPunct="1">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1270000" marR="0" indent="-635000" algn="l" defTabSz="825500" eaLnBrk="1" latinLnBrk="0" hangingPunct="1">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1905000" marR="0" indent="-635000" algn="l" defTabSz="825500" eaLnBrk="1" latinLnBrk="0" hangingPunct="1">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2540000" marR="0" indent="-635000" algn="l" defTabSz="825500" eaLnBrk="1" latinLnBrk="0" hangingPunct="1">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3175000" marR="0" indent="-635000" algn="l" defTabSz="825500" eaLnBrk="1" latinLnBrk="0" hangingPunct="1">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3810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4445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5080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5715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panose="00020600040101010101" charset="-122"/>
                <a:ea typeface="OPPOSans R" panose="00020600040101010101" charset="-122"/>
                <a:cs typeface="OPPOSans R" panose="00020600040101010101" charset="-122"/>
              </a:rPr>
              <a:t>‹#›</a:t>
            </a:fld>
            <a:endParaRPr sz="1200" dirty="0">
              <a:solidFill>
                <a:srgbClr val="5E5E5E"/>
              </a:solidFill>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5.png"/><Relationship Id="rId1" Type="http://schemas.openxmlformats.org/officeDocument/2006/relationships/slideLayout" Target="../slideLayouts/slideLayout8.xml"/><Relationship Id="rId5" Type="http://schemas.openxmlformats.org/officeDocument/2006/relationships/image" Target="../media/image47.png"/><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8.xml"/><Relationship Id="rId5" Type="http://schemas.openxmlformats.org/officeDocument/2006/relationships/image" Target="../media/image51.png"/><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8.xml"/><Relationship Id="rId5" Type="http://schemas.openxmlformats.org/officeDocument/2006/relationships/image" Target="../media/image55.png"/><Relationship Id="rId4" Type="http://schemas.openxmlformats.org/officeDocument/2006/relationships/image" Target="../media/image54.png"/></Relationships>
</file>

<file path=ppt/slides/_rels/slide13.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7.png"/><Relationship Id="rId1" Type="http://schemas.openxmlformats.org/officeDocument/2006/relationships/slideLayout" Target="../slideLayouts/slideLayout8.xml"/><Relationship Id="rId4" Type="http://schemas.openxmlformats.org/officeDocument/2006/relationships/image" Target="../media/image5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png"/><Relationship Id="rId1" Type="http://schemas.openxmlformats.org/officeDocument/2006/relationships/slideLayout" Target="../slideLayouts/slideLayout8.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7.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10" Type="http://schemas.openxmlformats.org/officeDocument/2006/relationships/image" Target="../media/image13.png"/><Relationship Id="rId19" Type="http://schemas.openxmlformats.org/officeDocument/2006/relationships/image" Target="../media/image22.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s>
</file>

<file path=ppt/slides/_rels/slide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262064" y="5479395"/>
            <a:ext cx="20288465" cy="3318932"/>
          </a:xfrm>
        </p:spPr>
        <p:txBody>
          <a:bodyPr/>
          <a:lstStyle/>
          <a:p>
            <a:pPr algn="ctr"/>
            <a:r>
              <a:rPr lang="en-US" altLang="zh-CN" sz="6000" kern="1200" dirty="0"/>
              <a:t>Positioning technologies for Rel-19 Ambient IoT</a:t>
            </a:r>
            <a:endParaRPr kumimoji="1" lang="zh-CN" altLang="en-US" sz="6000" dirty="0"/>
          </a:p>
        </p:txBody>
      </p:sp>
      <p:sp>
        <p:nvSpPr>
          <p:cNvPr id="2" name="文本框 1">
            <a:extLst>
              <a:ext uri="{FF2B5EF4-FFF2-40B4-BE49-F238E27FC236}">
                <a16:creationId xmlns:a16="http://schemas.microsoft.com/office/drawing/2014/main" id="{69AFA3DC-AAD5-447F-88A3-6E2A16DFD770}"/>
              </a:ext>
            </a:extLst>
          </p:cNvPr>
          <p:cNvSpPr txBox="1"/>
          <p:nvPr/>
        </p:nvSpPr>
        <p:spPr>
          <a:xfrm>
            <a:off x="1355833" y="1126489"/>
            <a:ext cx="6842235" cy="139525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eaLnBrk="1" hangingPunct="1">
              <a:lnSpc>
                <a:spcPct val="150000"/>
              </a:lnSpc>
              <a:defRPr/>
            </a:pPr>
            <a:r>
              <a:rPr kumimoji="1" lang="en-US" altLang="en-US" sz="2800" b="0" dirty="0">
                <a:solidFill>
                  <a:srgbClr val="046A38"/>
                </a:solidFill>
                <a:latin typeface="OPPOSans B" panose="00020600040101010101" charset="-122"/>
                <a:ea typeface="OPPOSans B" panose="00020600040101010101" charset="-122"/>
                <a:sym typeface="OPPOSans B" panose="00020600040101010101" charset="-122"/>
              </a:rPr>
              <a:t>3GPP RAN-Release 19 workshop</a:t>
            </a:r>
            <a:r>
              <a:rPr kumimoji="1" lang="sv-SE" altLang="en-US" sz="2800" b="0" dirty="0">
                <a:solidFill>
                  <a:srgbClr val="046A38"/>
                </a:solidFill>
                <a:latin typeface="OPPOSans B" panose="00020600040101010101" charset="-122"/>
                <a:ea typeface="OPPOSans B" panose="00020600040101010101" charset="-122"/>
                <a:sym typeface="OPPOSans B" panose="00020600040101010101" charset="-122"/>
              </a:rPr>
              <a:t>	</a:t>
            </a:r>
          </a:p>
          <a:p>
            <a:pPr algn="l" eaLnBrk="1" hangingPunct="1">
              <a:lnSpc>
                <a:spcPct val="150000"/>
              </a:lnSpc>
              <a:defRPr/>
            </a:pPr>
            <a:r>
              <a:rPr kumimoji="1" lang="en-US" altLang="en-US" sz="2800" b="0" dirty="0">
                <a:solidFill>
                  <a:srgbClr val="046A38"/>
                </a:solidFill>
                <a:latin typeface="OPPOSans B" panose="00020600040101010101" charset="-122"/>
                <a:ea typeface="OPPOSans B" panose="00020600040101010101" charset="-122"/>
                <a:sym typeface="OPPOSans B" panose="00020600040101010101" charset="-122"/>
              </a:rPr>
              <a:t>Taipei, June 15 - June 16, 2023</a:t>
            </a:r>
            <a:endParaRPr kumimoji="1" lang="sv-SE" altLang="en-US" sz="2800" b="0" dirty="0">
              <a:solidFill>
                <a:srgbClr val="046A38"/>
              </a:solidFill>
              <a:latin typeface="OPPOSans B" panose="00020600040101010101" charset="-122"/>
              <a:ea typeface="OPPOSans B" panose="00020600040101010101" charset="-122"/>
              <a:sym typeface="OPPOSans B" panose="00020600040101010101" charset="-122"/>
            </a:endParaRPr>
          </a:p>
        </p:txBody>
      </p:sp>
      <p:sp>
        <p:nvSpPr>
          <p:cNvPr id="7" name="文本框 6">
            <a:extLst>
              <a:ext uri="{FF2B5EF4-FFF2-40B4-BE49-F238E27FC236}">
                <a16:creationId xmlns:a16="http://schemas.microsoft.com/office/drawing/2014/main" id="{3C0DA98D-A7E8-494F-ADDA-211479C2928D}"/>
              </a:ext>
            </a:extLst>
          </p:cNvPr>
          <p:cNvSpPr txBox="1"/>
          <p:nvPr/>
        </p:nvSpPr>
        <p:spPr>
          <a:xfrm>
            <a:off x="16742978" y="1557375"/>
            <a:ext cx="6842235"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eaLnBrk="1" hangingPunct="1">
              <a:defRPr/>
            </a:pPr>
            <a:r>
              <a:rPr kumimoji="1" lang="en-US" altLang="en-US" sz="2800" b="0" dirty="0">
                <a:solidFill>
                  <a:srgbClr val="046A38"/>
                </a:solidFill>
                <a:latin typeface="OPPOSans B" panose="00020600040101010101" charset="-122"/>
                <a:ea typeface="OPPOSans B" panose="00020600040101010101" charset="-122"/>
                <a:sym typeface="OPPOSans B" panose="00020600040101010101" charset="-122"/>
              </a:rPr>
              <a:t>RWS-2300317</a:t>
            </a:r>
            <a:endParaRPr kumimoji="1" lang="sv-SE" altLang="en-US" sz="2800" b="0" dirty="0">
              <a:solidFill>
                <a:srgbClr val="046A38"/>
              </a:solidFill>
              <a:latin typeface="OPPOSans B" panose="00020600040101010101" charset="-122"/>
              <a:ea typeface="OPPOSans B" panose="00020600040101010101" charset="-122"/>
              <a:sym typeface="OPPOSans B" panose="00020600040101010101" charset="-122"/>
            </a:endParaRPr>
          </a:p>
        </p:txBody>
      </p:sp>
      <p:sp>
        <p:nvSpPr>
          <p:cNvPr id="6" name="矩形 5">
            <a:extLst>
              <a:ext uri="{FF2B5EF4-FFF2-40B4-BE49-F238E27FC236}">
                <a16:creationId xmlns:a16="http://schemas.microsoft.com/office/drawing/2014/main" id="{F4B0A49F-0DBA-4008-86C5-94C8B0E85991}"/>
              </a:ext>
            </a:extLst>
          </p:cNvPr>
          <p:cNvSpPr/>
          <p:nvPr/>
        </p:nvSpPr>
        <p:spPr>
          <a:xfrm>
            <a:off x="1129865" y="8918260"/>
            <a:ext cx="5382686" cy="1951496"/>
          </a:xfrm>
          <a:prstGeom prst="rect">
            <a:avLst/>
          </a:prstGeom>
        </p:spPr>
        <p:txBody>
          <a:bodyPr wrap="square">
            <a:spAutoFit/>
          </a:bodyPr>
          <a:lstStyle/>
          <a:p>
            <a:pPr algn="l" hangingPunct="1">
              <a:lnSpc>
                <a:spcPct val="150000"/>
              </a:lnSpc>
              <a:defRPr/>
            </a:pPr>
            <a:r>
              <a:rPr kumimoji="1" lang="en-US" sz="2800" b="0" dirty="0">
                <a:solidFill>
                  <a:srgbClr val="046A38"/>
                </a:solidFill>
                <a:ea typeface="OPPOSans B" panose="00020600040101010101" charset="-122"/>
              </a:rPr>
              <a:t>Agenda Item: 	RWS, 5</a:t>
            </a:r>
          </a:p>
          <a:p>
            <a:pPr algn="l" hangingPunct="1">
              <a:lnSpc>
                <a:spcPct val="150000"/>
              </a:lnSpc>
              <a:defRPr/>
            </a:pPr>
            <a:r>
              <a:rPr kumimoji="1" lang="en-US" sz="2800" b="0" dirty="0">
                <a:solidFill>
                  <a:srgbClr val="046A38"/>
                </a:solidFill>
                <a:ea typeface="OPPOSans B" panose="00020600040101010101" charset="-122"/>
              </a:rPr>
              <a:t>Source: 	OPPO</a:t>
            </a:r>
          </a:p>
          <a:p>
            <a:pPr algn="l" hangingPunct="1">
              <a:lnSpc>
                <a:spcPct val="150000"/>
              </a:lnSpc>
              <a:defRPr/>
            </a:pPr>
            <a:r>
              <a:rPr kumimoji="1" lang="en-US" sz="2800" b="0" dirty="0">
                <a:solidFill>
                  <a:srgbClr val="046A38"/>
                </a:solidFill>
                <a:ea typeface="OPPOSans B" panose="00020600040101010101" charset="-122"/>
              </a:rPr>
              <a:t>Document for: Discussion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4C6886-50DB-4896-B95C-C745F463617F}"/>
              </a:ext>
            </a:extLst>
          </p:cNvPr>
          <p:cNvSpPr>
            <a:spLocks noGrp="1"/>
          </p:cNvSpPr>
          <p:nvPr>
            <p:ph type="title"/>
          </p:nvPr>
        </p:nvSpPr>
        <p:spPr/>
        <p:txBody>
          <a:bodyPr/>
          <a:lstStyle/>
          <a:p>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Timing based positioning</a:t>
            </a:r>
            <a:endParaRPr lang="zh-CN" altLang="en-US" dirty="0"/>
          </a:p>
        </p:txBody>
      </p:sp>
      <p:sp>
        <p:nvSpPr>
          <p:cNvPr id="3" name="文本占位符 2">
            <a:extLst>
              <a:ext uri="{FF2B5EF4-FFF2-40B4-BE49-F238E27FC236}">
                <a16:creationId xmlns:a16="http://schemas.microsoft.com/office/drawing/2014/main" id="{7DDCDFF2-7C1A-4AC4-8DCA-FB8577CFA118}"/>
              </a:ext>
            </a:extLst>
          </p:cNvPr>
          <p:cNvSpPr>
            <a:spLocks noGrp="1"/>
          </p:cNvSpPr>
          <p:nvPr>
            <p:ph type="body" sz="quarter" idx="10"/>
          </p:nvPr>
        </p:nvSpPr>
        <p:spPr>
          <a:xfrm>
            <a:off x="776506" y="2724913"/>
            <a:ext cx="22841774" cy="2903378"/>
          </a:xfrm>
        </p:spPr>
        <p:txBody>
          <a:bodyPr>
            <a:normAutofit fontScale="77500" lnSpcReduction="20000"/>
          </a:bodyPr>
          <a:lstStyle/>
          <a:p>
            <a:pPr lvl="1"/>
            <a:r>
              <a:rPr lang="en-US" altLang="zh-CN" dirty="0"/>
              <a:t>BS/readers: transmit PRS and measure the TOA of PRS signals from tags</a:t>
            </a:r>
            <a:r>
              <a:rPr lang="zh-CN" altLang="en-US" dirty="0"/>
              <a:t>，</a:t>
            </a:r>
            <a:r>
              <a:rPr lang="en-US" altLang="zh-CN" dirty="0"/>
              <a:t>e.g. TOA, TDOA, RTT</a:t>
            </a:r>
          </a:p>
          <a:p>
            <a:pPr lvl="1"/>
            <a:r>
              <a:rPr lang="en-US" altLang="zh-CN" dirty="0"/>
              <a:t>TOA -&gt;Propagation delay -&gt; Distance between BS and tag/UE</a:t>
            </a:r>
          </a:p>
          <a:p>
            <a:pPr lvl="1"/>
            <a:r>
              <a:rPr lang="en-US" altLang="zh-CN" dirty="0"/>
              <a:t>The accuracy for TOA detection is highly dependent on PRS bandwidth </a:t>
            </a:r>
          </a:p>
          <a:p>
            <a:endParaRPr lang="zh-CN" altLang="en-US" dirty="0"/>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C65D6D53-35CD-41CB-9184-EF929DAB86C3}"/>
                  </a:ext>
                </a:extLst>
              </p:cNvPr>
              <p:cNvSpPr/>
              <p:nvPr/>
            </p:nvSpPr>
            <p:spPr>
              <a:xfrm>
                <a:off x="3077670" y="5981797"/>
                <a:ext cx="4489778" cy="229037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d>
                        <m:dPr>
                          <m:begChr m:val=""/>
                          <m:ctrlPr>
                            <a:rPr lang="zh-CN" altLang="en-US" i="1">
                              <a:latin typeface="Cambria Math" panose="02040503050406030204" pitchFamily="18" charset="0"/>
                            </a:rPr>
                          </m:ctrlPr>
                        </m:dPr>
                        <m:e>
                          <m:r>
                            <a:rPr lang="zh-CN" altLang="en-US" i="1">
                              <a:latin typeface="Cambria Math" panose="02040503050406030204" pitchFamily="18" charset="0"/>
                            </a:rPr>
                            <m:t>h</m:t>
                          </m:r>
                          <m:d>
                            <m:dPr>
                              <m:ctrlPr>
                                <a:rPr lang="zh-CN" altLang="en-US" i="1">
                                  <a:latin typeface="Cambria Math" panose="02040503050406030204" pitchFamily="18" charset="0"/>
                                </a:rPr>
                              </m:ctrlPr>
                            </m:dPr>
                            <m:e>
                              <m:r>
                                <a:rPr lang="zh-CN" altLang="en-US" i="1">
                                  <a:latin typeface="Cambria Math" panose="02040503050406030204" pitchFamily="18" charset="0"/>
                                </a:rPr>
                                <m:t>𝑛</m:t>
                              </m:r>
                            </m:e>
                          </m:d>
                          <m:r>
                            <a:rPr lang="zh-CN" altLang="en-US" i="0">
                              <a:latin typeface="Cambria Math" panose="02040503050406030204" pitchFamily="18" charset="0"/>
                            </a:rPr>
                            <m:t>=</m:t>
                          </m:r>
                          <m:r>
                            <a:rPr lang="zh-CN" altLang="en-US" i="1">
                              <a:latin typeface="Cambria Math" panose="02040503050406030204" pitchFamily="18" charset="0"/>
                            </a:rPr>
                            <m:t>𝑎</m:t>
                          </m:r>
                          <m:r>
                            <a:rPr lang="zh-CN" altLang="en-US" i="0">
                              <a:latin typeface="Cambria Math" panose="02040503050406030204" pitchFamily="18" charset="0"/>
                            </a:rPr>
                            <m:t>∗</m:t>
                          </m:r>
                          <m:r>
                            <a:rPr lang="zh-CN" altLang="en-US" i="1">
                              <a:latin typeface="Cambria Math" panose="02040503050406030204" pitchFamily="18" charset="0"/>
                            </a:rPr>
                            <m:t>𝛿</m:t>
                          </m:r>
                          <m:r>
                            <a:rPr lang="zh-CN" altLang="en-US" i="0">
                              <a:latin typeface="Cambria Math" panose="02040503050406030204" pitchFamily="18" charset="0"/>
                            </a:rPr>
                            <m:t>(</m:t>
                          </m:r>
                          <m:r>
                            <a:rPr lang="zh-CN" altLang="en-US" i="1">
                              <a:latin typeface="Cambria Math" panose="02040503050406030204" pitchFamily="18" charset="0"/>
                            </a:rPr>
                            <m:t>𝑛</m:t>
                          </m:r>
                          <m:r>
                            <a:rPr lang="zh-CN" altLang="en-US" i="0">
                              <a:latin typeface="Cambria Math" panose="02040503050406030204" pitchFamily="18" charset="0"/>
                            </a:rPr>
                            <m:t>−</m:t>
                          </m:r>
                          <m:sSub>
                            <m:sSubPr>
                              <m:ctrlPr>
                                <a:rPr lang="zh-CN" altLang="en-US" i="1">
                                  <a:latin typeface="Cambria Math" panose="02040503050406030204" pitchFamily="18" charset="0"/>
                                </a:rPr>
                              </m:ctrlPr>
                            </m:sSubPr>
                            <m:e>
                              <m:r>
                                <a:rPr lang="zh-CN" altLang="en-US" i="1">
                                  <a:latin typeface="Cambria Math" panose="02040503050406030204" pitchFamily="18" charset="0"/>
                                </a:rPr>
                                <m:t>𝑛</m:t>
                              </m:r>
                            </m:e>
                            <m:sub>
                              <m:r>
                                <a:rPr lang="zh-CN" altLang="en-US" i="1">
                                  <a:latin typeface="Cambria Math" panose="02040503050406030204" pitchFamily="18" charset="0"/>
                                </a:rPr>
                                <m:t>𝜏</m:t>
                              </m:r>
                            </m:sub>
                          </m:sSub>
                        </m:e>
                      </m:d>
                    </m:oMath>
                  </m:oMathPara>
                </a14:m>
                <a:endParaRPr lang="en-US" altLang="zh-CN" dirty="0"/>
              </a:p>
              <a:p>
                <a:pPr/>
                <a14:m>
                  <m:oMathPara xmlns:m="http://schemas.openxmlformats.org/officeDocument/2006/math">
                    <m:oMathParaPr>
                      <m:jc m:val="centerGroup"/>
                    </m:oMathParaPr>
                    <m:oMath xmlns:m="http://schemas.openxmlformats.org/officeDocument/2006/math">
                      <m:d>
                        <m:dPr>
                          <m:begChr m:val=""/>
                          <m:ctrlPr>
                            <a:rPr lang="zh-CN" altLang="en-US" i="1">
                              <a:latin typeface="Cambria Math" panose="02040503050406030204" pitchFamily="18" charset="0"/>
                            </a:rPr>
                          </m:ctrlPr>
                        </m:dPr>
                        <m:e>
                          <m:sSub>
                            <m:sSubPr>
                              <m:ctrlPr>
                                <a:rPr lang="zh-CN" altLang="en-US" i="1">
                                  <a:latin typeface="Cambria Math" panose="02040503050406030204" pitchFamily="18" charset="0"/>
                                </a:rPr>
                              </m:ctrlPr>
                            </m:sSubPr>
                            <m:e>
                              <m:r>
                                <a:rPr lang="zh-CN" altLang="en-US" i="1">
                                  <a:latin typeface="Cambria Math" panose="02040503050406030204" pitchFamily="18" charset="0"/>
                                </a:rPr>
                                <m:t>𝑛</m:t>
                              </m:r>
                            </m:e>
                            <m:sub>
                              <m:r>
                                <a:rPr lang="zh-CN" altLang="en-US" i="1">
                                  <a:latin typeface="Cambria Math" panose="02040503050406030204" pitchFamily="18" charset="0"/>
                                </a:rPr>
                                <m:t>𝜏</m:t>
                              </m:r>
                            </m:sub>
                          </m:sSub>
                          <m:r>
                            <a:rPr lang="zh-CN" altLang="en-US">
                              <a:latin typeface="Cambria Math" panose="02040503050406030204" pitchFamily="18" charset="0"/>
                            </a:rPr>
                            <m:t>=</m:t>
                          </m:r>
                          <m:r>
                            <a:rPr lang="zh-CN" altLang="en-US" i="1">
                              <a:latin typeface="Cambria Math" panose="02040503050406030204" pitchFamily="18" charset="0"/>
                            </a:rPr>
                            <m:t>𝑟𝑜𝑢𝑛𝑑</m:t>
                          </m:r>
                          <m:r>
                            <a:rPr lang="zh-CN" altLang="en-US">
                              <a:latin typeface="Cambria Math" panose="02040503050406030204" pitchFamily="18" charset="0"/>
                            </a:rPr>
                            <m:t>(</m:t>
                          </m:r>
                          <m:f>
                            <m:fPr>
                              <m:ctrlPr>
                                <a:rPr lang="zh-CN" altLang="en-US" i="1">
                                  <a:latin typeface="Cambria Math" panose="02040503050406030204" pitchFamily="18" charset="0"/>
                                </a:rPr>
                              </m:ctrlPr>
                            </m:fPr>
                            <m:num>
                              <m:r>
                                <m:rPr>
                                  <m:sty m:val="p"/>
                                </m:rPr>
                                <a:rPr lang="zh-CN" altLang="en-US">
                                  <a:latin typeface="Cambria Math" panose="02040503050406030204" pitchFamily="18" charset="0"/>
                                </a:rPr>
                                <m:t>τ</m:t>
                              </m:r>
                            </m:num>
                            <m:den>
                              <m:r>
                                <a:rPr lang="zh-CN" altLang="en-US" i="1">
                                  <a:latin typeface="Cambria Math" panose="02040503050406030204" pitchFamily="18" charset="0"/>
                                </a:rPr>
                                <m:t>𝑇𝑠</m:t>
                              </m:r>
                            </m:den>
                          </m:f>
                        </m:e>
                      </m:d>
                    </m:oMath>
                  </m:oMathPara>
                </a14:m>
                <a:endParaRPr lang="en-US" altLang="zh-CN" dirty="0"/>
              </a:p>
              <a:p>
                <a:pPr/>
                <a14:m>
                  <m:oMathPara xmlns:m="http://schemas.openxmlformats.org/officeDocument/2006/math">
                    <m:oMathParaPr>
                      <m:jc m:val="centerGroup"/>
                    </m:oMathParaPr>
                    <m:oMath xmlns:m="http://schemas.openxmlformats.org/officeDocument/2006/math">
                      <m:r>
                        <m:rPr>
                          <m:sty m:val="p"/>
                        </m:rPr>
                        <a:rPr lang="zh-CN" altLang="en-US">
                          <a:latin typeface="Cambria Math" panose="02040503050406030204" pitchFamily="18" charset="0"/>
                        </a:rPr>
                        <m:t>Ts</m:t>
                      </m:r>
                      <m:r>
                        <a:rPr lang="zh-CN" altLang="en-US">
                          <a:latin typeface="Cambria Math" panose="02040503050406030204" pitchFamily="18" charset="0"/>
                        </a:rPr>
                        <m:t>=</m:t>
                      </m:r>
                      <m:f>
                        <m:fPr>
                          <m:ctrlPr>
                            <a:rPr lang="zh-CN" altLang="en-US" i="1">
                              <a:latin typeface="Cambria Math" panose="02040503050406030204" pitchFamily="18" charset="0"/>
                            </a:rPr>
                          </m:ctrlPr>
                        </m:fPr>
                        <m:num>
                          <m:r>
                            <a:rPr lang="zh-CN" altLang="en-US">
                              <a:latin typeface="Cambria Math" panose="02040503050406030204" pitchFamily="18" charset="0"/>
                            </a:rPr>
                            <m:t>1</m:t>
                          </m:r>
                        </m:num>
                        <m:den>
                          <m:r>
                            <a:rPr lang="zh-CN" altLang="en-US">
                              <a:latin typeface="Cambria Math" panose="02040503050406030204" pitchFamily="18" charset="0"/>
                            </a:rPr>
                            <m:t>∆</m:t>
                          </m:r>
                          <m:r>
                            <a:rPr lang="zh-CN" altLang="en-US" i="1">
                              <a:latin typeface="Cambria Math" panose="02040503050406030204" pitchFamily="18" charset="0"/>
                            </a:rPr>
                            <m:t>𝑓</m:t>
                          </m:r>
                          <m:r>
                            <a:rPr lang="zh-CN" altLang="en-US">
                              <a:latin typeface="Cambria Math" panose="02040503050406030204" pitchFamily="18" charset="0"/>
                            </a:rPr>
                            <m:t>∗</m:t>
                          </m:r>
                          <m:r>
                            <a:rPr lang="zh-CN" altLang="en-US" i="1">
                              <a:latin typeface="Cambria Math" panose="02040503050406030204" pitchFamily="18" charset="0"/>
                            </a:rPr>
                            <m:t>𝑁𝑓𝑓𝑡</m:t>
                          </m:r>
                        </m:den>
                      </m:f>
                    </m:oMath>
                  </m:oMathPara>
                </a14:m>
                <a:endParaRPr lang="zh-CN" altLang="en-US" dirty="0"/>
              </a:p>
            </p:txBody>
          </p:sp>
        </mc:Choice>
        <mc:Fallback xmlns="">
          <p:sp>
            <p:nvSpPr>
              <p:cNvPr id="4" name="矩形 3">
                <a:extLst>
                  <a:ext uri="{FF2B5EF4-FFF2-40B4-BE49-F238E27FC236}">
                    <a16:creationId xmlns:a16="http://schemas.microsoft.com/office/drawing/2014/main" id="{C65D6D53-35CD-41CB-9184-EF929DAB86C3}"/>
                  </a:ext>
                </a:extLst>
              </p:cNvPr>
              <p:cNvSpPr>
                <a:spLocks noRot="1" noChangeAspect="1" noMove="1" noResize="1" noEditPoints="1" noAdjustHandles="1" noChangeArrowheads="1" noChangeShapeType="1" noTextEdit="1"/>
              </p:cNvSpPr>
              <p:nvPr/>
            </p:nvSpPr>
            <p:spPr>
              <a:xfrm>
                <a:off x="3077670" y="5981797"/>
                <a:ext cx="4489778" cy="2290371"/>
              </a:xfrm>
              <a:prstGeom prst="rect">
                <a:avLst/>
              </a:prstGeom>
              <a:blipFill>
                <a:blip r:embed="rId2"/>
                <a:stretch>
                  <a:fillRect/>
                </a:stretch>
              </a:blipFill>
            </p:spPr>
            <p:txBody>
              <a:bodyPr/>
              <a:lstStyle/>
              <a:p>
                <a:r>
                  <a:rPr lang="zh-CN" altLang="en-US">
                    <a:noFill/>
                  </a:rPr>
                  <a:t> </a:t>
                </a:r>
              </a:p>
            </p:txBody>
          </p:sp>
        </mc:Fallback>
      </mc:AlternateContent>
      <p:pic>
        <p:nvPicPr>
          <p:cNvPr id="5" name="图片 4">
            <a:extLst>
              <a:ext uri="{FF2B5EF4-FFF2-40B4-BE49-F238E27FC236}">
                <a16:creationId xmlns:a16="http://schemas.microsoft.com/office/drawing/2014/main" id="{42E7584B-533B-48C1-A4BD-FEDBE2D67A3E}"/>
              </a:ext>
            </a:extLst>
          </p:cNvPr>
          <p:cNvPicPr>
            <a:picLocks noChangeAspect="1"/>
          </p:cNvPicPr>
          <p:nvPr/>
        </p:nvPicPr>
        <p:blipFill>
          <a:blip r:embed="rId3"/>
          <a:stretch>
            <a:fillRect/>
          </a:stretch>
        </p:blipFill>
        <p:spPr>
          <a:xfrm>
            <a:off x="2673639" y="8855877"/>
            <a:ext cx="6044692" cy="3569247"/>
          </a:xfrm>
          <a:prstGeom prst="rect">
            <a:avLst/>
          </a:prstGeom>
        </p:spPr>
      </p:pic>
      <p:pic>
        <p:nvPicPr>
          <p:cNvPr id="6" name="图片 5">
            <a:extLst>
              <a:ext uri="{FF2B5EF4-FFF2-40B4-BE49-F238E27FC236}">
                <a16:creationId xmlns:a16="http://schemas.microsoft.com/office/drawing/2014/main" id="{C41873BB-3E18-4466-9BE7-ED5CB5D10BFA}"/>
              </a:ext>
            </a:extLst>
          </p:cNvPr>
          <p:cNvPicPr>
            <a:picLocks noChangeAspect="1"/>
          </p:cNvPicPr>
          <p:nvPr/>
        </p:nvPicPr>
        <p:blipFill>
          <a:blip r:embed="rId4"/>
          <a:stretch>
            <a:fillRect/>
          </a:stretch>
        </p:blipFill>
        <p:spPr>
          <a:xfrm>
            <a:off x="9665186" y="7525910"/>
            <a:ext cx="4979636" cy="4126847"/>
          </a:xfrm>
          <a:prstGeom prst="rect">
            <a:avLst/>
          </a:prstGeom>
        </p:spPr>
      </p:pic>
      <p:sp>
        <p:nvSpPr>
          <p:cNvPr id="7" name="对话气泡: 圆角矩形 6">
            <a:extLst>
              <a:ext uri="{FF2B5EF4-FFF2-40B4-BE49-F238E27FC236}">
                <a16:creationId xmlns:a16="http://schemas.microsoft.com/office/drawing/2014/main" id="{132D86D4-1F90-42C1-8497-83998B694385}"/>
              </a:ext>
            </a:extLst>
          </p:cNvPr>
          <p:cNvSpPr/>
          <p:nvPr/>
        </p:nvSpPr>
        <p:spPr>
          <a:xfrm>
            <a:off x="13763298" y="5981797"/>
            <a:ext cx="2869324" cy="1231945"/>
          </a:xfrm>
          <a:prstGeom prst="wedgeRoundRectCallout">
            <a:avLst>
              <a:gd name="adj1" fmla="val -57257"/>
              <a:gd name="adj2" fmla="val 94576"/>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ysClr val="windowText" lastClr="000000"/>
                </a:solidFill>
              </a:rPr>
              <a:t>The distance ambiguity is about 60m with 24RB</a:t>
            </a:r>
            <a:endParaRPr lang="zh-CN" altLang="en-US" sz="2000" b="1" dirty="0">
              <a:solidFill>
                <a:sysClr val="windowText" lastClr="000000"/>
              </a:solidFill>
            </a:endParaRPr>
          </a:p>
        </p:txBody>
      </p:sp>
      <p:pic>
        <p:nvPicPr>
          <p:cNvPr id="8" name="图片 7">
            <a:extLst>
              <a:ext uri="{FF2B5EF4-FFF2-40B4-BE49-F238E27FC236}">
                <a16:creationId xmlns:a16="http://schemas.microsoft.com/office/drawing/2014/main" id="{9864C6E1-1E11-4069-89F1-A264F6438BF9}"/>
              </a:ext>
            </a:extLst>
          </p:cNvPr>
          <p:cNvPicPr/>
          <p:nvPr/>
        </p:nvPicPr>
        <p:blipFill>
          <a:blip r:embed="rId5"/>
          <a:stretch>
            <a:fillRect/>
          </a:stretch>
        </p:blipFill>
        <p:spPr>
          <a:xfrm>
            <a:off x="15665671" y="7525910"/>
            <a:ext cx="5381295" cy="4126848"/>
          </a:xfrm>
          <a:prstGeom prst="rect">
            <a:avLst/>
          </a:prstGeom>
        </p:spPr>
      </p:pic>
    </p:spTree>
    <p:extLst>
      <p:ext uri="{BB962C8B-B14F-4D97-AF65-F5344CB8AC3E}">
        <p14:creationId xmlns:p14="http://schemas.microsoft.com/office/powerpoint/2010/main" val="1200587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F45353-8F3A-4FE6-9992-FD60836EEDE1}"/>
              </a:ext>
            </a:extLst>
          </p:cNvPr>
          <p:cNvSpPr>
            <a:spLocks noGrp="1"/>
          </p:cNvSpPr>
          <p:nvPr>
            <p:ph type="title"/>
          </p:nvPr>
        </p:nvSpPr>
        <p:spPr/>
        <p:txBody>
          <a:bodyPr/>
          <a:lstStyle/>
          <a:p>
            <a:r>
              <a:rPr lang="en-US" altLang="zh-CN" sz="7200" dirty="0"/>
              <a:t> </a:t>
            </a:r>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Positioning using Carrier Phase difference (1)</a:t>
            </a:r>
            <a:endParaRPr lang="zh-CN" altLang="en-US" dirty="0"/>
          </a:p>
        </p:txBody>
      </p:sp>
      <p:sp>
        <p:nvSpPr>
          <p:cNvPr id="3" name="文本占位符 2">
            <a:extLst>
              <a:ext uri="{FF2B5EF4-FFF2-40B4-BE49-F238E27FC236}">
                <a16:creationId xmlns:a16="http://schemas.microsoft.com/office/drawing/2014/main" id="{FB39454C-C988-4C17-BC26-62EAB141CDFE}"/>
              </a:ext>
            </a:extLst>
          </p:cNvPr>
          <p:cNvSpPr>
            <a:spLocks noGrp="1"/>
          </p:cNvSpPr>
          <p:nvPr>
            <p:ph type="body" sz="quarter" idx="10"/>
          </p:nvPr>
        </p:nvSpPr>
        <p:spPr>
          <a:xfrm>
            <a:off x="1797269" y="6605767"/>
            <a:ext cx="20542470" cy="6069724"/>
          </a:xfrm>
        </p:spPr>
        <p:txBody>
          <a:bodyPr>
            <a:normAutofit fontScale="62500" lnSpcReduction="20000"/>
          </a:bodyPr>
          <a:lstStyle/>
          <a:p>
            <a:r>
              <a:rPr lang="en-US" altLang="zh-CN" dirty="0"/>
              <a:t>Assuming two signals @f1/f2 can be transmitted/backscattered by the ambient IoT tag: </a:t>
            </a:r>
          </a:p>
          <a:p>
            <a:endParaRPr lang="en-US" altLang="zh-CN" dirty="0"/>
          </a:p>
          <a:p>
            <a:endParaRPr lang="en-US" altLang="zh-CN" dirty="0"/>
          </a:p>
          <a:p>
            <a:r>
              <a:rPr lang="en-US" altLang="zh-CN" dirty="0"/>
              <a:t>Assuming t =0 when the signal departs from the tag and t=T when receiver(</a:t>
            </a:r>
            <a:r>
              <a:rPr lang="en-US" altLang="zh-CN" dirty="0" err="1"/>
              <a:t>gNB</a:t>
            </a:r>
            <a:r>
              <a:rPr lang="en-US" altLang="zh-CN" dirty="0"/>
              <a:t>) receives the two signal @f1/f2 :</a:t>
            </a:r>
          </a:p>
          <a:p>
            <a:endParaRPr lang="en-US" altLang="zh-CN" dirty="0"/>
          </a:p>
          <a:p>
            <a:endParaRPr lang="en-US" altLang="zh-CN" dirty="0"/>
          </a:p>
          <a:p>
            <a:r>
              <a:rPr lang="en-US" altLang="zh-CN" dirty="0"/>
              <a:t>Therefore, if phase difference of two signals @f1/f2 can be measured, the distance d can be derived.</a:t>
            </a:r>
          </a:p>
          <a:p>
            <a:endParaRPr lang="en-US" altLang="zh-CN" dirty="0"/>
          </a:p>
          <a:p>
            <a:endParaRPr lang="zh-CN" altLang="en-US" dirty="0"/>
          </a:p>
        </p:txBody>
      </p:sp>
      <p:pic>
        <p:nvPicPr>
          <p:cNvPr id="4" name="图片 3">
            <a:extLst>
              <a:ext uri="{FF2B5EF4-FFF2-40B4-BE49-F238E27FC236}">
                <a16:creationId xmlns:a16="http://schemas.microsoft.com/office/drawing/2014/main" id="{66175071-9856-4E4F-BF11-DFE0A09BD7E0}"/>
              </a:ext>
            </a:extLst>
          </p:cNvPr>
          <p:cNvPicPr>
            <a:picLocks noChangeAspect="1"/>
          </p:cNvPicPr>
          <p:nvPr/>
        </p:nvPicPr>
        <p:blipFill>
          <a:blip r:embed="rId2"/>
          <a:stretch>
            <a:fillRect/>
          </a:stretch>
        </p:blipFill>
        <p:spPr>
          <a:xfrm>
            <a:off x="5916509" y="3063267"/>
            <a:ext cx="10542692" cy="2624426"/>
          </a:xfrm>
          <a:prstGeom prst="rect">
            <a:avLst/>
          </a:prstGeom>
        </p:spPr>
      </p:pic>
      <p:pic>
        <p:nvPicPr>
          <p:cNvPr id="5" name="图片 4">
            <a:extLst>
              <a:ext uri="{FF2B5EF4-FFF2-40B4-BE49-F238E27FC236}">
                <a16:creationId xmlns:a16="http://schemas.microsoft.com/office/drawing/2014/main" id="{F5792AF3-41BD-4A61-A4B4-7EF851F1FDAA}"/>
              </a:ext>
            </a:extLst>
          </p:cNvPr>
          <p:cNvPicPr>
            <a:picLocks noChangeAspect="1"/>
          </p:cNvPicPr>
          <p:nvPr/>
        </p:nvPicPr>
        <p:blipFill>
          <a:blip r:embed="rId3"/>
          <a:stretch>
            <a:fillRect/>
          </a:stretch>
        </p:blipFill>
        <p:spPr>
          <a:xfrm>
            <a:off x="6411954" y="7394044"/>
            <a:ext cx="8271183" cy="1260581"/>
          </a:xfrm>
          <a:prstGeom prst="rect">
            <a:avLst/>
          </a:prstGeom>
        </p:spPr>
      </p:pic>
      <p:pic>
        <p:nvPicPr>
          <p:cNvPr id="6" name="图片 5">
            <a:extLst>
              <a:ext uri="{FF2B5EF4-FFF2-40B4-BE49-F238E27FC236}">
                <a16:creationId xmlns:a16="http://schemas.microsoft.com/office/drawing/2014/main" id="{782F8820-FF7A-4B69-BD29-5E066F7AE09E}"/>
              </a:ext>
            </a:extLst>
          </p:cNvPr>
          <p:cNvPicPr>
            <a:picLocks noChangeAspect="1"/>
          </p:cNvPicPr>
          <p:nvPr/>
        </p:nvPicPr>
        <p:blipFill>
          <a:blip r:embed="rId4"/>
          <a:stretch>
            <a:fillRect/>
          </a:stretch>
        </p:blipFill>
        <p:spPr>
          <a:xfrm>
            <a:off x="6254299" y="9442902"/>
            <a:ext cx="10835522" cy="1320341"/>
          </a:xfrm>
          <a:prstGeom prst="rect">
            <a:avLst/>
          </a:prstGeom>
        </p:spPr>
      </p:pic>
      <p:pic>
        <p:nvPicPr>
          <p:cNvPr id="7" name="图片 6">
            <a:extLst>
              <a:ext uri="{FF2B5EF4-FFF2-40B4-BE49-F238E27FC236}">
                <a16:creationId xmlns:a16="http://schemas.microsoft.com/office/drawing/2014/main" id="{0FC46EAA-BF63-4283-947A-35D9E5A41586}"/>
              </a:ext>
            </a:extLst>
          </p:cNvPr>
          <p:cNvPicPr>
            <a:picLocks noChangeAspect="1"/>
          </p:cNvPicPr>
          <p:nvPr/>
        </p:nvPicPr>
        <p:blipFill>
          <a:blip r:embed="rId5"/>
          <a:stretch>
            <a:fillRect/>
          </a:stretch>
        </p:blipFill>
        <p:spPr>
          <a:xfrm>
            <a:off x="16101061" y="10326686"/>
            <a:ext cx="5445790" cy="535516"/>
          </a:xfrm>
          <a:prstGeom prst="rect">
            <a:avLst/>
          </a:prstGeom>
        </p:spPr>
      </p:pic>
    </p:spTree>
    <p:extLst>
      <p:ext uri="{BB962C8B-B14F-4D97-AF65-F5344CB8AC3E}">
        <p14:creationId xmlns:p14="http://schemas.microsoft.com/office/powerpoint/2010/main" val="1289490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A4D2A2-8F06-4B8C-A277-BD230F23DA1C}"/>
              </a:ext>
            </a:extLst>
          </p:cNvPr>
          <p:cNvSpPr>
            <a:spLocks noGrp="1"/>
          </p:cNvSpPr>
          <p:nvPr>
            <p:ph type="title"/>
          </p:nvPr>
        </p:nvSpPr>
        <p:spPr/>
        <p:txBody>
          <a:bodyPr/>
          <a:lstStyle/>
          <a:p>
            <a:r>
              <a:rPr lang="en-US" altLang="zh-CN" dirty="0"/>
              <a:t>Positioning using Carrier Phase difference (2)</a:t>
            </a:r>
            <a:endParaRPr lang="zh-CN" altLang="en-US" dirty="0"/>
          </a:p>
        </p:txBody>
      </p:sp>
      <p:sp>
        <p:nvSpPr>
          <p:cNvPr id="3" name="文本占位符 2">
            <a:extLst>
              <a:ext uri="{FF2B5EF4-FFF2-40B4-BE49-F238E27FC236}">
                <a16:creationId xmlns:a16="http://schemas.microsoft.com/office/drawing/2014/main" id="{764E3B3D-3E15-45BE-9BE2-A9BB0F28EB4D}"/>
              </a:ext>
            </a:extLst>
          </p:cNvPr>
          <p:cNvSpPr>
            <a:spLocks noGrp="1"/>
          </p:cNvSpPr>
          <p:nvPr>
            <p:ph type="body" sz="quarter" idx="10"/>
          </p:nvPr>
        </p:nvSpPr>
        <p:spPr>
          <a:xfrm>
            <a:off x="776506" y="2724912"/>
            <a:ext cx="20412349" cy="4259211"/>
          </a:xfrm>
        </p:spPr>
        <p:txBody>
          <a:bodyPr>
            <a:normAutofit fontScale="77500" lnSpcReduction="20000"/>
          </a:bodyPr>
          <a:lstStyle/>
          <a:p>
            <a:r>
              <a:rPr lang="en-US" altLang="zh-CN" dirty="0"/>
              <a:t>Simulation setting:</a:t>
            </a:r>
          </a:p>
          <a:p>
            <a:pPr lvl="1"/>
            <a:r>
              <a:rPr lang="en-US" altLang="zh-CN" dirty="0"/>
              <a:t>f2−</a:t>
            </a:r>
            <a:r>
              <a:rPr lang="zh-CN" altLang="en-US" dirty="0"/>
              <a:t>𝑓</a:t>
            </a:r>
            <a:r>
              <a:rPr lang="en-US" altLang="zh-CN" dirty="0"/>
              <a:t>1=0.9</a:t>
            </a:r>
            <a:r>
              <a:rPr lang="zh-CN" altLang="en-US" dirty="0"/>
              <a:t>𝑀</a:t>
            </a:r>
          </a:p>
          <a:p>
            <a:pPr lvl="1"/>
            <a:r>
              <a:rPr lang="en-US" altLang="zh-CN" dirty="0"/>
              <a:t>The unambiguous positioning range is 3e8/0.9M/2=166m for backscattering</a:t>
            </a:r>
          </a:p>
          <a:p>
            <a:pPr lvl="1"/>
            <a:r>
              <a:rPr lang="en-US" altLang="zh-CN" dirty="0"/>
              <a:t>The distance between tags and </a:t>
            </a:r>
            <a:r>
              <a:rPr lang="en-US" altLang="zh-CN" dirty="0" err="1"/>
              <a:t>gNB</a:t>
            </a:r>
            <a:r>
              <a:rPr lang="en-US" altLang="zh-CN" dirty="0"/>
              <a:t> is randomly generated within [0, 70]m</a:t>
            </a:r>
          </a:p>
          <a:p>
            <a:pPr lvl="1"/>
            <a:r>
              <a:rPr lang="en-US" altLang="zh-CN" dirty="0" err="1"/>
              <a:t>SNR_dB</a:t>
            </a:r>
            <a:r>
              <a:rPr lang="en-US" altLang="zh-CN" dirty="0"/>
              <a:t>=</a:t>
            </a:r>
            <a:r>
              <a:rPr lang="zh-CN" altLang="en-US" dirty="0"/>
              <a:t>𝑇𝑥</a:t>
            </a:r>
            <a:r>
              <a:rPr lang="en-US" altLang="zh-CN" dirty="0"/>
              <a:t>_</a:t>
            </a:r>
            <a:r>
              <a:rPr lang="zh-CN" altLang="en-US" dirty="0"/>
              <a:t>𝑝𝑜𝑤𝑒𝑟−𝑁𝑜𝑖𝑠𝑒−</a:t>
            </a:r>
            <a:r>
              <a:rPr lang="en-US" altLang="zh-CN" dirty="0"/>
              <a:t>(</a:t>
            </a:r>
            <a:r>
              <a:rPr lang="zh-CN" altLang="en-US" dirty="0"/>
              <a:t>𝑃𝐿−𝑆𝐹</a:t>
            </a:r>
            <a:r>
              <a:rPr lang="en-US" altLang="zh-CN" dirty="0"/>
              <a:t>)−</a:t>
            </a:r>
            <a:r>
              <a:rPr lang="zh-CN" altLang="en-US" dirty="0"/>
              <a:t>𝐹</a:t>
            </a:r>
            <a:r>
              <a:rPr lang="en-US" altLang="zh-CN" dirty="0"/>
              <a:t>_</a:t>
            </a:r>
            <a:r>
              <a:rPr lang="zh-CN" altLang="en-US" dirty="0"/>
              <a:t>𝐵𝑎𝑐𝑘𝑆𝑐𝑎𝑡𝑡𝑒𝑟</a:t>
            </a:r>
            <a:r>
              <a:rPr lang="en-US" altLang="zh-CN" dirty="0"/>
              <a:t>, where PL is dependent on distance</a:t>
            </a:r>
          </a:p>
          <a:p>
            <a:endParaRPr lang="zh-CN" altLang="en-US" dirty="0"/>
          </a:p>
        </p:txBody>
      </p:sp>
      <p:pic>
        <p:nvPicPr>
          <p:cNvPr id="4" name="图片 3">
            <a:extLst>
              <a:ext uri="{FF2B5EF4-FFF2-40B4-BE49-F238E27FC236}">
                <a16:creationId xmlns:a16="http://schemas.microsoft.com/office/drawing/2014/main" id="{72C78295-4FF9-437A-B423-43521B6E5B00}"/>
              </a:ext>
            </a:extLst>
          </p:cNvPr>
          <p:cNvPicPr>
            <a:picLocks noChangeAspect="1"/>
          </p:cNvPicPr>
          <p:nvPr/>
        </p:nvPicPr>
        <p:blipFill>
          <a:blip r:embed="rId2"/>
          <a:stretch>
            <a:fillRect/>
          </a:stretch>
        </p:blipFill>
        <p:spPr>
          <a:xfrm>
            <a:off x="12882455" y="7000479"/>
            <a:ext cx="4753503" cy="3788478"/>
          </a:xfrm>
          <a:prstGeom prst="rect">
            <a:avLst/>
          </a:prstGeom>
        </p:spPr>
      </p:pic>
      <p:pic>
        <p:nvPicPr>
          <p:cNvPr id="5" name="图片 4">
            <a:extLst>
              <a:ext uri="{FF2B5EF4-FFF2-40B4-BE49-F238E27FC236}">
                <a16:creationId xmlns:a16="http://schemas.microsoft.com/office/drawing/2014/main" id="{7F86C3FD-84A2-42D5-A6C4-81171A25A342}"/>
              </a:ext>
            </a:extLst>
          </p:cNvPr>
          <p:cNvPicPr/>
          <p:nvPr/>
        </p:nvPicPr>
        <p:blipFill>
          <a:blip r:embed="rId3"/>
          <a:stretch>
            <a:fillRect/>
          </a:stretch>
        </p:blipFill>
        <p:spPr>
          <a:xfrm>
            <a:off x="1608083" y="7000479"/>
            <a:ext cx="4731596" cy="3788478"/>
          </a:xfrm>
          <a:prstGeom prst="rect">
            <a:avLst/>
          </a:prstGeom>
        </p:spPr>
      </p:pic>
      <p:pic>
        <p:nvPicPr>
          <p:cNvPr id="6" name="图片 5">
            <a:extLst>
              <a:ext uri="{FF2B5EF4-FFF2-40B4-BE49-F238E27FC236}">
                <a16:creationId xmlns:a16="http://schemas.microsoft.com/office/drawing/2014/main" id="{3FE742ED-FBCE-41B8-92CE-62647EB5333F}"/>
              </a:ext>
            </a:extLst>
          </p:cNvPr>
          <p:cNvPicPr/>
          <p:nvPr/>
        </p:nvPicPr>
        <p:blipFill>
          <a:blip r:embed="rId4"/>
          <a:stretch>
            <a:fillRect/>
          </a:stretch>
        </p:blipFill>
        <p:spPr>
          <a:xfrm>
            <a:off x="7481896" y="6984123"/>
            <a:ext cx="4137290" cy="3804834"/>
          </a:xfrm>
          <a:prstGeom prst="rect">
            <a:avLst/>
          </a:prstGeom>
        </p:spPr>
      </p:pic>
      <p:pic>
        <p:nvPicPr>
          <p:cNvPr id="7" name="图片 6">
            <a:extLst>
              <a:ext uri="{FF2B5EF4-FFF2-40B4-BE49-F238E27FC236}">
                <a16:creationId xmlns:a16="http://schemas.microsoft.com/office/drawing/2014/main" id="{3C432ABD-D8E6-499F-8C46-4ACA58395FD5}"/>
              </a:ext>
            </a:extLst>
          </p:cNvPr>
          <p:cNvPicPr>
            <a:picLocks noChangeAspect="1"/>
          </p:cNvPicPr>
          <p:nvPr/>
        </p:nvPicPr>
        <p:blipFill>
          <a:blip r:embed="rId5"/>
          <a:stretch>
            <a:fillRect/>
          </a:stretch>
        </p:blipFill>
        <p:spPr>
          <a:xfrm>
            <a:off x="18470054" y="7000479"/>
            <a:ext cx="4333527" cy="3788478"/>
          </a:xfrm>
          <a:prstGeom prst="rect">
            <a:avLst/>
          </a:prstGeom>
        </p:spPr>
      </p:pic>
      <p:sp>
        <p:nvSpPr>
          <p:cNvPr id="8" name="文本框 7">
            <a:extLst>
              <a:ext uri="{FF2B5EF4-FFF2-40B4-BE49-F238E27FC236}">
                <a16:creationId xmlns:a16="http://schemas.microsoft.com/office/drawing/2014/main" id="{AE9D0D89-0597-4AD6-884F-B877BD0DB1FC}"/>
              </a:ext>
            </a:extLst>
          </p:cNvPr>
          <p:cNvSpPr txBox="1"/>
          <p:nvPr/>
        </p:nvSpPr>
        <p:spPr>
          <a:xfrm>
            <a:off x="1382451" y="11070147"/>
            <a:ext cx="5182860" cy="400110"/>
          </a:xfrm>
          <a:prstGeom prst="rect">
            <a:avLst/>
          </a:prstGeom>
          <a:noFill/>
        </p:spPr>
        <p:txBody>
          <a:bodyPr wrap="square" rtlCol="0">
            <a:spAutoFit/>
          </a:bodyPr>
          <a:lstStyle/>
          <a:p>
            <a:r>
              <a:rPr lang="en-US" altLang="zh-CN" sz="2000" b="0" dirty="0"/>
              <a:t>Single-tap channel with fixed SNR </a:t>
            </a:r>
            <a:endParaRPr lang="zh-CN" altLang="en-US" sz="2000" b="0" dirty="0"/>
          </a:p>
        </p:txBody>
      </p:sp>
      <p:sp>
        <p:nvSpPr>
          <p:cNvPr id="9" name="文本框 8">
            <a:extLst>
              <a:ext uri="{FF2B5EF4-FFF2-40B4-BE49-F238E27FC236}">
                <a16:creationId xmlns:a16="http://schemas.microsoft.com/office/drawing/2014/main" id="{D98B6D93-F0F5-4CCE-AF2C-08D7442FFA61}"/>
              </a:ext>
            </a:extLst>
          </p:cNvPr>
          <p:cNvSpPr txBox="1"/>
          <p:nvPr/>
        </p:nvSpPr>
        <p:spPr>
          <a:xfrm>
            <a:off x="7171177" y="11204913"/>
            <a:ext cx="4448009" cy="400110"/>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defRPr sz="2000" b="0"/>
            </a:lvl1pPr>
          </a:lstStyle>
          <a:p>
            <a:r>
              <a:rPr lang="en-US" altLang="zh-CN" dirty="0"/>
              <a:t>Multi-tap channel with fixed SNR</a:t>
            </a:r>
            <a:endParaRPr lang="zh-CN" altLang="en-US" dirty="0"/>
          </a:p>
        </p:txBody>
      </p:sp>
      <p:sp>
        <p:nvSpPr>
          <p:cNvPr id="10" name="文本框 9">
            <a:extLst>
              <a:ext uri="{FF2B5EF4-FFF2-40B4-BE49-F238E27FC236}">
                <a16:creationId xmlns:a16="http://schemas.microsoft.com/office/drawing/2014/main" id="{1ABD7ABE-3ABE-4954-A830-644CC7F1BC73}"/>
              </a:ext>
            </a:extLst>
          </p:cNvPr>
          <p:cNvSpPr txBox="1"/>
          <p:nvPr/>
        </p:nvSpPr>
        <p:spPr>
          <a:xfrm>
            <a:off x="13370708" y="11270202"/>
            <a:ext cx="3776996" cy="400110"/>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defRPr sz="2000" b="0"/>
            </a:lvl1pPr>
          </a:lstStyle>
          <a:p>
            <a:r>
              <a:rPr lang="en-US" altLang="zh-CN" dirty="0"/>
              <a:t>Multi-tap channel with real SNR</a:t>
            </a:r>
          </a:p>
        </p:txBody>
      </p:sp>
      <p:sp>
        <p:nvSpPr>
          <p:cNvPr id="11" name="对话气泡: 圆角矩形 10">
            <a:extLst>
              <a:ext uri="{FF2B5EF4-FFF2-40B4-BE49-F238E27FC236}">
                <a16:creationId xmlns:a16="http://schemas.microsoft.com/office/drawing/2014/main" id="{651D63B0-D4F5-4877-BE44-CA878B761E87}"/>
              </a:ext>
            </a:extLst>
          </p:cNvPr>
          <p:cNvSpPr/>
          <p:nvPr/>
        </p:nvSpPr>
        <p:spPr>
          <a:xfrm>
            <a:off x="14621479" y="8163834"/>
            <a:ext cx="2526225" cy="838276"/>
          </a:xfrm>
          <a:prstGeom prst="wedgeRoundRectCallout">
            <a:avLst>
              <a:gd name="adj1" fmla="val -53048"/>
              <a:gd name="adj2" fmla="val -89833"/>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ysClr val="windowText" lastClr="000000"/>
                </a:solidFill>
              </a:rPr>
              <a:t>accuracy could be achieved  by increased Tx power or repetitive PRS symbols</a:t>
            </a:r>
            <a:endParaRPr lang="zh-CN" altLang="en-US" sz="1400" b="1" dirty="0">
              <a:solidFill>
                <a:sysClr val="windowText" lastClr="000000"/>
              </a:solidFill>
            </a:endParaRPr>
          </a:p>
        </p:txBody>
      </p:sp>
    </p:spTree>
    <p:extLst>
      <p:ext uri="{BB962C8B-B14F-4D97-AF65-F5344CB8AC3E}">
        <p14:creationId xmlns:p14="http://schemas.microsoft.com/office/powerpoint/2010/main" val="237494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918A83-2FE3-4E51-975F-76B2EB4548BA}"/>
              </a:ext>
            </a:extLst>
          </p:cNvPr>
          <p:cNvSpPr>
            <a:spLocks noGrp="1"/>
          </p:cNvSpPr>
          <p:nvPr>
            <p:ph type="title"/>
          </p:nvPr>
        </p:nvSpPr>
        <p:spPr/>
        <p:txBody>
          <a:bodyPr/>
          <a:lstStyle/>
          <a:p>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RSRP based positioning</a:t>
            </a:r>
            <a:endParaRPr lang="zh-CN" altLang="en-US" dirty="0"/>
          </a:p>
        </p:txBody>
      </p:sp>
      <p:sp>
        <p:nvSpPr>
          <p:cNvPr id="3" name="文本占位符 2">
            <a:extLst>
              <a:ext uri="{FF2B5EF4-FFF2-40B4-BE49-F238E27FC236}">
                <a16:creationId xmlns:a16="http://schemas.microsoft.com/office/drawing/2014/main" id="{27B4F263-B0BA-4218-B541-69353212E0E3}"/>
              </a:ext>
            </a:extLst>
          </p:cNvPr>
          <p:cNvSpPr>
            <a:spLocks noGrp="1"/>
          </p:cNvSpPr>
          <p:nvPr>
            <p:ph type="body" sz="quarter" idx="10"/>
          </p:nvPr>
        </p:nvSpPr>
        <p:spPr>
          <a:xfrm>
            <a:off x="776506" y="2932385"/>
            <a:ext cx="22841774" cy="4051739"/>
          </a:xfrm>
        </p:spPr>
        <p:txBody>
          <a:bodyPr>
            <a:normAutofit fontScale="77500" lnSpcReduction="20000"/>
          </a:bodyPr>
          <a:lstStyle/>
          <a:p>
            <a:pPr lvl="1"/>
            <a:r>
              <a:rPr lang="en-US" altLang="zh-CN" dirty="0"/>
              <a:t>A UE can be positioned using the reference ambient tags</a:t>
            </a:r>
          </a:p>
          <a:p>
            <a:pPr lvl="2"/>
            <a:r>
              <a:rPr lang="en-US" altLang="zh-CN" dirty="0"/>
              <a:t>The map is [20m * 20m] and UE position is randomly generated within the map</a:t>
            </a:r>
          </a:p>
          <a:p>
            <a:pPr lvl="2"/>
            <a:r>
              <a:rPr lang="en-US" altLang="zh-CN" dirty="0"/>
              <a:t>RSRP value for each tag can be measured by the UE (Smart Phone) </a:t>
            </a:r>
          </a:p>
          <a:p>
            <a:pPr lvl="2"/>
            <a:r>
              <a:rPr lang="en-US" altLang="zh-CN" dirty="0"/>
              <a:t>The location of the reference tag is pre-known</a:t>
            </a:r>
          </a:p>
          <a:p>
            <a:pPr lvl="2"/>
            <a:r>
              <a:rPr lang="en-US" altLang="zh-CN" dirty="0"/>
              <a:t>Random LOS or NLOS for each tag</a:t>
            </a:r>
          </a:p>
          <a:p>
            <a:pPr lvl="2"/>
            <a:r>
              <a:rPr lang="en-US" altLang="zh-CN" dirty="0"/>
              <a:t>The weight for a selected reference tag, e.g.</a:t>
            </a:r>
          </a:p>
          <a:p>
            <a:endParaRPr lang="zh-CN" altLang="en-US" dirty="0"/>
          </a:p>
        </p:txBody>
      </p:sp>
      <mc:AlternateContent xmlns:mc="http://schemas.openxmlformats.org/markup-compatibility/2006" xmlns:a14="http://schemas.microsoft.com/office/drawing/2010/main">
        <mc:Choice Requires="a14">
          <p:sp>
            <p:nvSpPr>
              <p:cNvPr id="4" name="对象 7">
                <a:extLst>
                  <a:ext uri="{FF2B5EF4-FFF2-40B4-BE49-F238E27FC236}">
                    <a16:creationId xmlns:a16="http://schemas.microsoft.com/office/drawing/2014/main" id="{D5E79784-9258-451E-AC1F-AC681759DA20}"/>
                  </a:ext>
                </a:extLst>
              </p:cNvPr>
              <p:cNvSpPr txBox="1"/>
              <p:nvPr/>
            </p:nvSpPr>
            <p:spPr bwMode="auto">
              <a:xfrm>
                <a:off x="12042165" y="5858709"/>
                <a:ext cx="3975600" cy="1998583"/>
              </a:xfrm>
              <a:prstGeom prst="rect">
                <a:avLst/>
              </a:prstGeom>
              <a:noFill/>
            </p:spPr>
            <p:txBody>
              <a:bodyPr>
                <a:normAutofit/>
              </a:bodyPr>
              <a:lstStyle/>
              <a:p>
                <a:pPr/>
                <a14:m>
                  <m:oMathPara xmlns:m="http://schemas.openxmlformats.org/officeDocument/2006/math">
                    <m:oMathParaPr>
                      <m:jc m:val="centerGroup"/>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𝑤</m:t>
                          </m:r>
                        </m:e>
                        <m: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𝑖</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𝑅𝑆𝑅𝑃</m:t>
                              </m:r>
                            </m:e>
                            <m:sub>
                              <m:r>
                                <a:rPr lang="zh-CN" altLang="en-US"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𝑖</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sub>
                          </m:sSub>
                        </m:num>
                        <m:den>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𝐾</m:t>
                              </m:r>
                            </m:sup>
                            <m:e>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𝑅𝑆𝑅𝑃</m:t>
                                  </m:r>
                                </m:e>
                                <m:sub>
                                  <m:r>
                                    <a:rPr lang="zh-CN" altLang="en-US" i="1">
                                      <a:solidFill>
                                        <a:srgbClr val="000000"/>
                                      </a:solidFill>
                                      <a:latin typeface="Cambria Math" panose="02040503050406030204" pitchFamily="18" charset="0"/>
                                    </a:rPr>
                                    <m:t>(</m:t>
                                  </m:r>
                                  <m:r>
                                    <a:rPr lang="en-US" altLang="zh-CN" i="1">
                                      <a:solidFill>
                                        <a:srgbClr val="000000"/>
                                      </a:solidFill>
                                      <a:latin typeface="Cambria Math" panose="02040503050406030204" pitchFamily="18" charset="0"/>
                                    </a:rPr>
                                    <m:t>𝑖</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𝑘</m:t>
                                  </m:r>
                                  <m:r>
                                    <a:rPr lang="zh-CN" altLang="en-US" i="1">
                                      <a:solidFill>
                                        <a:srgbClr val="000000"/>
                                      </a:solidFill>
                                      <a:latin typeface="Cambria Math" panose="02040503050406030204" pitchFamily="18" charset="0"/>
                                    </a:rPr>
                                    <m:t>)</m:t>
                                  </m:r>
                                </m:sub>
                              </m:sSub>
                            </m:e>
                          </m:nary>
                        </m:den>
                      </m:f>
                    </m:oMath>
                  </m:oMathPara>
                </a14:m>
                <a:endParaRPr lang="zh-CN" altLang="en-US" dirty="0"/>
              </a:p>
            </p:txBody>
          </p:sp>
        </mc:Choice>
        <mc:Fallback xmlns="">
          <p:sp>
            <p:nvSpPr>
              <p:cNvPr id="4" name="对象 7">
                <a:extLst>
                  <a:ext uri="{FF2B5EF4-FFF2-40B4-BE49-F238E27FC236}">
                    <a16:creationId xmlns:a16="http://schemas.microsoft.com/office/drawing/2014/main" id="{D5E79784-9258-451E-AC1F-AC681759DA20}"/>
                  </a:ext>
                </a:extLst>
              </p:cNvPr>
              <p:cNvSpPr txBox="1">
                <a:spLocks noRot="1" noChangeAspect="1" noMove="1" noResize="1" noEditPoints="1" noAdjustHandles="1" noChangeArrowheads="1" noChangeShapeType="1" noTextEdit="1"/>
              </p:cNvSpPr>
              <p:nvPr/>
            </p:nvSpPr>
            <p:spPr bwMode="auto">
              <a:xfrm>
                <a:off x="12042165" y="5858709"/>
                <a:ext cx="3975600" cy="1998583"/>
              </a:xfrm>
              <a:prstGeom prst="rect">
                <a:avLst/>
              </a:prstGeom>
              <a:blipFill>
                <a:blip r:embed="rId2"/>
                <a:stretch>
                  <a:fillRect/>
                </a:stretch>
              </a:blipFill>
            </p:spPr>
            <p:txBody>
              <a:bodyPr/>
              <a:lstStyle/>
              <a:p>
                <a:r>
                  <a:rPr lang="zh-CN" altLang="en-US">
                    <a:noFill/>
                  </a:rPr>
                  <a:t> </a:t>
                </a:r>
              </a:p>
            </p:txBody>
          </p:sp>
        </mc:Fallback>
      </mc:AlternateContent>
      <p:pic>
        <p:nvPicPr>
          <p:cNvPr id="5" name="图片 4">
            <a:extLst>
              <a:ext uri="{FF2B5EF4-FFF2-40B4-BE49-F238E27FC236}">
                <a16:creationId xmlns:a16="http://schemas.microsoft.com/office/drawing/2014/main" id="{FCA71510-FE4C-47D7-A02F-148ADB8DD406}"/>
              </a:ext>
            </a:extLst>
          </p:cNvPr>
          <p:cNvPicPr>
            <a:picLocks noChangeAspect="1"/>
          </p:cNvPicPr>
          <p:nvPr/>
        </p:nvPicPr>
        <p:blipFill>
          <a:blip r:embed="rId3"/>
          <a:stretch>
            <a:fillRect/>
          </a:stretch>
        </p:blipFill>
        <p:spPr>
          <a:xfrm>
            <a:off x="3409195" y="7378261"/>
            <a:ext cx="6192704" cy="4900421"/>
          </a:xfrm>
          <a:prstGeom prst="rect">
            <a:avLst/>
          </a:prstGeom>
        </p:spPr>
      </p:pic>
      <p:pic>
        <p:nvPicPr>
          <p:cNvPr id="6" name="图片 5">
            <a:extLst>
              <a:ext uri="{FF2B5EF4-FFF2-40B4-BE49-F238E27FC236}">
                <a16:creationId xmlns:a16="http://schemas.microsoft.com/office/drawing/2014/main" id="{7C7E8B7A-D351-4649-BE00-BD480D856854}"/>
              </a:ext>
            </a:extLst>
          </p:cNvPr>
          <p:cNvPicPr>
            <a:picLocks noChangeAspect="1"/>
          </p:cNvPicPr>
          <p:nvPr/>
        </p:nvPicPr>
        <p:blipFill>
          <a:blip r:embed="rId4"/>
          <a:stretch>
            <a:fillRect/>
          </a:stretch>
        </p:blipFill>
        <p:spPr>
          <a:xfrm>
            <a:off x="13865946" y="7272153"/>
            <a:ext cx="6329682" cy="5098125"/>
          </a:xfrm>
          <a:prstGeom prst="rect">
            <a:avLst/>
          </a:prstGeom>
        </p:spPr>
      </p:pic>
    </p:spTree>
    <p:extLst>
      <p:ext uri="{BB962C8B-B14F-4D97-AF65-F5344CB8AC3E}">
        <p14:creationId xmlns:p14="http://schemas.microsoft.com/office/powerpoint/2010/main" val="2004915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2CFAC-62B8-4F6E-A80D-36ED29CF9AEF}"/>
              </a:ext>
            </a:extLst>
          </p:cNvPr>
          <p:cNvSpPr>
            <a:spLocks noGrp="1"/>
          </p:cNvSpPr>
          <p:nvPr>
            <p:ph type="title"/>
          </p:nvPr>
        </p:nvSpPr>
        <p:spPr/>
        <p:txBody>
          <a:bodyPr/>
          <a:lstStyle/>
          <a:p>
            <a:r>
              <a:rPr lang="en-US" altLang="zh-CN" dirty="0"/>
              <a:t>Summary and proposal</a:t>
            </a:r>
            <a:endParaRPr lang="zh-CN" altLang="en-US" dirty="0"/>
          </a:p>
        </p:txBody>
      </p:sp>
      <p:sp>
        <p:nvSpPr>
          <p:cNvPr id="3" name="文本占位符 2">
            <a:extLst>
              <a:ext uri="{FF2B5EF4-FFF2-40B4-BE49-F238E27FC236}">
                <a16:creationId xmlns:a16="http://schemas.microsoft.com/office/drawing/2014/main" id="{1BF4E4C0-766C-414C-A4FB-A7493A8A7C7B}"/>
              </a:ext>
            </a:extLst>
          </p:cNvPr>
          <p:cNvSpPr>
            <a:spLocks noGrp="1"/>
          </p:cNvSpPr>
          <p:nvPr>
            <p:ph type="body" sz="quarter" idx="10"/>
          </p:nvPr>
        </p:nvSpPr>
        <p:spPr>
          <a:xfrm>
            <a:off x="776506" y="2724913"/>
            <a:ext cx="22841774" cy="8973102"/>
          </a:xfrm>
        </p:spPr>
        <p:txBody>
          <a:bodyPr>
            <a:normAutofit fontScale="77500" lnSpcReduction="20000"/>
          </a:bodyPr>
          <a:lstStyle/>
          <a:p>
            <a:r>
              <a:rPr lang="en-US" altLang="zh-CN" dirty="0"/>
              <a:t>Observation:</a:t>
            </a:r>
          </a:p>
          <a:p>
            <a:pPr lvl="1"/>
            <a:r>
              <a:rPr lang="en-US" altLang="zh-CN" dirty="0"/>
              <a:t>Positioning is one of the most important function for ambient IoT and there are urgent needs from verticals.</a:t>
            </a:r>
          </a:p>
          <a:p>
            <a:pPr lvl="1"/>
            <a:r>
              <a:rPr lang="en-US" altLang="zh-CN" dirty="0"/>
              <a:t>It faces more challenges for Ambient IoT device to support positioning due to its ultra-low device complexity(e.g. narrow bandwidth, poor timing stability etc.) and its ultra-low  power constraints. </a:t>
            </a:r>
          </a:p>
          <a:p>
            <a:pPr lvl="1"/>
            <a:r>
              <a:rPr lang="en-US" altLang="zh-CN" dirty="0"/>
              <a:t>Legacy TOA or TDOA methods may not be workable for ambient IoT, but it is still feasible to support positioning method using phase difference and achieve considerable performance based on the evaluations. </a:t>
            </a:r>
          </a:p>
          <a:p>
            <a:pPr lvl="1"/>
            <a:endParaRPr lang="en-US" altLang="zh-CN" dirty="0"/>
          </a:p>
          <a:p>
            <a:r>
              <a:rPr lang="en-US" altLang="zh-CN" dirty="0"/>
              <a:t>Based on the above observations: </a:t>
            </a:r>
          </a:p>
          <a:p>
            <a:pPr lvl="1"/>
            <a:r>
              <a:rPr lang="en-US" altLang="zh-CN" dirty="0"/>
              <a:t>It is proposed to support ambient IoT positioning in Rel-19. </a:t>
            </a:r>
          </a:p>
          <a:p>
            <a:pPr lvl="1"/>
            <a:r>
              <a:rPr lang="en-US" altLang="zh-CN" dirty="0"/>
              <a:t>It is proposed to study Ambient IoT positioning in Rel-19 positioning study/work item. </a:t>
            </a:r>
          </a:p>
          <a:p>
            <a:endParaRPr lang="zh-CN" altLang="en-US" dirty="0"/>
          </a:p>
        </p:txBody>
      </p:sp>
    </p:spTree>
    <p:extLst>
      <p:ext uri="{BB962C8B-B14F-4D97-AF65-F5344CB8AC3E}">
        <p14:creationId xmlns:p14="http://schemas.microsoft.com/office/powerpoint/2010/main" val="3624981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
            <a:extLst>
              <a:ext uri="{FF2B5EF4-FFF2-40B4-BE49-F238E27FC236}">
                <a16:creationId xmlns:a16="http://schemas.microsoft.com/office/drawing/2014/main" id="{EB9C6A5E-4DE8-49FA-BE95-1DBAAB4A5039}"/>
              </a:ext>
            </a:extLst>
          </p:cNvPr>
          <p:cNvSpPr>
            <a:spLocks noGrp="1"/>
          </p:cNvSpPr>
          <p:nvPr>
            <p:ph type="title"/>
          </p:nvPr>
        </p:nvSpPr>
        <p:spPr>
          <a:xfrm>
            <a:off x="814736" y="656006"/>
            <a:ext cx="16459200" cy="1165188"/>
          </a:xfrm>
        </p:spPr>
        <p:txBody>
          <a:bodyPr>
            <a:normAutofit/>
          </a:bodyPr>
          <a:lstStyle/>
          <a:p>
            <a:pPr algn="l"/>
            <a:r>
              <a:rPr lang="en-US" altLang="zh-CN" sz="5334" b="1" dirty="0">
                <a:latin typeface="OPPOSans B" panose="00020600040101010101" pitchFamily="18" charset="-122"/>
                <a:ea typeface="OPPOSans B" panose="00020600040101010101" pitchFamily="18" charset="-122"/>
              </a:rPr>
              <a:t>Outline</a:t>
            </a:r>
          </a:p>
        </p:txBody>
      </p:sp>
      <p:graphicFrame>
        <p:nvGraphicFramePr>
          <p:cNvPr id="2" name="图示 1">
            <a:extLst>
              <a:ext uri="{FF2B5EF4-FFF2-40B4-BE49-F238E27FC236}">
                <a16:creationId xmlns:a16="http://schemas.microsoft.com/office/drawing/2014/main" id="{E08C5932-1FEF-44E8-AEAD-8A2CD00217F1}"/>
              </a:ext>
            </a:extLst>
          </p:cNvPr>
          <p:cNvGraphicFramePr/>
          <p:nvPr>
            <p:extLst>
              <p:ext uri="{D42A27DB-BD31-4B8C-83A1-F6EECF244321}">
                <p14:modId xmlns:p14="http://schemas.microsoft.com/office/powerpoint/2010/main" val="2853037045"/>
              </p:ext>
            </p:extLst>
          </p:nvPr>
        </p:nvGraphicFramePr>
        <p:xfrm>
          <a:off x="5279232" y="2825552"/>
          <a:ext cx="16273808" cy="8352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73457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25C2CE-FF59-4955-9713-F3C319D215FD}"/>
              </a:ext>
            </a:extLst>
          </p:cNvPr>
          <p:cNvSpPr>
            <a:spLocks noGrp="1"/>
          </p:cNvSpPr>
          <p:nvPr>
            <p:ph type="title"/>
          </p:nvPr>
        </p:nvSpPr>
        <p:spPr/>
        <p:txBody>
          <a:bodyPr>
            <a:normAutofit fontScale="90000"/>
          </a:bodyPr>
          <a:lstStyle/>
          <a:p>
            <a:r>
              <a:rPr lang="en-US" altLang="zh-CN" b="1" dirty="0"/>
              <a:t>Motivation on supporting Ambient IoT positioning in 5GA</a:t>
            </a:r>
            <a:endParaRPr lang="zh-CN" altLang="en-US" dirty="0"/>
          </a:p>
        </p:txBody>
      </p:sp>
      <p:sp>
        <p:nvSpPr>
          <p:cNvPr id="3" name="文本占位符 2">
            <a:extLst>
              <a:ext uri="{FF2B5EF4-FFF2-40B4-BE49-F238E27FC236}">
                <a16:creationId xmlns:a16="http://schemas.microsoft.com/office/drawing/2014/main" id="{68ED310B-EAAC-4486-ABF9-850BC5D9FDDA}"/>
              </a:ext>
            </a:extLst>
          </p:cNvPr>
          <p:cNvSpPr>
            <a:spLocks noGrp="1"/>
          </p:cNvSpPr>
          <p:nvPr>
            <p:ph type="body" sz="quarter" idx="10"/>
          </p:nvPr>
        </p:nvSpPr>
        <p:spPr>
          <a:xfrm>
            <a:off x="776506" y="2724912"/>
            <a:ext cx="22841774" cy="5867295"/>
          </a:xfrm>
        </p:spPr>
        <p:txBody>
          <a:bodyPr>
            <a:normAutofit fontScale="62500" lnSpcReduction="20000"/>
          </a:bodyPr>
          <a:lstStyle/>
          <a:p>
            <a:pPr lvl="1"/>
            <a:r>
              <a:rPr lang="en-US" altLang="zh-CN" dirty="0"/>
              <a:t>An ambient power-enabled Internet of Things device is an IoT device powered by energy harvesting ( e.g. from radio waves, light (solar), motion, heat etc.), being either battery-less or with limited energy storage capability (e.g., using a capacitor). </a:t>
            </a:r>
          </a:p>
          <a:p>
            <a:pPr lvl="1"/>
            <a:r>
              <a:rPr lang="en-US" altLang="zh-CN" dirty="0"/>
              <a:t>Ambient IoT provides a promising scheme to fulfil the service requirements that can’t be met using the existing IoT technologies. </a:t>
            </a:r>
          </a:p>
          <a:p>
            <a:pPr lvl="1"/>
            <a:r>
              <a:rPr lang="en-US" altLang="zh-CN" dirty="0"/>
              <a:t>An SA1 study item is ongoing to study the use cases and service requirements. Based on the discussion, 4 functionalities of ambient IoT has been identified, including inventory, sensors, positioning and actuators. </a:t>
            </a:r>
          </a:p>
          <a:p>
            <a:pPr lvl="1"/>
            <a:r>
              <a:rPr lang="en-US" altLang="zh-CN" dirty="0"/>
              <a:t>Positioning is one of the most important function and it is required in about 12 use cases among the agreed use cases in SA1.  </a:t>
            </a:r>
          </a:p>
          <a:p>
            <a:pPr lvl="1"/>
            <a:r>
              <a:rPr lang="en-US" altLang="zh-CN" dirty="0"/>
              <a:t>Early support of ambient IoT positioning in 5GA is critical to fulfill the urgent requirement from verticals.</a:t>
            </a:r>
            <a:endParaRPr lang="zh-CN" altLang="en-US" dirty="0"/>
          </a:p>
        </p:txBody>
      </p:sp>
      <p:grpSp>
        <p:nvGrpSpPr>
          <p:cNvPr id="6" name="组合 5">
            <a:extLst>
              <a:ext uri="{FF2B5EF4-FFF2-40B4-BE49-F238E27FC236}">
                <a16:creationId xmlns:a16="http://schemas.microsoft.com/office/drawing/2014/main" id="{35A2F871-AFD7-478A-84C0-39EB2210385F}"/>
              </a:ext>
            </a:extLst>
          </p:cNvPr>
          <p:cNvGrpSpPr/>
          <p:nvPr/>
        </p:nvGrpSpPr>
        <p:grpSpPr>
          <a:xfrm>
            <a:off x="3530768" y="8748045"/>
            <a:ext cx="16282825" cy="3619518"/>
            <a:chOff x="1497342" y="1288521"/>
            <a:chExt cx="7231134" cy="1867825"/>
          </a:xfrm>
        </p:grpSpPr>
        <p:grpSp>
          <p:nvGrpSpPr>
            <p:cNvPr id="7" name="组合 6">
              <a:extLst>
                <a:ext uri="{FF2B5EF4-FFF2-40B4-BE49-F238E27FC236}">
                  <a16:creationId xmlns:a16="http://schemas.microsoft.com/office/drawing/2014/main" id="{01F5C3C1-B1BB-4F63-8AD9-5676B548011A}"/>
                </a:ext>
              </a:extLst>
            </p:cNvPr>
            <p:cNvGrpSpPr/>
            <p:nvPr/>
          </p:nvGrpSpPr>
          <p:grpSpPr>
            <a:xfrm>
              <a:off x="1497343" y="2212631"/>
              <a:ext cx="7228923" cy="943715"/>
              <a:chOff x="1755896" y="3863027"/>
              <a:chExt cx="7228923" cy="943715"/>
            </a:xfrm>
          </p:grpSpPr>
          <p:sp>
            <p:nvSpPr>
              <p:cNvPr id="35" name="矩形: 圆角 34">
                <a:extLst>
                  <a:ext uri="{FF2B5EF4-FFF2-40B4-BE49-F238E27FC236}">
                    <a16:creationId xmlns:a16="http://schemas.microsoft.com/office/drawing/2014/main" id="{5D302140-6904-4BB9-AF45-600E5C062796}"/>
                  </a:ext>
                </a:extLst>
              </p:cNvPr>
              <p:cNvSpPr/>
              <p:nvPr/>
            </p:nvSpPr>
            <p:spPr>
              <a:xfrm>
                <a:off x="1755896" y="3863027"/>
                <a:ext cx="7151307" cy="943715"/>
              </a:xfrm>
              <a:prstGeom prst="roundRect">
                <a:avLst>
                  <a:gd name="adj" fmla="val 1546"/>
                </a:avLst>
              </a:prstGeom>
              <a:solidFill>
                <a:srgbClr val="FFFFE5"/>
              </a:solid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6" name="组合 35">
                <a:extLst>
                  <a:ext uri="{FF2B5EF4-FFF2-40B4-BE49-F238E27FC236}">
                    <a16:creationId xmlns:a16="http://schemas.microsoft.com/office/drawing/2014/main" id="{91509968-4083-4ED0-8939-AA0E79509626}"/>
                  </a:ext>
                </a:extLst>
              </p:cNvPr>
              <p:cNvGrpSpPr/>
              <p:nvPr/>
            </p:nvGrpSpPr>
            <p:grpSpPr>
              <a:xfrm>
                <a:off x="7876206" y="4000310"/>
                <a:ext cx="1108613" cy="623751"/>
                <a:chOff x="2302301" y="6158791"/>
                <a:chExt cx="1478150" cy="831669"/>
              </a:xfrm>
            </p:grpSpPr>
            <p:sp>
              <p:nvSpPr>
                <p:cNvPr id="73" name="矩形: 圆角 72">
                  <a:extLst>
                    <a:ext uri="{FF2B5EF4-FFF2-40B4-BE49-F238E27FC236}">
                      <a16:creationId xmlns:a16="http://schemas.microsoft.com/office/drawing/2014/main" id="{A820851A-08D5-470D-9FDC-C04BA4557716}"/>
                    </a:ext>
                  </a:extLst>
                </p:cNvPr>
                <p:cNvSpPr/>
                <p:nvPr/>
              </p:nvSpPr>
              <p:spPr>
                <a:xfrm>
                  <a:off x="2302301" y="6158791"/>
                  <a:ext cx="873500" cy="791128"/>
                </a:xfrm>
                <a:prstGeom prst="roundRect">
                  <a:avLst>
                    <a:gd name="adj" fmla="val 10346"/>
                  </a:avLst>
                </a:prstGeom>
                <a:solidFill>
                  <a:schemeClr val="bg1">
                    <a:lumMod val="95000"/>
                    <a:alpha val="17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矩形 73">
                  <a:extLst>
                    <a:ext uri="{FF2B5EF4-FFF2-40B4-BE49-F238E27FC236}">
                      <a16:creationId xmlns:a16="http://schemas.microsoft.com/office/drawing/2014/main" id="{37133F41-2889-4273-9C24-8FE72B9AF82B}"/>
                    </a:ext>
                  </a:extLst>
                </p:cNvPr>
                <p:cNvSpPr/>
                <p:nvPr/>
              </p:nvSpPr>
              <p:spPr>
                <a:xfrm>
                  <a:off x="2360808" y="6716702"/>
                  <a:ext cx="250684" cy="273758"/>
                </a:xfrm>
                <a:prstGeom prst="rect">
                  <a:avLst/>
                </a:prstGeom>
              </p:spPr>
              <p:txBody>
                <a:bodyPr wrap="none">
                  <a:spAutoFit/>
                </a:bodyPr>
                <a:lstStyle/>
                <a:p>
                  <a:pPr defTabSz="457189">
                    <a:spcBef>
                      <a:spcPct val="20000"/>
                    </a:spcBef>
                    <a:buClr>
                      <a:srgbClr val="00925F"/>
                    </a:buClr>
                    <a:buSzPct val="60000"/>
                    <a:defRPr/>
                  </a:pPr>
                  <a:endParaRPr lang="zh-CN" altLang="zh-CN" sz="11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75" name="图片 74">
                  <a:extLst>
                    <a:ext uri="{FF2B5EF4-FFF2-40B4-BE49-F238E27FC236}">
                      <a16:creationId xmlns:a16="http://schemas.microsoft.com/office/drawing/2014/main" id="{1430A37B-EADF-407F-B59A-35E5E63353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51708" y="6229211"/>
                  <a:ext cx="538261" cy="462676"/>
                </a:xfrm>
                <a:prstGeom prst="rect">
                  <a:avLst/>
                </a:prstGeom>
              </p:spPr>
            </p:pic>
            <p:sp>
              <p:nvSpPr>
                <p:cNvPr id="76" name="文本框 75">
                  <a:extLst>
                    <a:ext uri="{FF2B5EF4-FFF2-40B4-BE49-F238E27FC236}">
                      <a16:creationId xmlns:a16="http://schemas.microsoft.com/office/drawing/2014/main" id="{71009495-C8F0-4411-B688-8D51F5705016}"/>
                    </a:ext>
                  </a:extLst>
                </p:cNvPr>
                <p:cNvSpPr txBox="1"/>
                <p:nvPr/>
              </p:nvSpPr>
              <p:spPr>
                <a:xfrm>
                  <a:off x="3249454" y="6170372"/>
                  <a:ext cx="530997" cy="547516"/>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grpSp>
          <p:grpSp>
            <p:nvGrpSpPr>
              <p:cNvPr id="37" name="组合 36">
                <a:extLst>
                  <a:ext uri="{FF2B5EF4-FFF2-40B4-BE49-F238E27FC236}">
                    <a16:creationId xmlns:a16="http://schemas.microsoft.com/office/drawing/2014/main" id="{74DBA1C4-55FA-42DC-9DCB-60CA73090726}"/>
                  </a:ext>
                </a:extLst>
              </p:cNvPr>
              <p:cNvGrpSpPr/>
              <p:nvPr/>
            </p:nvGrpSpPr>
            <p:grpSpPr>
              <a:xfrm>
                <a:off x="1847512" y="3892919"/>
                <a:ext cx="2283419" cy="849510"/>
                <a:chOff x="878190" y="2814463"/>
                <a:chExt cx="3044559" cy="1132679"/>
              </a:xfrm>
            </p:grpSpPr>
            <p:sp>
              <p:nvSpPr>
                <p:cNvPr id="62" name="矩形: 圆角 61">
                  <a:extLst>
                    <a:ext uri="{FF2B5EF4-FFF2-40B4-BE49-F238E27FC236}">
                      <a16:creationId xmlns:a16="http://schemas.microsoft.com/office/drawing/2014/main" id="{C8E6F0AB-B3FF-4E42-A3A1-8388EF9BAA56}"/>
                    </a:ext>
                  </a:extLst>
                </p:cNvPr>
                <p:cNvSpPr/>
                <p:nvPr/>
              </p:nvSpPr>
              <p:spPr>
                <a:xfrm>
                  <a:off x="878190" y="2814463"/>
                  <a:ext cx="3044559" cy="1071091"/>
                </a:xfrm>
                <a:prstGeom prst="roundRect">
                  <a:avLst>
                    <a:gd name="adj" fmla="val 10346"/>
                  </a:avLst>
                </a:prstGeom>
                <a:solidFill>
                  <a:schemeClr val="bg1">
                    <a:lumMod val="95000"/>
                    <a:alpha val="17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3" name="矩形 62">
                  <a:extLst>
                    <a:ext uri="{FF2B5EF4-FFF2-40B4-BE49-F238E27FC236}">
                      <a16:creationId xmlns:a16="http://schemas.microsoft.com/office/drawing/2014/main" id="{6A69F5A2-AF0F-46FA-A405-10AB0D5422D1}"/>
                    </a:ext>
                  </a:extLst>
                </p:cNvPr>
                <p:cNvSpPr/>
                <p:nvPr/>
              </p:nvSpPr>
              <p:spPr>
                <a:xfrm>
                  <a:off x="1137303" y="3612220"/>
                  <a:ext cx="612182" cy="273757"/>
                </a:xfrm>
                <a:prstGeom prst="rect">
                  <a:avLst/>
                </a:prstGeom>
              </p:spPr>
              <p:txBody>
                <a:bodyPr wrap="square">
                  <a:spAutoFit/>
                </a:bodyPr>
                <a:lstStyle/>
                <a:p>
                  <a:pPr defTabSz="457189">
                    <a:spcBef>
                      <a:spcPct val="20000"/>
                    </a:spcBef>
                    <a:buClr>
                      <a:srgbClr val="00925F"/>
                    </a:buClr>
                    <a:buSzPct val="60000"/>
                    <a:defRPr/>
                  </a:pPr>
                  <a:endParaRPr lang="zh-CN" altLang="zh-CN" sz="11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64" name="图片 63">
                  <a:extLst>
                    <a:ext uri="{FF2B5EF4-FFF2-40B4-BE49-F238E27FC236}">
                      <a16:creationId xmlns:a16="http://schemas.microsoft.com/office/drawing/2014/main" id="{7CCF15FA-E78B-4751-8F1B-DFD94DF28B0B}"/>
                    </a:ext>
                  </a:extLst>
                </p:cNvPr>
                <p:cNvPicPr>
                  <a:picLocks noChangeAspect="1"/>
                </p:cNvPicPr>
                <p:nvPr/>
              </p:nvPicPr>
              <p:blipFill>
                <a:blip r:embed="rId3">
                  <a:duotone>
                    <a:schemeClr val="accent5">
                      <a:shade val="45000"/>
                      <a:satMod val="135000"/>
                    </a:schemeClr>
                    <a:prstClr val="white"/>
                  </a:duotone>
                </a:blip>
                <a:stretch>
                  <a:fillRect/>
                </a:stretch>
              </p:blipFill>
              <p:spPr>
                <a:xfrm>
                  <a:off x="2145188" y="3358449"/>
                  <a:ext cx="852976" cy="324099"/>
                </a:xfrm>
                <a:prstGeom prst="rect">
                  <a:avLst/>
                </a:prstGeom>
              </p:spPr>
            </p:pic>
            <p:pic>
              <p:nvPicPr>
                <p:cNvPr id="65" name="图片 64">
                  <a:extLst>
                    <a:ext uri="{FF2B5EF4-FFF2-40B4-BE49-F238E27FC236}">
                      <a16:creationId xmlns:a16="http://schemas.microsoft.com/office/drawing/2014/main" id="{21A4B06D-1835-4C6F-B17F-27C8C57910C7}"/>
                    </a:ext>
                  </a:extLst>
                </p:cNvPr>
                <p:cNvPicPr>
                  <a:picLocks noChangeAspect="1"/>
                </p:cNvPicPr>
                <p:nvPr/>
              </p:nvPicPr>
              <p:blipFill>
                <a:blip r:embed="rId4">
                  <a:duotone>
                    <a:schemeClr val="accent6">
                      <a:shade val="45000"/>
                      <a:satMod val="135000"/>
                    </a:schemeClr>
                    <a:prstClr val="white"/>
                  </a:duotone>
                </a:blip>
                <a:stretch>
                  <a:fillRect/>
                </a:stretch>
              </p:blipFill>
              <p:spPr>
                <a:xfrm>
                  <a:off x="3277296" y="3369414"/>
                  <a:ext cx="445588" cy="320997"/>
                </a:xfrm>
                <a:prstGeom prst="rect">
                  <a:avLst/>
                </a:prstGeom>
              </p:spPr>
            </p:pic>
            <p:sp>
              <p:nvSpPr>
                <p:cNvPr id="66" name="矩形 65">
                  <a:extLst>
                    <a:ext uri="{FF2B5EF4-FFF2-40B4-BE49-F238E27FC236}">
                      <a16:creationId xmlns:a16="http://schemas.microsoft.com/office/drawing/2014/main" id="{269BCB03-8A76-4678-8134-B2D3CEC9ABF3}"/>
                    </a:ext>
                  </a:extLst>
                </p:cNvPr>
                <p:cNvSpPr/>
                <p:nvPr/>
              </p:nvSpPr>
              <p:spPr>
                <a:xfrm>
                  <a:off x="3117765" y="3650618"/>
                  <a:ext cx="250684" cy="241550"/>
                </a:xfrm>
                <a:prstGeom prst="rect">
                  <a:avLst/>
                </a:prstGeom>
              </p:spPr>
              <p:txBody>
                <a:bodyPr wrap="none">
                  <a:spAutoFit/>
                </a:bodyPr>
                <a:lstStyle/>
                <a:p>
                  <a:pPr defTabSz="457189">
                    <a:spcBef>
                      <a:spcPct val="20000"/>
                    </a:spcBef>
                    <a:buClr>
                      <a:srgbClr val="00925F"/>
                    </a:buClr>
                    <a:buSzPct val="60000"/>
                    <a:defRPr/>
                  </a:pPr>
                  <a:endParaRPr lang="zh-CN" altLang="zh-CN" sz="9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67" name="图片 66">
                  <a:extLst>
                    <a:ext uri="{FF2B5EF4-FFF2-40B4-BE49-F238E27FC236}">
                      <a16:creationId xmlns:a16="http://schemas.microsoft.com/office/drawing/2014/main" id="{7CA3FD6E-144D-48E1-9247-7E0801C9341F}"/>
                    </a:ext>
                  </a:extLst>
                </p:cNvPr>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8796" y="2828240"/>
                  <a:ext cx="308225" cy="273253"/>
                </a:xfrm>
                <a:prstGeom prst="rect">
                  <a:avLst/>
                </a:prstGeom>
              </p:spPr>
            </p:pic>
            <p:pic>
              <p:nvPicPr>
                <p:cNvPr id="68" name="图片 67">
                  <a:extLst>
                    <a:ext uri="{FF2B5EF4-FFF2-40B4-BE49-F238E27FC236}">
                      <a16:creationId xmlns:a16="http://schemas.microsoft.com/office/drawing/2014/main" id="{4AF7503F-A03A-4912-BF13-1C63BBB96861}"/>
                    </a:ext>
                  </a:extLst>
                </p:cNvPr>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37303" y="2837758"/>
                  <a:ext cx="477825" cy="323135"/>
                </a:xfrm>
                <a:prstGeom prst="rect">
                  <a:avLst/>
                </a:prstGeom>
              </p:spPr>
            </p:pic>
            <p:sp>
              <p:nvSpPr>
                <p:cNvPr id="69" name="矩形 68">
                  <a:extLst>
                    <a:ext uri="{FF2B5EF4-FFF2-40B4-BE49-F238E27FC236}">
                      <a16:creationId xmlns:a16="http://schemas.microsoft.com/office/drawing/2014/main" id="{FD284E50-6A9F-4429-8448-FEE2CC15EDDF}"/>
                    </a:ext>
                  </a:extLst>
                </p:cNvPr>
                <p:cNvSpPr/>
                <p:nvPr/>
              </p:nvSpPr>
              <p:spPr>
                <a:xfrm>
                  <a:off x="3160884" y="3109338"/>
                  <a:ext cx="754246" cy="241550"/>
                </a:xfrm>
                <a:prstGeom prst="rect">
                  <a:avLst/>
                </a:prstGeom>
              </p:spPr>
              <p:txBody>
                <a:bodyPr wrap="square">
                  <a:spAutoFit/>
                </a:bodyPr>
                <a:lstStyle/>
                <a:p>
                  <a:pPr defTabSz="457189">
                    <a:spcBef>
                      <a:spcPct val="20000"/>
                    </a:spcBef>
                    <a:buClr>
                      <a:srgbClr val="00925F"/>
                    </a:buClr>
                    <a:buSzPct val="60000"/>
                    <a:defRPr/>
                  </a:pPr>
                  <a:endParaRPr lang="zh-CN" altLang="zh-CN" sz="9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70" name="矩形 69">
                  <a:extLst>
                    <a:ext uri="{FF2B5EF4-FFF2-40B4-BE49-F238E27FC236}">
                      <a16:creationId xmlns:a16="http://schemas.microsoft.com/office/drawing/2014/main" id="{FDC33250-7462-4BD8-9C91-65E8A87925B1}"/>
                    </a:ext>
                  </a:extLst>
                </p:cNvPr>
                <p:cNvSpPr/>
                <p:nvPr/>
              </p:nvSpPr>
              <p:spPr>
                <a:xfrm>
                  <a:off x="2091469" y="3127532"/>
                  <a:ext cx="1183957" cy="241550"/>
                </a:xfrm>
                <a:prstGeom prst="rect">
                  <a:avLst/>
                </a:prstGeom>
              </p:spPr>
              <p:txBody>
                <a:bodyPr wrap="square">
                  <a:spAutoFit/>
                </a:bodyPr>
                <a:lstStyle/>
                <a:p>
                  <a:pPr defTabSz="457189">
                    <a:spcBef>
                      <a:spcPct val="20000"/>
                    </a:spcBef>
                    <a:buClr>
                      <a:srgbClr val="00925F"/>
                    </a:buClr>
                    <a:buSzPct val="60000"/>
                    <a:defRPr/>
                  </a:pPr>
                  <a:endParaRPr lang="zh-CN" altLang="zh-CN" sz="9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71" name="矩形 70">
                  <a:extLst>
                    <a:ext uri="{FF2B5EF4-FFF2-40B4-BE49-F238E27FC236}">
                      <a16:creationId xmlns:a16="http://schemas.microsoft.com/office/drawing/2014/main" id="{DF090AC2-5CEA-4E5C-BC36-44CF5872FF61}"/>
                    </a:ext>
                  </a:extLst>
                </p:cNvPr>
                <p:cNvSpPr/>
                <p:nvPr/>
              </p:nvSpPr>
              <p:spPr>
                <a:xfrm>
                  <a:off x="2264502" y="3705592"/>
                  <a:ext cx="250684" cy="241550"/>
                </a:xfrm>
                <a:prstGeom prst="rect">
                  <a:avLst/>
                </a:prstGeom>
              </p:spPr>
              <p:txBody>
                <a:bodyPr wrap="none">
                  <a:spAutoFit/>
                </a:bodyPr>
                <a:lstStyle/>
                <a:p>
                  <a:pPr defTabSz="457189">
                    <a:spcBef>
                      <a:spcPct val="20000"/>
                    </a:spcBef>
                    <a:buClr>
                      <a:srgbClr val="00925F"/>
                    </a:buClr>
                    <a:buSzPct val="60000"/>
                    <a:defRPr/>
                  </a:pPr>
                  <a:endParaRPr lang="zh-CN" altLang="zh-CN" sz="9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72" name="图片 71">
                  <a:extLst>
                    <a:ext uri="{FF2B5EF4-FFF2-40B4-BE49-F238E27FC236}">
                      <a16:creationId xmlns:a16="http://schemas.microsoft.com/office/drawing/2014/main" id="{FF23E295-AC1E-4BA4-8EC8-D42C1988F3AC}"/>
                    </a:ext>
                  </a:extLst>
                </p:cNvPr>
                <p:cNvPicPr>
                  <a:picLocks noChangeAspect="1"/>
                </p:cNvPicPr>
                <p:nvPr/>
              </p:nvPicPr>
              <p:blipFill>
                <a:blip r:embed="rId7">
                  <a:duotone>
                    <a:schemeClr val="accent5">
                      <a:shade val="45000"/>
                      <a:satMod val="135000"/>
                    </a:schemeClr>
                    <a:prstClr val="white"/>
                  </a:duotone>
                </a:blip>
                <a:stretch>
                  <a:fillRect/>
                </a:stretch>
              </p:blipFill>
              <p:spPr>
                <a:xfrm>
                  <a:off x="1103644" y="2939751"/>
                  <a:ext cx="609713" cy="626941"/>
                </a:xfrm>
                <a:prstGeom prst="rect">
                  <a:avLst/>
                </a:prstGeom>
              </p:spPr>
            </p:pic>
          </p:grpSp>
          <p:pic>
            <p:nvPicPr>
              <p:cNvPr id="38" name="图片 37">
                <a:extLst>
                  <a:ext uri="{FF2B5EF4-FFF2-40B4-BE49-F238E27FC236}">
                    <a16:creationId xmlns:a16="http://schemas.microsoft.com/office/drawing/2014/main" id="{98014C51-8C4C-4552-916D-D8B9862E0A85}"/>
                  </a:ext>
                </a:extLst>
              </p:cNvPr>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117625" y="3885619"/>
                <a:ext cx="321407" cy="276273"/>
              </a:xfrm>
              <a:prstGeom prst="rect">
                <a:avLst/>
              </a:prstGeom>
            </p:spPr>
          </p:pic>
          <p:grpSp>
            <p:nvGrpSpPr>
              <p:cNvPr id="39" name="组合 38">
                <a:extLst>
                  <a:ext uri="{FF2B5EF4-FFF2-40B4-BE49-F238E27FC236}">
                    <a16:creationId xmlns:a16="http://schemas.microsoft.com/office/drawing/2014/main" id="{0F75F587-CE1E-400D-A741-580012483869}"/>
                  </a:ext>
                </a:extLst>
              </p:cNvPr>
              <p:cNvGrpSpPr/>
              <p:nvPr/>
            </p:nvGrpSpPr>
            <p:grpSpPr>
              <a:xfrm>
                <a:off x="6822300" y="3995487"/>
                <a:ext cx="879018" cy="628305"/>
                <a:chOff x="1038081" y="6152361"/>
                <a:chExt cx="1172024" cy="837741"/>
              </a:xfrm>
            </p:grpSpPr>
            <p:sp>
              <p:nvSpPr>
                <p:cNvPr id="57" name="矩形: 圆角 56">
                  <a:extLst>
                    <a:ext uri="{FF2B5EF4-FFF2-40B4-BE49-F238E27FC236}">
                      <a16:creationId xmlns:a16="http://schemas.microsoft.com/office/drawing/2014/main" id="{1900E9F4-860E-408A-BD44-8803A641F625}"/>
                    </a:ext>
                  </a:extLst>
                </p:cNvPr>
                <p:cNvSpPr/>
                <p:nvPr/>
              </p:nvSpPr>
              <p:spPr>
                <a:xfrm>
                  <a:off x="1062593" y="6152361"/>
                  <a:ext cx="1147512" cy="791128"/>
                </a:xfrm>
                <a:prstGeom prst="roundRect">
                  <a:avLst>
                    <a:gd name="adj" fmla="val 10346"/>
                  </a:avLst>
                </a:prstGeom>
                <a:solidFill>
                  <a:schemeClr val="bg1">
                    <a:lumMod val="95000"/>
                    <a:alpha val="17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8" name="矩形 57">
                  <a:extLst>
                    <a:ext uri="{FF2B5EF4-FFF2-40B4-BE49-F238E27FC236}">
                      <a16:creationId xmlns:a16="http://schemas.microsoft.com/office/drawing/2014/main" id="{A57ADEE1-45CF-4A33-8453-297DB513F979}"/>
                    </a:ext>
                  </a:extLst>
                </p:cNvPr>
                <p:cNvSpPr/>
                <p:nvPr/>
              </p:nvSpPr>
              <p:spPr>
                <a:xfrm>
                  <a:off x="1191662" y="6716344"/>
                  <a:ext cx="250684" cy="273758"/>
                </a:xfrm>
                <a:prstGeom prst="rect">
                  <a:avLst/>
                </a:prstGeom>
              </p:spPr>
              <p:txBody>
                <a:bodyPr wrap="none">
                  <a:spAutoFit/>
                </a:bodyPr>
                <a:lstStyle/>
                <a:p>
                  <a:pPr defTabSz="457189">
                    <a:spcBef>
                      <a:spcPct val="20000"/>
                    </a:spcBef>
                    <a:buClr>
                      <a:srgbClr val="00925F"/>
                    </a:buClr>
                    <a:buSzPct val="60000"/>
                    <a:defRPr/>
                  </a:pPr>
                  <a:endParaRPr lang="zh-CN" altLang="zh-CN" sz="11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59" name="图片 58">
                  <a:extLst>
                    <a:ext uri="{FF2B5EF4-FFF2-40B4-BE49-F238E27FC236}">
                      <a16:creationId xmlns:a16="http://schemas.microsoft.com/office/drawing/2014/main" id="{0F9640FC-A061-4E01-91F6-14CA109449D2}"/>
                    </a:ext>
                  </a:extLst>
                </p:cNvPr>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038081" y="6161057"/>
                  <a:ext cx="707130" cy="626897"/>
                </a:xfrm>
                <a:prstGeom prst="rect">
                  <a:avLst/>
                </a:prstGeom>
              </p:spPr>
            </p:pic>
            <p:sp>
              <p:nvSpPr>
                <p:cNvPr id="60" name="矩形 59">
                  <a:extLst>
                    <a:ext uri="{FF2B5EF4-FFF2-40B4-BE49-F238E27FC236}">
                      <a16:creationId xmlns:a16="http://schemas.microsoft.com/office/drawing/2014/main" id="{76EA7A10-67B4-4DA8-BD41-8F182C715A0B}"/>
                    </a:ext>
                  </a:extLst>
                </p:cNvPr>
                <p:cNvSpPr/>
                <p:nvPr/>
              </p:nvSpPr>
              <p:spPr>
                <a:xfrm>
                  <a:off x="1645386" y="6372760"/>
                  <a:ext cx="250684" cy="241551"/>
                </a:xfrm>
                <a:prstGeom prst="rect">
                  <a:avLst/>
                </a:prstGeom>
              </p:spPr>
              <p:txBody>
                <a:bodyPr wrap="none">
                  <a:spAutoFit/>
                </a:bodyPr>
                <a:lstStyle/>
                <a:p>
                  <a:pPr defTabSz="457189">
                    <a:spcBef>
                      <a:spcPct val="20000"/>
                    </a:spcBef>
                    <a:buClr>
                      <a:srgbClr val="00925F"/>
                    </a:buClr>
                    <a:buSzPct val="60000"/>
                    <a:defRPr/>
                  </a:pPr>
                  <a:endParaRPr lang="zh-CN" altLang="zh-CN" sz="9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61" name="图片 60">
                  <a:extLst>
                    <a:ext uri="{FF2B5EF4-FFF2-40B4-BE49-F238E27FC236}">
                      <a16:creationId xmlns:a16="http://schemas.microsoft.com/office/drawing/2014/main" id="{540BE25C-1D16-4584-954C-39A7BD7523D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88921" y="6200130"/>
                  <a:ext cx="230911" cy="198486"/>
                </a:xfrm>
                <a:prstGeom prst="rect">
                  <a:avLst/>
                </a:prstGeom>
              </p:spPr>
            </p:pic>
          </p:grpSp>
          <p:grpSp>
            <p:nvGrpSpPr>
              <p:cNvPr id="40" name="组合 39">
                <a:extLst>
                  <a:ext uri="{FF2B5EF4-FFF2-40B4-BE49-F238E27FC236}">
                    <a16:creationId xmlns:a16="http://schemas.microsoft.com/office/drawing/2014/main" id="{96E7859A-9D56-442F-A1DA-FC5638649BAA}"/>
                  </a:ext>
                </a:extLst>
              </p:cNvPr>
              <p:cNvGrpSpPr/>
              <p:nvPr/>
            </p:nvGrpSpPr>
            <p:grpSpPr>
              <a:xfrm>
                <a:off x="4300021" y="3910392"/>
                <a:ext cx="2283419" cy="842464"/>
                <a:chOff x="5940952" y="2786735"/>
                <a:chExt cx="3044559" cy="1021299"/>
              </a:xfrm>
            </p:grpSpPr>
            <p:sp>
              <p:nvSpPr>
                <p:cNvPr id="41" name="矩形: 圆角 40">
                  <a:extLst>
                    <a:ext uri="{FF2B5EF4-FFF2-40B4-BE49-F238E27FC236}">
                      <a16:creationId xmlns:a16="http://schemas.microsoft.com/office/drawing/2014/main" id="{EE895951-FD9E-49AA-9172-A03171A922DE}"/>
                    </a:ext>
                  </a:extLst>
                </p:cNvPr>
                <p:cNvSpPr/>
                <p:nvPr/>
              </p:nvSpPr>
              <p:spPr>
                <a:xfrm>
                  <a:off x="5940952" y="2786735"/>
                  <a:ext cx="3044559" cy="980195"/>
                </a:xfrm>
                <a:prstGeom prst="roundRect">
                  <a:avLst>
                    <a:gd name="adj" fmla="val 10346"/>
                  </a:avLst>
                </a:prstGeom>
                <a:solidFill>
                  <a:schemeClr val="bg1">
                    <a:lumMod val="95000"/>
                    <a:alpha val="17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2" name="组合 41">
                  <a:extLst>
                    <a:ext uri="{FF2B5EF4-FFF2-40B4-BE49-F238E27FC236}">
                      <a16:creationId xmlns:a16="http://schemas.microsoft.com/office/drawing/2014/main" id="{38D4AD7D-41DB-40D5-8D3D-8F27DE81F578}"/>
                    </a:ext>
                  </a:extLst>
                </p:cNvPr>
                <p:cNvGrpSpPr/>
                <p:nvPr/>
              </p:nvGrpSpPr>
              <p:grpSpPr>
                <a:xfrm>
                  <a:off x="6007386" y="2819699"/>
                  <a:ext cx="2870434" cy="988335"/>
                  <a:chOff x="1192684" y="5104491"/>
                  <a:chExt cx="2870434" cy="988335"/>
                </a:xfrm>
              </p:grpSpPr>
              <p:sp>
                <p:nvSpPr>
                  <p:cNvPr id="43" name="矩形 42">
                    <a:extLst>
                      <a:ext uri="{FF2B5EF4-FFF2-40B4-BE49-F238E27FC236}">
                        <a16:creationId xmlns:a16="http://schemas.microsoft.com/office/drawing/2014/main" id="{9E360712-52A4-48B1-B4FB-C5EE0A6423ED}"/>
                      </a:ext>
                    </a:extLst>
                  </p:cNvPr>
                  <p:cNvSpPr/>
                  <p:nvPr/>
                </p:nvSpPr>
                <p:spPr>
                  <a:xfrm>
                    <a:off x="3145912" y="5406158"/>
                    <a:ext cx="754249" cy="219620"/>
                  </a:xfrm>
                  <a:prstGeom prst="rect">
                    <a:avLst/>
                  </a:prstGeom>
                </p:spPr>
                <p:txBody>
                  <a:bodyPr wrap="square">
                    <a:spAutoFit/>
                  </a:bodyPr>
                  <a:lstStyle/>
                  <a:p>
                    <a:pPr defTabSz="457189">
                      <a:spcBef>
                        <a:spcPct val="20000"/>
                      </a:spcBef>
                      <a:buClr>
                        <a:srgbClr val="00925F"/>
                      </a:buClr>
                      <a:buSzPct val="60000"/>
                      <a:defRPr/>
                    </a:pPr>
                    <a:endParaRPr lang="zh-CN" altLang="zh-CN" sz="9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4" name="矩形 43">
                    <a:extLst>
                      <a:ext uri="{FF2B5EF4-FFF2-40B4-BE49-F238E27FC236}">
                        <a16:creationId xmlns:a16="http://schemas.microsoft.com/office/drawing/2014/main" id="{588E41B8-04D8-445D-B20B-1F560893FD1B}"/>
                      </a:ext>
                    </a:extLst>
                  </p:cNvPr>
                  <p:cNvSpPr/>
                  <p:nvPr/>
                </p:nvSpPr>
                <p:spPr>
                  <a:xfrm>
                    <a:off x="2210104" y="5396021"/>
                    <a:ext cx="250684" cy="219620"/>
                  </a:xfrm>
                  <a:prstGeom prst="rect">
                    <a:avLst/>
                  </a:prstGeom>
                </p:spPr>
                <p:txBody>
                  <a:bodyPr wrap="none">
                    <a:spAutoFit/>
                  </a:bodyPr>
                  <a:lstStyle/>
                  <a:p>
                    <a:pPr defTabSz="457189">
                      <a:spcBef>
                        <a:spcPct val="20000"/>
                      </a:spcBef>
                      <a:buClr>
                        <a:srgbClr val="00925F"/>
                      </a:buClr>
                      <a:buSzPct val="60000"/>
                      <a:defRPr/>
                    </a:pPr>
                    <a:endParaRPr lang="zh-CN" altLang="zh-CN" sz="9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5" name="矩形 44">
                    <a:extLst>
                      <a:ext uri="{FF2B5EF4-FFF2-40B4-BE49-F238E27FC236}">
                        <a16:creationId xmlns:a16="http://schemas.microsoft.com/office/drawing/2014/main" id="{E8FF9334-D6DF-4E4D-9978-AC0C885DC6E5}"/>
                      </a:ext>
                    </a:extLst>
                  </p:cNvPr>
                  <p:cNvSpPr/>
                  <p:nvPr/>
                </p:nvSpPr>
                <p:spPr>
                  <a:xfrm>
                    <a:off x="1203835" y="5824577"/>
                    <a:ext cx="250684" cy="248903"/>
                  </a:xfrm>
                  <a:prstGeom prst="rect">
                    <a:avLst/>
                  </a:prstGeom>
                </p:spPr>
                <p:txBody>
                  <a:bodyPr wrap="none">
                    <a:spAutoFit/>
                  </a:bodyPr>
                  <a:lstStyle/>
                  <a:p>
                    <a:pPr defTabSz="457189">
                      <a:spcBef>
                        <a:spcPct val="20000"/>
                      </a:spcBef>
                      <a:buClr>
                        <a:srgbClr val="00925F"/>
                      </a:buClr>
                      <a:buSzPct val="60000"/>
                      <a:defRPr/>
                    </a:pPr>
                    <a:endParaRPr lang="zh-CN" altLang="zh-CN"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6" name="矩形 45">
                    <a:extLst>
                      <a:ext uri="{FF2B5EF4-FFF2-40B4-BE49-F238E27FC236}">
                        <a16:creationId xmlns:a16="http://schemas.microsoft.com/office/drawing/2014/main" id="{DDFF91E3-CD14-48B7-AD38-4F1E98CD7F6B}"/>
                      </a:ext>
                    </a:extLst>
                  </p:cNvPr>
                  <p:cNvSpPr/>
                  <p:nvPr/>
                </p:nvSpPr>
                <p:spPr>
                  <a:xfrm>
                    <a:off x="2245878" y="5873206"/>
                    <a:ext cx="727719" cy="219620"/>
                  </a:xfrm>
                  <a:prstGeom prst="rect">
                    <a:avLst/>
                  </a:prstGeom>
                </p:spPr>
                <p:txBody>
                  <a:bodyPr wrap="square">
                    <a:spAutoFit/>
                  </a:bodyPr>
                  <a:lstStyle/>
                  <a:p>
                    <a:pPr defTabSz="457189">
                      <a:spcBef>
                        <a:spcPct val="20000"/>
                      </a:spcBef>
                      <a:buClr>
                        <a:srgbClr val="00925F"/>
                      </a:buClr>
                      <a:buSzPct val="60000"/>
                      <a:defRPr/>
                    </a:pPr>
                    <a:endParaRPr lang="zh-CN" altLang="zh-CN" sz="9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7" name="矩形 46">
                    <a:extLst>
                      <a:ext uri="{FF2B5EF4-FFF2-40B4-BE49-F238E27FC236}">
                        <a16:creationId xmlns:a16="http://schemas.microsoft.com/office/drawing/2014/main" id="{90F745CE-5FB1-49F0-A120-BFA48B6AD4B3}"/>
                      </a:ext>
                    </a:extLst>
                  </p:cNvPr>
                  <p:cNvSpPr/>
                  <p:nvPr/>
                </p:nvSpPr>
                <p:spPr>
                  <a:xfrm>
                    <a:off x="3276124" y="5855029"/>
                    <a:ext cx="625561" cy="219620"/>
                  </a:xfrm>
                  <a:prstGeom prst="rect">
                    <a:avLst/>
                  </a:prstGeom>
                </p:spPr>
                <p:txBody>
                  <a:bodyPr wrap="square">
                    <a:spAutoFit/>
                  </a:bodyPr>
                  <a:lstStyle/>
                  <a:p>
                    <a:pPr defTabSz="457189">
                      <a:spcBef>
                        <a:spcPct val="20000"/>
                      </a:spcBef>
                      <a:buClr>
                        <a:srgbClr val="00925F"/>
                      </a:buClr>
                      <a:buSzPct val="60000"/>
                      <a:defRPr/>
                    </a:pPr>
                    <a:endParaRPr lang="zh-CN" altLang="zh-CN" sz="9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48" name="图片 47">
                    <a:extLst>
                      <a:ext uri="{FF2B5EF4-FFF2-40B4-BE49-F238E27FC236}">
                        <a16:creationId xmlns:a16="http://schemas.microsoft.com/office/drawing/2014/main" id="{D538D7AD-04C6-4D3A-B183-101EC822A9D5}"/>
                      </a:ext>
                    </a:extLst>
                  </p:cNvPr>
                  <p:cNvPicPr>
                    <a:picLocks noChangeAspect="1"/>
                  </p:cNvPicPr>
                  <p:nvPr/>
                </p:nvPicPr>
                <p:blipFill>
                  <a:blip r:embed="rId11">
                    <a:duotone>
                      <a:schemeClr val="accent5">
                        <a:shade val="45000"/>
                        <a:satMod val="135000"/>
                      </a:schemeClr>
                      <a:prstClr val="white"/>
                    </a:duotone>
                  </a:blip>
                  <a:stretch>
                    <a:fillRect/>
                  </a:stretch>
                </p:blipFill>
                <p:spPr>
                  <a:xfrm>
                    <a:off x="2319251" y="5104491"/>
                    <a:ext cx="338985" cy="301668"/>
                  </a:xfrm>
                  <a:prstGeom prst="rect">
                    <a:avLst/>
                  </a:prstGeom>
                </p:spPr>
              </p:pic>
              <p:pic>
                <p:nvPicPr>
                  <p:cNvPr id="49" name="图片 48">
                    <a:extLst>
                      <a:ext uri="{FF2B5EF4-FFF2-40B4-BE49-F238E27FC236}">
                        <a16:creationId xmlns:a16="http://schemas.microsoft.com/office/drawing/2014/main" id="{A304BA33-EFA4-408A-8A82-FE5E82CC07E2}"/>
                      </a:ext>
                    </a:extLst>
                  </p:cNvPr>
                  <p:cNvPicPr>
                    <a:picLocks noChangeAspect="1"/>
                  </p:cNvPicPr>
                  <p:nvPr/>
                </p:nvPicPr>
                <p:blipFill>
                  <a:blip r:embed="rId1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095986" y="5130120"/>
                    <a:ext cx="298013" cy="256165"/>
                  </a:xfrm>
                  <a:prstGeom prst="rect">
                    <a:avLst/>
                  </a:prstGeom>
                </p:spPr>
              </p:pic>
              <p:pic>
                <p:nvPicPr>
                  <p:cNvPr id="50" name="图片 49">
                    <a:extLst>
                      <a:ext uri="{FF2B5EF4-FFF2-40B4-BE49-F238E27FC236}">
                        <a16:creationId xmlns:a16="http://schemas.microsoft.com/office/drawing/2014/main" id="{6311B34B-B168-4DF7-B0B5-651163A96FDC}"/>
                      </a:ext>
                    </a:extLst>
                  </p:cNvPr>
                  <p:cNvPicPr>
                    <a:picLocks noChangeAspect="1"/>
                  </p:cNvPicPr>
                  <p:nvPr/>
                </p:nvPicPr>
                <p:blipFill>
                  <a:blip r:embed="rId1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564818" y="5104889"/>
                    <a:ext cx="382752" cy="329004"/>
                  </a:xfrm>
                  <a:prstGeom prst="rect">
                    <a:avLst/>
                  </a:prstGeom>
                </p:spPr>
              </p:pic>
              <p:pic>
                <p:nvPicPr>
                  <p:cNvPr id="51" name="图片 50">
                    <a:extLst>
                      <a:ext uri="{FF2B5EF4-FFF2-40B4-BE49-F238E27FC236}">
                        <a16:creationId xmlns:a16="http://schemas.microsoft.com/office/drawing/2014/main" id="{1CEE1362-0B90-42EC-B9B1-12A098DF60A3}"/>
                      </a:ext>
                    </a:extLst>
                  </p:cNvPr>
                  <p:cNvPicPr>
                    <a:picLocks noChangeAspect="1"/>
                  </p:cNvPicPr>
                  <p:nvPr/>
                </p:nvPicPr>
                <p:blipFill>
                  <a:blip r:embed="rId1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192684" y="5149268"/>
                    <a:ext cx="774146" cy="665437"/>
                  </a:xfrm>
                  <a:prstGeom prst="rect">
                    <a:avLst/>
                  </a:prstGeom>
                </p:spPr>
              </p:pic>
              <p:pic>
                <p:nvPicPr>
                  <p:cNvPr id="52" name="图片 51">
                    <a:extLst>
                      <a:ext uri="{FF2B5EF4-FFF2-40B4-BE49-F238E27FC236}">
                        <a16:creationId xmlns:a16="http://schemas.microsoft.com/office/drawing/2014/main" id="{ECC0E861-C0F9-4735-B1C4-DDD4C9D0A2F7}"/>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062191" y="5602046"/>
                    <a:ext cx="314330" cy="270191"/>
                  </a:xfrm>
                  <a:prstGeom prst="rect">
                    <a:avLst/>
                  </a:prstGeom>
                </p:spPr>
              </p:pic>
              <p:pic>
                <p:nvPicPr>
                  <p:cNvPr id="53" name="图片 52">
                    <a:extLst>
                      <a:ext uri="{FF2B5EF4-FFF2-40B4-BE49-F238E27FC236}">
                        <a16:creationId xmlns:a16="http://schemas.microsoft.com/office/drawing/2014/main" id="{528AE4A3-50EB-48C6-993F-C2D5F6CCBD7C}"/>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19857" y="5601520"/>
                    <a:ext cx="304434" cy="261684"/>
                  </a:xfrm>
                  <a:prstGeom prst="rect">
                    <a:avLst/>
                  </a:prstGeom>
                </p:spPr>
              </p:pic>
              <p:pic>
                <p:nvPicPr>
                  <p:cNvPr id="54" name="图片 53">
                    <a:extLst>
                      <a:ext uri="{FF2B5EF4-FFF2-40B4-BE49-F238E27FC236}">
                        <a16:creationId xmlns:a16="http://schemas.microsoft.com/office/drawing/2014/main" id="{6165B11D-9891-4CBF-A9B4-3F0BA7BAF9C5}"/>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3796981" y="5626188"/>
                    <a:ext cx="266137" cy="228764"/>
                  </a:xfrm>
                  <a:prstGeom prst="rect">
                    <a:avLst/>
                  </a:prstGeom>
                </p:spPr>
              </p:pic>
              <p:pic>
                <p:nvPicPr>
                  <p:cNvPr id="55" name="图片 54">
                    <a:extLst>
                      <a:ext uri="{FF2B5EF4-FFF2-40B4-BE49-F238E27FC236}">
                        <a16:creationId xmlns:a16="http://schemas.microsoft.com/office/drawing/2014/main" id="{85D8B6E5-D423-4383-BE07-AD1672066FB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167368" y="5604756"/>
                    <a:ext cx="317346" cy="272783"/>
                  </a:xfrm>
                  <a:prstGeom prst="rect">
                    <a:avLst/>
                  </a:prstGeom>
                </p:spPr>
              </p:pic>
              <p:pic>
                <p:nvPicPr>
                  <p:cNvPr id="56" name="图片 55">
                    <a:extLst>
                      <a:ext uri="{FF2B5EF4-FFF2-40B4-BE49-F238E27FC236}">
                        <a16:creationId xmlns:a16="http://schemas.microsoft.com/office/drawing/2014/main" id="{8102A2B1-CA57-47C2-B04C-FC8990857A9E}"/>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528049" y="5632157"/>
                    <a:ext cx="259192" cy="222795"/>
                  </a:xfrm>
                  <a:prstGeom prst="rect">
                    <a:avLst/>
                  </a:prstGeom>
                </p:spPr>
              </p:pic>
            </p:grpSp>
          </p:grpSp>
        </p:grpSp>
        <p:grpSp>
          <p:nvGrpSpPr>
            <p:cNvPr id="8" name="组合 7">
              <a:extLst>
                <a:ext uri="{FF2B5EF4-FFF2-40B4-BE49-F238E27FC236}">
                  <a16:creationId xmlns:a16="http://schemas.microsoft.com/office/drawing/2014/main" id="{5944BB2F-3DF1-4365-9AE0-85927F82268F}"/>
                </a:ext>
              </a:extLst>
            </p:cNvPr>
            <p:cNvGrpSpPr/>
            <p:nvPr/>
          </p:nvGrpSpPr>
          <p:grpSpPr>
            <a:xfrm>
              <a:off x="1497342" y="1288521"/>
              <a:ext cx="7231134" cy="906396"/>
              <a:chOff x="2321564" y="4025370"/>
              <a:chExt cx="9641513" cy="1208529"/>
            </a:xfrm>
          </p:grpSpPr>
          <p:grpSp>
            <p:nvGrpSpPr>
              <p:cNvPr id="9" name="组合 8">
                <a:extLst>
                  <a:ext uri="{FF2B5EF4-FFF2-40B4-BE49-F238E27FC236}">
                    <a16:creationId xmlns:a16="http://schemas.microsoft.com/office/drawing/2014/main" id="{C2096117-49FD-48EE-9EF6-F67A077D5DA7}"/>
                  </a:ext>
                </a:extLst>
              </p:cNvPr>
              <p:cNvGrpSpPr/>
              <p:nvPr/>
            </p:nvGrpSpPr>
            <p:grpSpPr>
              <a:xfrm>
                <a:off x="2321564" y="4025370"/>
                <a:ext cx="9535076" cy="1208529"/>
                <a:chOff x="2352566" y="3669469"/>
                <a:chExt cx="9535076" cy="1208529"/>
              </a:xfrm>
            </p:grpSpPr>
            <p:sp>
              <p:nvSpPr>
                <p:cNvPr id="18" name="矩形: 圆角 17">
                  <a:extLst>
                    <a:ext uri="{FF2B5EF4-FFF2-40B4-BE49-F238E27FC236}">
                      <a16:creationId xmlns:a16="http://schemas.microsoft.com/office/drawing/2014/main" id="{E4191778-46DC-4E41-AA0A-6395C3D640A6}"/>
                    </a:ext>
                  </a:extLst>
                </p:cNvPr>
                <p:cNvSpPr/>
                <p:nvPr/>
              </p:nvSpPr>
              <p:spPr>
                <a:xfrm>
                  <a:off x="2352566" y="3669469"/>
                  <a:ext cx="9535076" cy="1189167"/>
                </a:xfrm>
                <a:prstGeom prst="roundRect">
                  <a:avLst>
                    <a:gd name="adj" fmla="val 1546"/>
                  </a:avLst>
                </a:prstGeom>
                <a:solidFill>
                  <a:srgbClr val="FFFFE5"/>
                </a:solid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6E7929CF-E842-46EE-953D-3F11B5373386}"/>
                    </a:ext>
                  </a:extLst>
                </p:cNvPr>
                <p:cNvGrpSpPr/>
                <p:nvPr/>
              </p:nvGrpSpPr>
              <p:grpSpPr>
                <a:xfrm>
                  <a:off x="4682282" y="3749885"/>
                  <a:ext cx="6634320" cy="844658"/>
                  <a:chOff x="3097427" y="1093336"/>
                  <a:chExt cx="7010863" cy="844658"/>
                </a:xfrm>
              </p:grpSpPr>
              <p:pic>
                <p:nvPicPr>
                  <p:cNvPr id="28" name="图片 27">
                    <a:extLst>
                      <a:ext uri="{FF2B5EF4-FFF2-40B4-BE49-F238E27FC236}">
                        <a16:creationId xmlns:a16="http://schemas.microsoft.com/office/drawing/2014/main" id="{652D4DD8-6C0C-4E7E-B617-C3EE2202E9F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462511" y="1160187"/>
                    <a:ext cx="769020" cy="712395"/>
                  </a:xfrm>
                  <a:prstGeom prst="rect">
                    <a:avLst/>
                  </a:prstGeom>
                </p:spPr>
              </p:pic>
              <p:pic>
                <p:nvPicPr>
                  <p:cNvPr id="29" name="图片 28">
                    <a:extLst>
                      <a:ext uri="{FF2B5EF4-FFF2-40B4-BE49-F238E27FC236}">
                        <a16:creationId xmlns:a16="http://schemas.microsoft.com/office/drawing/2014/main" id="{302FB1BC-629A-439B-9E96-E4DF0A94C7E7}"/>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9433926" y="1257589"/>
                    <a:ext cx="674364" cy="624710"/>
                  </a:xfrm>
                  <a:prstGeom prst="rect">
                    <a:avLst/>
                  </a:prstGeom>
                </p:spPr>
              </p:pic>
              <p:pic>
                <p:nvPicPr>
                  <p:cNvPr id="30" name="图片 29">
                    <a:extLst>
                      <a:ext uri="{FF2B5EF4-FFF2-40B4-BE49-F238E27FC236}">
                        <a16:creationId xmlns:a16="http://schemas.microsoft.com/office/drawing/2014/main" id="{DB540321-C6EE-41BC-8B62-D59605347FBB}"/>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097427" y="1114574"/>
                    <a:ext cx="826301" cy="802183"/>
                  </a:xfrm>
                  <a:prstGeom prst="rect">
                    <a:avLst/>
                  </a:prstGeom>
                </p:spPr>
              </p:pic>
              <p:pic>
                <p:nvPicPr>
                  <p:cNvPr id="31" name="图片 30">
                    <a:extLst>
                      <a:ext uri="{FF2B5EF4-FFF2-40B4-BE49-F238E27FC236}">
                        <a16:creationId xmlns:a16="http://schemas.microsoft.com/office/drawing/2014/main" id="{A9C1F525-1477-41B2-B0BC-4BF400599797}"/>
                      </a:ext>
                    </a:extLst>
                  </p:cNvPr>
                  <p:cNvPicPr>
                    <a:picLocks noChangeAspect="1"/>
                  </p:cNvPicPr>
                  <p:nvPr/>
                </p:nvPicPr>
                <p:blipFill>
                  <a:blip r:embed="rId2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92502" y="1093336"/>
                    <a:ext cx="911794" cy="844658"/>
                  </a:xfrm>
                  <a:prstGeom prst="rect">
                    <a:avLst/>
                  </a:prstGeom>
                </p:spPr>
              </p:pic>
              <p:pic>
                <p:nvPicPr>
                  <p:cNvPr id="32" name="图片 31">
                    <a:extLst>
                      <a:ext uri="{FF2B5EF4-FFF2-40B4-BE49-F238E27FC236}">
                        <a16:creationId xmlns:a16="http://schemas.microsoft.com/office/drawing/2014/main" id="{0E964B5D-EC3B-4FB9-B119-027654AAD14D}"/>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184551" y="1120744"/>
                    <a:ext cx="813071" cy="789842"/>
                  </a:xfrm>
                  <a:prstGeom prst="rect">
                    <a:avLst/>
                  </a:prstGeom>
                </p:spPr>
              </p:pic>
              <p:pic>
                <p:nvPicPr>
                  <p:cNvPr id="33" name="图片 32">
                    <a:extLst>
                      <a:ext uri="{FF2B5EF4-FFF2-40B4-BE49-F238E27FC236}">
                        <a16:creationId xmlns:a16="http://schemas.microsoft.com/office/drawing/2014/main" id="{EC27091F-CB2C-4509-A8A5-1681D9D1D210}"/>
                      </a:ext>
                    </a:extLst>
                  </p:cNvPr>
                  <p:cNvPicPr>
                    <a:picLocks noChangeAspect="1"/>
                  </p:cNvPicPr>
                  <p:nvPr/>
                </p:nvPicPr>
                <p:blipFill>
                  <a:blip r:embed="rId2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258445" y="1104497"/>
                    <a:ext cx="840600" cy="822337"/>
                  </a:xfrm>
                  <a:prstGeom prst="rect">
                    <a:avLst/>
                  </a:prstGeom>
                </p:spPr>
              </p:pic>
              <p:pic>
                <p:nvPicPr>
                  <p:cNvPr id="34" name="图片 33">
                    <a:extLst>
                      <a:ext uri="{FF2B5EF4-FFF2-40B4-BE49-F238E27FC236}">
                        <a16:creationId xmlns:a16="http://schemas.microsoft.com/office/drawing/2014/main" id="{7F29347F-6CE1-4858-A651-34749FF7F469}"/>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359868" y="1114574"/>
                    <a:ext cx="771811" cy="802183"/>
                  </a:xfrm>
                  <a:prstGeom prst="rect">
                    <a:avLst/>
                  </a:prstGeom>
                </p:spPr>
              </p:pic>
            </p:grpSp>
            <p:grpSp>
              <p:nvGrpSpPr>
                <p:cNvPr id="20" name="组合 19">
                  <a:extLst>
                    <a:ext uri="{FF2B5EF4-FFF2-40B4-BE49-F238E27FC236}">
                      <a16:creationId xmlns:a16="http://schemas.microsoft.com/office/drawing/2014/main" id="{0577F768-59DF-4A65-B6B8-83114F4F44E8}"/>
                    </a:ext>
                  </a:extLst>
                </p:cNvPr>
                <p:cNvGrpSpPr/>
                <p:nvPr/>
              </p:nvGrpSpPr>
              <p:grpSpPr>
                <a:xfrm>
                  <a:off x="4571247" y="4596253"/>
                  <a:ext cx="6972574" cy="281745"/>
                  <a:chOff x="3097427" y="1813219"/>
                  <a:chExt cx="7255020" cy="226212"/>
                </a:xfrm>
              </p:grpSpPr>
              <p:sp>
                <p:nvSpPr>
                  <p:cNvPr id="21" name="矩形 20">
                    <a:extLst>
                      <a:ext uri="{FF2B5EF4-FFF2-40B4-BE49-F238E27FC236}">
                        <a16:creationId xmlns:a16="http://schemas.microsoft.com/office/drawing/2014/main" id="{CA9FA819-36DC-44F2-9AC9-C9AA60A17131}"/>
                      </a:ext>
                    </a:extLst>
                  </p:cNvPr>
                  <p:cNvSpPr/>
                  <p:nvPr/>
                </p:nvSpPr>
                <p:spPr>
                  <a:xfrm>
                    <a:off x="7527480" y="1819631"/>
                    <a:ext cx="260839" cy="219800"/>
                  </a:xfrm>
                  <a:prstGeom prst="rect">
                    <a:avLst/>
                  </a:prstGeom>
                </p:spPr>
                <p:txBody>
                  <a:bodyPr wrap="none">
                    <a:spAutoFit/>
                  </a:bodyPr>
                  <a:lstStyle/>
                  <a:p>
                    <a:pPr defTabSz="457189">
                      <a:spcBef>
                        <a:spcPct val="20000"/>
                      </a:spcBef>
                      <a:buClr>
                        <a:srgbClr val="00925F"/>
                      </a:buClr>
                      <a:buSzPct val="60000"/>
                      <a:defRPr/>
                    </a:pPr>
                    <a:endParaRPr lang="zh-CN" altLang="zh-CN"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2" name="矩形 21">
                    <a:extLst>
                      <a:ext uri="{FF2B5EF4-FFF2-40B4-BE49-F238E27FC236}">
                        <a16:creationId xmlns:a16="http://schemas.microsoft.com/office/drawing/2014/main" id="{DA0A5F60-B2FF-4647-867B-685F0F2EBAE6}"/>
                      </a:ext>
                    </a:extLst>
                  </p:cNvPr>
                  <p:cNvSpPr/>
                  <p:nvPr/>
                </p:nvSpPr>
                <p:spPr>
                  <a:xfrm>
                    <a:off x="3097427" y="1819631"/>
                    <a:ext cx="260839" cy="219800"/>
                  </a:xfrm>
                  <a:prstGeom prst="rect">
                    <a:avLst/>
                  </a:prstGeom>
                </p:spPr>
                <p:txBody>
                  <a:bodyPr wrap="none">
                    <a:spAutoFit/>
                  </a:bodyPr>
                  <a:lstStyle/>
                  <a:p>
                    <a:pPr defTabSz="457189">
                      <a:spcBef>
                        <a:spcPct val="20000"/>
                      </a:spcBef>
                      <a:buClr>
                        <a:srgbClr val="00925F"/>
                      </a:buClr>
                      <a:buSzPct val="60000"/>
                      <a:defRPr/>
                    </a:pPr>
                    <a:endParaRPr lang="zh-CN" altLang="zh-CN" sz="11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3" name="矩形 22">
                    <a:extLst>
                      <a:ext uri="{FF2B5EF4-FFF2-40B4-BE49-F238E27FC236}">
                        <a16:creationId xmlns:a16="http://schemas.microsoft.com/office/drawing/2014/main" id="{77F78B1F-CC30-4A75-94CE-77C7294CE582}"/>
                      </a:ext>
                    </a:extLst>
                  </p:cNvPr>
                  <p:cNvSpPr/>
                  <p:nvPr/>
                </p:nvSpPr>
                <p:spPr>
                  <a:xfrm>
                    <a:off x="4280750" y="1822896"/>
                    <a:ext cx="260839" cy="213443"/>
                  </a:xfrm>
                  <a:prstGeom prst="rect">
                    <a:avLst/>
                  </a:prstGeom>
                </p:spPr>
                <p:txBody>
                  <a:bodyPr wrap="none">
                    <a:spAutoFit/>
                  </a:bodyPr>
                  <a:lstStyle/>
                  <a:p>
                    <a:pPr defTabSz="457189">
                      <a:spcBef>
                        <a:spcPct val="20000"/>
                      </a:spcBef>
                      <a:buClr>
                        <a:srgbClr val="00925F"/>
                      </a:buClr>
                      <a:buSzPct val="60000"/>
                      <a:defRPr/>
                    </a:pPr>
                    <a:endParaRPr lang="zh-CN" altLang="zh-CN" sz="105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4" name="矩形 23">
                    <a:extLst>
                      <a:ext uri="{FF2B5EF4-FFF2-40B4-BE49-F238E27FC236}">
                        <a16:creationId xmlns:a16="http://schemas.microsoft.com/office/drawing/2014/main" id="{9FA4AE1A-E11F-49E3-AD1B-B40A7A798525}"/>
                      </a:ext>
                    </a:extLst>
                  </p:cNvPr>
                  <p:cNvSpPr/>
                  <p:nvPr/>
                </p:nvSpPr>
                <p:spPr>
                  <a:xfrm>
                    <a:off x="5379321" y="1822897"/>
                    <a:ext cx="827676" cy="213443"/>
                  </a:xfrm>
                  <a:prstGeom prst="rect">
                    <a:avLst/>
                  </a:prstGeom>
                </p:spPr>
                <p:txBody>
                  <a:bodyPr wrap="square">
                    <a:spAutoFit/>
                  </a:bodyPr>
                  <a:lstStyle/>
                  <a:p>
                    <a:pPr defTabSz="457189">
                      <a:spcBef>
                        <a:spcPct val="20000"/>
                      </a:spcBef>
                      <a:buClr>
                        <a:srgbClr val="00925F"/>
                      </a:buClr>
                      <a:buSzPct val="60000"/>
                      <a:defRPr/>
                    </a:pPr>
                    <a:endParaRPr lang="zh-CN" altLang="zh-CN" sz="105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5" name="矩形 24">
                    <a:extLst>
                      <a:ext uri="{FF2B5EF4-FFF2-40B4-BE49-F238E27FC236}">
                        <a16:creationId xmlns:a16="http://schemas.microsoft.com/office/drawing/2014/main" id="{6E2E8395-209D-4020-8C5F-7E3D71CF7593}"/>
                      </a:ext>
                    </a:extLst>
                  </p:cNvPr>
                  <p:cNvSpPr/>
                  <p:nvPr/>
                </p:nvSpPr>
                <p:spPr>
                  <a:xfrm>
                    <a:off x="6566907" y="1822897"/>
                    <a:ext cx="886020" cy="213443"/>
                  </a:xfrm>
                  <a:prstGeom prst="rect">
                    <a:avLst/>
                  </a:prstGeom>
                </p:spPr>
                <p:txBody>
                  <a:bodyPr wrap="square">
                    <a:spAutoFit/>
                  </a:bodyPr>
                  <a:lstStyle/>
                  <a:p>
                    <a:pPr defTabSz="457189">
                      <a:spcBef>
                        <a:spcPct val="20000"/>
                      </a:spcBef>
                      <a:buClr>
                        <a:srgbClr val="00925F"/>
                      </a:buClr>
                      <a:buSzPct val="60000"/>
                      <a:defRPr/>
                    </a:pPr>
                    <a:endParaRPr lang="zh-CN" altLang="zh-CN" sz="105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6" name="矩形 25">
                    <a:extLst>
                      <a:ext uri="{FF2B5EF4-FFF2-40B4-BE49-F238E27FC236}">
                        <a16:creationId xmlns:a16="http://schemas.microsoft.com/office/drawing/2014/main" id="{6D9E4348-9E57-41FB-AF1B-5AAF2397EE2A}"/>
                      </a:ext>
                    </a:extLst>
                  </p:cNvPr>
                  <p:cNvSpPr/>
                  <p:nvPr/>
                </p:nvSpPr>
                <p:spPr>
                  <a:xfrm>
                    <a:off x="9412297" y="1813219"/>
                    <a:ext cx="940150" cy="213443"/>
                  </a:xfrm>
                  <a:prstGeom prst="rect">
                    <a:avLst/>
                  </a:prstGeom>
                </p:spPr>
                <p:txBody>
                  <a:bodyPr wrap="square">
                    <a:spAutoFit/>
                  </a:bodyPr>
                  <a:lstStyle/>
                  <a:p>
                    <a:pPr defTabSz="457189">
                      <a:spcBef>
                        <a:spcPct val="20000"/>
                      </a:spcBef>
                      <a:buClr>
                        <a:srgbClr val="00925F"/>
                      </a:buClr>
                      <a:buSzPct val="60000"/>
                      <a:defRPr/>
                    </a:pPr>
                    <a:endParaRPr lang="zh-CN" altLang="zh-CN" sz="1051"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矩形 26">
                    <a:extLst>
                      <a:ext uri="{FF2B5EF4-FFF2-40B4-BE49-F238E27FC236}">
                        <a16:creationId xmlns:a16="http://schemas.microsoft.com/office/drawing/2014/main" id="{3FCED1CC-AC91-4550-8343-8E178CAC008A}"/>
                      </a:ext>
                    </a:extLst>
                  </p:cNvPr>
                  <p:cNvSpPr/>
                  <p:nvPr/>
                </p:nvSpPr>
                <p:spPr>
                  <a:xfrm>
                    <a:off x="8518788" y="1813631"/>
                    <a:ext cx="1160106" cy="213443"/>
                  </a:xfrm>
                  <a:prstGeom prst="rect">
                    <a:avLst/>
                  </a:prstGeom>
                </p:spPr>
                <p:txBody>
                  <a:bodyPr wrap="square">
                    <a:spAutoFit/>
                  </a:bodyPr>
                  <a:lstStyle/>
                  <a:p>
                    <a:pPr defTabSz="457189">
                      <a:spcBef>
                        <a:spcPct val="20000"/>
                      </a:spcBef>
                      <a:buClr>
                        <a:srgbClr val="00925F"/>
                      </a:buClr>
                      <a:buSzPct val="60000"/>
                      <a:defRPr/>
                    </a:pPr>
                    <a:endParaRPr lang="zh-CN" altLang="zh-CN" sz="1051" dirty="0">
                      <a:latin typeface="微软雅黑" panose="020B0503020204020204" pitchFamily="34" charset="-122"/>
                      <a:ea typeface="微软雅黑" panose="020B0503020204020204" pitchFamily="34" charset="-122"/>
                      <a:cs typeface="宋体" panose="02010600030101010101" pitchFamily="2" charset="-122"/>
                    </a:endParaRPr>
                  </a:p>
                </p:txBody>
              </p:sp>
            </p:grpSp>
          </p:grpSp>
          <p:sp>
            <p:nvSpPr>
              <p:cNvPr id="10" name="文本框 9">
                <a:extLst>
                  <a:ext uri="{FF2B5EF4-FFF2-40B4-BE49-F238E27FC236}">
                    <a16:creationId xmlns:a16="http://schemas.microsoft.com/office/drawing/2014/main" id="{BCFC738D-2F4D-4373-969F-8BD6EB798449}"/>
                  </a:ext>
                </a:extLst>
              </p:cNvPr>
              <p:cNvSpPr txBox="1"/>
              <p:nvPr/>
            </p:nvSpPr>
            <p:spPr>
              <a:xfrm>
                <a:off x="11461257" y="4329289"/>
                <a:ext cx="501820" cy="547516"/>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544D68F9-C149-4669-9481-8E395D32702A}"/>
                  </a:ext>
                </a:extLst>
              </p:cNvPr>
              <p:cNvPicPr>
                <a:picLocks noChangeAspect="1"/>
              </p:cNvPicPr>
              <p:nvPr/>
            </p:nvPicPr>
            <p:blipFill>
              <a:blip r:embed="rId2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31226" y="4574136"/>
                <a:ext cx="390029" cy="334244"/>
              </a:xfrm>
              <a:prstGeom prst="rect">
                <a:avLst/>
              </a:prstGeom>
            </p:spPr>
          </p:pic>
          <p:grpSp>
            <p:nvGrpSpPr>
              <p:cNvPr id="12" name="组合 11">
                <a:extLst>
                  <a:ext uri="{FF2B5EF4-FFF2-40B4-BE49-F238E27FC236}">
                    <a16:creationId xmlns:a16="http://schemas.microsoft.com/office/drawing/2014/main" id="{1BD7653D-BE2C-426D-B42E-88749B98B971}"/>
                  </a:ext>
                </a:extLst>
              </p:cNvPr>
              <p:cNvGrpSpPr/>
              <p:nvPr/>
            </p:nvGrpSpPr>
            <p:grpSpPr>
              <a:xfrm>
                <a:off x="2584666" y="4149337"/>
                <a:ext cx="1603150" cy="989561"/>
                <a:chOff x="2779943" y="5591106"/>
                <a:chExt cx="1750167" cy="1016399"/>
              </a:xfrm>
            </p:grpSpPr>
            <p:pic>
              <p:nvPicPr>
                <p:cNvPr id="13" name="图片 12">
                  <a:extLst>
                    <a:ext uri="{FF2B5EF4-FFF2-40B4-BE49-F238E27FC236}">
                      <a16:creationId xmlns:a16="http://schemas.microsoft.com/office/drawing/2014/main" id="{C1F400D1-06DD-4426-91A2-0F40BC5FF6F1}"/>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3708582" y="5591106"/>
                  <a:ext cx="386944" cy="386944"/>
                </a:xfrm>
                <a:prstGeom prst="rect">
                  <a:avLst/>
                </a:prstGeom>
              </p:spPr>
            </p:pic>
            <p:pic>
              <p:nvPicPr>
                <p:cNvPr id="14" name="图片 13">
                  <a:extLst>
                    <a:ext uri="{FF2B5EF4-FFF2-40B4-BE49-F238E27FC236}">
                      <a16:creationId xmlns:a16="http://schemas.microsoft.com/office/drawing/2014/main" id="{8426A02B-32BE-4DD0-8F0D-E4DFD194AC7B}"/>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693827" y="5997295"/>
                  <a:ext cx="469752" cy="469752"/>
                </a:xfrm>
                <a:prstGeom prst="rect">
                  <a:avLst/>
                </a:prstGeom>
              </p:spPr>
            </p:pic>
            <p:pic>
              <p:nvPicPr>
                <p:cNvPr id="15" name="图片 14">
                  <a:extLst>
                    <a:ext uri="{FF2B5EF4-FFF2-40B4-BE49-F238E27FC236}">
                      <a16:creationId xmlns:a16="http://schemas.microsoft.com/office/drawing/2014/main" id="{86EC37E4-7417-424D-A37E-15F135324CF9}"/>
                    </a:ext>
                  </a:extLst>
                </p:cNvPr>
                <p:cNvPicPr>
                  <a:picLocks noChangeAspect="1"/>
                </p:cNvPicPr>
                <p:nvPr/>
              </p:nvPicPr>
              <p:blipFill>
                <a:blip r:embed="rId30"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779943" y="5620846"/>
                  <a:ext cx="850061" cy="808484"/>
                </a:xfrm>
                <a:prstGeom prst="rect">
                  <a:avLst/>
                </a:prstGeom>
              </p:spPr>
            </p:pic>
            <p:sp>
              <p:nvSpPr>
                <p:cNvPr id="16" name="矩形 15">
                  <a:extLst>
                    <a:ext uri="{FF2B5EF4-FFF2-40B4-BE49-F238E27FC236}">
                      <a16:creationId xmlns:a16="http://schemas.microsoft.com/office/drawing/2014/main" id="{4E2852E1-BFF3-47C3-B998-6F28A742DDAB}"/>
                    </a:ext>
                  </a:extLst>
                </p:cNvPr>
                <p:cNvSpPr/>
                <p:nvPr/>
              </p:nvSpPr>
              <p:spPr>
                <a:xfrm>
                  <a:off x="4089465" y="5653774"/>
                  <a:ext cx="273673" cy="231563"/>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189">
                    <a:spcBef>
                      <a:spcPct val="20000"/>
                    </a:spcBef>
                    <a:buClr>
                      <a:srgbClr val="00925F"/>
                    </a:buClr>
                    <a:buSzPct val="60000"/>
                    <a:defRPr/>
                  </a:pPr>
                  <a:endParaRPr lang="zh-CN" altLang="zh-CN" sz="8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矩形 16">
                  <a:extLst>
                    <a:ext uri="{FF2B5EF4-FFF2-40B4-BE49-F238E27FC236}">
                      <a16:creationId xmlns:a16="http://schemas.microsoft.com/office/drawing/2014/main" id="{2AC27DD7-93CD-4439-A546-65EC376AB694}"/>
                    </a:ext>
                  </a:extLst>
                </p:cNvPr>
                <p:cNvSpPr/>
                <p:nvPr/>
              </p:nvSpPr>
              <p:spPr>
                <a:xfrm>
                  <a:off x="4256437" y="6375942"/>
                  <a:ext cx="273673" cy="231563"/>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189">
                    <a:spcBef>
                      <a:spcPct val="20000"/>
                    </a:spcBef>
                    <a:buClr>
                      <a:srgbClr val="00925F"/>
                    </a:buClr>
                    <a:buSzPct val="60000"/>
                    <a:defRPr/>
                  </a:pPr>
                  <a:endParaRPr lang="zh-CN" altLang="zh-CN" sz="800" dirty="0">
                    <a:latin typeface="微软雅黑" panose="020B0503020204020204" pitchFamily="34" charset="-122"/>
                    <a:ea typeface="微软雅黑" panose="020B0503020204020204" pitchFamily="34" charset="-122"/>
                    <a:cs typeface="宋体" panose="02010600030101010101" pitchFamily="2" charset="-122"/>
                  </a:endParaRPr>
                </a:p>
              </p:txBody>
            </p:sp>
          </p:grpSp>
        </p:grpSp>
      </p:grpSp>
    </p:spTree>
    <p:extLst>
      <p:ext uri="{BB962C8B-B14F-4D97-AF65-F5344CB8AC3E}">
        <p14:creationId xmlns:p14="http://schemas.microsoft.com/office/powerpoint/2010/main" val="1990738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660D3E-638D-4221-B1E6-ED4360B84908}"/>
              </a:ext>
            </a:extLst>
          </p:cNvPr>
          <p:cNvSpPr>
            <a:spLocks noGrp="1"/>
          </p:cNvSpPr>
          <p:nvPr>
            <p:ph type="title"/>
          </p:nvPr>
        </p:nvSpPr>
        <p:spPr/>
        <p:txBody>
          <a:bodyPr>
            <a:normAutofit fontScale="90000"/>
          </a:bodyPr>
          <a:lstStyle/>
          <a:p>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Representative</a:t>
            </a:r>
            <a:r>
              <a:rPr lang="en-US" altLang="zh-CN" sz="5400" b="1" dirty="0"/>
              <a:t> </a:t>
            </a:r>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UC#1: Items discovery in </a:t>
            </a:r>
            <a:r>
              <a:rPr lang="en-US" altLang="zh-CN" dirty="0">
                <a:solidFill>
                  <a:schemeClr val="accent3">
                    <a:lumMod val="50000"/>
                  </a:schemeClr>
                </a:solidFill>
                <a:latin typeface="OPPOSans B" panose="00020600040101010101" pitchFamily="18" charset="-122"/>
                <a:ea typeface="OPPOSans B" panose="00020600040101010101" pitchFamily="18" charset="-122"/>
              </a:rPr>
              <a:t>Smart home scenario</a:t>
            </a:r>
            <a:endParaRPr lang="zh-CN" altLang="en-US" dirty="0"/>
          </a:p>
        </p:txBody>
      </p:sp>
      <p:sp>
        <p:nvSpPr>
          <p:cNvPr id="3" name="文本占位符 2">
            <a:extLst>
              <a:ext uri="{FF2B5EF4-FFF2-40B4-BE49-F238E27FC236}">
                <a16:creationId xmlns:a16="http://schemas.microsoft.com/office/drawing/2014/main" id="{353BF757-1AEE-4659-BBD0-F323DD874513}"/>
              </a:ext>
            </a:extLst>
          </p:cNvPr>
          <p:cNvSpPr>
            <a:spLocks noGrp="1"/>
          </p:cNvSpPr>
          <p:nvPr>
            <p:ph type="body" sz="quarter" idx="10"/>
          </p:nvPr>
        </p:nvSpPr>
        <p:spPr>
          <a:xfrm>
            <a:off x="776506" y="2724912"/>
            <a:ext cx="21768676" cy="6702867"/>
          </a:xfrm>
        </p:spPr>
        <p:txBody>
          <a:bodyPr>
            <a:normAutofit fontScale="77500" lnSpcReduction="20000"/>
          </a:bodyPr>
          <a:lstStyle/>
          <a:p>
            <a:pPr lvl="1"/>
            <a:r>
              <a:rPr lang="en-US" altLang="zh-CN" dirty="0"/>
              <a:t>Ambient IoT can be used in the following applications: </a:t>
            </a:r>
          </a:p>
          <a:p>
            <a:pPr lvl="2"/>
            <a:r>
              <a:rPr lang="en-US" altLang="zh-CN" dirty="0"/>
              <a:t>Asset management: finding  home belongings</a:t>
            </a:r>
          </a:p>
          <a:p>
            <a:pPr lvl="2"/>
            <a:r>
              <a:rPr lang="en-US" altLang="zh-CN" dirty="0"/>
              <a:t>Home environment monitoring: e.g., temperature, humidity, gas leakage etc.</a:t>
            </a:r>
          </a:p>
          <a:p>
            <a:pPr lvl="2"/>
            <a:r>
              <a:rPr lang="en-US" altLang="zh-CN" dirty="0"/>
              <a:t>Home security: intruder detection</a:t>
            </a:r>
          </a:p>
          <a:p>
            <a:pPr lvl="1"/>
            <a:r>
              <a:rPr lang="en-US" altLang="zh-CN" dirty="0"/>
              <a:t>Requirements</a:t>
            </a:r>
          </a:p>
          <a:p>
            <a:pPr lvl="2"/>
            <a:r>
              <a:rPr lang="en-US" altLang="zh-CN" dirty="0"/>
              <a:t>Low complexity and small size, e.g., thickness of 1mm and area of several cm2</a:t>
            </a:r>
          </a:p>
          <a:p>
            <a:pPr lvl="2"/>
            <a:r>
              <a:rPr lang="en-US" altLang="zh-CN" dirty="0"/>
              <a:t>Long service life., e.g., more than 10 years.</a:t>
            </a:r>
          </a:p>
          <a:p>
            <a:pPr lvl="2"/>
            <a:r>
              <a:rPr lang="en-US" altLang="zh-CN" dirty="0"/>
              <a:t>No need to replace/recharge a conventional battery, e.g. Maintenance-free for battery </a:t>
            </a:r>
          </a:p>
          <a:p>
            <a:pPr lvl="2"/>
            <a:r>
              <a:rPr lang="en-US" altLang="zh-CN" dirty="0"/>
              <a:t>Coverage up to 10m</a:t>
            </a:r>
          </a:p>
          <a:p>
            <a:pPr lvl="2"/>
            <a:r>
              <a:rPr lang="en-US" altLang="zh-CN" dirty="0"/>
              <a:t>Positioning accuracy of 1~3m </a:t>
            </a:r>
          </a:p>
          <a:p>
            <a:pPr lvl="1"/>
            <a:endParaRPr lang="zh-CN" altLang="en-US" dirty="0"/>
          </a:p>
        </p:txBody>
      </p:sp>
      <p:pic>
        <p:nvPicPr>
          <p:cNvPr id="4" name="图片 3">
            <a:extLst>
              <a:ext uri="{FF2B5EF4-FFF2-40B4-BE49-F238E27FC236}">
                <a16:creationId xmlns:a16="http://schemas.microsoft.com/office/drawing/2014/main" id="{A39C1471-F1B3-4CEC-B143-0B0C4EFA9723}"/>
              </a:ext>
            </a:extLst>
          </p:cNvPr>
          <p:cNvPicPr>
            <a:picLocks noChangeAspect="1"/>
          </p:cNvPicPr>
          <p:nvPr/>
        </p:nvPicPr>
        <p:blipFill>
          <a:blip r:embed="rId2"/>
          <a:stretch>
            <a:fillRect/>
          </a:stretch>
        </p:blipFill>
        <p:spPr>
          <a:xfrm>
            <a:off x="14104389" y="7876668"/>
            <a:ext cx="8220075" cy="4600575"/>
          </a:xfrm>
          <a:prstGeom prst="rect">
            <a:avLst/>
          </a:prstGeom>
        </p:spPr>
      </p:pic>
    </p:spTree>
    <p:extLst>
      <p:ext uri="{BB962C8B-B14F-4D97-AF65-F5344CB8AC3E}">
        <p14:creationId xmlns:p14="http://schemas.microsoft.com/office/powerpoint/2010/main" val="608804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3CBD87-F4A2-447F-ADFB-2CEF0DF7EBC2}"/>
              </a:ext>
            </a:extLst>
          </p:cNvPr>
          <p:cNvSpPr>
            <a:spLocks noGrp="1"/>
          </p:cNvSpPr>
          <p:nvPr>
            <p:ph type="title"/>
          </p:nvPr>
        </p:nvSpPr>
        <p:spPr/>
        <p:txBody>
          <a:bodyPr/>
          <a:lstStyle/>
          <a:p>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Representative</a:t>
            </a:r>
            <a:r>
              <a:rPr lang="en-US" altLang="zh-CN" b="1" dirty="0"/>
              <a:t> </a:t>
            </a:r>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UC#2</a:t>
            </a:r>
            <a:r>
              <a:rPr lang="en-US" altLang="zh-CN" dirty="0">
                <a:latin typeface="OPPOSans B" panose="00020600040101010101" pitchFamily="18" charset="-122"/>
                <a:ea typeface="OPPOSans B" panose="00020600040101010101" pitchFamily="18" charset="-122"/>
                <a:cs typeface="Times New Roman" panose="02020603050405020304" pitchFamily="18" charset="0"/>
              </a:rPr>
              <a:t>: Indoor positioning</a:t>
            </a:r>
            <a:endParaRPr lang="zh-CN" altLang="en-US" dirty="0"/>
          </a:p>
        </p:txBody>
      </p:sp>
      <p:sp>
        <p:nvSpPr>
          <p:cNvPr id="3" name="文本占位符 2">
            <a:extLst>
              <a:ext uri="{FF2B5EF4-FFF2-40B4-BE49-F238E27FC236}">
                <a16:creationId xmlns:a16="http://schemas.microsoft.com/office/drawing/2014/main" id="{540271E4-9D41-4AC1-BF0E-D5FEB496C668}"/>
              </a:ext>
            </a:extLst>
          </p:cNvPr>
          <p:cNvSpPr>
            <a:spLocks noGrp="1"/>
          </p:cNvSpPr>
          <p:nvPr>
            <p:ph type="body" sz="quarter" idx="10"/>
          </p:nvPr>
        </p:nvSpPr>
        <p:spPr>
          <a:xfrm>
            <a:off x="776506" y="3071753"/>
            <a:ext cx="12245811" cy="9899465"/>
          </a:xfrm>
        </p:spPr>
        <p:txBody>
          <a:bodyPr>
            <a:normAutofit fontScale="77500" lnSpcReduction="20000"/>
          </a:bodyPr>
          <a:lstStyle/>
          <a:p>
            <a:pPr lvl="1"/>
            <a:r>
              <a:rPr lang="en-US" altLang="zh-CN" dirty="0"/>
              <a:t>Currently, there is no effective low-cost techniques for indoor positioning. </a:t>
            </a:r>
          </a:p>
          <a:p>
            <a:pPr lvl="1"/>
            <a:r>
              <a:rPr lang="en-US" altLang="zh-CN" dirty="0"/>
              <a:t>Ambient IoT device can serve as anchors for indoor positioning. It can be used to build an indoor positioning and navigation system.</a:t>
            </a:r>
          </a:p>
          <a:p>
            <a:pPr lvl="2"/>
            <a:r>
              <a:rPr lang="en-US" altLang="zh-CN" dirty="0"/>
              <a:t>For Car parking</a:t>
            </a:r>
          </a:p>
          <a:p>
            <a:pPr lvl="2"/>
            <a:r>
              <a:rPr lang="en-US" altLang="zh-CN" dirty="0"/>
              <a:t>Navigation in shopping center</a:t>
            </a:r>
          </a:p>
          <a:p>
            <a:pPr lvl="2"/>
            <a:r>
              <a:rPr lang="en-US" altLang="zh-CN" dirty="0"/>
              <a:t>For manufacturing and logistics</a:t>
            </a:r>
          </a:p>
          <a:p>
            <a:pPr lvl="1"/>
            <a:r>
              <a:rPr lang="en-US" altLang="zh-CN" dirty="0"/>
              <a:t>Requirements of the Ambient IoT devices:</a:t>
            </a:r>
          </a:p>
          <a:p>
            <a:pPr lvl="2"/>
            <a:r>
              <a:rPr lang="en-US" altLang="zh-CN" dirty="0"/>
              <a:t>Communication range: 10~30m</a:t>
            </a:r>
          </a:p>
          <a:p>
            <a:pPr lvl="2"/>
            <a:r>
              <a:rPr lang="en-US" altLang="zh-CN" dirty="0"/>
              <a:t>Positioning accuracy: 1~3 m horizontal accuracy and 2m vertical accuracy (i.e., can locate the specific floor)</a:t>
            </a:r>
          </a:p>
          <a:p>
            <a:endParaRPr lang="zh-CN" altLang="en-US" dirty="0"/>
          </a:p>
        </p:txBody>
      </p:sp>
      <p:pic>
        <p:nvPicPr>
          <p:cNvPr id="4" name="图片 3">
            <a:extLst>
              <a:ext uri="{FF2B5EF4-FFF2-40B4-BE49-F238E27FC236}">
                <a16:creationId xmlns:a16="http://schemas.microsoft.com/office/drawing/2014/main" id="{77F8C5CC-451A-4B78-8492-FDFED44D114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12294" y="7863831"/>
            <a:ext cx="6683957" cy="3710436"/>
          </a:xfrm>
          <a:prstGeom prst="rect">
            <a:avLst/>
          </a:prstGeom>
          <a:noFill/>
          <a:ln>
            <a:noFill/>
          </a:ln>
        </p:spPr>
      </p:pic>
      <p:pic>
        <p:nvPicPr>
          <p:cNvPr id="5" name="图片 4">
            <a:extLst>
              <a:ext uri="{FF2B5EF4-FFF2-40B4-BE49-F238E27FC236}">
                <a16:creationId xmlns:a16="http://schemas.microsoft.com/office/drawing/2014/main" id="{D8CA2455-25A8-46EA-AA0B-F6E9D4C3DD5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12295" y="3200412"/>
            <a:ext cx="6683957" cy="4162085"/>
          </a:xfrm>
          <a:prstGeom prst="rect">
            <a:avLst/>
          </a:prstGeom>
          <a:noFill/>
          <a:ln>
            <a:noFill/>
          </a:ln>
        </p:spPr>
      </p:pic>
    </p:spTree>
    <p:extLst>
      <p:ext uri="{BB962C8B-B14F-4D97-AF65-F5344CB8AC3E}">
        <p14:creationId xmlns:p14="http://schemas.microsoft.com/office/powerpoint/2010/main" val="3492065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B50957-6E42-4E9B-A729-59E3D28298C4}"/>
              </a:ext>
            </a:extLst>
          </p:cNvPr>
          <p:cNvSpPr>
            <a:spLocks noGrp="1"/>
          </p:cNvSpPr>
          <p:nvPr>
            <p:ph type="title"/>
          </p:nvPr>
        </p:nvSpPr>
        <p:spPr/>
        <p:txBody>
          <a:bodyPr>
            <a:normAutofit fontScale="90000"/>
          </a:bodyPr>
          <a:lstStyle/>
          <a:p>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Representative</a:t>
            </a:r>
            <a:r>
              <a:rPr lang="en-US" altLang="zh-CN" b="1" dirty="0"/>
              <a:t> </a:t>
            </a:r>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UC#3: Intra-</a:t>
            </a:r>
            <a:r>
              <a:rPr lang="en-US" altLang="zh-CN" dirty="0">
                <a:solidFill>
                  <a:schemeClr val="accent3">
                    <a:lumMod val="50000"/>
                  </a:schemeClr>
                </a:solidFill>
                <a:latin typeface="OPPOSans B" panose="00020600040101010101" pitchFamily="18" charset="-122"/>
                <a:ea typeface="OPPOSans B" panose="00020600040101010101" pitchFamily="18" charset="-122"/>
              </a:rPr>
              <a:t>Logistics and warehousing</a:t>
            </a:r>
            <a:endParaRPr lang="zh-CN" altLang="en-US" dirty="0"/>
          </a:p>
        </p:txBody>
      </p:sp>
      <p:sp>
        <p:nvSpPr>
          <p:cNvPr id="3" name="文本占位符 2">
            <a:extLst>
              <a:ext uri="{FF2B5EF4-FFF2-40B4-BE49-F238E27FC236}">
                <a16:creationId xmlns:a16="http://schemas.microsoft.com/office/drawing/2014/main" id="{65910E67-03B8-47B4-ACF3-68757F300A4E}"/>
              </a:ext>
            </a:extLst>
          </p:cNvPr>
          <p:cNvSpPr>
            <a:spLocks noGrp="1"/>
          </p:cNvSpPr>
          <p:nvPr>
            <p:ph type="body" sz="quarter" idx="10"/>
          </p:nvPr>
        </p:nvSpPr>
        <p:spPr>
          <a:xfrm>
            <a:off x="776506" y="2724913"/>
            <a:ext cx="21768184" cy="5094784"/>
          </a:xfrm>
        </p:spPr>
        <p:txBody>
          <a:bodyPr>
            <a:normAutofit fontScale="70000" lnSpcReduction="20000"/>
          </a:bodyPr>
          <a:lstStyle/>
          <a:p>
            <a:pPr lvl="1"/>
            <a:r>
              <a:rPr lang="en-US" altLang="zh-CN" dirty="0"/>
              <a:t>Ambient IoT device can be attached on the packet for goods tracking when they are being transferred, stored, loaded/unloaded, and inventoried for logistics and warehousing.</a:t>
            </a:r>
          </a:p>
          <a:p>
            <a:pPr lvl="1"/>
            <a:r>
              <a:rPr lang="en-US" altLang="zh-CN" dirty="0"/>
              <a:t>Requirements of the IoT devices:</a:t>
            </a:r>
          </a:p>
          <a:p>
            <a:pPr lvl="2"/>
            <a:r>
              <a:rPr lang="en-US" altLang="zh-CN" dirty="0"/>
              <a:t>Battery-less, thus no need to use a battery</a:t>
            </a:r>
          </a:p>
          <a:p>
            <a:pPr lvl="2"/>
            <a:r>
              <a:rPr lang="en-US" altLang="zh-CN" dirty="0"/>
              <a:t>Low complexity and small size</a:t>
            </a:r>
          </a:p>
          <a:p>
            <a:pPr lvl="2"/>
            <a:r>
              <a:rPr lang="en-US" altLang="zh-CN" dirty="0"/>
              <a:t>Coverage: up to 30m for indoor case, up to 100m for outdoor  case</a:t>
            </a:r>
          </a:p>
          <a:p>
            <a:pPr lvl="2"/>
            <a:r>
              <a:rPr lang="en-US" altLang="zh-CN" dirty="0"/>
              <a:t>Processing (i.e., reading IDs) hundreds to thousands of devices per second.</a:t>
            </a:r>
          </a:p>
          <a:p>
            <a:pPr lvl="2"/>
            <a:r>
              <a:rPr lang="en-US" altLang="zh-CN" dirty="0"/>
              <a:t>Positioning requirement: 1-3m for indoor and 10m for outdoor</a:t>
            </a:r>
          </a:p>
          <a:p>
            <a:endParaRPr lang="zh-CN" altLang="en-US" dirty="0"/>
          </a:p>
        </p:txBody>
      </p:sp>
      <p:grpSp>
        <p:nvGrpSpPr>
          <p:cNvPr id="4" name="组合 3">
            <a:extLst>
              <a:ext uri="{FF2B5EF4-FFF2-40B4-BE49-F238E27FC236}">
                <a16:creationId xmlns:a16="http://schemas.microsoft.com/office/drawing/2014/main" id="{D9C31A60-BB1C-48C4-91C1-3D5B1F2EB976}"/>
              </a:ext>
            </a:extLst>
          </p:cNvPr>
          <p:cNvGrpSpPr/>
          <p:nvPr/>
        </p:nvGrpSpPr>
        <p:grpSpPr>
          <a:xfrm>
            <a:off x="1869755" y="8603118"/>
            <a:ext cx="10167732" cy="3042099"/>
            <a:chOff x="509337" y="4384886"/>
            <a:chExt cx="7900737" cy="1714820"/>
          </a:xfrm>
        </p:grpSpPr>
        <p:pic>
          <p:nvPicPr>
            <p:cNvPr id="5" name="图片 4">
              <a:extLst>
                <a:ext uri="{FF2B5EF4-FFF2-40B4-BE49-F238E27FC236}">
                  <a16:creationId xmlns:a16="http://schemas.microsoft.com/office/drawing/2014/main" id="{954D92AA-787A-41FA-AE4D-E24F3CB0C81B}"/>
                </a:ext>
              </a:extLst>
            </p:cNvPr>
            <p:cNvPicPr>
              <a:picLocks noChangeAspect="1"/>
            </p:cNvPicPr>
            <p:nvPr/>
          </p:nvPicPr>
          <p:blipFill>
            <a:blip r:embed="rId2"/>
            <a:stretch>
              <a:fillRect/>
            </a:stretch>
          </p:blipFill>
          <p:spPr>
            <a:xfrm>
              <a:off x="3100137" y="4422999"/>
              <a:ext cx="2751222" cy="1676706"/>
            </a:xfrm>
            <a:prstGeom prst="rect">
              <a:avLst/>
            </a:prstGeom>
          </p:spPr>
        </p:pic>
        <p:pic>
          <p:nvPicPr>
            <p:cNvPr id="6" name="图片 5">
              <a:extLst>
                <a:ext uri="{FF2B5EF4-FFF2-40B4-BE49-F238E27FC236}">
                  <a16:creationId xmlns:a16="http://schemas.microsoft.com/office/drawing/2014/main" id="{1505938E-9451-4C84-A82E-86A858DB17DC}"/>
                </a:ext>
              </a:extLst>
            </p:cNvPr>
            <p:cNvPicPr>
              <a:picLocks noChangeAspect="1"/>
            </p:cNvPicPr>
            <p:nvPr/>
          </p:nvPicPr>
          <p:blipFill>
            <a:blip r:embed="rId3"/>
            <a:stretch>
              <a:fillRect/>
            </a:stretch>
          </p:blipFill>
          <p:spPr>
            <a:xfrm>
              <a:off x="5827294" y="4388896"/>
              <a:ext cx="2582780" cy="1710809"/>
            </a:xfrm>
            <a:prstGeom prst="rect">
              <a:avLst/>
            </a:prstGeom>
          </p:spPr>
        </p:pic>
        <p:pic>
          <p:nvPicPr>
            <p:cNvPr id="7" name="图片 6">
              <a:extLst>
                <a:ext uri="{FF2B5EF4-FFF2-40B4-BE49-F238E27FC236}">
                  <a16:creationId xmlns:a16="http://schemas.microsoft.com/office/drawing/2014/main" id="{629F1A07-D627-4D03-B483-8B5A5AC373AF}"/>
                </a:ext>
              </a:extLst>
            </p:cNvPr>
            <p:cNvPicPr>
              <a:picLocks noChangeAspect="1"/>
            </p:cNvPicPr>
            <p:nvPr/>
          </p:nvPicPr>
          <p:blipFill>
            <a:blip r:embed="rId4"/>
            <a:stretch>
              <a:fillRect/>
            </a:stretch>
          </p:blipFill>
          <p:spPr>
            <a:xfrm>
              <a:off x="509337" y="4384886"/>
              <a:ext cx="2666999" cy="1714820"/>
            </a:xfrm>
            <a:prstGeom prst="rect">
              <a:avLst/>
            </a:prstGeom>
          </p:spPr>
        </p:pic>
      </p:grpSp>
      <p:pic>
        <p:nvPicPr>
          <p:cNvPr id="8" name="图片 68">
            <a:extLst>
              <a:ext uri="{FF2B5EF4-FFF2-40B4-BE49-F238E27FC236}">
                <a16:creationId xmlns:a16="http://schemas.microsoft.com/office/drawing/2014/main" id="{B5D39733-1D6D-459E-887F-38BFB44BDC57}"/>
              </a:ext>
            </a:extLst>
          </p:cNvPr>
          <p:cNvPicPr>
            <a:picLocks noChangeArrowheads="1"/>
          </p:cNvPicPr>
          <p:nvPr/>
        </p:nvPicPr>
        <p:blipFill>
          <a:blip r:embed="rId5" cstate="print">
            <a:extLst>
              <a:ext uri="{28A0092B-C50C-407E-A947-70E740481C1C}">
                <a14:useLocalDpi xmlns:a14="http://schemas.microsoft.com/office/drawing/2010/main" val="0"/>
              </a:ext>
            </a:extLst>
          </a:blip>
          <a:srcRect l="18587" t="15530" r="-978" b="1588"/>
          <a:stretch>
            <a:fillRect/>
          </a:stretch>
        </p:blipFill>
        <p:spPr bwMode="auto">
          <a:xfrm>
            <a:off x="12807924" y="8590486"/>
            <a:ext cx="4422207" cy="3042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a:extLst>
              <a:ext uri="{FF2B5EF4-FFF2-40B4-BE49-F238E27FC236}">
                <a16:creationId xmlns:a16="http://schemas.microsoft.com/office/drawing/2014/main" id="{3A395FA5-B522-48AA-8CFC-CBDCBDAE86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35752" y="8577857"/>
            <a:ext cx="3670777" cy="3067358"/>
          </a:xfrm>
          <a:prstGeom prst="rect">
            <a:avLst/>
          </a:prstGeom>
        </p:spPr>
      </p:pic>
    </p:spTree>
    <p:extLst>
      <p:ext uri="{BB962C8B-B14F-4D97-AF65-F5344CB8AC3E}">
        <p14:creationId xmlns:p14="http://schemas.microsoft.com/office/powerpoint/2010/main" val="1875464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99B3CC-CF43-4509-AEA4-1CA688266225}"/>
              </a:ext>
            </a:extLst>
          </p:cNvPr>
          <p:cNvSpPr>
            <a:spLocks noGrp="1"/>
          </p:cNvSpPr>
          <p:nvPr>
            <p:ph type="title"/>
          </p:nvPr>
        </p:nvSpPr>
        <p:spPr/>
        <p:txBody>
          <a:bodyPr/>
          <a:lstStyle/>
          <a:p>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Representative</a:t>
            </a:r>
            <a:r>
              <a:rPr lang="en-US" altLang="zh-CN" b="1" dirty="0"/>
              <a:t> </a:t>
            </a:r>
            <a:r>
              <a:rPr lang="en-US" altLang="zh-CN" dirty="0">
                <a:solidFill>
                  <a:schemeClr val="accent3">
                    <a:lumMod val="50000"/>
                  </a:schemeClr>
                </a:solidFill>
                <a:latin typeface="OPPOSans B" panose="00020600040101010101" pitchFamily="18" charset="-122"/>
                <a:ea typeface="OPPOSans B" panose="00020600040101010101" pitchFamily="18" charset="-122"/>
                <a:cs typeface="Times New Roman" panose="02020603050405020304" pitchFamily="18" charset="0"/>
              </a:rPr>
              <a:t>UC#4: Smart manufacturing</a:t>
            </a:r>
            <a:endParaRPr lang="zh-CN" altLang="en-US" dirty="0"/>
          </a:p>
        </p:txBody>
      </p:sp>
      <p:sp>
        <p:nvSpPr>
          <p:cNvPr id="3" name="文本占位符 2">
            <a:extLst>
              <a:ext uri="{FF2B5EF4-FFF2-40B4-BE49-F238E27FC236}">
                <a16:creationId xmlns:a16="http://schemas.microsoft.com/office/drawing/2014/main" id="{6DAA2431-25DE-40D4-8A13-D42FE6A58622}"/>
              </a:ext>
            </a:extLst>
          </p:cNvPr>
          <p:cNvSpPr>
            <a:spLocks noGrp="1"/>
          </p:cNvSpPr>
          <p:nvPr>
            <p:ph type="body" sz="quarter" idx="10"/>
          </p:nvPr>
        </p:nvSpPr>
        <p:spPr>
          <a:xfrm>
            <a:off x="776506" y="3626069"/>
            <a:ext cx="13901191" cy="7472856"/>
          </a:xfrm>
        </p:spPr>
        <p:txBody>
          <a:bodyPr>
            <a:normAutofit fontScale="70000" lnSpcReduction="20000"/>
          </a:bodyPr>
          <a:lstStyle/>
          <a:p>
            <a:pPr lvl="1"/>
            <a:r>
              <a:rPr lang="en-US" altLang="zh-CN" dirty="0"/>
              <a:t>Ambient IoT tags attached on the product tray can be used to monitor the position of the product and its manufacturing Information. </a:t>
            </a:r>
          </a:p>
          <a:p>
            <a:pPr lvl="1"/>
            <a:r>
              <a:rPr lang="en-US" altLang="zh-CN" dirty="0"/>
              <a:t>Real time quality inspection and tracing of the assembly line</a:t>
            </a:r>
          </a:p>
          <a:p>
            <a:pPr lvl="2"/>
            <a:r>
              <a:rPr lang="en-US" altLang="zh-CN" dirty="0"/>
              <a:t>The Product line occupies an area of 25 thousand m2 and it supports more than 20 process</a:t>
            </a:r>
          </a:p>
          <a:p>
            <a:pPr lvl="1"/>
            <a:r>
              <a:rPr lang="en-US" altLang="zh-CN" dirty="0"/>
              <a:t>Potential Requirements</a:t>
            </a:r>
          </a:p>
          <a:p>
            <a:pPr lvl="2"/>
            <a:r>
              <a:rPr lang="en-US" altLang="zh-CN" dirty="0"/>
              <a:t>Small size, maintenance-free, battery-free, and ultra-low-cost IoT devices</a:t>
            </a:r>
          </a:p>
          <a:p>
            <a:pPr lvl="2"/>
            <a:r>
              <a:rPr lang="en-US" altLang="zh-CN" dirty="0"/>
              <a:t>Coverage: 10-30 meters for indoor</a:t>
            </a:r>
          </a:p>
          <a:p>
            <a:pPr lvl="2"/>
            <a:r>
              <a:rPr lang="en-US" altLang="zh-CN" dirty="0"/>
              <a:t>Positioning accuracy: 1~3 m horizontal accuracy</a:t>
            </a:r>
          </a:p>
          <a:p>
            <a:endParaRPr lang="zh-CN" altLang="en-US" dirty="0"/>
          </a:p>
        </p:txBody>
      </p:sp>
      <p:pic>
        <p:nvPicPr>
          <p:cNvPr id="4" name="图片 3">
            <a:extLst>
              <a:ext uri="{FF2B5EF4-FFF2-40B4-BE49-F238E27FC236}">
                <a16:creationId xmlns:a16="http://schemas.microsoft.com/office/drawing/2014/main" id="{7D75528C-2E68-4A64-95FF-E8480303B76C}"/>
              </a:ext>
            </a:extLst>
          </p:cNvPr>
          <p:cNvPicPr>
            <a:picLocks noChangeAspect="1"/>
          </p:cNvPicPr>
          <p:nvPr/>
        </p:nvPicPr>
        <p:blipFill>
          <a:blip r:embed="rId2"/>
          <a:stretch>
            <a:fillRect/>
          </a:stretch>
        </p:blipFill>
        <p:spPr>
          <a:xfrm>
            <a:off x="15089853" y="4477407"/>
            <a:ext cx="7888394" cy="6101255"/>
          </a:xfrm>
          <a:prstGeom prst="rect">
            <a:avLst/>
          </a:prstGeom>
        </p:spPr>
      </p:pic>
    </p:spTree>
    <p:extLst>
      <p:ext uri="{BB962C8B-B14F-4D97-AF65-F5344CB8AC3E}">
        <p14:creationId xmlns:p14="http://schemas.microsoft.com/office/powerpoint/2010/main" val="3149769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887A0C-5917-44A3-8F13-FD0D8C0646F5}"/>
              </a:ext>
            </a:extLst>
          </p:cNvPr>
          <p:cNvSpPr>
            <a:spLocks noGrp="1"/>
          </p:cNvSpPr>
          <p:nvPr>
            <p:ph type="title"/>
          </p:nvPr>
        </p:nvSpPr>
        <p:spPr/>
        <p:txBody>
          <a:bodyPr>
            <a:normAutofit fontScale="90000"/>
          </a:bodyPr>
          <a:lstStyle/>
          <a:p>
            <a:r>
              <a:rPr lang="en-US" altLang="zh-CN" dirty="0"/>
              <a:t>Role of ambient IoT Tags  and the technique challenges</a:t>
            </a:r>
            <a:endParaRPr lang="zh-CN" altLang="en-US" dirty="0"/>
          </a:p>
        </p:txBody>
      </p:sp>
      <p:sp>
        <p:nvSpPr>
          <p:cNvPr id="3" name="文本占位符 2">
            <a:extLst>
              <a:ext uri="{FF2B5EF4-FFF2-40B4-BE49-F238E27FC236}">
                <a16:creationId xmlns:a16="http://schemas.microsoft.com/office/drawing/2014/main" id="{DE03E154-F466-401B-B5CE-D66D88EE59F9}"/>
              </a:ext>
            </a:extLst>
          </p:cNvPr>
          <p:cNvSpPr>
            <a:spLocks noGrp="1"/>
          </p:cNvSpPr>
          <p:nvPr>
            <p:ph type="body" sz="quarter" idx="10"/>
          </p:nvPr>
        </p:nvSpPr>
        <p:spPr>
          <a:xfrm>
            <a:off x="776506" y="2724912"/>
            <a:ext cx="22841774" cy="4133087"/>
          </a:xfrm>
        </p:spPr>
        <p:txBody>
          <a:bodyPr>
            <a:normAutofit fontScale="70000" lnSpcReduction="20000"/>
          </a:bodyPr>
          <a:lstStyle/>
          <a:p>
            <a:pPr lvl="1"/>
            <a:r>
              <a:rPr lang="en-US" altLang="zh-CN" dirty="0"/>
              <a:t>It faces more challenges for Ambient IoT device to support positioning due to its ultra-low device complexity(e.g. narrow bandwidth, poor timing stability etc.) and its ultra-low  power constraints. </a:t>
            </a:r>
          </a:p>
          <a:p>
            <a:pPr lvl="1"/>
            <a:r>
              <a:rPr lang="en-US" altLang="zh-CN" dirty="0"/>
              <a:t>In order to fulfill the services requirement from verticals, poisoning methods need to be studied for ambient IoT.</a:t>
            </a:r>
          </a:p>
          <a:p>
            <a:pPr lvl="1"/>
            <a:r>
              <a:rPr lang="en-US" altLang="zh-CN" dirty="0"/>
              <a:t>There are two possible roles for ambient IoT devices:</a:t>
            </a:r>
          </a:p>
          <a:p>
            <a:pPr lvl="1"/>
            <a:endParaRPr lang="zh-CN" altLang="en-US" dirty="0"/>
          </a:p>
        </p:txBody>
      </p:sp>
      <p:pic>
        <p:nvPicPr>
          <p:cNvPr id="4" name="图片 3">
            <a:extLst>
              <a:ext uri="{FF2B5EF4-FFF2-40B4-BE49-F238E27FC236}">
                <a16:creationId xmlns:a16="http://schemas.microsoft.com/office/drawing/2014/main" id="{7CFCF62A-4B81-4EDA-AA0C-BED4FBA4699A}"/>
              </a:ext>
            </a:extLst>
          </p:cNvPr>
          <p:cNvPicPr>
            <a:picLocks noChangeAspect="1"/>
          </p:cNvPicPr>
          <p:nvPr/>
        </p:nvPicPr>
        <p:blipFill>
          <a:blip r:embed="rId2"/>
          <a:stretch>
            <a:fillRect/>
          </a:stretch>
        </p:blipFill>
        <p:spPr>
          <a:xfrm>
            <a:off x="3557467" y="6897358"/>
            <a:ext cx="5461442" cy="3730754"/>
          </a:xfrm>
          <a:prstGeom prst="rect">
            <a:avLst/>
          </a:prstGeom>
        </p:spPr>
      </p:pic>
      <p:pic>
        <p:nvPicPr>
          <p:cNvPr id="5" name="图片 4">
            <a:extLst>
              <a:ext uri="{FF2B5EF4-FFF2-40B4-BE49-F238E27FC236}">
                <a16:creationId xmlns:a16="http://schemas.microsoft.com/office/drawing/2014/main" id="{81BAD038-34DA-4FE6-B73E-F87D119ED69B}"/>
              </a:ext>
            </a:extLst>
          </p:cNvPr>
          <p:cNvPicPr>
            <a:picLocks noChangeAspect="1"/>
          </p:cNvPicPr>
          <p:nvPr/>
        </p:nvPicPr>
        <p:blipFill>
          <a:blip r:embed="rId3"/>
          <a:stretch>
            <a:fillRect/>
          </a:stretch>
        </p:blipFill>
        <p:spPr>
          <a:xfrm>
            <a:off x="13659785" y="6696191"/>
            <a:ext cx="5650577" cy="4133087"/>
          </a:xfrm>
          <a:prstGeom prst="rect">
            <a:avLst/>
          </a:prstGeom>
        </p:spPr>
      </p:pic>
      <p:sp>
        <p:nvSpPr>
          <p:cNvPr id="6" name="文本框 5">
            <a:extLst>
              <a:ext uri="{FF2B5EF4-FFF2-40B4-BE49-F238E27FC236}">
                <a16:creationId xmlns:a16="http://schemas.microsoft.com/office/drawing/2014/main" id="{E3B539E6-D3AD-4F96-A6CE-A54CF88F1304}"/>
              </a:ext>
            </a:extLst>
          </p:cNvPr>
          <p:cNvSpPr txBox="1"/>
          <p:nvPr/>
        </p:nvSpPr>
        <p:spPr>
          <a:xfrm>
            <a:off x="3237560" y="11289384"/>
            <a:ext cx="6101255"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800" b="0" i="0" u="none" strike="noStrike" cap="none" spc="0" normalizeH="0" baseline="0" dirty="0">
                <a:ln>
                  <a:noFill/>
                </a:ln>
                <a:solidFill>
                  <a:srgbClr val="000000"/>
                </a:solidFill>
                <a:effectLst/>
                <a:uFillTx/>
                <a:latin typeface="Helvetica Neue"/>
                <a:ea typeface="Helvetica Neue"/>
                <a:cs typeface="Helvetica Neue"/>
                <a:sym typeface="Helvetica Neue"/>
              </a:rPr>
              <a:t>Tag to be positioned</a:t>
            </a:r>
            <a:endParaRPr kumimoji="0" lang="zh-CN" altLang="en-US" sz="28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7" name="文本框 6">
            <a:extLst>
              <a:ext uri="{FF2B5EF4-FFF2-40B4-BE49-F238E27FC236}">
                <a16:creationId xmlns:a16="http://schemas.microsoft.com/office/drawing/2014/main" id="{712979A5-40FB-450B-9BF1-09FD01648562}"/>
              </a:ext>
            </a:extLst>
          </p:cNvPr>
          <p:cNvSpPr txBox="1"/>
          <p:nvPr/>
        </p:nvSpPr>
        <p:spPr>
          <a:xfrm>
            <a:off x="13006552" y="11289384"/>
            <a:ext cx="8891751"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defRPr sz="3600" b="0"/>
            </a:lvl1pPr>
          </a:lstStyle>
          <a:p>
            <a:r>
              <a:rPr lang="en-US" altLang="zh-CN" sz="2800" dirty="0"/>
              <a:t>Anchor Tags used to position other devices</a:t>
            </a:r>
            <a:endParaRPr lang="zh-CN" altLang="en-US" sz="2800" dirty="0"/>
          </a:p>
        </p:txBody>
      </p:sp>
    </p:spTree>
    <p:extLst>
      <p:ext uri="{BB962C8B-B14F-4D97-AF65-F5344CB8AC3E}">
        <p14:creationId xmlns:p14="http://schemas.microsoft.com/office/powerpoint/2010/main" val="630960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86F96C-BE3E-461D-9B89-976DE0BF6C54}"/>
              </a:ext>
            </a:extLst>
          </p:cNvPr>
          <p:cNvSpPr>
            <a:spLocks noGrp="1"/>
          </p:cNvSpPr>
          <p:nvPr>
            <p:ph type="title"/>
          </p:nvPr>
        </p:nvSpPr>
        <p:spPr/>
        <p:txBody>
          <a:bodyPr>
            <a:normAutofit fontScale="90000"/>
          </a:bodyPr>
          <a:lstStyle/>
          <a:p>
            <a:r>
              <a:rPr lang="en-US" altLang="zh-CN" dirty="0"/>
              <a:t>Possible candidate techniques for ambient IoT positioning</a:t>
            </a:r>
            <a:endParaRPr lang="zh-CN" altLang="en-US" dirty="0"/>
          </a:p>
        </p:txBody>
      </p:sp>
      <p:graphicFrame>
        <p:nvGraphicFramePr>
          <p:cNvPr id="4" name="图示 3">
            <a:extLst>
              <a:ext uri="{FF2B5EF4-FFF2-40B4-BE49-F238E27FC236}">
                <a16:creationId xmlns:a16="http://schemas.microsoft.com/office/drawing/2014/main" id="{B46C61D1-4A6F-46CC-BDA9-477FF6ED5B7A}"/>
              </a:ext>
            </a:extLst>
          </p:cNvPr>
          <p:cNvGraphicFramePr/>
          <p:nvPr>
            <p:extLst>
              <p:ext uri="{D42A27DB-BD31-4B8C-83A1-F6EECF244321}">
                <p14:modId xmlns:p14="http://schemas.microsoft.com/office/powerpoint/2010/main" val="1758851334"/>
              </p:ext>
            </p:extLst>
          </p:nvPr>
        </p:nvGraphicFramePr>
        <p:xfrm>
          <a:off x="2802757" y="3153103"/>
          <a:ext cx="11197022" cy="8219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54110618"/>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OPPO PPT template</Template>
  <TotalTime>272</TotalTime>
  <Words>1148</Words>
  <Application>Microsoft Office PowerPoint</Application>
  <PresentationFormat>自定义</PresentationFormat>
  <Paragraphs>110</Paragraphs>
  <Slides>15</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15</vt:i4>
      </vt:variant>
    </vt:vector>
  </HeadingPairs>
  <TitlesOfParts>
    <vt:vector size="30" baseType="lpstr">
      <vt:lpstr>Helvetica Neue</vt:lpstr>
      <vt:lpstr>Helvetica Neue Light</vt:lpstr>
      <vt:lpstr>Helvetica Neue Medium</vt:lpstr>
      <vt:lpstr>OPPOSans B</vt:lpstr>
      <vt:lpstr>OPPOSans M</vt:lpstr>
      <vt:lpstr>OPPOSans R</vt:lpstr>
      <vt:lpstr>宋体</vt:lpstr>
      <vt:lpstr>微软雅黑</vt:lpstr>
      <vt:lpstr>Arial</vt:lpstr>
      <vt:lpstr>Cambria Math</vt:lpstr>
      <vt:lpstr>Helvetica</vt:lpstr>
      <vt:lpstr>Times New Roman</vt:lpstr>
      <vt:lpstr>Wingdings</vt:lpstr>
      <vt:lpstr>White 白底</vt:lpstr>
      <vt:lpstr>Black 黑底</vt:lpstr>
      <vt:lpstr>Positioning technologies for Rel-19 Ambient IoT</vt:lpstr>
      <vt:lpstr>Outline</vt:lpstr>
      <vt:lpstr>Motivation on supporting Ambient IoT positioning in 5GA</vt:lpstr>
      <vt:lpstr>Representative UC#1: Items discovery in Smart home scenario</vt:lpstr>
      <vt:lpstr>Representative UC#2: Indoor positioning</vt:lpstr>
      <vt:lpstr>Representative UC#3: Intra-Logistics and warehousing</vt:lpstr>
      <vt:lpstr>Representative UC#4: Smart manufacturing</vt:lpstr>
      <vt:lpstr>Role of ambient IoT Tags  and the technique challenges</vt:lpstr>
      <vt:lpstr>Possible candidate techniques for ambient IoT positioning</vt:lpstr>
      <vt:lpstr>Timing based positioning</vt:lpstr>
      <vt:lpstr> Positioning using Carrier Phase difference (1)</vt:lpstr>
      <vt:lpstr>Positioning using Carrier Phase difference (2)</vt:lpstr>
      <vt:lpstr>RSRP based positioning</vt:lpstr>
      <vt:lpstr>Summary and proposal</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OPPO(Zhongda)</dc:creator>
  <cp:lastModifiedBy>OPPO(Zonda)</cp:lastModifiedBy>
  <cp:revision>382</cp:revision>
  <dcterms:created xsi:type="dcterms:W3CDTF">2022-11-29T06:05:00Z</dcterms:created>
  <dcterms:modified xsi:type="dcterms:W3CDTF">2023-05-31T10:58:47Z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y fmtid="{D5CDD505-2E9C-101B-9397-08002B2CF9AE}" pid="3" name="ICV">
    <vt:lpwstr/>
  </property>
</Properties>
</file>