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14"/>
  </p:notesMasterIdLst>
  <p:sldIdLst>
    <p:sldId id="256" r:id="rId3"/>
    <p:sldId id="438" r:id="rId4"/>
    <p:sldId id="452" r:id="rId5"/>
    <p:sldId id="469" r:id="rId6"/>
    <p:sldId id="470" r:id="rId7"/>
    <p:sldId id="468" r:id="rId8"/>
    <p:sldId id="463" r:id="rId9"/>
    <p:sldId id="353" r:id="rId10"/>
    <p:sldId id="465" r:id="rId11"/>
    <p:sldId id="462" r:id="rId12"/>
    <p:sldId id="269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438"/>
            <p14:sldId id="452"/>
            <p14:sldId id="469"/>
            <p14:sldId id="470"/>
            <p14:sldId id="468"/>
            <p14:sldId id="463"/>
            <p14:sldId id="353"/>
            <p14:sldId id="465"/>
            <p14:sldId id="462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5E5E5E"/>
    <a:srgbClr val="2DC84D"/>
    <a:srgbClr val="FFFFFF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706" autoAdjust="0"/>
  </p:normalViewPr>
  <p:slideViewPr>
    <p:cSldViewPr snapToGrid="0" snapToObjects="1">
      <p:cViewPr varScale="1">
        <p:scale>
          <a:sx n="61" d="100"/>
          <a:sy n="61" d="100"/>
        </p:scale>
        <p:origin x="42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Correct prediction: the prediction results are the same as real data</a:t>
            </a:r>
          </a:p>
          <a:p>
            <a:r>
              <a:rPr lang="en-US" altLang="zh-CN" dirty="0"/>
              <a:t>False alarm: there is no failure but we predict there is</a:t>
            </a:r>
          </a:p>
          <a:p>
            <a:r>
              <a:rPr lang="en-US" altLang="zh-CN" dirty="0"/>
              <a:t>Missed failure: there is failure but we predict there is not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76161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312484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Correct prediction: the prediction results are the same as real data</a:t>
            </a:r>
          </a:p>
          <a:p>
            <a:r>
              <a:rPr lang="en-US" altLang="zh-CN" dirty="0"/>
              <a:t>False alarm: there is no failure but we predict there is</a:t>
            </a:r>
          </a:p>
          <a:p>
            <a:r>
              <a:rPr lang="en-US" altLang="zh-CN" dirty="0"/>
              <a:t>Missed failure: there is failure but we predict there is not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76046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 Neue"/>
              </a:rPr>
              <a:t>2023/5/31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 dirty="0"/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r>
              <a:rPr kumimoji="1" lang="zh-CN" altLang="en-US"/>
              <a:t>单击图标添加图片</a:t>
            </a:r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 hasCustomPrompt="1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r>
              <a:rPr kumimoji="1" lang="zh-CN" altLang="en-US"/>
              <a:t>单击图标添加表格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panose="00020600040101010101" charset="-122"/>
                <a:ea typeface="OPPOSans M" panose="00020600040101010101" charset="-122"/>
                <a:cs typeface="OPPOSans M" panose="00020600040101010101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1075525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2726215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71" r:id="rId8"/>
    <p:sldLayoutId id="2147483672" r:id="rId9"/>
  </p:sldLayoutIdLst>
  <p:hf sldNum="0" hdr="0" ftr="0"/>
  <p:txStyles>
    <p:titleStyle>
      <a:lvl1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eaLnBrk="1" latinLnBrk="0" hangingPunct="1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eaLnBrk="1" latinLnBrk="0" hangingPunct="1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Green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panose="00020600040101010101" charset="-122"/>
                          <a:ea typeface="OPPOSans R" panose="00020600040101010101" charset="-122"/>
                          <a:cs typeface="OPPOSans R" panose="00020600040101010101" charset="-122"/>
                        </a:rPr>
                        <a:t>White</a:t>
                      </a:r>
                      <a:endParaRPr lang="zh-CN" altLang="en-US" sz="2800" b="0" dirty="0">
                        <a:latin typeface="OPPOSans R" panose="00020600040101010101" charset="-122"/>
                        <a:ea typeface="OPPOSans R" panose="00020600040101010101" charset="-122"/>
                        <a:cs typeface="OPPOSans R" panose="00020600040101010101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3821208" y="4013201"/>
            <a:ext cx="18044863" cy="4147387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0B945F"/>
                </a:solidFill>
              </a:rPr>
              <a:t>Considerations on Rel-19 SI on AI/ML for NR air interface</a:t>
            </a:r>
            <a:endParaRPr kumimoji="1" lang="zh-CN" altLang="en-US" sz="60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FA3DC-AAD5-447F-88A3-6E2A16DFD770}"/>
              </a:ext>
            </a:extLst>
          </p:cNvPr>
          <p:cNvSpPr txBox="1"/>
          <p:nvPr/>
        </p:nvSpPr>
        <p:spPr>
          <a:xfrm>
            <a:off x="1355833" y="1126489"/>
            <a:ext cx="6842235" cy="139525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3GPP RAN-Release 19 workshop</a:t>
            </a:r>
            <a:r>
              <a:rPr kumimoji="1" lang="sv-SE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	</a:t>
            </a:r>
          </a:p>
          <a:p>
            <a:pPr algn="l" eaLnBrk="1" hangingPunct="1">
              <a:lnSpc>
                <a:spcPct val="150000"/>
              </a:lnSpc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Taipei, June 15 - June 16, 2023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0DA98D-A7E8-494F-ADDA-211479C2928D}"/>
              </a:ext>
            </a:extLst>
          </p:cNvPr>
          <p:cNvSpPr txBox="1"/>
          <p:nvPr/>
        </p:nvSpPr>
        <p:spPr>
          <a:xfrm>
            <a:off x="16742978" y="1557375"/>
            <a:ext cx="6842235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eaLnBrk="1" hangingPunct="1">
              <a:defRPr/>
            </a:pPr>
            <a:r>
              <a:rPr kumimoji="1" lang="en-US" altLang="en-US" sz="2800" b="0" dirty="0">
                <a:solidFill>
                  <a:srgbClr val="046A38"/>
                </a:solidFill>
                <a:latin typeface="OPPOSans B" panose="00020600040101010101" charset="-122"/>
                <a:ea typeface="OPPOSans B" panose="00020600040101010101" charset="-122"/>
                <a:sym typeface="OPPOSans B" panose="00020600040101010101" charset="-122"/>
              </a:rPr>
              <a:t>RWS-230313</a:t>
            </a:r>
            <a:endParaRPr kumimoji="1" lang="sv-SE" altLang="en-US" sz="2800" b="0" dirty="0">
              <a:solidFill>
                <a:srgbClr val="046A38"/>
              </a:solidFill>
              <a:latin typeface="OPPOSans B" panose="00020600040101010101" charset="-122"/>
              <a:ea typeface="OPPOSans B" panose="00020600040101010101" charset="-122"/>
              <a:sym typeface="OPPOSans B" panose="00020600040101010101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6BCFE38-2564-4B65-87E1-8AAA2CA5E3FC}"/>
              </a:ext>
            </a:extLst>
          </p:cNvPr>
          <p:cNvSpPr/>
          <p:nvPr/>
        </p:nvSpPr>
        <p:spPr>
          <a:xfrm>
            <a:off x="1129865" y="8918260"/>
            <a:ext cx="5382686" cy="1951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Agenda Item: 	RWS, 5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Source: 	OPPO</a:t>
            </a:r>
          </a:p>
          <a:p>
            <a:pPr algn="l" hangingPunct="1">
              <a:lnSpc>
                <a:spcPct val="150000"/>
              </a:lnSpc>
              <a:defRPr/>
            </a:pPr>
            <a:r>
              <a:rPr kumimoji="1" lang="en-US" sz="2800" b="0" dirty="0">
                <a:solidFill>
                  <a:srgbClr val="046A38"/>
                </a:solidFill>
                <a:ea typeface="OPPOSans B" panose="00020600040101010101" charset="-122"/>
              </a:rPr>
              <a:t>Document for: Discussion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7675" y="388278"/>
            <a:ext cx="25279350" cy="169505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New use case for Rel-19 RAN2-led SID</a:t>
            </a:r>
            <a:br>
              <a:rPr lang="en-US" altLang="zh-CN" dirty="0"/>
            </a:br>
            <a:r>
              <a:rPr lang="en-US" altLang="zh-CN" dirty="0"/>
              <a:t>Joint channel estimation and CSI feedback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46527" y="2310402"/>
            <a:ext cx="22607926" cy="9899465"/>
          </a:xfrm>
        </p:spPr>
        <p:txBody>
          <a:bodyPr>
            <a:normAutofit/>
          </a:bodyPr>
          <a:lstStyle/>
          <a:p>
            <a:pPr lvl="1" rtl="0" hangingPunct="0">
              <a:lnSpc>
                <a:spcPct val="130000"/>
              </a:lnSpc>
            </a:pPr>
            <a:r>
              <a:rPr lang="en-US" altLang="zh-CN" sz="3100" dirty="0">
                <a:sym typeface="Helvetica Neue"/>
              </a:rPr>
              <a:t>Motivation</a:t>
            </a:r>
          </a:p>
          <a:p>
            <a:pPr lvl="2" rtl="0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dirty="0">
                <a:solidFill>
                  <a:schemeClr val="tx1"/>
                </a:solidFill>
              </a:rPr>
              <a:t>AI-based CSI feedback enhancement has been well studied in Rel-18, but the potential impact of channel estimation was not considered,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How the channel estimation accuracy affects the final CSI acquisition performance is still unknown</a:t>
            </a:r>
          </a:p>
          <a:p>
            <a:pPr lvl="2" rtl="0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dirty="0">
                <a:solidFill>
                  <a:schemeClr val="tx1"/>
                </a:solidFill>
              </a:rPr>
              <a:t>In contrast to study AI-based enhancement for single module individually, Rel-19 can kick off studies/evaluations on AI-based cross-module design, e.g., joint channel estimation and CSI feedback</a:t>
            </a:r>
          </a:p>
          <a:p>
            <a:pPr lvl="1" rtl="0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3100" dirty="0"/>
              <a:t>Potential specification impact</a:t>
            </a:r>
          </a:p>
          <a:p>
            <a:pPr lvl="2" rtl="0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dirty="0">
                <a:solidFill>
                  <a:schemeClr val="tx1"/>
                </a:solidFill>
              </a:rPr>
              <a:t>Performance enhancement 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RS enhancement &amp; overhead reduction, potential CSI performance enhancement</a:t>
            </a:r>
          </a:p>
          <a:p>
            <a:pPr lvl="2" rtl="0" hangingPunct="0">
              <a:lnSpc>
                <a:spcPct val="130000"/>
              </a:lnSpc>
              <a:spcBef>
                <a:spcPts val="600"/>
              </a:spcBef>
            </a:pPr>
            <a:r>
              <a:rPr lang="en-US" altLang="zh-CN" sz="2800" dirty="0">
                <a:solidFill>
                  <a:schemeClr val="tx1"/>
                </a:solidFill>
              </a:rPr>
              <a:t>Related LCM procedure on cross-module design</a:t>
            </a:r>
          </a:p>
          <a:p>
            <a:pPr lvl="3" algn="just"/>
            <a:endParaRPr lang="en-US" altLang="zh-CN" sz="2400" dirty="0">
              <a:solidFill>
                <a:schemeClr val="tx1"/>
              </a:solidFill>
            </a:endParaRPr>
          </a:p>
          <a:p>
            <a:pPr lvl="3" algn="just"/>
            <a:endParaRPr lang="en-US" altLang="zh-CN" sz="2400" dirty="0">
              <a:solidFill>
                <a:schemeClr val="tx1"/>
              </a:solidFill>
            </a:endParaRPr>
          </a:p>
          <a:p>
            <a:pPr lvl="1"/>
            <a:endParaRPr lang="en-US" altLang="zh-CN" sz="4000" dirty="0"/>
          </a:p>
          <a:p>
            <a:pPr lvl="2"/>
            <a:endParaRPr lang="en-US" altLang="zh-CN" sz="3200" dirty="0">
              <a:solidFill>
                <a:schemeClr val="tx1"/>
              </a:solidFill>
            </a:endParaRPr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1B0BBCA-8B9B-4FC2-8207-06BA676C9B4C}"/>
              </a:ext>
            </a:extLst>
          </p:cNvPr>
          <p:cNvCxnSpPr/>
          <p:nvPr/>
        </p:nvCxnSpPr>
        <p:spPr>
          <a:xfrm>
            <a:off x="999568" y="8647589"/>
            <a:ext cx="22155150" cy="0"/>
          </a:xfrm>
          <a:prstGeom prst="line">
            <a:avLst/>
          </a:prstGeom>
          <a:noFill/>
          <a:ln w="25400" cap="flat">
            <a:solidFill>
              <a:srgbClr val="000000"/>
            </a:solidFill>
            <a:prstDash val="solid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57F0B701-24AD-4212-A8F5-D2B4F27B1AC0}"/>
              </a:ext>
            </a:extLst>
          </p:cNvPr>
          <p:cNvSpPr/>
          <p:nvPr/>
        </p:nvSpPr>
        <p:spPr>
          <a:xfrm>
            <a:off x="19634809" y="9390440"/>
            <a:ext cx="3619644" cy="3213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Note1: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CDL-C, 3.5GHz, 32T4R, 52RB, 13 </a:t>
            </a:r>
            <a:r>
              <a:rPr lang="en-US" altLang="zh-CN" sz="1100" b="0" dirty="0" err="1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subband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,</a:t>
            </a:r>
            <a:r>
              <a:rPr lang="zh-CN" altLang="en-US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 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SNR=10dB, 3km/h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Baseline</a:t>
            </a:r>
            <a:r>
              <a:rPr lang="zh-CN" altLang="en-US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：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LMMSE channel estimation + SVD + CSI feedback based on </a:t>
            </a:r>
            <a:r>
              <a:rPr lang="en-US" altLang="zh-CN" sz="1100" b="0" dirty="0" err="1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eType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 II codebook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AI: AI-based E2E solution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Mixer backbone  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1100" b="0" dirty="0">
              <a:solidFill>
                <a:schemeClr val="tx1"/>
              </a:solidFill>
              <a:latin typeface="OPPOSans M" panose="00020600040101010101" charset="-122"/>
              <a:ea typeface="OPPOSans M" panose="00020600040101010101" charset="-122"/>
              <a:sym typeface="OPPOSans M" panose="00020600040101010101" charset="-122"/>
            </a:endParaRPr>
          </a:p>
          <a:p>
            <a:pPr algn="just">
              <a:lnSpc>
                <a:spcPct val="110000"/>
              </a:lnSpc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Note2: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 err="1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UMa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, 3.5GHz, 32T4R, 52RB, 13 </a:t>
            </a:r>
            <a:r>
              <a:rPr lang="en-US" altLang="zh-CN" sz="1100" b="0" dirty="0" err="1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subband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,</a:t>
            </a:r>
            <a:r>
              <a:rPr lang="zh-CN" altLang="en-US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 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mixed</a:t>
            </a:r>
            <a:r>
              <a:rPr lang="zh-CN" altLang="en-US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 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SNR(0/10/20/30dB), 30km/h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Baseline</a:t>
            </a:r>
            <a:r>
              <a:rPr lang="zh-CN" altLang="en-US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：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LMMSE channel estimation + SVD + CSI feedback based on </a:t>
            </a:r>
            <a:r>
              <a:rPr lang="en-US" altLang="zh-CN" sz="1100" b="0" dirty="0" err="1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eType</a:t>
            </a: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 II codebook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AI: AI-based E2E solution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sz="1100" b="0" dirty="0">
                <a:solidFill>
                  <a:schemeClr val="tx1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Backbone from 3rd WAIC competition</a:t>
            </a:r>
          </a:p>
          <a:p>
            <a:pPr marL="171450" lvl="1" indent="-171450" algn="just">
              <a:lnSpc>
                <a:spcPct val="110000"/>
              </a:lnSpc>
              <a:buFont typeface="Arial" panose="020B0604020202020204" pitchFamily="34" charset="0"/>
              <a:buChar char="•"/>
            </a:pPr>
            <a:endParaRPr lang="en-US" altLang="zh-CN" sz="2000" b="0" dirty="0">
              <a:solidFill>
                <a:schemeClr val="tx1"/>
              </a:solidFill>
              <a:latin typeface="OPPOSans M" panose="00020600040101010101" charset="-122"/>
              <a:ea typeface="OPPOSans M" panose="00020600040101010101" charset="-122"/>
              <a:sym typeface="OPPOSans M" panose="00020600040101010101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B47DEF59-8913-4CD3-9C88-F8427444A8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56" y="9250858"/>
            <a:ext cx="8129241" cy="3640367"/>
          </a:xfrm>
          <a:prstGeom prst="rect">
            <a:avLst/>
          </a:prstGeom>
        </p:spPr>
      </p:pic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FCFEDE55-46B6-4A37-A7E7-C346324664B2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8318639" y="8938335"/>
          <a:ext cx="11079358" cy="448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62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10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30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030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503007">
                  <a:extLst>
                    <a:ext uri="{9D8B030D-6E8A-4147-A177-3AD203B41FA5}">
                      <a16:colId xmlns:a16="http://schemas.microsoft.com/office/drawing/2014/main" val="2665031285"/>
                    </a:ext>
                  </a:extLst>
                </a:gridCol>
                <a:gridCol w="236379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Channel Model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Feedback</a:t>
                      </a:r>
                    </a:p>
                    <a:p>
                      <a:pPr algn="ctr"/>
                      <a:r>
                        <a:rPr lang="en-US" altLang="zh-CN" sz="1600" baseline="0" dirty="0"/>
                        <a:t> bits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Pilot </a:t>
                      </a:r>
                    </a:p>
                    <a:p>
                      <a:pPr algn="ctr"/>
                      <a:r>
                        <a:rPr lang="en-US" altLang="zh-CN" sz="1600" baseline="0" dirty="0"/>
                        <a:t>Density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 gridSpan="3"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b="0" i="0" u="none" strike="noStrike" cap="none" spc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uFillTx/>
                          <a:latin typeface="+mn-lt"/>
                          <a:ea typeface="+mn-ea"/>
                          <a:cs typeface="+mn-cs"/>
                          <a:sym typeface="Helvetica Neue Light"/>
                        </a:rPr>
                        <a:t>SGCS performance</a:t>
                      </a:r>
                      <a:endParaRPr lang="zh-CN" altLang="en-US" sz="1400" b="0" i="0" u="none" strike="noStrike" cap="none" spc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uFillTx/>
                        <a:latin typeface="+mn-lt"/>
                        <a:ea typeface="+mn-ea"/>
                        <a:cs typeface="+mn-cs"/>
                        <a:sym typeface="Helvetica Neue Light"/>
                      </a:endParaRPr>
                    </a:p>
                  </a:txBody>
                  <a:tcPr marL="182880" marR="182880" marT="91440" marB="9144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87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Non-AI CE&amp;CSI (Baseline)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8255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baseline="0" dirty="0"/>
                        <a:t>Traditional CE&amp; AI-based CSI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AI based joint CE&amp;CSI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rowSpan="6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CDL-C</a:t>
                      </a:r>
                    </a:p>
                    <a:p>
                      <a:pPr algn="ctr"/>
                      <a:r>
                        <a:rPr lang="en-US" altLang="zh-CN" sz="1600" baseline="0" dirty="0"/>
                        <a:t>[Note1]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62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4/52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0.70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0.83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13/52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0.71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0.84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26/52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0.71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\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0.85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168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4/52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0.80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\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0.90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13/52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0.85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\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0.91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26/52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0.85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aseline="0" dirty="0"/>
                        <a:t>\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0.91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UMA</a:t>
                      </a:r>
                    </a:p>
                    <a:p>
                      <a:pPr algn="ctr"/>
                      <a:r>
                        <a:rPr lang="en-US" altLang="zh-CN" sz="1600" baseline="0" dirty="0"/>
                        <a:t>[Note2]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64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6/52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0.66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0.73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0.77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82880" marR="182880" marT="91440" marB="91440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182880" marR="182880" marT="91440" marB="9144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/>
                        <a:t>26/52</a:t>
                      </a:r>
                      <a:endParaRPr lang="zh-CN" altLang="en-US" sz="160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0.69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0.78</a:t>
                      </a:r>
                      <a:endParaRPr lang="zh-CN" altLang="en-US" sz="160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baseline="0" dirty="0"/>
                        <a:t>0.79</a:t>
                      </a:r>
                      <a:endParaRPr lang="zh-CN" altLang="en-US" sz="1600" b="0" baseline="0" dirty="0"/>
                    </a:p>
                  </a:txBody>
                  <a:tcPr marL="182880" marR="182880" marT="91440" marB="9144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13191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Status of Rel-18 SI on AI/ML for NR air interface 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525407"/>
            <a:ext cx="22841774" cy="9899465"/>
          </a:xfrm>
        </p:spPr>
        <p:txBody>
          <a:bodyPr>
            <a:normAutofit fontScale="92500" lnSpcReduction="10000"/>
          </a:bodyPr>
          <a:lstStyle/>
          <a:p>
            <a:pPr lvl="1"/>
            <a:r>
              <a:rPr lang="en-GB" altLang="zh-CN" sz="4000" dirty="0"/>
              <a:t>General aspects of AI/ML framework</a:t>
            </a:r>
            <a:r>
              <a:rPr lang="en-US" altLang="zh-CN" sz="4000" dirty="0"/>
              <a:t>: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Good progress on inference-related LCM procedures, 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Functionality-based and Model ID-based LCM are identified.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Some progress on model monitoring and data collection. Open issues expected to be resolved in August WG meeting. 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Data collection requirements/framework will be considered per use case per LCM purpose (i.e. model training/monitoring/inference)</a:t>
            </a:r>
            <a:r>
              <a:rPr lang="zh-CN" altLang="en-US" sz="2200" dirty="0">
                <a:solidFill>
                  <a:schemeClr val="tx1"/>
                </a:solidFill>
              </a:rPr>
              <a:t>，</a:t>
            </a:r>
            <a:r>
              <a:rPr lang="en-US" altLang="zh-CN" sz="2200" dirty="0">
                <a:solidFill>
                  <a:schemeClr val="tx1"/>
                </a:solidFill>
              </a:rPr>
              <a:t>pending on RAN1 reply LS for further down-selection.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Limited studies on model transfer and model training.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Both CP-based and UP-based model transfer are still under estimation in RAN 2. But the feasibility highly depends on RAN1 guidance/requirement.</a:t>
            </a:r>
          </a:p>
          <a:p>
            <a:pPr lvl="1"/>
            <a:r>
              <a:rPr lang="en-GB" altLang="zh-CN" sz="4000" dirty="0"/>
              <a:t>Use cases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Identified 6 sub use cases: CSI compression, CSI prediction, spatial domain beam prediction, temporal beam prediction, direct AI/ML positioning and AI/ML assisted positioning.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Comprehensive evaluations for the all 6 use cases. Observed performance gain in some scenarios.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Good progress on the potential specification impacts of 5 sub use cases. But study on AI/ML based CSI prediction only focuses on evaluation yet.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Two-sided model for CSI compression. One-sided model for the other 5 use cases.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Evaluations and studies on online training/tuning/updating are not touched in R18.</a:t>
            </a:r>
          </a:p>
          <a:p>
            <a:pPr lvl="1"/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0895155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Status of Rel-18 SI on AI/ML for NR air interface (</a:t>
            </a:r>
            <a:r>
              <a:rPr lang="en-US" altLang="zh-CN" dirty="0" err="1"/>
              <a:t>Cont</a:t>
            </a:r>
            <a:r>
              <a:rPr lang="en-US" altLang="zh-CN" dirty="0"/>
              <a:t>’) 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0D604E7-153F-49A2-83EB-F25D31EDFB5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lvl="1"/>
            <a:r>
              <a:rPr lang="en-US" altLang="zh-CN" sz="3700" dirty="0"/>
              <a:t>RAN4 status</a:t>
            </a:r>
            <a:r>
              <a:rPr lang="zh-CN" altLang="en-US" sz="3700" dirty="0"/>
              <a:t>：</a:t>
            </a:r>
            <a:endParaRPr lang="en-US" altLang="zh-CN" sz="3700" dirty="0"/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Agreed to study model interference.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LCM is under discussion.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Agreed to study model monitoring, model select/switch/activate/deactivate/fallback.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Training is deprioritized.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FFS data collection, model update/delivery.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Agreed to study all 6 sub use cases, and kick off with good progress on performance requirement and core requirement of each case.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Candidate KPIs for different sub cases are identified.</a:t>
            </a:r>
          </a:p>
          <a:p>
            <a:pPr lvl="2"/>
            <a:r>
              <a:rPr lang="en-US" altLang="zh-CN" sz="2600" dirty="0">
                <a:solidFill>
                  <a:schemeClr val="tx1"/>
                </a:solidFill>
              </a:rPr>
              <a:t>Test method for two-sided model is not clear. 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Introduction of reference model is a challenge work in RAN4.</a:t>
            </a:r>
          </a:p>
          <a:p>
            <a:pPr lvl="3"/>
            <a:r>
              <a:rPr lang="en-US" altLang="zh-CN" sz="2200" dirty="0">
                <a:solidFill>
                  <a:schemeClr val="tx1"/>
                </a:solidFill>
              </a:rPr>
              <a:t>How to test LCM and ensure the practical effectiveness of AI/ML solutions remains more study.</a:t>
            </a:r>
          </a:p>
        </p:txBody>
      </p:sp>
    </p:spTree>
    <p:extLst>
      <p:ext uri="{BB962C8B-B14F-4D97-AF65-F5344CB8AC3E}">
        <p14:creationId xmlns:p14="http://schemas.microsoft.com/office/powerpoint/2010/main" val="3667459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AA10AB-114A-465F-BB1D-9CBA9866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RAN2-led SID: Motivation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3D8A94-A8D4-4D9B-A9E8-EBE567ED2C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330036" y="2724912"/>
            <a:ext cx="22288244" cy="9899465"/>
          </a:xfrm>
        </p:spPr>
        <p:txBody>
          <a:bodyPr>
            <a:normAutofit/>
          </a:bodyPr>
          <a:lstStyle/>
          <a:p>
            <a:pPr lvl="1">
              <a:lnSpc>
                <a:spcPct val="130000"/>
              </a:lnSpc>
            </a:pPr>
            <a:r>
              <a:rPr lang="en-GB" altLang="zh-CN" sz="3600" dirty="0"/>
              <a:t>R18-left LCM topics are mainly within RAN2 scope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>
                <a:solidFill>
                  <a:schemeClr val="tx1"/>
                </a:solidFill>
              </a:rPr>
              <a:t>E.g., Model training/transfer/registration and data collection</a:t>
            </a:r>
          </a:p>
          <a:p>
            <a:pPr lvl="1">
              <a:lnSpc>
                <a:spcPct val="130000"/>
              </a:lnSpc>
              <a:spcBef>
                <a:spcPts val="1800"/>
              </a:spcBef>
            </a:pPr>
            <a:r>
              <a:rPr lang="en-GB" altLang="zh-CN" sz="3600" dirty="0"/>
              <a:t>Untouched use cases in R18 deserve more study time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>
                <a:solidFill>
                  <a:schemeClr val="tx1"/>
                </a:solidFill>
              </a:rPr>
              <a:t>E.g., AI-based mobility and </a:t>
            </a:r>
            <a:r>
              <a:rPr lang="en-US" altLang="zh-CN" sz="3200" dirty="0">
                <a:solidFill>
                  <a:schemeClr val="tx1"/>
                </a:solidFill>
              </a:rPr>
              <a:t>joint channel estimation and CSI feedback </a:t>
            </a:r>
            <a:endParaRPr lang="en-GB" altLang="zh-CN" sz="3200" dirty="0">
              <a:solidFill>
                <a:schemeClr val="tx1"/>
              </a:solidFill>
            </a:endParaRPr>
          </a:p>
          <a:p>
            <a:pPr lvl="1">
              <a:lnSpc>
                <a:spcPct val="130000"/>
              </a:lnSpc>
              <a:spcBef>
                <a:spcPts val="1800"/>
              </a:spcBef>
            </a:pPr>
            <a:r>
              <a:rPr lang="en-GB" altLang="zh-CN" sz="3600" dirty="0"/>
              <a:t>Mobility is usually RAN2-led and brings in new features that differ from PHY AI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>
                <a:solidFill>
                  <a:schemeClr val="tx1"/>
                </a:solidFill>
              </a:rPr>
              <a:t>E.g., privacy concerns for UE location report</a:t>
            </a:r>
          </a:p>
          <a:p>
            <a:pPr lvl="1">
              <a:lnSpc>
                <a:spcPct val="130000"/>
              </a:lnSpc>
              <a:spcBef>
                <a:spcPts val="1800"/>
              </a:spcBef>
            </a:pPr>
            <a:r>
              <a:rPr lang="en-GB" altLang="zh-CN" sz="3600" dirty="0"/>
              <a:t>UE impact on AI-based mobility has not been considered by NG-RAN</a:t>
            </a:r>
          </a:p>
          <a:p>
            <a:pPr lvl="2">
              <a:lnSpc>
                <a:spcPct val="130000"/>
              </a:lnSpc>
            </a:pPr>
            <a:r>
              <a:rPr lang="en-GB" altLang="zh-CN" sz="3200" dirty="0">
                <a:solidFill>
                  <a:schemeClr val="tx1"/>
                </a:solidFill>
              </a:rPr>
              <a:t>E.g., UE-specific trajectory characteristics</a:t>
            </a:r>
          </a:p>
          <a:p>
            <a:pPr marL="635000" lvl="1" indent="0">
              <a:lnSpc>
                <a:spcPct val="130000"/>
              </a:lnSpc>
              <a:buNone/>
            </a:pPr>
            <a:endParaRPr lang="en-GB" altLang="zh-CN" sz="3600" dirty="0"/>
          </a:p>
        </p:txBody>
      </p:sp>
    </p:spTree>
    <p:extLst>
      <p:ext uri="{BB962C8B-B14F-4D97-AF65-F5344CB8AC3E}">
        <p14:creationId xmlns:p14="http://schemas.microsoft.com/office/powerpoint/2010/main" val="58255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1AA10AB-114A-465F-BB1D-9CBA986613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Rel-19 RAN2-led SID: Proposal</a:t>
            </a:r>
            <a:endParaRPr 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13D8A94-A8D4-4D9B-A9E8-EBE567ED2C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812174" y="2724912"/>
            <a:ext cx="21806105" cy="9899465"/>
          </a:xfrm>
        </p:spPr>
        <p:txBody>
          <a:bodyPr>
            <a:normAutofit/>
          </a:bodyPr>
          <a:lstStyle/>
          <a:p>
            <a:pPr lvl="1">
              <a:lnSpc>
                <a:spcPct val="130000"/>
              </a:lnSpc>
            </a:pPr>
            <a:r>
              <a:rPr lang="en-GB" altLang="zh-CN" sz="4000" b="1" dirty="0"/>
              <a:t>A RAN2-led SID is proposed for Rel-19, with the following focuses:</a:t>
            </a:r>
          </a:p>
          <a:p>
            <a:pPr lvl="2">
              <a:lnSpc>
                <a:spcPct val="130000"/>
              </a:lnSpc>
              <a:spcBef>
                <a:spcPts val="1800"/>
              </a:spcBef>
            </a:pPr>
            <a:r>
              <a:rPr lang="en-US" altLang="zh-CN" sz="3600" dirty="0"/>
              <a:t>LCM framework: advanced features unfinished/untouched in R18 </a:t>
            </a:r>
          </a:p>
          <a:p>
            <a:pPr lvl="3">
              <a:lnSpc>
                <a:spcPct val="130000"/>
              </a:lnSpc>
            </a:pPr>
            <a:r>
              <a:rPr lang="en-US" altLang="zh-CN" sz="3200" dirty="0"/>
              <a:t>E.g., model transfer</a:t>
            </a:r>
          </a:p>
          <a:p>
            <a:pPr lvl="2">
              <a:lnSpc>
                <a:spcPct val="130000"/>
              </a:lnSpc>
              <a:spcBef>
                <a:spcPts val="1800"/>
              </a:spcBef>
            </a:pPr>
            <a:r>
              <a:rPr lang="en-US" altLang="zh-CN" sz="3600" dirty="0"/>
              <a:t>New use case(s) that gain interests from many companies</a:t>
            </a:r>
          </a:p>
          <a:p>
            <a:pPr lvl="3">
              <a:lnSpc>
                <a:spcPct val="130000"/>
              </a:lnSpc>
            </a:pPr>
            <a:r>
              <a:rPr lang="en-US" altLang="zh-CN" sz="3200" dirty="0"/>
              <a:t>E.g., AI-based mobility</a:t>
            </a:r>
          </a:p>
          <a:p>
            <a:pPr lvl="2">
              <a:lnSpc>
                <a:spcPct val="130000"/>
              </a:lnSpc>
              <a:spcBef>
                <a:spcPts val="1800"/>
              </a:spcBef>
            </a:pPr>
            <a:r>
              <a:rPr lang="en-US" altLang="zh-CN" sz="3600" dirty="0"/>
              <a:t>New use case(s) that may show illuminating insights</a:t>
            </a:r>
          </a:p>
          <a:p>
            <a:pPr lvl="3">
              <a:lnSpc>
                <a:spcPct val="130000"/>
              </a:lnSpc>
            </a:pPr>
            <a:r>
              <a:rPr lang="en-US" altLang="zh-CN" sz="3200" dirty="0"/>
              <a:t>E.g., joint channel estimation and CSI feedback (RAN1-led)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1920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7675" y="388278"/>
            <a:ext cx="25279350" cy="1695050"/>
          </a:xfrm>
        </p:spPr>
        <p:txBody>
          <a:bodyPr>
            <a:normAutofit/>
          </a:bodyPr>
          <a:lstStyle/>
          <a:p>
            <a:r>
              <a:rPr lang="en-US" altLang="zh-CN" dirty="0"/>
              <a:t>Rel-19 RAN2-led SID: LCM Framework</a:t>
            </a:r>
            <a:endParaRPr lang="zh-CN" altLang="en-US" dirty="0"/>
          </a:p>
        </p:txBody>
      </p:sp>
      <p:sp>
        <p:nvSpPr>
          <p:cNvPr id="6" name="文本占位符 2">
            <a:extLst>
              <a:ext uri="{FF2B5EF4-FFF2-40B4-BE49-F238E27FC236}">
                <a16:creationId xmlns:a16="http://schemas.microsoft.com/office/drawing/2014/main" id="{292792AE-7553-4002-A957-592B30AB09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331031" y="2520488"/>
            <a:ext cx="12545727" cy="9094124"/>
          </a:xfrm>
        </p:spPr>
        <p:txBody>
          <a:bodyPr>
            <a:normAutofit fontScale="92500"/>
          </a:bodyPr>
          <a:lstStyle/>
          <a:p>
            <a:pPr lvl="1"/>
            <a:r>
              <a:rPr lang="en-US" altLang="zh-CN" sz="3200" dirty="0"/>
              <a:t>Study Advanced features unfinished/untouched in R18 :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Model identification Type B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Compared to offline based model identification, i.e. Type A, online based model identification is more efficient for model info alignment in multi-vendor scenarios.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Model registration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The NW should have the capability to avoid the unauthorized user to acquire NW stored model.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3GPP signaling-based model transfer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Signaling and QoS aspect;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Delta model update/transfer.</a:t>
            </a:r>
          </a:p>
          <a:p>
            <a:pPr lvl="2"/>
            <a:r>
              <a:rPr lang="en-US" altLang="zh-CN" sz="2800" dirty="0">
                <a:solidFill>
                  <a:schemeClr val="tx1"/>
                </a:solidFill>
              </a:rPr>
              <a:t>Offline/Online Model training 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Data collection for training;</a:t>
            </a:r>
          </a:p>
          <a:p>
            <a:pPr lvl="3"/>
            <a:r>
              <a:rPr lang="en-US" altLang="zh-CN" sz="2400" dirty="0">
                <a:solidFill>
                  <a:schemeClr val="tx1"/>
                </a:solidFill>
              </a:rPr>
              <a:t>Training task management including training task generation/deployment/performing/validation/testing/feedback/ retraining/tuning.</a:t>
            </a:r>
          </a:p>
        </p:txBody>
      </p:sp>
      <p:pic>
        <p:nvPicPr>
          <p:cNvPr id="1026" name="Picture 2" descr="https://mtp.myoas.com/docrest/file/downloadfile/59c24ab6480f1700edd421ef?big">
            <a:extLst>
              <a:ext uri="{FF2B5EF4-FFF2-40B4-BE49-F238E27FC236}">
                <a16:creationId xmlns:a16="http://schemas.microsoft.com/office/drawing/2014/main" id="{486533A1-BE97-4057-A963-A43B9F4FE6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186" y="3233737"/>
            <a:ext cx="11674813" cy="694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15275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3a69344689e75500ee3af72b?big">
            <a:extLst>
              <a:ext uri="{FF2B5EF4-FFF2-40B4-BE49-F238E27FC236}">
                <a16:creationId xmlns:a16="http://schemas.microsoft.com/office/drawing/2014/main" id="{8C6A7A1C-D44D-4240-8352-93306994CF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7" t="7392" r="12379" b="8918"/>
          <a:stretch/>
        </p:blipFill>
        <p:spPr bwMode="auto">
          <a:xfrm>
            <a:off x="11106267" y="7871105"/>
            <a:ext cx="6119634" cy="44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文本占位符 2">
            <a:extLst>
              <a:ext uri="{FF2B5EF4-FFF2-40B4-BE49-F238E27FC236}">
                <a16:creationId xmlns:a16="http://schemas.microsoft.com/office/drawing/2014/main" id="{EC980294-D258-4F10-BB11-A58F009A39E9}"/>
              </a:ext>
            </a:extLst>
          </p:cNvPr>
          <p:cNvSpPr txBox="1">
            <a:spLocks/>
          </p:cNvSpPr>
          <p:nvPr/>
        </p:nvSpPr>
        <p:spPr>
          <a:xfrm>
            <a:off x="538866" y="2451423"/>
            <a:ext cx="15348834" cy="49908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>
              <a:lnSpc>
                <a:spcPct val="130000"/>
              </a:lnSpc>
              <a:spcBef>
                <a:spcPts val="600"/>
              </a:spcBef>
            </a:pPr>
            <a:r>
              <a:rPr lang="en-US" altLang="zh-CN" sz="3100" dirty="0"/>
              <a:t>Motivation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AIML can enable more flexible parameter tuning (e.g., hysteresis, TTT, CIO, and T304) to reflect dynamic environments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With historical T304 configurations and performances in mind, AIML achieves 32.9% throughput gain compared to legacy L3 mobility.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AIML supports the further reduction of interruption time, short time-of-stay, ping-pong rate, and re-establishment/HO overheads</a:t>
            </a:r>
          </a:p>
          <a:p>
            <a:pPr marL="742950" lvl="1" indent="-742950">
              <a:lnSpc>
                <a:spcPct val="100000"/>
              </a:lnSpc>
              <a:buSzPct val="120000"/>
              <a:buFont typeface="Arial" panose="020B0604020202020204" pitchFamily="34" charset="0"/>
              <a:buChar char="•"/>
            </a:pPr>
            <a:endParaRPr lang="en-US" altLang="zh-CN" sz="3200" dirty="0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43A6CF11-F76C-4A93-9B06-60723A6BE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34509" y="1898173"/>
            <a:ext cx="7751618" cy="10683798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8664D91B-74B1-4FD2-A08E-08682CC77D05}"/>
              </a:ext>
            </a:extLst>
          </p:cNvPr>
          <p:cNvSpPr/>
          <p:nvPr/>
        </p:nvSpPr>
        <p:spPr>
          <a:xfrm>
            <a:off x="538866" y="6980290"/>
            <a:ext cx="10328410" cy="5969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0" lvl="1" indent="-635000" algn="l">
              <a:lnSpc>
                <a:spcPct val="130000"/>
              </a:lnSpc>
              <a:buSzPct val="125000"/>
              <a:buFontTx/>
              <a:buChar char="•"/>
            </a:pPr>
            <a:r>
              <a:rPr lang="en-US" altLang="zh-CN" sz="3100" b="0" dirty="0">
                <a:solidFill>
                  <a:srgbClr val="5E5E5E"/>
                </a:solidFill>
                <a:latin typeface="OPPOSans M" charset="-122"/>
                <a:ea typeface="OPPOSans M" charset="-122"/>
                <a:sym typeface="OPPOSans M"/>
              </a:rPr>
              <a:t>Potential specification impact</a:t>
            </a:r>
          </a:p>
          <a:p>
            <a:pPr marL="1905000" lvl="2" indent="-635000" algn="l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dirty="0">
                <a:solidFill>
                  <a:schemeClr val="tx1"/>
                </a:solidFill>
                <a:latin typeface="OPPOSans M" charset="-122"/>
                <a:ea typeface="OPPOSans M" charset="-122"/>
                <a:sym typeface="OPPOSans M"/>
              </a:rPr>
              <a:t>Evaluate gains brought by AIML in mobility</a:t>
            </a:r>
          </a:p>
          <a:p>
            <a:pPr marL="1905000" lvl="2" indent="-635000" algn="l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dirty="0">
                <a:solidFill>
                  <a:schemeClr val="tx1"/>
                </a:solidFill>
                <a:latin typeface="OPPOSans M" charset="-122"/>
                <a:ea typeface="OPPOSans M" charset="-122"/>
                <a:sym typeface="OPPOSans M"/>
              </a:rPr>
              <a:t>UE-assisted data collection and network-configured parameter tuning</a:t>
            </a:r>
          </a:p>
          <a:p>
            <a:pPr marL="1905000" lvl="2" indent="-635000" algn="l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dirty="0">
                <a:solidFill>
                  <a:schemeClr val="tx1"/>
                </a:solidFill>
                <a:latin typeface="OPPOSans M" charset="-122"/>
                <a:ea typeface="OPPOSans M" charset="-122"/>
                <a:sym typeface="OPPOSans M"/>
              </a:rPr>
              <a:t>Model transfer between </a:t>
            </a:r>
            <a:r>
              <a:rPr lang="en-US" altLang="zh-CN" sz="2800" b="0" dirty="0" err="1">
                <a:solidFill>
                  <a:schemeClr val="tx1"/>
                </a:solidFill>
                <a:latin typeface="OPPOSans M" charset="-122"/>
                <a:ea typeface="OPPOSans M" charset="-122"/>
                <a:sym typeface="OPPOSans M"/>
              </a:rPr>
              <a:t>gNB</a:t>
            </a:r>
            <a:r>
              <a:rPr lang="en-US" altLang="zh-CN" sz="2800" b="0" dirty="0">
                <a:solidFill>
                  <a:schemeClr val="tx1"/>
                </a:solidFill>
                <a:latin typeface="OPPOSans M" charset="-122"/>
                <a:ea typeface="OPPOSans M" charset="-122"/>
                <a:sym typeface="OPPOSans M"/>
              </a:rPr>
              <a:t> and (multiple) UE(s)</a:t>
            </a:r>
          </a:p>
          <a:p>
            <a:pPr marL="1905000" lvl="2" indent="-635000" algn="l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b="0" dirty="0">
                <a:solidFill>
                  <a:schemeClr val="tx1"/>
                </a:solidFill>
                <a:latin typeface="OPPOSans M" charset="-122"/>
                <a:ea typeface="OPPOSans M" charset="-122"/>
              </a:rPr>
              <a:t>Notes: Focus on UE-based AIML model execution/inference to differentiate the work from RAN3 WID</a:t>
            </a:r>
          </a:p>
          <a:p>
            <a:pPr marL="1905000" lvl="2" indent="-635000" algn="l">
              <a:lnSpc>
                <a:spcPct val="130000"/>
              </a:lnSpc>
              <a:buSzPct val="80000"/>
              <a:buFont typeface="Wingdings" panose="05000000000000000000" pitchFamily="2" charset="2"/>
              <a:buChar char="ü"/>
            </a:pPr>
            <a:endParaRPr lang="zh-CN" altLang="en-US" sz="2500" b="0" dirty="0">
              <a:solidFill>
                <a:schemeClr val="tx1"/>
              </a:solidFill>
              <a:latin typeface="OPPOSans M" charset="-122"/>
              <a:ea typeface="OPPOSans M" charset="-122"/>
              <a:sym typeface="OPPOSans M"/>
            </a:endParaRPr>
          </a:p>
        </p:txBody>
      </p:sp>
      <p:sp>
        <p:nvSpPr>
          <p:cNvPr id="20" name="文本占位符 3">
            <a:extLst>
              <a:ext uri="{FF2B5EF4-FFF2-40B4-BE49-F238E27FC236}">
                <a16:creationId xmlns:a16="http://schemas.microsoft.com/office/drawing/2014/main" id="{542B44B3-1608-4F64-B3C5-8E0C6B37167F}"/>
              </a:ext>
            </a:extLst>
          </p:cNvPr>
          <p:cNvSpPr txBox="1">
            <a:spLocks/>
          </p:cNvSpPr>
          <p:nvPr/>
        </p:nvSpPr>
        <p:spPr>
          <a:xfrm>
            <a:off x="2342545" y="12950066"/>
            <a:ext cx="19394109" cy="667239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p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marL="0" lvl="1" indent="0">
              <a:lnSpc>
                <a:spcPct val="100000"/>
              </a:lnSpc>
              <a:buSzTx/>
              <a:buNone/>
            </a:pPr>
            <a:r>
              <a:rPr lang="en-US" altLang="zh-CN" sz="2000" dirty="0">
                <a:solidFill>
                  <a:srgbClr val="929292"/>
                </a:solidFill>
                <a:sym typeface="Helvetica"/>
              </a:rPr>
              <a:t>Settings: Overlapped </a:t>
            </a:r>
            <a:r>
              <a:rPr lang="en-US" altLang="zh-CN" sz="2000" dirty="0" err="1">
                <a:solidFill>
                  <a:srgbClr val="929292"/>
                </a:solidFill>
                <a:sym typeface="Helvetica"/>
              </a:rPr>
              <a:t>UMi</a:t>
            </a:r>
            <a:r>
              <a:rPr lang="en-US" altLang="zh-CN" sz="2000" dirty="0">
                <a:solidFill>
                  <a:srgbClr val="929292"/>
                </a:solidFill>
                <a:sym typeface="Helvetica"/>
              </a:rPr>
              <a:t> with 38 sites; 1000 UE walk randomly within a 400m x 400m square in the middle of the scenario. Contextual bandit with T304 configurations as arms and the future sum of RSRPs as rewards</a:t>
            </a:r>
          </a:p>
        </p:txBody>
      </p:sp>
      <p:sp>
        <p:nvSpPr>
          <p:cNvPr id="23" name="标题 1">
            <a:extLst>
              <a:ext uri="{FF2B5EF4-FFF2-40B4-BE49-F238E27FC236}">
                <a16:creationId xmlns:a16="http://schemas.microsoft.com/office/drawing/2014/main" id="{6DED1646-5B62-41BC-8B0D-831B321B7F0F}"/>
              </a:ext>
            </a:extLst>
          </p:cNvPr>
          <p:cNvSpPr txBox="1">
            <a:spLocks/>
          </p:cNvSpPr>
          <p:nvPr/>
        </p:nvSpPr>
        <p:spPr>
          <a:xfrm>
            <a:off x="-447675" y="388278"/>
            <a:ext cx="25279350" cy="1695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US" altLang="zh-CN" dirty="0"/>
              <a:t>New use case for Rel-19 RAN2-led SID</a:t>
            </a:r>
          </a:p>
          <a:p>
            <a:pPr hangingPunct="1"/>
            <a:r>
              <a:rPr lang="en-US" altLang="zh-CN" dirty="0"/>
              <a:t>AI-based mobility: </a:t>
            </a:r>
            <a:r>
              <a:rPr lang="en-US" altLang="zh-CN" sz="6100" dirty="0"/>
              <a:t>Dynamic parameter tuning</a:t>
            </a:r>
            <a:endParaRPr lang="zh-CN" altLang="en-US" sz="61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7178C17-0C2D-4971-8A6B-4DA303606BA0}"/>
              </a:ext>
            </a:extLst>
          </p:cNvPr>
          <p:cNvSpPr/>
          <p:nvPr/>
        </p:nvSpPr>
        <p:spPr>
          <a:xfrm>
            <a:off x="16997301" y="11824365"/>
            <a:ext cx="58928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4000" lvl="1" indent="0">
              <a:spcAft>
                <a:spcPts val="600"/>
              </a:spcAft>
            </a:pPr>
            <a:r>
              <a:rPr lang="en-US" altLang="zh-CN" sz="2000" dirty="0">
                <a:solidFill>
                  <a:srgbClr val="5E5E5E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Procedure for AI-based mobility parameter tuning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963CD54-6324-4F7C-AFF3-74524C6F4632}"/>
              </a:ext>
            </a:extLst>
          </p:cNvPr>
          <p:cNvSpPr/>
          <p:nvPr/>
        </p:nvSpPr>
        <p:spPr>
          <a:xfrm>
            <a:off x="11219643" y="7362671"/>
            <a:ext cx="589288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4000" lvl="1" indent="0">
              <a:spcAft>
                <a:spcPts val="600"/>
              </a:spcAft>
            </a:pPr>
            <a:r>
              <a:rPr lang="en-US" altLang="zh-CN" sz="2000" dirty="0">
                <a:solidFill>
                  <a:srgbClr val="5E5E5E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Throughput gain due to less interruption and better cell choice </a:t>
            </a:r>
          </a:p>
        </p:txBody>
      </p:sp>
    </p:spTree>
    <p:extLst>
      <p:ext uri="{BB962C8B-B14F-4D97-AF65-F5344CB8AC3E}">
        <p14:creationId xmlns:p14="http://schemas.microsoft.com/office/powerpoint/2010/main" val="36229542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980D81C-30C6-4887-AF63-852F22A925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494945" y="13210929"/>
            <a:ext cx="19394109" cy="667239"/>
          </a:xfrm>
        </p:spPr>
        <p:txBody>
          <a:bodyPr>
            <a:normAutofit lnSpcReduction="10000"/>
          </a:bodyPr>
          <a:lstStyle/>
          <a:p>
            <a:r>
              <a:rPr lang="en-US" altLang="zh-CN" dirty="0"/>
              <a:t>METIS II dense urban information society, Input: coarse-grained locations (3m maximum error), Encoder-decoder LSTM uses UE locations in the prior 5s to predict trajectory in the next 5s </a:t>
            </a:r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30" name="文本占位符 2">
            <a:extLst>
              <a:ext uri="{FF2B5EF4-FFF2-40B4-BE49-F238E27FC236}">
                <a16:creationId xmlns:a16="http://schemas.microsoft.com/office/drawing/2014/main" id="{16F5525D-B053-4917-81AC-F2951D6B5F74}"/>
              </a:ext>
            </a:extLst>
          </p:cNvPr>
          <p:cNvSpPr txBox="1">
            <a:spLocks/>
          </p:cNvSpPr>
          <p:nvPr/>
        </p:nvSpPr>
        <p:spPr>
          <a:xfrm>
            <a:off x="694810" y="2176879"/>
            <a:ext cx="15440893" cy="6638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>
              <a:lnSpc>
                <a:spcPct val="130000"/>
              </a:lnSpc>
            </a:pPr>
            <a:r>
              <a:rPr lang="en-US" altLang="zh-CN" sz="3100" dirty="0">
                <a:sym typeface="Helvetica Neue"/>
              </a:rPr>
              <a:t>Motivation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Cell HO and beam switch is more frequent as cells become denser and beams go narrower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Wrong HO may occur due to insufficient use of environment information (e.g., load) and user information (e.g., mobility pattern/behavior)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CHO reserves many resources for candidate cells due to the uncertainty of user trajectory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Trajectory prediction can be accurate enough to facilitate intelligent HO decision even with positioning error</a:t>
            </a: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F5F7D810-4F01-4DCF-A28F-837A0C6F5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72927" y="2583513"/>
            <a:ext cx="6663773" cy="4931191"/>
          </a:xfrm>
          <a:prstGeom prst="rect">
            <a:avLst/>
          </a:prstGeom>
        </p:spPr>
      </p:pic>
      <p:sp>
        <p:nvSpPr>
          <p:cNvPr id="37" name="文本占位符 2">
            <a:extLst>
              <a:ext uri="{FF2B5EF4-FFF2-40B4-BE49-F238E27FC236}">
                <a16:creationId xmlns:a16="http://schemas.microsoft.com/office/drawing/2014/main" id="{13E17F30-F891-4E00-893C-BD3238527BBA}"/>
              </a:ext>
            </a:extLst>
          </p:cNvPr>
          <p:cNvSpPr txBox="1">
            <a:spLocks/>
          </p:cNvSpPr>
          <p:nvPr/>
        </p:nvSpPr>
        <p:spPr>
          <a:xfrm>
            <a:off x="746670" y="8219847"/>
            <a:ext cx="14550480" cy="437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>
              <a:lnSpc>
                <a:spcPct val="130000"/>
              </a:lnSpc>
            </a:pPr>
            <a:r>
              <a:rPr lang="en-US" altLang="zh-CN" sz="3100" dirty="0">
                <a:sym typeface="Helvetica Neue"/>
              </a:rPr>
              <a:t>Potential specification impact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Post-process of model inference (e.g., impact of model output on legacy mobility procedure)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Reuse/extend LCM for AIML-based mobility (e.g., two-sided model with intermedia data transferring over the air to avoid the transmission of sensitive data like UE location)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UE-initiated HO/beam switch with UE-sided model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CF59759-D487-40E4-8281-73FDB4D25F8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5" r="8174"/>
          <a:stretch/>
        </p:blipFill>
        <p:spPr>
          <a:xfrm>
            <a:off x="16081192" y="7514704"/>
            <a:ext cx="6955508" cy="5236979"/>
          </a:xfrm>
          <a:prstGeom prst="rect">
            <a:avLst/>
          </a:prstGeom>
        </p:spPr>
      </p:pic>
      <p:sp>
        <p:nvSpPr>
          <p:cNvPr id="10" name="标题 1">
            <a:extLst>
              <a:ext uri="{FF2B5EF4-FFF2-40B4-BE49-F238E27FC236}">
                <a16:creationId xmlns:a16="http://schemas.microsoft.com/office/drawing/2014/main" id="{15796A67-512A-4C96-9370-FB5E8AD224C9}"/>
              </a:ext>
            </a:extLst>
          </p:cNvPr>
          <p:cNvSpPr txBox="1">
            <a:spLocks/>
          </p:cNvSpPr>
          <p:nvPr/>
        </p:nvSpPr>
        <p:spPr>
          <a:xfrm>
            <a:off x="-447675" y="388278"/>
            <a:ext cx="25279350" cy="1695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marL="0" marR="0" indent="0" algn="ctr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6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charset="-122"/>
                <a:ea typeface="OPPOSans B" charset="-122"/>
                <a:cs typeface="OPPOSans B" charset="-122"/>
                <a:sym typeface="OPPOSans B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/>
                <a:ea typeface="OPPOSans B"/>
                <a:cs typeface="OPPOSans B"/>
                <a:sym typeface="OPPOSans B"/>
              </a:defRPr>
            </a:lvl9pPr>
          </a:lstStyle>
          <a:p>
            <a:pPr hangingPunct="1"/>
            <a:r>
              <a:rPr lang="en-US" altLang="zh-CN" dirty="0"/>
              <a:t>New use case for Rel-19 RAN2-led SID</a:t>
            </a:r>
          </a:p>
          <a:p>
            <a:pPr hangingPunct="1"/>
            <a:r>
              <a:rPr lang="en-US" altLang="zh-CN" dirty="0"/>
              <a:t>AI-based mobility: Handover decision optimization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63136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47138C-8E31-477F-8D38-CAACBAC0E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47675" y="388278"/>
            <a:ext cx="25279350" cy="1695050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New use case for Rel-19 RAN2-led SID</a:t>
            </a:r>
            <a:br>
              <a:rPr lang="en-US" altLang="zh-CN" dirty="0"/>
            </a:br>
            <a:r>
              <a:rPr lang="en-US" altLang="zh-CN" dirty="0"/>
              <a:t>AI-based mobility: Failure avoidance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03D414D-F053-440A-8280-6E8E7687A8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635513" y="2390356"/>
            <a:ext cx="7022499" cy="5190543"/>
          </a:xfrm>
          <a:prstGeom prst="rect">
            <a:avLst/>
          </a:prstGeom>
        </p:spPr>
      </p:pic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FB4FE0CA-E5B8-4668-85DD-F078152229E5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15468600" y="8209459"/>
          <a:ext cx="7668000" cy="374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92000">
                  <a:extLst>
                    <a:ext uri="{9D8B030D-6E8A-4147-A177-3AD203B41FA5}">
                      <a16:colId xmlns:a16="http://schemas.microsoft.com/office/drawing/2014/main" val="925735532"/>
                    </a:ext>
                  </a:extLst>
                </a:gridCol>
                <a:gridCol w="2088000">
                  <a:extLst>
                    <a:ext uri="{9D8B030D-6E8A-4147-A177-3AD203B41FA5}">
                      <a16:colId xmlns:a16="http://schemas.microsoft.com/office/drawing/2014/main" val="2501212384"/>
                    </a:ext>
                  </a:extLst>
                </a:gridCol>
                <a:gridCol w="2088000">
                  <a:extLst>
                    <a:ext uri="{9D8B030D-6E8A-4147-A177-3AD203B41FA5}">
                      <a16:colId xmlns:a16="http://schemas.microsoft.com/office/drawing/2014/main" val="2511858731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UE speed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3200" dirty="0"/>
                        <a:t>≤15km/h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sz="3200" dirty="0"/>
                        <a:t>&gt;15km/h</a:t>
                      </a:r>
                      <a:endParaRPr lang="zh-CN" altLang="en-US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82801353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/>
                        <a:t>Correct prediction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91.53%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90.2%</a:t>
                      </a:r>
                      <a:endParaRPr lang="zh-CN" altLang="en-US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96368088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/>
                        <a:t>False alarm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0.77%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4.63%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4279320"/>
                  </a:ext>
                </a:extLst>
              </a:tr>
              <a:tr h="93600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3200" dirty="0"/>
                        <a:t>Missed failure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60.62%</a:t>
                      </a:r>
                      <a:endParaRPr lang="zh-CN" altLang="en-US" sz="3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/>
                        <a:t>50.76%</a:t>
                      </a:r>
                      <a:endParaRPr lang="zh-CN" altLang="en-US" sz="3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3063338"/>
                  </a:ext>
                </a:extLst>
              </a:tr>
            </a:tbl>
          </a:graphicData>
        </a:graphic>
      </p:graphicFrame>
      <p:sp>
        <p:nvSpPr>
          <p:cNvPr id="9" name="文本占位符 2">
            <a:extLst>
              <a:ext uri="{FF2B5EF4-FFF2-40B4-BE49-F238E27FC236}">
                <a16:creationId xmlns:a16="http://schemas.microsoft.com/office/drawing/2014/main" id="{A59E23FC-9820-45D4-949A-3319B59325D9}"/>
              </a:ext>
            </a:extLst>
          </p:cNvPr>
          <p:cNvSpPr txBox="1">
            <a:spLocks/>
          </p:cNvSpPr>
          <p:nvPr/>
        </p:nvSpPr>
        <p:spPr>
          <a:xfrm>
            <a:off x="777896" y="2515960"/>
            <a:ext cx="13992636" cy="663854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>
              <a:lnSpc>
                <a:spcPct val="130000"/>
              </a:lnSpc>
            </a:pPr>
            <a:r>
              <a:rPr lang="en-US" altLang="zh-CN" sz="3100" dirty="0">
                <a:sym typeface="Helvetica Neue"/>
              </a:rPr>
              <a:t>Motivation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RLF/HOF/BF becomes more frequent as cells become denser and beams go narrower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Reactive strategies instead of proactive methods (e.g., fast RLF recovery rather than RLF avoidance) are applied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AIML can, to some extent, predict the happening of failure and take proactive HO to avoid channel deterioration</a:t>
            </a:r>
          </a:p>
        </p:txBody>
      </p:sp>
      <p:sp>
        <p:nvSpPr>
          <p:cNvPr id="10" name="文本占位符 3">
            <a:extLst>
              <a:ext uri="{FF2B5EF4-FFF2-40B4-BE49-F238E27FC236}">
                <a16:creationId xmlns:a16="http://schemas.microsoft.com/office/drawing/2014/main" id="{010DF3ED-7980-43EA-98F0-7C6A348F9AA5}"/>
              </a:ext>
            </a:extLst>
          </p:cNvPr>
          <p:cNvSpPr txBox="1">
            <a:spLocks/>
          </p:cNvSpPr>
          <p:nvPr/>
        </p:nvSpPr>
        <p:spPr>
          <a:xfrm>
            <a:off x="2494945" y="12840100"/>
            <a:ext cx="19394109" cy="667239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p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ü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Wingdings" panose="05000000000000000000" pitchFamily="2" charset="2"/>
              <a:buChar char="Ø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929292"/>
                </a:solidFill>
                <a:sym typeface="Helvetica"/>
              </a:rPr>
              <a:t>Real data analysis: Technical University of Denmark LTE drive test from </a:t>
            </a:r>
            <a:r>
              <a:rPr lang="en-US" altLang="zh-CN" sz="2000" dirty="0" err="1">
                <a:solidFill>
                  <a:srgbClr val="929292"/>
                </a:solidFill>
                <a:sym typeface="Helvetica"/>
              </a:rPr>
              <a:t>IEEEDataPort</a:t>
            </a:r>
            <a:r>
              <a:rPr lang="en-US" altLang="zh-CN" sz="2000" dirty="0">
                <a:solidFill>
                  <a:srgbClr val="929292"/>
                </a:solidFill>
                <a:sym typeface="Helvetica"/>
              </a:rPr>
              <a:t>. Encoder-decoder LSTM uses UE’s locations and RSRPs in the prior 20s to predict RSRPs in the next 20s  </a:t>
            </a:r>
          </a:p>
        </p:txBody>
      </p:sp>
      <p:sp>
        <p:nvSpPr>
          <p:cNvPr id="11" name="文本占位符 2">
            <a:extLst>
              <a:ext uri="{FF2B5EF4-FFF2-40B4-BE49-F238E27FC236}">
                <a16:creationId xmlns:a16="http://schemas.microsoft.com/office/drawing/2014/main" id="{2DB30687-9D89-4903-B48A-F5F0551F9CDC}"/>
              </a:ext>
            </a:extLst>
          </p:cNvPr>
          <p:cNvSpPr txBox="1">
            <a:spLocks/>
          </p:cNvSpPr>
          <p:nvPr/>
        </p:nvSpPr>
        <p:spPr>
          <a:xfrm>
            <a:off x="777896" y="7580899"/>
            <a:ext cx="14550480" cy="4372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marR="0" indent="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48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1pPr>
            <a:lvl2pPr marL="127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4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2pPr>
            <a:lvl3pPr marL="190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0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3pPr>
            <a:lvl4pPr marL="2540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4pPr>
            <a:lvl5pPr marL="3175000" marR="0" indent="-635000" algn="l" defTabSz="825500" latinLnBrk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3600" b="0" i="0" u="none" strike="noStrike" cap="none" spc="0" baseline="0">
                <a:ln>
                  <a:noFill/>
                </a:ln>
                <a:solidFill>
                  <a:srgbClr val="5E5E5E"/>
                </a:solidFill>
                <a:uFillTx/>
                <a:latin typeface="OPPOSans M" charset="-122"/>
                <a:ea typeface="OPPOSans M" charset="-122"/>
                <a:cs typeface="OPPOSans M" charset="-122"/>
                <a:sym typeface="OPPOSans M"/>
              </a:defRPr>
            </a:lvl5pPr>
            <a:lvl6pPr marL="381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6pPr>
            <a:lvl7pPr marL="444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7pPr>
            <a:lvl8pPr marL="5080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8pPr>
            <a:lvl9pPr marL="5715000" marR="0" indent="-63500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125000"/>
              <a:buFontTx/>
              <a:buChar char="•"/>
              <a:defRPr sz="4800" b="0" i="0" u="none" strike="noStrike" cap="none" spc="0" baseline="0">
                <a:ln>
                  <a:noFill/>
                </a:ln>
                <a:solidFill>
                  <a:srgbClr val="000000"/>
                </a:solidFill>
                <a:uFillTx/>
                <a:latin typeface="OPPOSans M"/>
                <a:ea typeface="OPPOSans M"/>
                <a:cs typeface="OPPOSans M"/>
                <a:sym typeface="OPPOSans M"/>
              </a:defRPr>
            </a:lvl9pPr>
          </a:lstStyle>
          <a:p>
            <a:pPr lvl="1">
              <a:lnSpc>
                <a:spcPct val="130000"/>
              </a:lnSpc>
            </a:pPr>
            <a:r>
              <a:rPr lang="en-US" altLang="zh-CN" sz="3100" dirty="0">
                <a:sym typeface="Helvetica Neue"/>
              </a:rPr>
              <a:t>Potential specification impact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Data collection and model update to reflect real-time channel state change (e.g., the existence of coverage holes or obstacles can be learned with real-time reports from UEs)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Model monitoring mechanism design (e.g., false alarm discovery and fallback to the original serving cell)</a:t>
            </a:r>
          </a:p>
          <a:p>
            <a:pPr lvl="2">
              <a:lnSpc>
                <a:spcPct val="130000"/>
              </a:lnSpc>
              <a:spcBef>
                <a:spcPts val="600"/>
              </a:spcBef>
              <a:buSzPct val="80000"/>
              <a:buFont typeface="Wingdings" panose="05000000000000000000" pitchFamily="2" charset="2"/>
              <a:buChar char="ü"/>
            </a:pPr>
            <a:r>
              <a:rPr lang="en-US" altLang="zh-CN" sz="2800" dirty="0">
                <a:solidFill>
                  <a:schemeClr val="tx1"/>
                </a:solidFill>
              </a:rPr>
              <a:t>UE-based/UE-assisted channel prediction and HO procedure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CA583B6-5447-4EEE-95F3-BFF4344003FA}"/>
              </a:ext>
            </a:extLst>
          </p:cNvPr>
          <p:cNvSpPr/>
          <p:nvPr/>
        </p:nvSpPr>
        <p:spPr>
          <a:xfrm>
            <a:off x="10067925" y="11953459"/>
            <a:ext cx="13539569" cy="647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4000" lvl="1" indent="0" algn="l">
              <a:lnSpc>
                <a:spcPct val="160000"/>
              </a:lnSpc>
              <a:spcAft>
                <a:spcPts val="600"/>
              </a:spcAft>
            </a:pPr>
            <a:r>
              <a:rPr lang="en-US" altLang="zh-CN" sz="2500" b="0" dirty="0">
                <a:solidFill>
                  <a:srgbClr val="5E5E5E"/>
                </a:solidFill>
                <a:latin typeface="OPPOSans M" panose="00020600040101010101" charset="-122"/>
                <a:ea typeface="OPPOSans M" panose="00020600040101010101" charset="-122"/>
                <a:sym typeface="OPPOSans M" panose="00020600040101010101" charset="-122"/>
              </a:rPr>
              <a:t>Prediction accuracy of worsening channel states based on drive test data</a:t>
            </a:r>
          </a:p>
        </p:txBody>
      </p:sp>
    </p:spTree>
    <p:extLst>
      <p:ext uri="{BB962C8B-B14F-4D97-AF65-F5344CB8AC3E}">
        <p14:creationId xmlns:p14="http://schemas.microsoft.com/office/powerpoint/2010/main" val="3108325868"/>
      </p:ext>
    </p:extLst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OPPO PPT template</Template>
  <TotalTime>240</TotalTime>
  <Words>1593</Words>
  <Application>Microsoft Office PowerPoint</Application>
  <PresentationFormat>自定义</PresentationFormat>
  <Paragraphs>187</Paragraphs>
  <Slides>11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2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Arial</vt:lpstr>
      <vt:lpstr>Helvetica</vt:lpstr>
      <vt:lpstr>Wingdings</vt:lpstr>
      <vt:lpstr>White 白底</vt:lpstr>
      <vt:lpstr>Black 黑底</vt:lpstr>
      <vt:lpstr>Considerations on Rel-19 SI on AI/ML for NR air interface</vt:lpstr>
      <vt:lpstr>Status of Rel-18 SI on AI/ML for NR air interface </vt:lpstr>
      <vt:lpstr>Status of Rel-18 SI on AI/ML for NR air interface (Cont’) </vt:lpstr>
      <vt:lpstr>Rel-19 RAN2-led SID: Motivation</vt:lpstr>
      <vt:lpstr>Rel-19 RAN2-led SID: Proposal</vt:lpstr>
      <vt:lpstr>Rel-19 RAN2-led SID: LCM Framework</vt:lpstr>
      <vt:lpstr>PowerPoint 演示文稿</vt:lpstr>
      <vt:lpstr>PowerPoint 演示文稿</vt:lpstr>
      <vt:lpstr>New use case for Rel-19 RAN2-led SID AI-based mobility: Failure avoidance</vt:lpstr>
      <vt:lpstr>New use case for Rel-19 RAN2-led SID Joint channel estimation and CSI feedback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OPPO(Zhongda)</dc:creator>
  <cp:lastModifiedBy>OPPO(Zonda)</cp:lastModifiedBy>
  <cp:revision>366</cp:revision>
  <dcterms:created xsi:type="dcterms:W3CDTF">2022-11-29T06:05:00Z</dcterms:created>
  <dcterms:modified xsi:type="dcterms:W3CDTF">2023-05-31T10:58:05Z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2052-10.1.0.6395</vt:lpwstr>
  </property>
  <property fmtid="{D5CDD505-2E9C-101B-9397-08002B2CF9AE}" pid="3" name="ICV">
    <vt:lpwstr/>
  </property>
</Properties>
</file>