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8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5" r:id="rId9"/>
  </p:sldMasterIdLst>
  <p:notesMasterIdLst>
    <p:notesMasterId r:id="rId17"/>
  </p:notesMasterIdLst>
  <p:sldIdLst>
    <p:sldId id="403" r:id="rId10"/>
    <p:sldId id="1694" r:id="rId11"/>
    <p:sldId id="1781" r:id="rId12"/>
    <p:sldId id="1782" r:id="rId13"/>
    <p:sldId id="1783" r:id="rId14"/>
    <p:sldId id="1784" r:id="rId15"/>
    <p:sldId id="402" r:id="rId16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35">
          <p15:clr>
            <a:srgbClr val="A4A3A4"/>
          </p15:clr>
        </p15:guide>
        <p15:guide id="2" pos="286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0000"/>
    <a:srgbClr val="FF6600"/>
    <a:srgbClr val="CC0000"/>
    <a:srgbClr val="FF9999"/>
    <a:srgbClr val="FFFF66"/>
    <a:srgbClr val="99FF99"/>
    <a:srgbClr val="FFCCFF"/>
    <a:srgbClr val="66FF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4" autoAdjust="0"/>
    <p:restoredTop sz="95256" autoAdjust="0"/>
  </p:normalViewPr>
  <p:slideViewPr>
    <p:cSldViewPr snapToGrid="0" snapToObjects="1">
      <p:cViewPr varScale="1">
        <p:scale>
          <a:sx n="143" d="100"/>
          <a:sy n="143" d="100"/>
        </p:scale>
        <p:origin x="102" y="102"/>
      </p:cViewPr>
      <p:guideLst>
        <p:guide orient="horz" pos="1635"/>
        <p:guide pos="2867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3114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849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330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4224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635291"/>
            <a:ext cx="7509087" cy="735012"/>
          </a:xfrm>
        </p:spPr>
        <p:txBody>
          <a:bodyPr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Rel-19 SDT enhancements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14"/>
          <p:cNvSpPr txBox="1"/>
          <p:nvPr/>
        </p:nvSpPr>
        <p:spPr>
          <a:xfrm>
            <a:off x="118110" y="16129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en-US" dirty="0">
                <a:solidFill>
                  <a:schemeClr val="bg1"/>
                </a:solidFill>
                <a:latin typeface="Arial" panose="020B0604020202020204" pitchFamily="34" charset="0"/>
              </a:rPr>
              <a:t>3GPP TSG RAN Rel-19 workshop</a:t>
            </a:r>
          </a:p>
          <a:p>
            <a:pPr lvl="0"/>
            <a:r>
              <a:rPr lang="fi-FI" dirty="0">
                <a:solidFill>
                  <a:schemeClr val="bg1"/>
                </a:solidFill>
                <a:latin typeface="Arial" panose="020B0604020202020204" pitchFamily="34" charset="0"/>
              </a:rPr>
              <a:t>Taipei, June 15 - 16, 2023</a:t>
            </a:r>
            <a:endParaRPr lang="en-US" altLang="en-GB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9394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5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Text Box 13"/>
          <p:cNvSpPr txBox="1"/>
          <p:nvPr/>
        </p:nvSpPr>
        <p:spPr>
          <a:xfrm>
            <a:off x="7445538" y="146685"/>
            <a:ext cx="146367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sv-SE" sz="1600" b="1" dirty="0">
                <a:solidFill>
                  <a:schemeClr val="bg1"/>
                </a:solidFill>
                <a:latin typeface="Arial" panose="020B0604020202020204" pitchFamily="34" charset="0"/>
              </a:rPr>
              <a:t>RWS-230297</a:t>
            </a:r>
            <a:endParaRPr lang="en-GB" altLang="en-US" sz="16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35915" y="325755"/>
            <a:ext cx="8513445" cy="380365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Further enhancements for SDT – Motivation (1)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952" y="807677"/>
            <a:ext cx="6079778" cy="3304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Small and infrequent data transmissions are very typical in mobile networks 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C</a:t>
            </a: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ommon to both smart phone applications as well as other devices such as wearables, sensors, smart meters, IoT devices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INACTIVE state is mandatory for UEs since Rel-15, but is seldom used in real networks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Standalone 5G deployments typically fail to exploit INACTIVE state because of small </a:t>
            </a: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and/or infrequent data keeping the UE in CONNECTED state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UEs are typically kept in power hungry CONNECTED state or the system incurs a large </a:t>
            </a:r>
            <a:r>
              <a:rPr lang="en-US" altLang="zh-CN" sz="12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overhead when moving back and forth from IDLE/INACTIVE to CONNECTED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Many operators that deployed 5G SA, simply disabled (or never use) INACTIVE state as a result </a:t>
            </a:r>
            <a:endParaRPr lang="en-US" altLang="en-US" sz="1200" dirty="0">
              <a:solidFill>
                <a:schemeClr val="tx1"/>
              </a:solidFill>
              <a:uFillTx/>
              <a:cs typeface="Times New Roman" panose="02020603050405020304" charset="0"/>
              <a:sym typeface="+mn-ea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845DB80-7AEC-9B75-5D1C-BAA66C766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6A28295-2E77-A5BF-B740-BCA504BC6C7B}"/>
              </a:ext>
            </a:extLst>
          </p:cNvPr>
          <p:cNvGraphicFramePr>
            <a:graphicFrameLocks/>
          </p:cNvGraphicFramePr>
          <p:nvPr/>
        </p:nvGraphicFramePr>
        <p:xfrm>
          <a:off x="6192598" y="659401"/>
          <a:ext cx="2578100" cy="194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0" imgH="0" progId="StaticMetafile">
                  <p:embed/>
                </p:oleObj>
              </mc:Choice>
              <mc:Fallback>
                <p:oleObj name="Picture" r:id="rId3" imgW="0" imgH="0" progId="StaticMetafile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6A28295-2E77-A5BF-B740-BCA504BC6C7B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2598" y="659401"/>
                        <a:ext cx="2578100" cy="1949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2218B3E-A2D2-5043-5DCB-79FC7A3B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384" y="643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AF9AC19-290E-F57A-6801-E428A83EA2C8}"/>
              </a:ext>
            </a:extLst>
          </p:cNvPr>
          <p:cNvGraphicFramePr>
            <a:graphicFrameLocks/>
          </p:cNvGraphicFramePr>
          <p:nvPr/>
        </p:nvGraphicFramePr>
        <p:xfrm>
          <a:off x="6176723" y="2796176"/>
          <a:ext cx="2609850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5" imgW="0" imgH="0" progId="StaticMetafile">
                  <p:embed/>
                </p:oleObj>
              </mc:Choice>
              <mc:Fallback>
                <p:oleObj name="Picture" r:id="rId5" imgW="0" imgH="0" progId="StaticMetafile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AF9AC19-290E-F57A-6801-E428A83EA2C8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723" y="2796176"/>
                        <a:ext cx="2609850" cy="19748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A361D96-3951-8926-835B-71DFD4EAF5C7}"/>
              </a:ext>
            </a:extLst>
          </p:cNvPr>
          <p:cNvSpPr txBox="1"/>
          <p:nvPr/>
        </p:nvSpPr>
        <p:spPr>
          <a:xfrm>
            <a:off x="6895345" y="4745626"/>
            <a:ext cx="1371116" cy="23360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GB" sz="1050" dirty="0"/>
              <a:t>Source: 3GPP TR 36.822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35915" y="325755"/>
            <a:ext cx="8513445" cy="380365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Further enhancements for SDT – Motivation (2)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49" y="828084"/>
            <a:ext cx="3741193" cy="158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Rel-17 and Rel-18 5G enhancements provide benefits fo</a:t>
            </a:r>
            <a:r>
              <a:rPr lang="en-US" altLang="zh-CN" sz="1000" dirty="0">
                <a:latin typeface="Arial" panose="020B0604020202020204" pitchFamily="34" charset="0"/>
                <a:sym typeface="+mn-ea"/>
              </a:rPr>
              <a:t>r small data transmissions by enabling data transmission in INACTIVE state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latin typeface="Arial" panose="020B0604020202020204" pitchFamily="34" charset="0"/>
                <a:sym typeface="+mn-ea"/>
              </a:rPr>
              <a:t>Some networks are now enabling the usage of INACTIVE state with SDT feature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latin typeface="Arial" panose="020B0604020202020204" pitchFamily="34" charset="0"/>
                <a:sym typeface="+mn-ea"/>
              </a:rPr>
              <a:t>However, SDT feature still needs further enhancements for it to enable the networks to fully exploit the possible gains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845DB80-7AEC-9B75-5D1C-BAA66C766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218B3E-A2D2-5043-5DCB-79FC7A3B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384" y="643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2956F187-B361-606D-5070-C37F009D4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742" y="838624"/>
            <a:ext cx="5019080" cy="2092893"/>
          </a:xfrm>
          <a:prstGeom prst="rect">
            <a:avLst/>
          </a:prstGeom>
        </p:spPr>
      </p:pic>
      <p:sp>
        <p:nvSpPr>
          <p:cNvPr id="81" name="矩形 2">
            <a:extLst>
              <a:ext uri="{FF2B5EF4-FFF2-40B4-BE49-F238E27FC236}">
                <a16:creationId xmlns:a16="http://schemas.microsoft.com/office/drawing/2014/main" id="{23D0F899-D33E-9DC9-C88E-63357723D43B}"/>
              </a:ext>
            </a:extLst>
          </p:cNvPr>
          <p:cNvSpPr/>
          <p:nvPr/>
        </p:nvSpPr>
        <p:spPr>
          <a:xfrm>
            <a:off x="310811" y="2413272"/>
            <a:ext cx="8590347" cy="242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latin typeface="Arial" panose="020B0604020202020204" pitchFamily="34" charset="0"/>
                <a:sym typeface="+mn-ea"/>
              </a:rPr>
              <a:t>Some of the possible enhancements over Rel-17/Rel-18 include: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b="1" u="sng" dirty="0">
                <a:latin typeface="Arial" panose="020B0604020202020204" pitchFamily="34" charset="0"/>
                <a:sym typeface="+mn-ea"/>
              </a:rPr>
              <a:t>Enablers for new SDT applications: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RRC-less SDT: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To further reduce the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overhead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SDT for IDLE mode: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To extend the power saving benefits and to enable similar gains as LTE/EDT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Pre-configured resources for MT-SDT: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To further reduce DL overhead for SDT traffic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b="1" u="sng" dirty="0">
                <a:latin typeface="Arial" panose="020B0604020202020204" pitchFamily="34" charset="0"/>
                <a:sym typeface="+mn-ea"/>
              </a:rPr>
              <a:t>Further enhancements for the SDT feature: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Larger payload sizes/Longer period for SDT: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Low hanging fruit. These simple enhancements enable large gains and support new use cases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SDT on non-initial BWP: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To avoid congestion over initial BWP and to improve the efficiency of SDT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latin typeface="Arial" panose="020B0604020202020204" pitchFamily="34" charset="0"/>
                <a:sym typeface="+mn-ea"/>
              </a:rPr>
              <a:t>Robustness and efficiency improvements: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Prevent unnecessary transitions to IDLE upon SDT failure and minimize back-haul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overhead)</a:t>
            </a:r>
          </a:p>
        </p:txBody>
      </p:sp>
    </p:spTree>
    <p:extLst>
      <p:ext uri="{BB962C8B-B14F-4D97-AF65-F5344CB8AC3E}">
        <p14:creationId xmlns:p14="http://schemas.microsoft.com/office/powerpoint/2010/main" val="379680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35915" y="325755"/>
            <a:ext cx="8513445" cy="380365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SDT enhancements to enablers new applications/verticals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49" y="692772"/>
            <a:ext cx="8720334" cy="420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RRC-less for SDT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b="1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Main motivation: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Further </a:t>
            </a:r>
            <a:r>
              <a:rPr lang="en-US" altLang="zh-CN" sz="900" dirty="0" err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overhead reduction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Both Rel-17 and Rel-18 is based on RRC-based SDT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RAN2 extensively studied both RRC-based and RRC-less SDT and acknowledged the benefits of RRC-less SDT (especially for the same cell case)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RRC-less SDT further enables very low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overhead and improves the overall system performance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Especially suitable with pre-configured resources (e.g. CG/SPS in UL/DL), but in general can be supported when the UE is in the same cell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SDT for IDLE mode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b="1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Main motivation: 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Further power saving and enabling new use cases that require the UE to be in IDLE mode (e.g. IoT applications)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LTE/EDT enables IDLE mode for small data transmissions using the stored NAS security context and already works with 5GC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Enabling SDT for IDLE mode will bring 5G RAN on-par with the EDT feature and exploits the already existing building blocks in 5GC for early data transmission over control plane </a:t>
            </a:r>
            <a:endParaRPr lang="en-US" altLang="zh-CN" sz="900" dirty="0">
              <a:latin typeface="Arial" panose="020B0604020202020204" pitchFamily="34" charset="0"/>
              <a:sym typeface="+mn-ea"/>
            </a:endParaRP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Pre-configured resources for MT-SDT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b="1" u="sng" dirty="0">
                <a:latin typeface="Arial" panose="020B0604020202020204" pitchFamily="34" charset="0"/>
                <a:sym typeface="+mn-ea"/>
              </a:rPr>
              <a:t>Main motivation: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Further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overhead reduction for periodic MT traffic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In Rel-18, MT-SDT uses paging triggered SDT procedure to initiate SDT procedure for Mobile terminated traffic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T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his 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is not optimal in case of periodic DL traffic and further gains can be realized if periodic DL resources could be used for MT traffic. 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The gains are especially attractive if this is combined with RRC-less transmissions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845DB80-7AEC-9B75-5D1C-BAA66C766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218B3E-A2D2-5043-5DCB-79FC7A3B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384" y="643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2794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35915" y="325755"/>
            <a:ext cx="8513445" cy="380365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Enhancements for SDT feature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49" y="692772"/>
            <a:ext cx="8720334" cy="451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Larger payload sizes and longer SDT period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SDT currently only supports up to 96 kB of data and the SDT session has to finish within 4sec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Larger payload sizes for SDT can be enabled with very minimal changes to the specs (e.g. 512 kB to cover a 2MP image)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Longer SDT session period would also be useful to avoid unnecessary session failures but may need further sparse PDCCH monitoring periodicity or enabling UE specific DRX for SDT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SDT for non-initial BWP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Only initial BWP can be used for SDT until Rel-18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Congestion over initial BWP is bad and severely restricts the system capacity for SDT UEs 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Non-initial BWP for SDT makes the feature more widely deployable and significantly increases th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e number of SDT UEs in the cell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Robustness and efficiency improvements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Failure recovery during SDT session relies on the suboptimal NAS recovery procedure (i.e. UE moves to IDLE mode and initiates new connection):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Enabling a light-weight mechanism for error recovery (similar to reestablishment) would significantly improve the SDT performance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SDT uses stored RLC context and this decision was made to simplify the design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Results in unnecessary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Xn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to perform context fetch for SDT even when anchor relocation is not used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Arial" panose="020B0604020202020204" pitchFamily="34" charset="0"/>
                <a:sym typeface="+mn-ea"/>
              </a:rPr>
              <a:t>Using default RLC configuration could avoid this and simplify the design and enable lower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signalling</a:t>
            </a:r>
            <a:r>
              <a:rPr lang="en-US" altLang="zh-CN" sz="900" dirty="0">
                <a:latin typeface="Arial" panose="020B0604020202020204" pitchFamily="34" charset="0"/>
                <a:sym typeface="+mn-ea"/>
              </a:rPr>
              <a:t> overhead over </a:t>
            </a:r>
            <a:r>
              <a:rPr lang="en-US" altLang="zh-CN" sz="900" dirty="0" err="1">
                <a:latin typeface="Arial" panose="020B0604020202020204" pitchFamily="34" charset="0"/>
                <a:sym typeface="+mn-ea"/>
              </a:rPr>
              <a:t>Xn</a:t>
            </a:r>
            <a:endParaRPr lang="en-US" altLang="zh-CN" sz="900" dirty="0">
              <a:latin typeface="Arial" panose="020B0604020202020204" pitchFamily="34" charset="0"/>
              <a:sym typeface="+mn-ea"/>
            </a:endParaRP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000" dirty="0">
              <a:latin typeface="Arial" panose="020B0604020202020204" pitchFamily="34" charset="0"/>
              <a:sym typeface="+mn-ea"/>
            </a:endParaRP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000" dirty="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845DB80-7AEC-9B75-5D1C-BAA66C766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218B3E-A2D2-5043-5DCB-79FC7A3B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384" y="643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493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35915" y="325755"/>
            <a:ext cx="8513445" cy="380365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Conclusion and proposals 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49" y="692772"/>
            <a:ext cx="8720334" cy="360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Further enhancements for SDT feature will benefit the overall system and </a:t>
            </a:r>
            <a:r>
              <a:rPr lang="en-US" altLang="zh-CN" sz="1000" dirty="0">
                <a:latin typeface="Arial" panose="020B0604020202020204" pitchFamily="34" charset="0"/>
                <a:sym typeface="+mn-ea"/>
              </a:rPr>
              <a:t>improve the system efficiency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SDT enhancements will enable the operators to exploit the INACTIVE state which is seldom used in 5G networks today</a:t>
            </a:r>
          </a:p>
          <a:p>
            <a:pPr marL="171450" lvl="1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Proposal : RAN should consider the following SDT enhancements and enable a SDT enhancements WI in Rel-19 with a selected set of the features from below</a:t>
            </a:r>
            <a:endParaRPr lang="en-US" altLang="zh-CN" sz="1100" dirty="0">
              <a:solidFill>
                <a:srgbClr val="00B0F0"/>
              </a:solidFill>
              <a:latin typeface="Arial" panose="020B0604020202020204" pitchFamily="34" charset="0"/>
              <a:sym typeface="+mn-ea"/>
            </a:endParaRP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b="1" u="sng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Enhancements to Enable new SDT applications: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RRC-less SDT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Pre-configured resources for MT-SDT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SDT for IDLE mode</a:t>
            </a:r>
          </a:p>
          <a:p>
            <a:pPr marL="628650" lvl="2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b="1" u="sng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Further enhancements for the SDT feature: 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SDT on non-initial BWP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Robustness and efficiency improvements</a:t>
            </a:r>
          </a:p>
          <a:p>
            <a:pPr marL="1085850" lvl="3" indent="-17145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Larger payload sizes/Longer period for SDT</a:t>
            </a:r>
            <a:endParaRPr lang="en-US" altLang="zh-CN" sz="1000" dirty="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845DB80-7AEC-9B75-5D1C-BAA66C766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267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8</TotalTime>
  <Words>937</Words>
  <Application>Microsoft Office PowerPoint</Application>
  <PresentationFormat>On-screen Show (16:9)</PresentationFormat>
  <Paragraphs>73</Paragraphs>
  <Slides>7</Slides>
  <Notes>7</Notes>
  <HiddenSlides>0</HiddenSlides>
  <MMClips>0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  <vt:variant>
        <vt:lpstr>Custom Shows</vt:lpstr>
      </vt:variant>
      <vt:variant>
        <vt:i4>1</vt:i4>
      </vt:variant>
    </vt:vector>
  </HeadingPairs>
  <TitlesOfParts>
    <vt:vector size="25" baseType="lpstr">
      <vt:lpstr>微软雅黑</vt:lpstr>
      <vt:lpstr>宋体</vt:lpstr>
      <vt:lpstr>Arial</vt:lpstr>
      <vt:lpstr>Calibri</vt:lpstr>
      <vt:lpstr>Heiti SC Light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Picture</vt:lpstr>
      <vt:lpstr>Rel-19 SDT enhancements</vt:lpstr>
      <vt:lpstr>Further enhancements for SDT – Motivation (1)</vt:lpstr>
      <vt:lpstr>Further enhancements for SDT – Motivation (2)</vt:lpstr>
      <vt:lpstr>SDT enhancements to enablers new applications/verticals</vt:lpstr>
      <vt:lpstr>Enhancements for SDT feature</vt:lpstr>
      <vt:lpstr>Conclusion and proposals 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ZTE(Eswar)</cp:lastModifiedBy>
  <cp:revision>2241</cp:revision>
  <dcterms:created xsi:type="dcterms:W3CDTF">2015-07-14T07:21:00Z</dcterms:created>
  <dcterms:modified xsi:type="dcterms:W3CDTF">2023-05-31T08:55:41Z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09FB0CEA62AB4D3BAD6C6BC55D1F1AA0</vt:lpwstr>
  </property>
</Properties>
</file>