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595" r:id="rId2"/>
    <p:sldId id="640" r:id="rId3"/>
    <p:sldId id="641" r:id="rId4"/>
    <p:sldId id="617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y-Luc Champel" initials="MC" lastIdx="1" clrIdx="0">
    <p:extLst>
      <p:ext uri="{19B8F6BF-5375-455C-9EA6-DF929625EA0E}">
        <p15:presenceInfo xmlns:p15="http://schemas.microsoft.com/office/powerpoint/2012/main" userId="58b50b414dcfee8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0074"/>
    <a:srgbClr val="7E025B"/>
    <a:srgbClr val="70AC2E"/>
    <a:srgbClr val="FF6700"/>
    <a:srgbClr val="E88134"/>
    <a:srgbClr val="5380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3607" autoAdjust="0"/>
  </p:normalViewPr>
  <p:slideViewPr>
    <p:cSldViewPr snapToGrid="0">
      <p:cViewPr varScale="1">
        <p:scale>
          <a:sx n="94" d="100"/>
          <a:sy n="94" d="100"/>
        </p:scale>
        <p:origin x="205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D3DE37-79BB-4896-9BB5-53AB977D136D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CCA36-1B41-459C-B9D9-F4E1156B1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99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CCCA36-1B41-459C-B9D9-F4E1156B145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2675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CCCA36-1B41-459C-B9D9-F4E1156B145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5186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7478" y="1473144"/>
            <a:ext cx="10058400" cy="1832924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54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02541" y="3691783"/>
            <a:ext cx="7404847" cy="1570498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2023/5/31</a:t>
            </a:fld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668B479B-CEB8-4C8F-AEC5-BBD6D37388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282957" y="108027"/>
            <a:ext cx="743833" cy="75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13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537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+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文本"/>
          <p:cNvSpPr txBox="1">
            <a:spLocks noGrp="1"/>
          </p:cNvSpPr>
          <p:nvPr>
            <p:ph type="title"/>
          </p:nvPr>
        </p:nvSpPr>
        <p:spPr>
          <a:xfrm>
            <a:off x="3321050" y="570862"/>
            <a:ext cx="5549900" cy="733511"/>
          </a:xfrm>
          <a:prstGeom prst="rect">
            <a:avLst/>
          </a:prstGeom>
        </p:spPr>
        <p:txBody>
          <a:bodyPr/>
          <a:lstStyle>
            <a:lvl1pPr>
              <a:defRPr sz="2560"/>
            </a:lvl1pPr>
          </a:lstStyle>
          <a:p>
            <a:r>
              <a:t>标题文本</a:t>
            </a:r>
          </a:p>
        </p:txBody>
      </p:sp>
      <p:sp>
        <p:nvSpPr>
          <p:cNvPr id="23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3321050" y="2601129"/>
            <a:ext cx="5549900" cy="2593360"/>
          </a:xfrm>
          <a:prstGeom prst="rect">
            <a:avLst/>
          </a:prstGeom>
        </p:spPr>
        <p:txBody>
          <a:bodyPr anchor="t"/>
          <a:lstStyle>
            <a:lvl1pPr>
              <a:spcBef>
                <a:spcPts val="640"/>
              </a:spcBef>
              <a:buClrTx/>
            </a:lvl1pPr>
            <a:lvl2pPr>
              <a:spcBef>
                <a:spcPts val="640"/>
              </a:spcBef>
              <a:buClrTx/>
            </a:lvl2pPr>
            <a:lvl3pPr>
              <a:spcBef>
                <a:spcPts val="640"/>
              </a:spcBef>
              <a:buClrTx/>
            </a:lvl3pPr>
            <a:lvl4pPr>
              <a:spcBef>
                <a:spcPts val="640"/>
              </a:spcBef>
              <a:buClrTx/>
            </a:lvl4pPr>
            <a:lvl5pPr>
              <a:spcBef>
                <a:spcPts val="640"/>
              </a:spcBef>
              <a:buClrTx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24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34085751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111095"/>
            <a:ext cx="10058400" cy="811851"/>
          </a:xfrm>
        </p:spPr>
        <p:txBody>
          <a:bodyPr/>
          <a:lstStyle>
            <a:lvl1pPr marL="0">
              <a:defRPr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222049"/>
            <a:ext cx="10058400" cy="504428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9"/>
          <p:cNvCxnSpPr/>
          <p:nvPr userDrawn="1"/>
        </p:nvCxnSpPr>
        <p:spPr>
          <a:xfrm>
            <a:off x="0" y="922946"/>
            <a:ext cx="12192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C60C31C4-2604-440C-909F-497026ED8C96}"/>
              </a:ext>
            </a:extLst>
          </p:cNvPr>
          <p:cNvSpPr txBox="1">
            <a:spLocks/>
          </p:cNvSpPr>
          <p:nvPr userDrawn="1"/>
        </p:nvSpPr>
        <p:spPr>
          <a:xfrm>
            <a:off x="9900457" y="6464882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0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11C5545-0BFC-4754-929C-A08561083B5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6615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6C83D193-4582-48AB-9D3E-143C0429C48B}"/>
              </a:ext>
            </a:extLst>
          </p:cNvPr>
          <p:cNvSpPr txBox="1">
            <a:spLocks/>
          </p:cNvSpPr>
          <p:nvPr userDrawn="1"/>
        </p:nvSpPr>
        <p:spPr>
          <a:xfrm>
            <a:off x="9936191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0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11C5545-0BFC-4754-929C-A08561083B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761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187865"/>
            <a:ext cx="4937760" cy="468122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187866"/>
            <a:ext cx="4937760" cy="468123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6782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339788"/>
            <a:ext cx="4937760" cy="36207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339788"/>
            <a:ext cx="4937760" cy="36207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986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49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743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464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1DE8E9BB-3773-4906-A3E7-88733CC8E23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160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21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287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135739"/>
            <a:ext cx="10058400" cy="473335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DE8E9BB-3773-4906-A3E7-88733CC8E23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ACC168D-EEA7-4D55-9D9D-2F9938A4843C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282957" y="108027"/>
            <a:ext cx="743833" cy="75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54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panose="05000000000000000000" pitchFamily="2" charset="2"/>
        <a:buChar char="n"/>
        <a:defRPr sz="24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●"/>
        <a:defRPr sz="20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宋体" panose="02010600030101010101" pitchFamily="2" charset="-122"/>
        <a:buChar char="－"/>
        <a:defRPr sz="18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52975" y="1896804"/>
            <a:ext cx="10813306" cy="957232"/>
          </a:xfrm>
        </p:spPr>
        <p:txBody>
          <a:bodyPr>
            <a:normAutofit fontScale="90000"/>
          </a:bodyPr>
          <a:lstStyle/>
          <a:p>
            <a:r>
              <a:rPr lang="en-US" altLang="zh-CN" sz="4800" dirty="0"/>
              <a:t>Views on IDLE/INACTIVE enhancements </a:t>
            </a:r>
            <a:endParaRPr lang="zh-CN" altLang="en-US" sz="48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788B121-866E-4D1B-915D-42FD5C41608C}"/>
              </a:ext>
            </a:extLst>
          </p:cNvPr>
          <p:cNvSpPr txBox="1"/>
          <p:nvPr/>
        </p:nvSpPr>
        <p:spPr>
          <a:xfrm>
            <a:off x="187568" y="113213"/>
            <a:ext cx="1101969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1"/>
            <a:r>
              <a:rPr lang="en-GB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3GPP RAN-Release 19 workshop															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  <a:p>
            <a:pPr hangingPunct="1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Taipei, 15</a:t>
            </a:r>
            <a:r>
              <a:rPr lang="en-US" altLang="zh-CN" sz="2400" baseline="300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th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 – 16</a:t>
            </a:r>
            <a:r>
              <a:rPr lang="en-US" altLang="zh-CN" sz="2400" baseline="300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th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 June, 2023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07F31BB-0D13-44CE-A80F-356286B1FCCB}"/>
              </a:ext>
            </a:extLst>
          </p:cNvPr>
          <p:cNvSpPr txBox="1"/>
          <p:nvPr/>
        </p:nvSpPr>
        <p:spPr>
          <a:xfrm>
            <a:off x="9293290" y="113213"/>
            <a:ext cx="19139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RWS-230265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70489" y="3852796"/>
            <a:ext cx="93782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Xiaomi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9122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864C8F-9535-480A-A692-C2E196CBE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753" y="0"/>
            <a:ext cx="11055927" cy="811851"/>
          </a:xfrm>
        </p:spPr>
        <p:txBody>
          <a:bodyPr>
            <a:noAutofit/>
          </a:bodyPr>
          <a:lstStyle/>
          <a:p>
            <a:r>
              <a:rPr lang="en-US" altLang="zh-CN" sz="2800" dirty="0"/>
              <a:t>Motivations</a:t>
            </a:r>
            <a:endParaRPr lang="zh-CN" altLang="en-US" sz="2800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ACDB3C3-36D6-4232-834C-4EC09D2C5403}"/>
              </a:ext>
            </a:extLst>
          </p:cNvPr>
          <p:cNvSpPr txBox="1"/>
          <p:nvPr/>
        </p:nvSpPr>
        <p:spPr>
          <a:xfrm>
            <a:off x="450476" y="5196367"/>
            <a:ext cx="110984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16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Observation</a:t>
            </a:r>
            <a:r>
              <a:rPr lang="en-US" altLang="zh-CN" sz="16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en-US" sz="16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Currently, flexible initial BWP configuration for more purposes (e.g. paging, MBS, SDT) are not considered </a:t>
            </a:r>
          </a:p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16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Proposal: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 Rel-19 WI for IDLE/INACTIVE enhancements for </a:t>
            </a:r>
            <a:r>
              <a:rPr lang="en-US" altLang="zh-CN" sz="16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initial BWP configuration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zh-CN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F0C224D9-93DD-46B8-B4EC-B94032FF65D9}"/>
              </a:ext>
            </a:extLst>
          </p:cNvPr>
          <p:cNvSpPr/>
          <p:nvPr/>
        </p:nvSpPr>
        <p:spPr>
          <a:xfrm>
            <a:off x="450476" y="1246134"/>
            <a:ext cx="10404489" cy="406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900"/>
              </a:spcAft>
            </a:pPr>
            <a:r>
              <a:rPr lang="en-US" altLang="zh-CN" sz="1600" b="1" dirty="0">
                <a:solidFill>
                  <a:schemeClr val="accent1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Background:</a:t>
            </a:r>
            <a:endParaRPr lang="zh-CN" altLang="zh-CN" sz="1600" i="1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 algn="just">
              <a:spcAft>
                <a:spcPts val="50"/>
              </a:spcAft>
              <a:buAutoNum type="arabicParenBoth"/>
            </a:pPr>
            <a:r>
              <a:rPr lang="en-US" altLang="zh-CN" sz="16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Currently, the Spec can already support to configured separate initial BWP configuration for (e) Redcap UEs for the following cases:</a:t>
            </a:r>
          </a:p>
          <a:p>
            <a:pPr marL="1143000" lvl="2" indent="-228600" algn="just">
              <a:buFont typeface="Wingdings" panose="05000000000000000000" pitchFamily="2" charset="2"/>
              <a:buChar char=""/>
            </a:pPr>
            <a:r>
              <a:rPr lang="en-US" altLang="zh-CN" sz="1400" i="1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RAR;</a:t>
            </a:r>
            <a:endParaRPr lang="zh-CN" altLang="zh-CN" sz="1400" i="1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buFont typeface="Wingdings" panose="05000000000000000000" pitchFamily="2" charset="2"/>
              <a:buChar char=""/>
            </a:pPr>
            <a:r>
              <a:rPr lang="en-US" altLang="zh-CN" sz="1400" i="1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SDT; (if the separate initial BWP does not CD-SSB, </a:t>
            </a:r>
            <a:r>
              <a:rPr lang="en-GB" altLang="zh-CN" sz="1400" i="1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NCD SSB will be configured</a:t>
            </a:r>
            <a:r>
              <a:rPr lang="en-US" altLang="zh-CN" sz="1400" i="1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1400" i="1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buFont typeface="Wingdings" panose="05000000000000000000" pitchFamily="2" charset="2"/>
              <a:buChar char=""/>
            </a:pPr>
            <a:r>
              <a:rPr lang="en-US" altLang="zh-CN" sz="1400" i="1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Paging (if the separate initial BWP contains coreset#0 and CD-SSB)</a:t>
            </a:r>
          </a:p>
          <a:p>
            <a:pPr algn="just">
              <a:spcAft>
                <a:spcPts val="50"/>
              </a:spcAft>
            </a:pPr>
            <a:r>
              <a:rPr lang="en-US" altLang="zh-CN" sz="16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However, flexible initial BWP configuration (e.g. multiple initial BWPs) for more purposes are not considered:</a:t>
            </a:r>
          </a:p>
          <a:p>
            <a:pPr marL="1143000" lvl="2" indent="-228600" algn="just">
              <a:spcAft>
                <a:spcPts val="50"/>
              </a:spcAft>
              <a:buFont typeface="Wingdings" panose="05000000000000000000" pitchFamily="2" charset="2"/>
              <a:buChar char=""/>
            </a:pPr>
            <a:r>
              <a:rPr lang="en-US" altLang="zh-CN" sz="1400" i="1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Paging (if the separate initial BWP does not contains CD-SSB)</a:t>
            </a:r>
          </a:p>
          <a:p>
            <a:pPr marL="1143000" lvl="2" indent="-228600" algn="just">
              <a:spcAft>
                <a:spcPts val="50"/>
              </a:spcAft>
              <a:buFont typeface="Wingdings" panose="05000000000000000000" pitchFamily="2" charset="2"/>
              <a:buChar char=""/>
            </a:pPr>
            <a:r>
              <a:rPr lang="en-US" altLang="zh-CN" sz="1400" i="1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MBS;</a:t>
            </a:r>
          </a:p>
          <a:p>
            <a:pPr marL="1143000" lvl="2" indent="-228600" algn="just">
              <a:spcAft>
                <a:spcPts val="50"/>
              </a:spcAft>
              <a:buFont typeface="Wingdings" panose="05000000000000000000" pitchFamily="2" charset="2"/>
              <a:buChar char=""/>
            </a:pPr>
            <a:r>
              <a:rPr lang="en-US" altLang="zh-CN" sz="1400" i="1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Slice;</a:t>
            </a:r>
          </a:p>
          <a:p>
            <a:pPr marL="342900" indent="-342900" algn="just">
              <a:spcAft>
                <a:spcPts val="50"/>
              </a:spcAft>
              <a:buAutoNum type="arabicParenBoth" startAt="2"/>
            </a:pPr>
            <a:r>
              <a:rPr lang="en-US" altLang="zh-CN" sz="16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One cell/frequency could be too overloaded and be congested for initial access in a hot spot, e.g. due to RACH partition and/or uneven UE distribution of single frequency priority;</a:t>
            </a:r>
          </a:p>
          <a:p>
            <a:pPr marL="342900" indent="-342900" algn="just">
              <a:spcAft>
                <a:spcPts val="50"/>
              </a:spcAft>
              <a:buFontTx/>
              <a:buAutoNum type="arabicParenBoth" startAt="2"/>
            </a:pPr>
            <a:r>
              <a:rPr lang="en-US" altLang="zh-CN" sz="16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One cell/frequency could be too overloaded and be congested for paging in a hot spot, e.g. due to uneven UE distribution of single frequency priority;</a:t>
            </a:r>
          </a:p>
          <a:p>
            <a:pPr marL="342900" indent="-342900" algn="just">
              <a:spcAft>
                <a:spcPts val="50"/>
              </a:spcAft>
              <a:buAutoNum type="arabicParenBoth" startAt="2"/>
            </a:pPr>
            <a:endParaRPr lang="en-US" altLang="zh-CN" sz="1600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 algn="just">
              <a:spcAft>
                <a:spcPts val="50"/>
              </a:spcAft>
              <a:buAutoNum type="arabicParenBoth"/>
            </a:pPr>
            <a:endParaRPr lang="en-US" altLang="zh-CN" sz="1600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4428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753" y="163163"/>
            <a:ext cx="10058400" cy="811851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Objectives for R19 WI</a:t>
            </a:r>
            <a:endParaRPr lang="en-US" sz="28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DCA4663-6AAA-4E2B-AA33-1EBFDF4182A2}"/>
              </a:ext>
            </a:extLst>
          </p:cNvPr>
          <p:cNvSpPr/>
          <p:nvPr/>
        </p:nvSpPr>
        <p:spPr>
          <a:xfrm>
            <a:off x="450476" y="1246134"/>
            <a:ext cx="11291047" cy="3642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900"/>
              </a:spcAft>
            </a:pPr>
            <a:r>
              <a:rPr lang="en-US" altLang="zh-CN" sz="1600" b="1" dirty="0">
                <a:solidFill>
                  <a:schemeClr val="accent1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Proposal:</a:t>
            </a:r>
            <a:r>
              <a:rPr lang="zh-CN" altLang="en-US" sz="1600" b="1" dirty="0">
                <a:solidFill>
                  <a:schemeClr val="accent1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1600" dirty="0">
                <a:latin typeface="Times New Roman" panose="02020603050405020304" pitchFamily="18" charset="0"/>
                <a:ea typeface="DengXian" panose="02010600030101010101" pitchFamily="2" charset="-122"/>
              </a:rPr>
              <a:t>Considerations on IDLE/INACTIVE enhancements, suggest RAN to consider the following objectives for Rel-19 WI:</a:t>
            </a:r>
            <a:endParaRPr lang="en-US" sz="16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indent="-342900" algn="just">
              <a:spcAft>
                <a:spcPts val="50"/>
              </a:spcAft>
              <a:buAutoNum type="arabicParenBoth"/>
            </a:pPr>
            <a:r>
              <a:rPr lang="en-US" altLang="zh-CN" sz="16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Specify flexible initial BWP configuration (e.g. multiple initial BWPs) for different purposes:</a:t>
            </a:r>
            <a:endParaRPr lang="zh-CN" altLang="zh-CN" sz="1600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531450" lvl="0" indent="-171450" algn="just">
              <a:buFont typeface="Wingdings" panose="05000000000000000000" pitchFamily="2" charset="2"/>
              <a:buChar char="Ø"/>
            </a:pPr>
            <a:r>
              <a:rPr lang="en-US" altLang="zh-CN" sz="16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16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ifferent use cases</a:t>
            </a:r>
            <a:r>
              <a:rPr lang="en-US" altLang="zh-CN" sz="16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: 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spcAft>
                <a:spcPts val="50"/>
              </a:spcAft>
              <a:buFont typeface="Wingdings" panose="05000000000000000000" pitchFamily="2" charset="2"/>
              <a:buChar char=""/>
            </a:pPr>
            <a:r>
              <a:rPr lang="en-US" altLang="zh-CN" sz="1400" i="1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(e) Redcap;</a:t>
            </a:r>
            <a:endParaRPr lang="zh-CN" altLang="zh-CN" sz="1400" i="1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spcAft>
                <a:spcPts val="50"/>
              </a:spcAft>
              <a:buFont typeface="Wingdings" panose="05000000000000000000" pitchFamily="2" charset="2"/>
              <a:buChar char=""/>
            </a:pPr>
            <a:r>
              <a:rPr lang="en-US" altLang="zh-CN" sz="1400" i="1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MBS;</a:t>
            </a:r>
            <a:endParaRPr lang="zh-CN" altLang="zh-CN" sz="1400" i="1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spcAft>
                <a:spcPts val="50"/>
              </a:spcAft>
              <a:buFont typeface="Wingdings" panose="05000000000000000000" pitchFamily="2" charset="2"/>
              <a:buChar char=""/>
            </a:pPr>
            <a:r>
              <a:rPr lang="en-US" altLang="zh-CN" sz="1400" i="1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Slicing;</a:t>
            </a:r>
          </a:p>
          <a:p>
            <a:pPr marL="1143000" lvl="2" indent="-228600" algn="just">
              <a:spcAft>
                <a:spcPts val="50"/>
              </a:spcAft>
              <a:buFont typeface="Wingdings" panose="05000000000000000000" pitchFamily="2" charset="2"/>
              <a:buChar char=""/>
            </a:pPr>
            <a:r>
              <a:rPr lang="en-US" altLang="zh-CN" sz="1400" i="1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SDT;</a:t>
            </a:r>
          </a:p>
          <a:p>
            <a:pPr marL="1143000" lvl="2" indent="-228600" algn="just">
              <a:spcAft>
                <a:spcPts val="50"/>
              </a:spcAft>
              <a:buFont typeface="Wingdings" panose="05000000000000000000" pitchFamily="2" charset="2"/>
              <a:buChar char=""/>
            </a:pPr>
            <a:r>
              <a:rPr lang="en-US" altLang="zh-CN" sz="1400" i="1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…</a:t>
            </a:r>
            <a:endParaRPr lang="zh-CN" altLang="zh-CN" sz="1400" i="1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50"/>
              </a:spcAft>
            </a:pPr>
            <a:r>
              <a:rPr lang="en-US" altLang="zh-CN" sz="16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16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16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en-US" altLang="zh-CN" sz="16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Specify the UE distribution solution for multiple initial BWP/cell/frequency</a:t>
            </a:r>
            <a:r>
              <a:rPr lang="zh-CN" altLang="en-US" sz="16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：</a:t>
            </a:r>
            <a:endParaRPr lang="en-US" altLang="zh-CN" sz="1600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531450" indent="-171450" algn="just">
              <a:spcAft>
                <a:spcPts val="50"/>
              </a:spcAft>
              <a:buFont typeface="Wingdings" panose="05000000000000000000" pitchFamily="2" charset="2"/>
              <a:buChar char="Ø"/>
            </a:pPr>
            <a:r>
              <a:rPr lang="en-US" altLang="zh-CN" sz="16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UE distribution for paging monitoring;</a:t>
            </a:r>
          </a:p>
          <a:p>
            <a:pPr algn="just">
              <a:spcAft>
                <a:spcPts val="50"/>
              </a:spcAft>
            </a:pPr>
            <a:endParaRPr lang="zh-CN" altLang="zh-CN" sz="1600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50"/>
              </a:spcAft>
            </a:pPr>
            <a:r>
              <a:rPr lang="en-US" altLang="zh-CN" sz="16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(3) Specify the enhancement for initial BWPs :</a:t>
            </a:r>
          </a:p>
          <a:p>
            <a:pPr marL="531450" indent="-171450" algn="just">
              <a:spcAft>
                <a:spcPts val="50"/>
              </a:spcAft>
              <a:buFont typeface="Wingdings" panose="05000000000000000000" pitchFamily="2" charset="2"/>
              <a:buChar char="Ø"/>
            </a:pPr>
            <a:r>
              <a:rPr lang="en-US" altLang="zh-CN" sz="16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the NCD-SSB for initial BWP can be considered for </a:t>
            </a:r>
            <a:r>
              <a:rPr lang="en-US" altLang="zh-CN" sz="1600" dirty="0">
                <a:latin typeface="Times New Roman" panose="02020603050405020304" pitchFamily="18" charset="0"/>
                <a:ea typeface="DengXian" panose="02010600030101010101" pitchFamily="2" charset="-122"/>
              </a:rPr>
              <a:t>IDLE/INACTIVE UE</a:t>
            </a:r>
            <a:r>
              <a:rPr lang="en-US" altLang="zh-CN" sz="1600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algn="just">
              <a:spcAft>
                <a:spcPts val="50"/>
              </a:spcAft>
            </a:pPr>
            <a:endParaRPr lang="en-US" altLang="zh-CN" sz="1600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064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76909" y="1187677"/>
            <a:ext cx="10310191" cy="2387600"/>
          </a:xfrm>
        </p:spPr>
        <p:txBody>
          <a:bodyPr/>
          <a:lstStyle/>
          <a:p>
            <a:r>
              <a:rPr lang="en-US" altLang="zh-CN" dirty="0"/>
              <a:t>Thanks</a:t>
            </a:r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3377599262"/>
      </p:ext>
    </p:extLst>
  </p:cSld>
  <p:clrMapOvr>
    <a:masterClrMapping/>
  </p:clrMapOvr>
</p:sld>
</file>

<file path=ppt/theme/theme1.xml><?xml version="1.0" encoding="utf-8"?>
<a:theme xmlns:a="http://schemas.openxmlformats.org/drawingml/2006/main" name="回顾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WUS-general summary</Template>
  <TotalTime>111948</TotalTime>
  <Words>353</Words>
  <Application>Microsoft Office PowerPoint</Application>
  <PresentationFormat>宽屏</PresentationFormat>
  <Paragraphs>40</Paragraphs>
  <Slides>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 Unicode MS</vt:lpstr>
      <vt:lpstr>DengXian</vt:lpstr>
      <vt:lpstr>DengXian</vt:lpstr>
      <vt:lpstr>宋体</vt:lpstr>
      <vt:lpstr>Calibri</vt:lpstr>
      <vt:lpstr>Calibri Light</vt:lpstr>
      <vt:lpstr>Times New Roman</vt:lpstr>
      <vt:lpstr>Wingdings</vt:lpstr>
      <vt:lpstr>回顾</vt:lpstr>
      <vt:lpstr>Views on IDLE/INACTIVE enhancements </vt:lpstr>
      <vt:lpstr>Motivations</vt:lpstr>
      <vt:lpstr>Objectives for R19 WI</vt:lpstr>
      <vt:lpstr>Thanks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Rel-16 discussion</dc:title>
  <dc:creator>Microsoft</dc:creator>
  <cp:lastModifiedBy>Xiaomi</cp:lastModifiedBy>
  <cp:revision>1657</cp:revision>
  <dcterms:created xsi:type="dcterms:W3CDTF">2018-04-28T02:54:17Z</dcterms:created>
  <dcterms:modified xsi:type="dcterms:W3CDTF">2023-05-31T09:23:44Z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0590babbcacb41798a893ea8af3f1e99">
    <vt:lpwstr>CWM1Bu6r+WSazsUfjIoFcIk/FI+pBv/fV+7MfpP1nVb9FFR4HDpvPF6XiNre6wzu+bu3h30ufW/i00yOrDaCJneOg==</vt:lpwstr>
  </property>
  <property fmtid="{D5CDD505-2E9C-101B-9397-08002B2CF9AE}" pid="3" name="CWMe50c1ef6c64b46e7b29bc816992fb9a1">
    <vt:lpwstr>CWMp6/KW5AkdVo1VvNvn5vU6x+5LXFRZP0UcdD5r+vU/vDWhYwmJ4+feX+iyk9uBX6/q2IsPNBx/LHkz90I7sjI6Q==</vt:lpwstr>
  </property>
</Properties>
</file>