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7" r:id="rId5"/>
    <p:sldMasterId id="2147483688" r:id="rId6"/>
    <p:sldMasterId id="2147483693" r:id="rId7"/>
    <p:sldMasterId id="2147483698" r:id="rId8"/>
    <p:sldMasterId id="2147483704" r:id="rId9"/>
  </p:sldMasterIdLst>
  <p:notesMasterIdLst>
    <p:notesMasterId r:id="rId13"/>
  </p:notesMasterIdLst>
  <p:handoutMasterIdLst>
    <p:handoutMasterId r:id="rId14"/>
  </p:handoutMasterIdLst>
  <p:sldIdLst>
    <p:sldId id="534" r:id="rId10"/>
    <p:sldId id="2147309802" r:id="rId11"/>
    <p:sldId id="282" r:id="rId12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C1DDE95-13E7-1B45-294A-E5362AE073B1}" name="Shinya Kumagai (熊谷 慎也)" initials="SK(慎" userId="S::shinya.kumagai.yw@nttdocomo.com::d22c9741-fed2-4331-abb8-72920a4e3e9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FFF"/>
    <a:srgbClr val="E6FAD9"/>
    <a:srgbClr val="D4F7BC"/>
    <a:srgbClr val="FFFFCC"/>
    <a:srgbClr val="CC0033"/>
    <a:srgbClr val="FF9999"/>
    <a:srgbClr val="FF0066"/>
    <a:srgbClr val="FF5050"/>
    <a:srgbClr val="3366FF"/>
    <a:srgbClr val="C05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9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632" y="966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2023/5/31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10641507" y="41573"/>
            <a:ext cx="1484556" cy="295467"/>
          </a:xfrm>
          <a:prstGeom prst="rect">
            <a:avLst/>
          </a:prstGeom>
          <a:solidFill>
            <a:schemeClr val="accent6"/>
          </a:solidFill>
        </p:spPr>
        <p:txBody>
          <a:bodyPr wrap="square" lIns="60954" tIns="24382" rIns="60954" bIns="24382" rtlCol="0">
            <a:spAutoFit/>
          </a:bodyPr>
          <a:lstStyle/>
          <a:p>
            <a:pPr algn="ctr"/>
            <a:r>
              <a:rPr lang="en-US" sz="1600" b="1" i="1">
                <a:solidFill>
                  <a:schemeClr val="bg1"/>
                </a:solidFill>
                <a:latin typeface="+mn-lt"/>
                <a:ea typeface="+mn-ea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2021,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10792446" y="41574"/>
            <a:ext cx="1348763" cy="341630"/>
          </a:xfrm>
          <a:prstGeom prst="rect">
            <a:avLst/>
          </a:prstGeom>
          <a:solidFill>
            <a:schemeClr val="accent6"/>
          </a:solidFill>
        </p:spPr>
        <p:txBody>
          <a:bodyPr wrap="none" lIns="60958" tIns="24383" rIns="60958" bIns="24383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057859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59223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52" indent="-239178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830" indent="-23917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1007" indent="-239178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185" indent="-239178">
              <a:buFont typeface="Wingdings" pitchFamily="2" charset="2"/>
              <a:buChar char="ü"/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17591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81984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16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8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2021,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0259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35" indent="-239131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670" indent="-239131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793" indent="-239131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09929" indent="-239131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12039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60789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168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10792449" y="41577"/>
            <a:ext cx="1348763" cy="341631"/>
          </a:xfrm>
          <a:prstGeom prst="rect">
            <a:avLst/>
          </a:prstGeom>
          <a:solidFill>
            <a:schemeClr val="accent6"/>
          </a:solidFill>
        </p:spPr>
        <p:txBody>
          <a:bodyPr wrap="none" lIns="60954" tIns="24382" rIns="60954" bIns="24382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CF42B-B365-EF8D-1C1E-831F4128F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5C6AF9-63E1-018A-4151-9EFB57871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8755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567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2023,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10792449" y="41577"/>
            <a:ext cx="1348763" cy="341631"/>
          </a:xfrm>
          <a:prstGeom prst="rect">
            <a:avLst/>
          </a:prstGeom>
          <a:solidFill>
            <a:schemeClr val="accent6"/>
          </a:solidFill>
        </p:spPr>
        <p:txBody>
          <a:bodyPr wrap="none" lIns="60954" tIns="24382" rIns="60954" bIns="24382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3689" r:id="rId2"/>
    <p:sldLayoutId id="2147483690" r:id="rId3"/>
    <p:sldLayoutId id="2147483691" r:id="rId4"/>
    <p:sldLayoutId id="2147483692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28" y="6458378"/>
            <a:ext cx="534756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 userDrawn="1"/>
        </p:nvSpPr>
        <p:spPr>
          <a:xfrm>
            <a:off x="10792446" y="41574"/>
            <a:ext cx="1348763" cy="341630"/>
          </a:xfrm>
          <a:prstGeom prst="rect">
            <a:avLst/>
          </a:prstGeom>
          <a:solidFill>
            <a:schemeClr val="accent6"/>
          </a:solidFill>
        </p:spPr>
        <p:txBody>
          <a:bodyPr wrap="none" lIns="60958" tIns="24383" rIns="60958" bIns="24383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2023,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00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52" indent="-23917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830" indent="-239178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1007" indent="-23917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185" indent="-23917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801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6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77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45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893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392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78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10" indent="-35341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35" indent="-23913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670" indent="-239131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793" indent="-2391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09929" indent="-23913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04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512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097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436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9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92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8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6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5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 userDrawn="1"/>
        </p:nvSpPr>
        <p:spPr>
          <a:xfrm>
            <a:off x="10792449" y="41577"/>
            <a:ext cx="1348763" cy="341631"/>
          </a:xfrm>
          <a:prstGeom prst="rect">
            <a:avLst/>
          </a:prstGeom>
          <a:solidFill>
            <a:schemeClr val="accent6"/>
          </a:solidFill>
        </p:spPr>
        <p:txBody>
          <a:bodyPr wrap="none" lIns="60954" tIns="24382" rIns="60954" bIns="24382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95A3FF-335A-4C75-A894-AC0D7CC7F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817" y="2933945"/>
            <a:ext cx="10363200" cy="1470025"/>
          </a:xfrm>
        </p:spPr>
        <p:txBody>
          <a:bodyPr/>
          <a:lstStyle/>
          <a:p>
            <a:pPr algn="ctr"/>
            <a:r>
              <a:rPr kumimoji="1" lang="en-US" altLang="ja-JP" dirty="0">
                <a:latin typeface="+mn-lt"/>
              </a:rPr>
              <a:t>SON/MDT in rel-19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EE0DBC-9B1C-4298-9D33-DC7DCAF0D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8217" y="4689716"/>
            <a:ext cx="8534400" cy="615553"/>
          </a:xfrm>
        </p:spPr>
        <p:txBody>
          <a:bodyPr/>
          <a:lstStyle/>
          <a:p>
            <a:r>
              <a:rPr kumimoji="1" lang="en-US" altLang="ja-JP" dirty="0">
                <a:latin typeface="+mn-lt"/>
              </a:rPr>
              <a:t>NTT DOCOMO, INC.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110335" y="863715"/>
            <a:ext cx="63907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3GPP TSG </a:t>
            </a:r>
            <a:r>
              <a:rPr lang="en-US" altLang="ja-JP" sz="24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RAN Rel-19 </a:t>
            </a: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workshop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fi-FI" altLang="ja-JP" sz="24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Taipei, June 15 - 16, 2023</a:t>
            </a:r>
            <a:endParaRPr lang="en-US" altLang="ja-JP" sz="20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Agenda Item:</a:t>
            </a:r>
            <a:r>
              <a:rPr lang="en-US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5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Document for:</a:t>
            </a:r>
            <a:r>
              <a:rPr lang="en-GB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	</a:t>
            </a: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Discussion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10038496" y="863715"/>
            <a:ext cx="20431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RWS-230259</a:t>
            </a:r>
            <a:endParaRPr lang="ja-JP" altLang="ja-JP" sz="24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89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647A50-273D-1B79-B011-DE2E020C1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SON/MDT in rel-19</a:t>
            </a:r>
            <a:endParaRPr kumimoji="1" lang="ja-JP" altLang="en-US" dirty="0"/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AA5E2891-6F6B-A70A-ED43-D113CE973278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5900" y="952504"/>
            <a:ext cx="11760200" cy="3105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>
            <a:lvl1pPr marL="353450" indent="-353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Font typeface="Wingdings" pitchFamily="2" charset="2"/>
              <a:buChar char="n"/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Segoe UI" panose="020B0502040204020203" pitchFamily="34" charset="0"/>
              </a:defRPr>
            </a:lvl1pPr>
            <a:lvl2pPr marL="592608" indent="-239161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Font typeface="Arial" pitchFamily="34" charset="0"/>
              <a:buChar char="•"/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Segoe UI" panose="020B0502040204020203" pitchFamily="34" charset="0"/>
              </a:defRPr>
            </a:lvl2pPr>
            <a:lvl3pPr marL="831770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Segoe UI" panose="020B0502040204020203" pitchFamily="34" charset="0"/>
              </a:defRPr>
            </a:lvl3pPr>
            <a:lvl4pPr marL="1070927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–"/>
              <a:defRPr kumimoji="1" sz="1500" i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Segoe UI" panose="020B0502040204020203" pitchFamily="34" charset="0"/>
              </a:defRPr>
            </a:lvl4pPr>
            <a:lvl5pPr marL="1310089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  <a:defRPr kumimoji="1" sz="1500" i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Segoe UI" panose="020B0502040204020203" pitchFamily="34" charset="0"/>
              </a:defRPr>
            </a:lvl5pPr>
            <a:lvl6pPr marL="3352464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3962005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4571544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5181082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kumimoji="1" lang="en-US" altLang="ja-JP" dirty="0"/>
              <a:t>Background (Justification)</a:t>
            </a:r>
          </a:p>
          <a:p>
            <a:pPr lvl="1"/>
            <a:r>
              <a:rPr lang="en-US" altLang="ja-JP" dirty="0"/>
              <a:t>SON/MDT is an important technology for operators to efficiently optimize network operation and reduce operation cost.</a:t>
            </a:r>
          </a:p>
          <a:p>
            <a:pPr lvl="1"/>
            <a:r>
              <a:rPr lang="en-US" altLang="ja-JP" dirty="0"/>
              <a:t>SON for NR was first introduced in rel-16 and further enhanced in rel-17 and 18. </a:t>
            </a:r>
          </a:p>
          <a:p>
            <a:pPr lvl="1"/>
            <a:r>
              <a:rPr lang="en-US" altLang="ja-JP" dirty="0"/>
              <a:t>Some important features (e.g. RAN slicing, NTN, IAB, LTM) which were introduced in rel-16, 17, 18 should be taken into account for further rel-19 SON/MDT study.</a:t>
            </a:r>
            <a:endParaRPr kumimoji="1" lang="en-US" altLang="ja-JP" dirty="0"/>
          </a:p>
          <a:p>
            <a:pPr lvl="1"/>
            <a:endParaRPr kumimoji="1" lang="en-US" altLang="ja-JP" dirty="0"/>
          </a:p>
          <a:p>
            <a:pPr lvl="1"/>
            <a:endParaRPr kumimoji="1" lang="en-US" altLang="ja-JP" dirty="0"/>
          </a:p>
          <a:p>
            <a:endParaRPr kumimoji="1" lang="ja-JP" altLang="en-US" b="1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A836036-822F-B360-439C-58AB12CED812}"/>
              </a:ext>
            </a:extLst>
          </p:cNvPr>
          <p:cNvSpPr txBox="1">
            <a:spLocks/>
          </p:cNvSpPr>
          <p:nvPr/>
        </p:nvSpPr>
        <p:spPr bwMode="auto">
          <a:xfrm>
            <a:off x="215900" y="3188466"/>
            <a:ext cx="11760200" cy="3591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>
            <a:lvl1pPr marL="353450" indent="-353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Font typeface="Wingdings" pitchFamily="2" charset="2"/>
              <a:buChar char="n"/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92608" indent="-239161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Font typeface="Arial" pitchFamily="34" charset="0"/>
              <a:buChar char="•"/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831770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1070927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–"/>
              <a:defRPr kumimoji="1" sz="15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1310089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  <a:defRPr kumimoji="1" sz="15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3352464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3962005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4571544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5181082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ja-JP" kern="0" dirty="0"/>
              <a:t>Rel-19 SON/MDT objectives</a:t>
            </a:r>
          </a:p>
          <a:p>
            <a:pPr lvl="1"/>
            <a:r>
              <a:rPr lang="en-US" altLang="ja-JP" kern="0" dirty="0"/>
              <a:t>SON for RAN slicing</a:t>
            </a:r>
          </a:p>
          <a:p>
            <a:pPr lvl="2"/>
            <a:r>
              <a:rPr lang="en-US" altLang="ja-JP" kern="0" dirty="0"/>
              <a:t>It is preferable for operator to know slice coverage hole (i.e. area where slice requested by UE is not supported)</a:t>
            </a:r>
          </a:p>
          <a:p>
            <a:pPr lvl="2"/>
            <a:r>
              <a:rPr lang="en-US" altLang="ja-JP" kern="0" dirty="0"/>
              <a:t>Introduce slice group info in SON framework (e.g. ANR reporting, RLF report)</a:t>
            </a:r>
          </a:p>
          <a:p>
            <a:pPr lvl="1"/>
            <a:r>
              <a:rPr lang="en-US" altLang="ja-JP" kern="0" dirty="0"/>
              <a:t>SON for NTN</a:t>
            </a:r>
          </a:p>
          <a:p>
            <a:pPr lvl="2"/>
            <a:r>
              <a:rPr lang="en-US" altLang="ja-JP" kern="0" dirty="0"/>
              <a:t>Introduce NTN specific CHO failure info in RLF report and successful handover report</a:t>
            </a:r>
          </a:p>
          <a:p>
            <a:pPr lvl="2"/>
            <a:r>
              <a:rPr lang="en-US" altLang="ja-JP" kern="0" dirty="0"/>
              <a:t>Introduce NTN specific RACH failure info in RA report</a:t>
            </a:r>
          </a:p>
          <a:p>
            <a:pPr lvl="1"/>
            <a:r>
              <a:rPr lang="en-US" altLang="ja-JP" kern="0" dirty="0"/>
              <a:t>SON for (mobile) IAB</a:t>
            </a:r>
          </a:p>
          <a:p>
            <a:pPr lvl="2"/>
            <a:r>
              <a:rPr lang="en-US" altLang="ja-JP" kern="0" dirty="0"/>
              <a:t>Introduce (mobile) IAB migration failure info in RLF report</a:t>
            </a:r>
          </a:p>
          <a:p>
            <a:pPr lvl="1"/>
            <a:r>
              <a:rPr lang="en-US" altLang="ja-JP" kern="0" dirty="0"/>
              <a:t>SON for LTM</a:t>
            </a:r>
          </a:p>
          <a:p>
            <a:pPr lvl="2"/>
            <a:r>
              <a:rPr lang="en-US" altLang="ja-JP" kern="0" dirty="0"/>
              <a:t>Introduce LTM specific failure information in RLF report</a:t>
            </a:r>
            <a:endParaRPr lang="ja-JP" altLang="en-US" kern="0" dirty="0"/>
          </a:p>
        </p:txBody>
      </p:sp>
    </p:spTree>
    <p:extLst>
      <p:ext uri="{BB962C8B-B14F-4D97-AF65-F5344CB8AC3E}">
        <p14:creationId xmlns:p14="http://schemas.microsoft.com/office/powerpoint/2010/main" val="3515683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d154b3-7606-44e7-99cd-55da7c898a00" xsi:nil="true"/>
    <lcf76f155ced4ddcb4097134ff3c332f xmlns="11c27790-e69e-4dc9-b240-2619c6daab4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DB48EE83D9310469D0C9D2B1A6D465F" ma:contentTypeVersion="10" ma:contentTypeDescription="新しいドキュメントを作成します。" ma:contentTypeScope="" ma:versionID="302dc05a4d1f1f9230f757225e46644d">
  <xsd:schema xmlns:xsd="http://www.w3.org/2001/XMLSchema" xmlns:xs="http://www.w3.org/2001/XMLSchema" xmlns:p="http://schemas.microsoft.com/office/2006/metadata/properties" xmlns:ns2="11c27790-e69e-4dc9-b240-2619c6daab48" xmlns:ns3="acd154b3-7606-44e7-99cd-55da7c898a00" targetNamespace="http://schemas.microsoft.com/office/2006/metadata/properties" ma:root="true" ma:fieldsID="b0fb1953ba083e9787eff79d599891d3" ns2:_="" ns3:_="">
    <xsd:import namespace="11c27790-e69e-4dc9-b240-2619c6daab48"/>
    <xsd:import namespace="acd154b3-7606-44e7-99cd-55da7c898a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c27790-e69e-4dc9-b240-2619c6daab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d154b3-7606-44e7-99cd-55da7c898a0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8e9c655-e452-4a31-820c-7cb6f9563e1e}" ma:internalName="TaxCatchAll" ma:showField="CatchAllData" ma:web="acd154b3-7606-44e7-99cd-55da7c898a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F0EF07-DBFE-4F4D-9B06-352B6C7CE6FE}">
  <ds:schemaRefs>
    <ds:schemaRef ds:uri="11c27790-e69e-4dc9-b240-2619c6daab48"/>
    <ds:schemaRef ds:uri="acd154b3-7606-44e7-99cd-55da7c898a0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C590415-6D82-430F-A8B7-3FEC6CF803C3}">
  <ds:schemaRefs>
    <ds:schemaRef ds:uri="11c27790-e69e-4dc9-b240-2619c6daab48"/>
    <ds:schemaRef ds:uri="acd154b3-7606-44e7-99cd-55da7c898a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</TotalTime>
  <Words>224</Words>
  <Application>Microsoft Office PowerPoint</Application>
  <PresentationFormat>ワイド画面</PresentationFormat>
  <Paragraphs>24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6</vt:i4>
      </vt:variant>
      <vt:variant>
        <vt:lpstr>スライド タイトル</vt:lpstr>
      </vt:variant>
      <vt:variant>
        <vt:i4>3</vt:i4>
      </vt:variant>
    </vt:vector>
  </HeadingPairs>
  <TitlesOfParts>
    <vt:vector size="15" baseType="lpstr">
      <vt:lpstr>Meiryo UI</vt:lpstr>
      <vt:lpstr>Arial</vt:lpstr>
      <vt:lpstr>Calibri</vt:lpstr>
      <vt:lpstr>Segoe UI</vt:lpstr>
      <vt:lpstr>Times New Roman</vt:lpstr>
      <vt:lpstr>Wingdings</vt:lpstr>
      <vt:lpstr>標準デザイン</vt:lpstr>
      <vt:lpstr>Custom Design</vt:lpstr>
      <vt:lpstr>1_標準デザイン</vt:lpstr>
      <vt:lpstr>2_標準デザイン</vt:lpstr>
      <vt:lpstr>3_標準デザイン</vt:lpstr>
      <vt:lpstr>1_標準デザイン</vt:lpstr>
      <vt:lpstr>SON/MDT in rel-19</vt:lpstr>
      <vt:lpstr>SON/MDT in rel-19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Initial views on Rel-19</dc:title>
  <dc:creator>6758703</dc:creator>
  <cp:lastModifiedBy>Tianyang Min (閔 天楊)</cp:lastModifiedBy>
  <cp:revision>11</cp:revision>
  <dcterms:created xsi:type="dcterms:W3CDTF">2008-05-20T02:15:22Z</dcterms:created>
  <dcterms:modified xsi:type="dcterms:W3CDTF">2023-05-31T04:18:38Z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0x0101002DB48EE83D9310469D0C9D2B1A6D465F</vt:lpwstr>
  </property>
  <property fmtid="{D5CDD505-2E9C-101B-9397-08002B2CF9AE}" pid="3" name="MediaServiceImageTags">
    <vt:lpwstr/>
  </property>
  <property fmtid="{D5CDD505-2E9C-101B-9397-08002B2CF9AE}" pid="4" name="MSIP_Label_f7b7771f-98a2-4ec9-8160-ee37e9359e20_Enabled">
    <vt:lpwstr>true</vt:lpwstr>
  </property>
  <property fmtid="{D5CDD505-2E9C-101B-9397-08002B2CF9AE}" pid="5" name="MSIP_Label_f7b7771f-98a2-4ec9-8160-ee37e9359e20_SetDate">
    <vt:lpwstr>2023-05-31T04:18:32Z</vt:lpwstr>
  </property>
  <property fmtid="{D5CDD505-2E9C-101B-9397-08002B2CF9AE}" pid="6" name="MSIP_Label_f7b7771f-98a2-4ec9-8160-ee37e9359e20_Method">
    <vt:lpwstr>Privileged</vt:lpwstr>
  </property>
  <property fmtid="{D5CDD505-2E9C-101B-9397-08002B2CF9AE}" pid="7" name="MSIP_Label_f7b7771f-98a2-4ec9-8160-ee37e9359e20_Name">
    <vt:lpwstr>社外開示</vt:lpwstr>
  </property>
  <property fmtid="{D5CDD505-2E9C-101B-9397-08002B2CF9AE}" pid="8" name="MSIP_Label_f7b7771f-98a2-4ec9-8160-ee37e9359e20_SiteId">
    <vt:lpwstr>6786d483-f51b-44bd-b40a-6fe409a5265e</vt:lpwstr>
  </property>
  <property fmtid="{D5CDD505-2E9C-101B-9397-08002B2CF9AE}" pid="9" name="MSIP_Label_f7b7771f-98a2-4ec9-8160-ee37e9359e20_ActionId">
    <vt:lpwstr>bfe359b8-9fd5-4424-a0bf-7c6654b4a115</vt:lpwstr>
  </property>
  <property fmtid="{D5CDD505-2E9C-101B-9397-08002B2CF9AE}" pid="10" name="MSIP_Label_f7b7771f-98a2-4ec9-8160-ee37e9359e20_ContentBits">
    <vt:lpwstr>0</vt:lpwstr>
  </property>
</Properties>
</file>