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4"/>
    <p:sldMasterId id="2147483688" r:id="rId5"/>
  </p:sldMasterIdLst>
  <p:notesMasterIdLst>
    <p:notesMasterId r:id="rId10"/>
  </p:notesMasterIdLst>
  <p:handoutMasterIdLst>
    <p:handoutMasterId r:id="rId11"/>
  </p:handoutMasterIdLst>
  <p:sldIdLst>
    <p:sldId id="534" r:id="rId6"/>
    <p:sldId id="2147309789" r:id="rId7"/>
    <p:sldId id="2147309790" r:id="rId8"/>
    <p:sldId id="282" r:id="rId9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6B550FE-629C-40EB-BBC0-66FADA84958D}">
          <p14:sldIdLst>
            <p14:sldId id="534"/>
            <p14:sldId id="2147309789"/>
            <p14:sldId id="2147309790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0033"/>
    <a:srgbClr val="E2FFFF"/>
    <a:srgbClr val="FF9999"/>
    <a:srgbClr val="FF0066"/>
    <a:srgbClr val="FF5050"/>
    <a:srgbClr val="3366FF"/>
    <a:srgbClr val="C05229"/>
    <a:srgbClr val="FFFF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57" autoAdjust="0"/>
    <p:restoredTop sz="90980" autoAdjust="0"/>
  </p:normalViewPr>
  <p:slideViewPr>
    <p:cSldViewPr showGuides="1">
      <p:cViewPr varScale="1">
        <p:scale>
          <a:sx n="122" d="100"/>
          <a:sy n="122" d="100"/>
        </p:scale>
        <p:origin x="10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2023/5/31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18675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 dirty="0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32828" y="6458381"/>
            <a:ext cx="544359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>
                <a:defRPr/>
              </a:pPr>
              <a:t>‹#›</a:t>
            </a:fld>
            <a:endParaRPr lang="en-GB" altLang="ja-JP" dirty="0">
              <a:solidFill>
                <a:srgbClr val="FFFFFF">
                  <a:lumMod val="8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95A3FF-335A-4C75-A894-AC0D7CC7F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817" y="2933945"/>
            <a:ext cx="10363200" cy="1470025"/>
          </a:xfrm>
        </p:spPr>
        <p:txBody>
          <a:bodyPr/>
          <a:lstStyle/>
          <a:p>
            <a:pPr algn="ctr"/>
            <a:r>
              <a:rPr lang="en-US" altLang="ja-JP" dirty="0">
                <a:latin typeface="+mn-lt"/>
              </a:rPr>
              <a:t>LP-WUS/WUR in Rel-19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EE0DBC-9B1C-4298-9D33-DC7DCAF0D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8217" y="4689716"/>
            <a:ext cx="8534400" cy="615553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NTT DOCOMO, INC.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10335" y="863715"/>
            <a:ext cx="477053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3GPP TSG RAN Rel-19 workshop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Taipei</a:t>
            </a: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, June </a:t>
            </a: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15 - 16</a:t>
            </a: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, 2023</a:t>
            </a:r>
            <a:endParaRPr lang="en-US" altLang="ja-JP" sz="20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Agenda Item:</a:t>
            </a:r>
            <a:r>
              <a:rPr lang="en-US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</a:t>
            </a:r>
            <a:r>
              <a:rPr lang="en-US" altLang="ja-JP" sz="16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5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Document for:</a:t>
            </a:r>
            <a:r>
              <a:rPr lang="en-GB" altLang="ja-JP" sz="1600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		</a:t>
            </a:r>
            <a:r>
              <a:rPr lang="en-GB" altLang="ja-JP" sz="16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Discussion</a:t>
            </a:r>
            <a:endParaRPr lang="ja-JP" altLang="ja-JP" sz="16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56440" y="881965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RWS-230255</a:t>
            </a:r>
            <a:endParaRPr lang="ja-JP" altLang="ja-JP" sz="2400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89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248878-817C-0675-1018-921CDAFF1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LP-WUS/WUR: Background and Motivation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645822-BD0A-D5A4-8883-5CDA1D31A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5244501"/>
          </a:xfrm>
        </p:spPr>
        <p:txBody>
          <a:bodyPr/>
          <a:lstStyle/>
          <a:p>
            <a:r>
              <a:rPr lang="en-US" altLang="ja-JP" sz="1600" b="0" i="0" u="none" strike="noStrike" baseline="0" dirty="0">
                <a:latin typeface="+mj-lt"/>
                <a:ea typeface="Microsoft YaHei" panose="020B0503020204020204" pitchFamily="34" charset="-122"/>
              </a:rPr>
              <a:t>UE power efficiency is one of key aspects for battery-powered devices</a:t>
            </a:r>
            <a:r>
              <a:rPr lang="ja-JP" altLang="en-US" sz="1600" dirty="0">
                <a:latin typeface="+mj-lt"/>
                <a:ea typeface="Microsoft YaHei" panose="020B0503020204020204" pitchFamily="34" charset="-122"/>
              </a:rPr>
              <a:t> </a:t>
            </a:r>
            <a:r>
              <a:rPr lang="en-US" altLang="ja-JP" sz="1600" dirty="0">
                <a:latin typeface="+mj-lt"/>
                <a:ea typeface="Microsoft YaHei" panose="020B0503020204020204" pitchFamily="34" charset="-122"/>
              </a:rPr>
              <a:t>in</a:t>
            </a:r>
            <a:r>
              <a:rPr lang="ja-JP" altLang="en-US" sz="1600" dirty="0">
                <a:latin typeface="+mj-lt"/>
                <a:ea typeface="Microsoft YaHei" panose="020B0503020204020204" pitchFamily="34" charset="-122"/>
              </a:rPr>
              <a:t> </a:t>
            </a:r>
            <a:r>
              <a:rPr lang="en-US" altLang="ja-JP" sz="1600" dirty="0">
                <a:latin typeface="+mj-lt"/>
                <a:ea typeface="Microsoft YaHei" panose="020B0503020204020204" pitchFamily="34" charset="-122"/>
              </a:rPr>
              <a:t>5G</a:t>
            </a:r>
            <a:r>
              <a:rPr lang="ja-JP" altLang="en-US" sz="1600" dirty="0">
                <a:latin typeface="+mj-lt"/>
                <a:ea typeface="Microsoft YaHei" panose="020B0503020204020204" pitchFamily="34" charset="-122"/>
              </a:rPr>
              <a:t> </a:t>
            </a:r>
            <a:r>
              <a:rPr lang="en-US" altLang="ja-JP" sz="1600" dirty="0">
                <a:latin typeface="+mj-lt"/>
                <a:ea typeface="Microsoft YaHei" panose="020B0503020204020204" pitchFamily="34" charset="-122"/>
              </a:rPr>
              <a:t>network</a:t>
            </a:r>
            <a:endParaRPr lang="en-US" altLang="ja-JP" sz="1600" b="0" i="0" u="none" strike="noStrike" baseline="0" dirty="0">
              <a:latin typeface="+mj-lt"/>
              <a:ea typeface="Microsoft YaHei" panose="020B0503020204020204" pitchFamily="34" charset="-122"/>
            </a:endParaRPr>
          </a:p>
          <a:p>
            <a:r>
              <a:rPr lang="en-US" altLang="ja-JP" sz="1600" b="0" i="0" u="none" strike="noStrike" baseline="0" dirty="0">
                <a:latin typeface="+mj-lt"/>
                <a:ea typeface="Microsoft YaHei" panose="020B0503020204020204" pitchFamily="34" charset="-122"/>
              </a:rPr>
              <a:t>Rel-18 study on Low-power Wake-up Signal and Receiver (LP-WUS/WUR)</a:t>
            </a:r>
            <a:endParaRPr lang="en-US" altLang="ja-JP" sz="1600" i="0" u="none" strike="noStrike" baseline="0" dirty="0">
              <a:latin typeface="+mj-lt"/>
              <a:ea typeface="Microsoft YaHei" panose="020B0503020204020204" pitchFamily="34" charset="-122"/>
            </a:endParaRPr>
          </a:p>
          <a:p>
            <a:pPr lvl="1"/>
            <a:r>
              <a:rPr lang="en-US" altLang="ja-JP" sz="1600" dirty="0">
                <a:latin typeface="+mj-lt"/>
                <a:ea typeface="Microsoft YaHei" panose="020B0503020204020204" pitchFamily="34" charset="-122"/>
              </a:rPr>
              <a:t>The study is targeted for small form-factor devices including IoT use cases, wearables, and other use cases </a:t>
            </a:r>
          </a:p>
          <a:p>
            <a:pPr lvl="1"/>
            <a:r>
              <a:rPr lang="en-US" altLang="ja-JP" sz="1600" dirty="0">
                <a:latin typeface="+mj-lt"/>
                <a:ea typeface="Microsoft YaHei" panose="020B0503020204020204" pitchFamily="34" charset="-122"/>
              </a:rPr>
              <a:t>The </a:t>
            </a:r>
            <a:r>
              <a:rPr lang="en-US" altLang="ja-JP" sz="1600" i="0" u="none" strike="noStrike" baseline="0" dirty="0">
                <a:latin typeface="+mj-lt"/>
                <a:ea typeface="Microsoft YaHei" panose="020B0503020204020204" pitchFamily="34" charset="-122"/>
              </a:rPr>
              <a:t>following aspects </a:t>
            </a:r>
            <a:r>
              <a:rPr lang="en-US" altLang="ja-JP" sz="1600" b="0" i="0" u="none" strike="noStrike" baseline="0" dirty="0">
                <a:latin typeface="+mj-lt"/>
                <a:ea typeface="Microsoft YaHei" panose="020B0503020204020204" pitchFamily="34" charset="-122"/>
              </a:rPr>
              <a:t>are being studied</a:t>
            </a:r>
            <a:endParaRPr lang="en-US" altLang="ja-JP" sz="1600" i="0" u="none" strike="noStrike" baseline="0" dirty="0">
              <a:solidFill>
                <a:schemeClr val="accent4">
                  <a:lumMod val="75000"/>
                </a:schemeClr>
              </a:solidFill>
              <a:latin typeface="+mj-lt"/>
              <a:ea typeface="Microsoft YaHei" panose="020B0503020204020204" pitchFamily="34" charset="-122"/>
            </a:endParaRPr>
          </a:p>
          <a:p>
            <a:pPr lvl="2"/>
            <a:r>
              <a:rPr lang="en-US" altLang="ja-JP" i="0" u="none" strike="noStrike" baseline="0" dirty="0">
                <a:latin typeface="+mj-lt"/>
                <a:ea typeface="Microsoft YaHei" panose="020B0503020204020204" pitchFamily="34" charset="-122"/>
              </a:rPr>
              <a:t>Evaluation methodology and KPIs, LP-</a:t>
            </a:r>
            <a:r>
              <a:rPr lang="en-US" altLang="ja-JP" dirty="0">
                <a:latin typeface="+mj-lt"/>
                <a:ea typeface="Microsoft YaHei" panose="020B0503020204020204" pitchFamily="34" charset="-122"/>
              </a:rPr>
              <a:t>WUR </a:t>
            </a:r>
            <a:r>
              <a:rPr lang="en-US" altLang="ja-JP" i="0" u="none" strike="noStrike" baseline="0" dirty="0">
                <a:latin typeface="+mj-lt"/>
                <a:ea typeface="Microsoft YaHei" panose="020B0503020204020204" pitchFamily="34" charset="-122"/>
              </a:rPr>
              <a:t>architectures, LP-WUS designs, L1 procedures and higher layer protocol changes, Potential UE power saving gains, compared to the existing Rel-15/16/17 UE power saving mechanisms</a:t>
            </a:r>
            <a:endParaRPr lang="en-US" altLang="ja-JP" b="0" i="0" u="none" strike="noStrike" baseline="0" dirty="0">
              <a:latin typeface="+mj-lt"/>
              <a:ea typeface="Microsoft YaHei" panose="020B0503020204020204" pitchFamily="34" charset="-122"/>
            </a:endParaRPr>
          </a:p>
          <a:p>
            <a:pPr lvl="1"/>
            <a:r>
              <a:rPr lang="en-US" altLang="ja-JP" sz="1600" b="0" i="0" u="none" strike="noStrike" baseline="0" dirty="0">
                <a:latin typeface="+mj-lt"/>
                <a:ea typeface="Microsoft YaHei" panose="020B0503020204020204" pitchFamily="34" charset="-122"/>
              </a:rPr>
              <a:t>Compared to existing NR features, LP-WUS/WUR brings higher UE power efficiency, </a:t>
            </a:r>
            <a:r>
              <a:rPr lang="en-US" altLang="ja-JP" sz="1600" dirty="0">
                <a:latin typeface="+mj-lt"/>
                <a:ea typeface="Microsoft YaHei" panose="020B0503020204020204" pitchFamily="34" charset="-122"/>
              </a:rPr>
              <a:t>according to the observation agreed in RAN1#113, excerpt described below:</a:t>
            </a:r>
          </a:p>
          <a:p>
            <a:pPr lvl="1"/>
            <a:endParaRPr lang="en-US" altLang="ja-JP" sz="1600" b="0" i="0" u="none" strike="noStrike" baseline="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/>
            <a:endParaRPr lang="en-US" altLang="ja-JP" sz="1600" b="0" i="0" u="none" strike="noStrike" baseline="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/>
            <a:endParaRPr lang="en-US" altLang="ja-JP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/>
            <a:endParaRPr lang="en-US" altLang="ja-JP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ja-JP" sz="1600" b="0" i="0" u="none" strike="noStrike" baseline="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ja-JP" sz="1600" b="0" i="0" u="none" strike="noStrike" baseline="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ja-JP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/>
            <a:r>
              <a:rPr lang="en-US" altLang="ja-JP" sz="1600" b="0" i="0" u="none" strike="noStrike" baseline="0" dirty="0">
                <a:latin typeface="+mj-lt"/>
                <a:ea typeface="Microsoft YaHei" panose="020B0503020204020204" pitchFamily="34" charset="-122"/>
              </a:rPr>
              <a:t>During the SI, both CONNECTED and IDLE/INACTIVE states </a:t>
            </a:r>
            <a:r>
              <a:rPr lang="en-US" altLang="ja-JP" sz="1600" dirty="0">
                <a:latin typeface="+mj-lt"/>
                <a:ea typeface="Microsoft YaHei" panose="020B0503020204020204" pitchFamily="34" charset="-122"/>
              </a:rPr>
              <a:t>are under discussion, and unclear whether to adopt unified or separate design and mechanisms of LP-WUS/WUR for each RRC state</a:t>
            </a:r>
            <a:endParaRPr lang="en-US" altLang="ja-JP" sz="1600" b="0" i="0" u="none" strike="noStrike" baseline="0" dirty="0">
              <a:highlight>
                <a:srgbClr val="FFFF00"/>
              </a:highlight>
              <a:latin typeface="+mj-lt"/>
              <a:ea typeface="Microsoft YaHei" panose="020B0503020204020204" pitchFamily="34" charset="-122"/>
            </a:endParaRPr>
          </a:p>
          <a:p>
            <a:r>
              <a:rPr lang="en-US" altLang="ja-JP" sz="1600" b="0" i="0" u="none" strike="noStrike" baseline="0" dirty="0">
                <a:latin typeface="+mj-lt"/>
                <a:ea typeface="Microsoft YaHei" panose="020B0503020204020204" pitchFamily="34" charset="-122"/>
              </a:rPr>
              <a:t>It is highly desired to specify further UE power saving enhancements in Rel-19, based on research findings from the Rel-18 SI outcome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A1AEFAB-BF9A-379C-E4AE-EEF9FA838293}"/>
              </a:ext>
            </a:extLst>
          </p:cNvPr>
          <p:cNvSpPr txBox="1"/>
          <p:nvPr/>
        </p:nvSpPr>
        <p:spPr>
          <a:xfrm>
            <a:off x="1730515" y="3293985"/>
            <a:ext cx="7320575" cy="1869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ja-JP" sz="1050" dirty="0"/>
              <a:t>Compared with </a:t>
            </a:r>
            <a:r>
              <a:rPr lang="en-US" altLang="ja-JP" sz="1050" dirty="0" err="1"/>
              <a:t>i</a:t>
            </a:r>
            <a:r>
              <a:rPr lang="en-US" altLang="ja-JP" sz="1050" dirty="0"/>
              <a:t>-DRX, LP-WUS operation with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1050" dirty="0"/>
              <a:t>No RRM relaxed</a:t>
            </a:r>
          </a:p>
          <a:p>
            <a:pPr marL="542925" indent="-342900">
              <a:buFont typeface="Arial" panose="020B0604020202020204" pitchFamily="34" charset="0"/>
              <a:buChar char="‒"/>
            </a:pPr>
            <a:r>
              <a:rPr lang="en-US" altLang="ja-JP" sz="1050" dirty="0"/>
              <a:t>Compared with </a:t>
            </a:r>
            <a:r>
              <a:rPr lang="en-US" altLang="ja-JP" sz="1050" dirty="0" err="1"/>
              <a:t>i</a:t>
            </a:r>
            <a:r>
              <a:rPr lang="en-US" altLang="ja-JP" sz="1050" dirty="0"/>
              <a:t>-DRX with and without PEI, LP-WUS provide mean power saving gain ([-301%~-569%])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1050" dirty="0"/>
              <a:t>MR relaxed &lt; 8 times</a:t>
            </a:r>
          </a:p>
          <a:p>
            <a:pPr marL="542925" indent="-342900">
              <a:buFont typeface="Arial" panose="020B0604020202020204" pitchFamily="34" charset="0"/>
              <a:buChar char="‒"/>
            </a:pPr>
            <a:r>
              <a:rPr lang="en-US" altLang="ja-JP" sz="1050" dirty="0"/>
              <a:t>Compared with </a:t>
            </a:r>
            <a:r>
              <a:rPr lang="en-US" altLang="ja-JP" sz="1050" dirty="0" err="1"/>
              <a:t>i</a:t>
            </a:r>
            <a:r>
              <a:rPr lang="en-US" altLang="ja-JP" sz="1050" dirty="0"/>
              <a:t>-DRX with and without PEI, LP-WUS provide mean power saving gain ([-10%~7%))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1050" dirty="0"/>
              <a:t>8 times&lt;= MR relaxed &lt;=16 times</a:t>
            </a:r>
          </a:p>
          <a:p>
            <a:pPr marL="542925" indent="-342900">
              <a:buFont typeface="Arial" panose="020B0604020202020204" pitchFamily="34" charset="0"/>
              <a:buChar char="‒"/>
            </a:pPr>
            <a:r>
              <a:rPr lang="en-US" altLang="ja-JP" sz="1050" dirty="0"/>
              <a:t>Compared with </a:t>
            </a:r>
            <a:r>
              <a:rPr lang="en-US" altLang="ja-JP" sz="1050" dirty="0" err="1"/>
              <a:t>i</a:t>
            </a:r>
            <a:r>
              <a:rPr lang="en-US" altLang="ja-JP" sz="1050" dirty="0"/>
              <a:t>-DRX with and without PEI, LP-WUS provide mean power saving </a:t>
            </a:r>
            <a:r>
              <a:rPr lang="en-US" altLang="ja-JP" sz="1000" dirty="0"/>
              <a:t>gain</a:t>
            </a:r>
            <a:r>
              <a:rPr lang="en-US" altLang="ja-JP" sz="1050" dirty="0"/>
              <a:t> ([31%~60%])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1050" dirty="0"/>
              <a:t>RRM relaxed &gt; 16 times</a:t>
            </a:r>
          </a:p>
          <a:p>
            <a:pPr marL="542925" indent="-342900">
              <a:buFont typeface="Arial" panose="020B0604020202020204" pitchFamily="34" charset="0"/>
              <a:buChar char="‒"/>
            </a:pPr>
            <a:r>
              <a:rPr lang="en-US" altLang="ja-JP" sz="1050" dirty="0"/>
              <a:t>Compared with </a:t>
            </a:r>
            <a:r>
              <a:rPr lang="en-US" altLang="ja-JP" sz="1050" dirty="0" err="1"/>
              <a:t>i</a:t>
            </a:r>
            <a:r>
              <a:rPr lang="en-US" altLang="ja-JP" sz="1050" dirty="0"/>
              <a:t>-DRX with and without PEI, LP-WUS provide mean power saving gain ([60~92%])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1050" dirty="0"/>
              <a:t>RRM offload RRM to LR</a:t>
            </a:r>
          </a:p>
          <a:p>
            <a:pPr marL="542925" indent="-342900">
              <a:buFont typeface="Arial" panose="020B0604020202020204" pitchFamily="34" charset="0"/>
              <a:buChar char="‒"/>
            </a:pPr>
            <a:r>
              <a:rPr lang="en-US" altLang="ja-JP" sz="1050" dirty="0"/>
              <a:t>Compared with </a:t>
            </a:r>
            <a:r>
              <a:rPr lang="en-US" altLang="ja-JP" sz="1050" dirty="0" err="1"/>
              <a:t>i</a:t>
            </a:r>
            <a:r>
              <a:rPr lang="en-US" altLang="ja-JP" sz="1050" dirty="0"/>
              <a:t>-DRX with and without PEI, LP-WUS provide mean power saving gain ([76%~92%]) </a:t>
            </a:r>
          </a:p>
        </p:txBody>
      </p:sp>
    </p:spTree>
    <p:extLst>
      <p:ext uri="{BB962C8B-B14F-4D97-AF65-F5344CB8AC3E}">
        <p14:creationId xmlns:p14="http://schemas.microsoft.com/office/powerpoint/2010/main" val="3497704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426C4D-B854-DEDF-1D72-CA9D7D760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LP-WUS/WUR: 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A7FE39-69A1-A63D-DB17-3884310C1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776680"/>
          </a:xfrm>
        </p:spPr>
        <p:txBody>
          <a:bodyPr/>
          <a:lstStyle/>
          <a:p>
            <a:r>
              <a:rPr lang="en-US" altLang="ja-JP" sz="2400" b="1" dirty="0"/>
              <a:t>Based on Rel-18 SI outcome, the following aspect can be recommended for Rel-19 WI</a:t>
            </a:r>
          </a:p>
          <a:p>
            <a:pPr lvl="1"/>
            <a:r>
              <a:rPr lang="en-US" altLang="ja-JP" sz="2400" u="sng" dirty="0"/>
              <a:t>LP-WUS waveform design</a:t>
            </a:r>
          </a:p>
          <a:p>
            <a:pPr lvl="2"/>
            <a:r>
              <a:rPr lang="en-US" altLang="ja-JP" sz="2000" dirty="0"/>
              <a:t>Waveform generation, Structure</a:t>
            </a:r>
          </a:p>
          <a:p>
            <a:pPr lvl="1"/>
            <a:r>
              <a:rPr lang="en-US" altLang="ja-JP" sz="2400" u="sng" dirty="0"/>
              <a:t>L1/L2 procedures for LP-WUS/WUR</a:t>
            </a:r>
          </a:p>
          <a:p>
            <a:pPr lvl="2"/>
            <a:r>
              <a:rPr lang="en-US" altLang="ja-JP" sz="2000" dirty="0"/>
              <a:t>Activation/deactivation mechanism on LP-WUS monitoring</a:t>
            </a:r>
          </a:p>
          <a:p>
            <a:pPr lvl="2"/>
            <a:r>
              <a:rPr lang="en-US" altLang="ja-JP" sz="2000" dirty="0"/>
              <a:t>LP-WUS monitoring mechanism</a:t>
            </a:r>
          </a:p>
          <a:p>
            <a:pPr lvl="2"/>
            <a:r>
              <a:rPr lang="en-US" altLang="ja-JP" sz="2000" dirty="0"/>
              <a:t>UE behavior after detecting LP-WUS</a:t>
            </a:r>
          </a:p>
          <a:p>
            <a:pPr lvl="2"/>
            <a:r>
              <a:rPr lang="en-US" altLang="ja-JP" sz="2000" dirty="0"/>
              <a:t>Synchronization by LP-WUR</a:t>
            </a:r>
          </a:p>
          <a:p>
            <a:pPr lvl="2"/>
            <a:r>
              <a:rPr lang="en-US" altLang="ja-JP" sz="2000" dirty="0"/>
              <a:t>RRM measurement during ultra-deep sleep state</a:t>
            </a:r>
          </a:p>
          <a:p>
            <a:pPr lvl="2"/>
            <a:endParaRPr lang="en-US" altLang="ja-JP" sz="2000" dirty="0"/>
          </a:p>
          <a:p>
            <a:r>
              <a:rPr lang="en-US" altLang="ja-JP" sz="2400" b="1" dirty="0"/>
              <a:t>Considering that high workload is expected in Rel-19 time budget, unified design and mechanisms of LP-WUS/WUR for all RRC states should be strived for Rel-19 WI</a:t>
            </a:r>
          </a:p>
        </p:txBody>
      </p:sp>
    </p:spTree>
    <p:extLst>
      <p:ext uri="{BB962C8B-B14F-4D97-AF65-F5344CB8AC3E}">
        <p14:creationId xmlns:p14="http://schemas.microsoft.com/office/powerpoint/2010/main" val="3375716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C3549E12D5AFF64E862580E1CEE52AE3" ma:contentTypeVersion="13" ma:contentTypeDescription="新建文档。" ma:contentTypeScope="" ma:versionID="5f8e05dca0ea71553724fe08090b7c16">
  <xsd:schema xmlns:xsd="http://www.w3.org/2001/XMLSchema" xmlns:xs="http://www.w3.org/2001/XMLSchema" xmlns:p="http://schemas.microsoft.com/office/2006/metadata/properties" xmlns:ns3="c61a25db-9b18-4920-ab2c-0e64ad008678" xmlns:ns4="36738d95-949f-4689-9b53-0d186961a75d" targetNamespace="http://schemas.microsoft.com/office/2006/metadata/properties" ma:root="true" ma:fieldsID="bdb48b14e9536f1fa0409033ef52a624" ns3:_="" ns4:_="">
    <xsd:import namespace="c61a25db-9b18-4920-ab2c-0e64ad008678"/>
    <xsd:import namespace="36738d95-949f-4689-9b53-0d186961a75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1a25db-9b18-4920-ab2c-0e64ad0086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738d95-949f-4689-9b53-0d186961a75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享对象: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享对象详细信息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共享提示哈希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49F1C6C-0AE4-42E3-9CF2-9823B070E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1a25db-9b18-4920-ab2c-0e64ad008678"/>
    <ds:schemaRef ds:uri="36738d95-949f-4689-9b53-0d186961a7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F0EF07-DBFE-4F4D-9B06-352B6C7CE6FE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36738d95-949f-4689-9b53-0d186961a75d"/>
    <ds:schemaRef ds:uri="http://purl.org/dc/elements/1.1/"/>
    <ds:schemaRef ds:uri="http://schemas.microsoft.com/office/2006/metadata/properties"/>
    <ds:schemaRef ds:uri="http://schemas.microsoft.com/office/infopath/2007/PartnerControls"/>
    <ds:schemaRef ds:uri="c61a25db-9b18-4920-ab2c-0e64ad00867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194074671</TotalTime>
  <Words>428</Words>
  <Application>Microsoft Office PowerPoint</Application>
  <PresentationFormat>ワイド画面</PresentationFormat>
  <Paragraphs>47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Microsoft YaHei</vt:lpstr>
      <vt:lpstr>Arial</vt:lpstr>
      <vt:lpstr>Calibri</vt:lpstr>
      <vt:lpstr>Segoe UI</vt:lpstr>
      <vt:lpstr>Times New Roman</vt:lpstr>
      <vt:lpstr>Wingdings</vt:lpstr>
      <vt:lpstr>Custom Design</vt:lpstr>
      <vt:lpstr>1_標準デザイン</vt:lpstr>
      <vt:lpstr>LP-WUS/WUR in Rel-19</vt:lpstr>
      <vt:lpstr>LP-WUS/WUR: Background and Motivation</vt:lpstr>
      <vt:lpstr>LP-WUS/WUR: Proposals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LP-WUS/WUR</dc:title>
  <dc:creator>6758703</dc:creator>
  <cp:lastModifiedBy>Takuma Nakamura (中村 拓真)</cp:lastModifiedBy>
  <cp:revision>1177</cp:revision>
  <dcterms:created xsi:type="dcterms:W3CDTF">2008-05-20T02:15:22Z</dcterms:created>
  <dcterms:modified xsi:type="dcterms:W3CDTF">2023-05-31T07:19:38Z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0x010100C3549E12D5AFF64E862580E1CEE52AE3</vt:lpwstr>
  </property>
</Properties>
</file>