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2">
  <p:sldMasterIdLst>
    <p:sldMasterId id="2147483648" r:id="rId4"/>
  </p:sldMasterIdLst>
  <p:notesMasterIdLst>
    <p:notesMasterId r:id="rId10"/>
  </p:notesMasterIdLst>
  <p:sldIdLst>
    <p:sldId id="807" r:id="rId5"/>
    <p:sldId id="782" r:id="rId6"/>
    <p:sldId id="811" r:id="rId7"/>
    <p:sldId id="809" r:id="rId8"/>
    <p:sldId id="810" r:id="rId9"/>
  </p:sldIdLst>
  <p:sldSz cx="15240000" cy="8572500"/>
  <p:notesSz cx="6858000" cy="9144000"/>
  <p:defaultTextStyle>
    <a:defPPr>
      <a:defRPr lang="ko-KR"/>
    </a:defPPr>
    <a:lvl1pPr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1pPr>
    <a:lvl2pPr marL="566738" indent="-16033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2pPr>
    <a:lvl3pPr marL="1138238" indent="-323850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3pPr>
    <a:lvl4pPr marL="1709738" indent="-485775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4pPr>
    <a:lvl5pPr marL="2281238" indent="-64928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400" userDrawn="1">
          <p15:clr>
            <a:srgbClr val="A4A3A4"/>
          </p15:clr>
        </p15:guide>
        <p15:guide id="2" pos="480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0034"/>
    <a:srgbClr val="FF6699"/>
    <a:srgbClr val="E46C0A"/>
    <a:srgbClr val="FFFFFF"/>
    <a:srgbClr val="0067A6"/>
    <a:srgbClr val="6B6B6B"/>
    <a:srgbClr val="000046"/>
    <a:srgbClr val="336699"/>
    <a:srgbClr val="D60093"/>
    <a:srgbClr val="D9CB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82" autoAdjust="0"/>
    <p:restoredTop sz="95320" autoAdjust="0"/>
  </p:normalViewPr>
  <p:slideViewPr>
    <p:cSldViewPr>
      <p:cViewPr varScale="1">
        <p:scale>
          <a:sx n="93" d="100"/>
          <a:sy n="93" d="100"/>
        </p:scale>
        <p:origin x="450" y="102"/>
      </p:cViewPr>
      <p:guideLst>
        <p:guide orient="horz" pos="5400"/>
        <p:guide pos="4801"/>
      </p:guideLst>
    </p:cSldViewPr>
  </p:slideViewPr>
  <p:outlineViewPr>
    <p:cViewPr>
      <p:scale>
        <a:sx n="33" d="100"/>
        <a:sy n="33" d="100"/>
      </p:scale>
      <p:origin x="0" y="-139757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4" d="100"/>
        <a:sy n="74" d="100"/>
      </p:scale>
      <p:origin x="0" y="0"/>
    </p:cViewPr>
  </p:sorterViewPr>
  <p:notesViewPr>
    <p:cSldViewPr>
      <p:cViewPr varScale="1">
        <p:scale>
          <a:sx n="96" d="100"/>
          <a:sy n="96" d="100"/>
        </p:scale>
        <p:origin x="4022" y="5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6BAD7FF-D36C-4FD7-861A-7DD420B5754E}" type="datetimeFigureOut">
              <a:rPr lang="ko-KR" altLang="en-US"/>
              <a:pPr>
                <a:defRPr/>
              </a:pPr>
              <a:t>2023-05-31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/>
              <a:t>마스터 텍스트 스타일을 편집합니다</a:t>
            </a:r>
          </a:p>
          <a:p>
            <a:pPr lvl="1"/>
            <a:r>
              <a:rPr lang="ko-KR" altLang="en-US" noProof="0"/>
              <a:t>둘째 수준</a:t>
            </a:r>
          </a:p>
          <a:p>
            <a:pPr lvl="2"/>
            <a:r>
              <a:rPr lang="ko-KR" altLang="en-US" noProof="0"/>
              <a:t>셋째 수준</a:t>
            </a:r>
          </a:p>
          <a:p>
            <a:pPr lvl="3"/>
            <a:r>
              <a:rPr lang="ko-KR" altLang="en-US" noProof="0"/>
              <a:t>넷째 수준</a:t>
            </a:r>
          </a:p>
          <a:p>
            <a:pPr lvl="4"/>
            <a:r>
              <a:rPr lang="ko-KR" altLang="en-US" noProof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defTabSz="1279525" eaLnBrk="1" latinLnBrk="1" hangingPunct="1">
              <a:defRPr kumimoji="0" sz="12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fld id="{0D7977B6-C3DC-471B-9E18-7C83DD0CC473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18956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66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138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709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281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85620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42744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998678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56992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400" b="0" dirty="0">
                <a:solidFill>
                  <a:srgbClr val="FF0000"/>
                </a:solidFill>
              </a:rPr>
              <a:t>현재 </a:t>
            </a:r>
            <a:r>
              <a:rPr lang="en-US" altLang="ko-KR" sz="1400" b="0" dirty="0">
                <a:solidFill>
                  <a:srgbClr val="FF0000"/>
                </a:solidFill>
              </a:rPr>
              <a:t>PSI </a:t>
            </a:r>
            <a:r>
              <a:rPr lang="ko-KR" altLang="en-US" sz="1400" b="0">
                <a:solidFill>
                  <a:srgbClr val="FF0000"/>
                </a:solidFill>
              </a:rPr>
              <a:t>정보를 기반으로는 </a:t>
            </a:r>
            <a:r>
              <a:rPr lang="en-US" altLang="ko-KR" sz="1400" b="0" dirty="0">
                <a:solidFill>
                  <a:srgbClr val="FF0000"/>
                </a:solidFill>
              </a:rPr>
              <a:t>discard </a:t>
            </a:r>
            <a:r>
              <a:rPr lang="ko-KR" altLang="en-US" sz="1400" b="0">
                <a:solidFill>
                  <a:srgbClr val="FF0000"/>
                </a:solidFill>
              </a:rPr>
              <a:t>만 수행할 것이다</a:t>
            </a:r>
            <a:r>
              <a:rPr lang="en-US" altLang="ko-KR" sz="1400" b="0" dirty="0">
                <a:solidFill>
                  <a:srgbClr val="FF0000"/>
                </a:solidFill>
              </a:rPr>
              <a:t>. </a:t>
            </a:r>
            <a:r>
              <a:rPr lang="ko-KR" altLang="en-US" sz="1400" b="0">
                <a:solidFill>
                  <a:srgbClr val="FF0000"/>
                </a:solidFill>
              </a:rPr>
              <a:t>하지만 이걸로 충분하지 않고</a:t>
            </a:r>
            <a:r>
              <a:rPr lang="en-US" altLang="ko-KR" sz="1400" b="0" dirty="0">
                <a:solidFill>
                  <a:srgbClr val="FF0000"/>
                </a:solidFill>
              </a:rPr>
              <a:t> PSI </a:t>
            </a:r>
            <a:r>
              <a:rPr lang="ko-KR" altLang="en-US" sz="1400" b="0">
                <a:solidFill>
                  <a:srgbClr val="FF0000"/>
                </a:solidFill>
              </a:rPr>
              <a:t>기반의 </a:t>
            </a:r>
            <a:r>
              <a:rPr lang="en-US" altLang="ko-KR" sz="1400" b="0" dirty="0">
                <a:solidFill>
                  <a:srgbClr val="FF0000"/>
                </a:solidFill>
              </a:rPr>
              <a:t>reliability </a:t>
            </a:r>
            <a:r>
              <a:rPr lang="ko-KR" altLang="en-US" sz="1400" b="0">
                <a:solidFill>
                  <a:srgbClr val="FF0000"/>
                </a:solidFill>
              </a:rPr>
              <a:t>및 </a:t>
            </a:r>
            <a:r>
              <a:rPr lang="en-US" altLang="ko-KR" sz="1400" b="0" dirty="0">
                <a:solidFill>
                  <a:srgbClr val="FF0000"/>
                </a:solidFill>
              </a:rPr>
              <a:t>prioritization</a:t>
            </a:r>
            <a:r>
              <a:rPr lang="ko-KR" altLang="en-US" sz="1400" b="0">
                <a:solidFill>
                  <a:srgbClr val="FF0000"/>
                </a:solidFill>
              </a:rPr>
              <a:t>을</a:t>
            </a:r>
            <a:r>
              <a:rPr lang="en-US" altLang="ko-KR" sz="1400" b="0" dirty="0">
                <a:solidFill>
                  <a:srgbClr val="FF0000"/>
                </a:solidFill>
              </a:rPr>
              <a:t> </a:t>
            </a:r>
            <a:r>
              <a:rPr lang="ko-KR" altLang="en-US" sz="1400" b="0">
                <a:solidFill>
                  <a:srgbClr val="FF0000"/>
                </a:solidFill>
              </a:rPr>
              <a:t>해야 한다</a:t>
            </a:r>
            <a:r>
              <a:rPr lang="en-US" altLang="ko-KR" sz="1400" b="0" dirty="0">
                <a:solidFill>
                  <a:srgbClr val="FF0000"/>
                </a:solidFill>
              </a:rPr>
              <a:t>.</a:t>
            </a:r>
          </a:p>
          <a:p>
            <a:r>
              <a:rPr lang="ko-KR" altLang="en-US" sz="1400" b="0" dirty="0" err="1">
                <a:solidFill>
                  <a:srgbClr val="FF0000"/>
                </a:solidFill>
              </a:rPr>
              <a:t>한줄로</a:t>
            </a:r>
            <a:r>
              <a:rPr lang="ko-KR" altLang="en-US" sz="1400" b="0" dirty="0">
                <a:solidFill>
                  <a:srgbClr val="FF0000"/>
                </a:solidFill>
              </a:rPr>
              <a:t> 표현될 수 있도록 하자</a:t>
            </a:r>
            <a:r>
              <a:rPr lang="en-US" altLang="ko-KR" sz="1400" b="0" dirty="0">
                <a:solidFill>
                  <a:srgbClr val="FF0000"/>
                </a:solidFill>
              </a:rPr>
              <a:t>. </a:t>
            </a:r>
            <a:r>
              <a:rPr lang="ko-KR" altLang="en-US" sz="1400" b="0">
                <a:solidFill>
                  <a:srgbClr val="FF0000"/>
                </a:solidFill>
              </a:rPr>
              <a:t>기고의 </a:t>
            </a:r>
            <a:r>
              <a:rPr lang="en-US" altLang="ko-KR" sz="1400" b="0" dirty="0">
                <a:solidFill>
                  <a:srgbClr val="FF0000"/>
                </a:solidFill>
              </a:rPr>
              <a:t>observation </a:t>
            </a:r>
            <a:r>
              <a:rPr lang="ko-KR" altLang="en-US" sz="1400" b="0">
                <a:solidFill>
                  <a:srgbClr val="FF0000"/>
                </a:solidFill>
              </a:rPr>
              <a:t>같이</a:t>
            </a:r>
            <a:r>
              <a:rPr lang="en-US" altLang="ko-KR" sz="1400" b="0" dirty="0">
                <a:solidFill>
                  <a:srgbClr val="FF0000"/>
                </a:solidFill>
              </a:rPr>
              <a:t>.</a:t>
            </a:r>
            <a:endParaRPr lang="ko-KR" altLang="en-US" sz="1400" b="0">
              <a:solidFill>
                <a:srgbClr val="FF0000"/>
              </a:solidFill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332889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400" b="0" dirty="0">
                <a:solidFill>
                  <a:srgbClr val="FF0000"/>
                </a:solidFill>
              </a:rPr>
              <a:t>현재 </a:t>
            </a:r>
            <a:r>
              <a:rPr lang="en-US" altLang="ko-KR" sz="1400" b="0" dirty="0">
                <a:solidFill>
                  <a:srgbClr val="FF0000"/>
                </a:solidFill>
              </a:rPr>
              <a:t>PSI </a:t>
            </a:r>
            <a:r>
              <a:rPr lang="ko-KR" altLang="en-US" sz="1400" b="0">
                <a:solidFill>
                  <a:srgbClr val="FF0000"/>
                </a:solidFill>
              </a:rPr>
              <a:t>정보를 기반으로는 </a:t>
            </a:r>
            <a:r>
              <a:rPr lang="en-US" altLang="ko-KR" sz="1400" b="0" dirty="0">
                <a:solidFill>
                  <a:srgbClr val="FF0000"/>
                </a:solidFill>
              </a:rPr>
              <a:t>discard </a:t>
            </a:r>
            <a:r>
              <a:rPr lang="ko-KR" altLang="en-US" sz="1400" b="0">
                <a:solidFill>
                  <a:srgbClr val="FF0000"/>
                </a:solidFill>
              </a:rPr>
              <a:t>만 수행할 것이다</a:t>
            </a:r>
            <a:r>
              <a:rPr lang="en-US" altLang="ko-KR" sz="1400" b="0" dirty="0">
                <a:solidFill>
                  <a:srgbClr val="FF0000"/>
                </a:solidFill>
              </a:rPr>
              <a:t>. </a:t>
            </a:r>
            <a:r>
              <a:rPr lang="ko-KR" altLang="en-US" sz="1400" b="0">
                <a:solidFill>
                  <a:srgbClr val="FF0000"/>
                </a:solidFill>
              </a:rPr>
              <a:t>하지만 이걸로 충분하지 않고</a:t>
            </a:r>
            <a:r>
              <a:rPr lang="en-US" altLang="ko-KR" sz="1400" b="0" dirty="0">
                <a:solidFill>
                  <a:srgbClr val="FF0000"/>
                </a:solidFill>
              </a:rPr>
              <a:t> PSI </a:t>
            </a:r>
            <a:r>
              <a:rPr lang="ko-KR" altLang="en-US" sz="1400" b="0">
                <a:solidFill>
                  <a:srgbClr val="FF0000"/>
                </a:solidFill>
              </a:rPr>
              <a:t>기반의 </a:t>
            </a:r>
            <a:r>
              <a:rPr lang="en-US" altLang="ko-KR" sz="1400" b="0" dirty="0">
                <a:solidFill>
                  <a:srgbClr val="FF0000"/>
                </a:solidFill>
              </a:rPr>
              <a:t>reliability </a:t>
            </a:r>
            <a:r>
              <a:rPr lang="ko-KR" altLang="en-US" sz="1400" b="0">
                <a:solidFill>
                  <a:srgbClr val="FF0000"/>
                </a:solidFill>
              </a:rPr>
              <a:t>및 </a:t>
            </a:r>
            <a:r>
              <a:rPr lang="en-US" altLang="ko-KR" sz="1400" b="0" dirty="0">
                <a:solidFill>
                  <a:srgbClr val="FF0000"/>
                </a:solidFill>
              </a:rPr>
              <a:t>prioritization</a:t>
            </a:r>
            <a:r>
              <a:rPr lang="ko-KR" altLang="en-US" sz="1400" b="0">
                <a:solidFill>
                  <a:srgbClr val="FF0000"/>
                </a:solidFill>
              </a:rPr>
              <a:t>을</a:t>
            </a:r>
            <a:r>
              <a:rPr lang="en-US" altLang="ko-KR" sz="1400" b="0" dirty="0">
                <a:solidFill>
                  <a:srgbClr val="FF0000"/>
                </a:solidFill>
              </a:rPr>
              <a:t> </a:t>
            </a:r>
            <a:r>
              <a:rPr lang="ko-KR" altLang="en-US" sz="1400" b="0">
                <a:solidFill>
                  <a:srgbClr val="FF0000"/>
                </a:solidFill>
              </a:rPr>
              <a:t>해야 한다</a:t>
            </a:r>
            <a:r>
              <a:rPr lang="en-US" altLang="ko-KR" sz="1400" b="0" dirty="0">
                <a:solidFill>
                  <a:srgbClr val="FF0000"/>
                </a:solidFill>
              </a:rPr>
              <a:t>.</a:t>
            </a:r>
          </a:p>
          <a:p>
            <a:r>
              <a:rPr lang="ko-KR" altLang="en-US" sz="1400" b="0" dirty="0" err="1">
                <a:solidFill>
                  <a:srgbClr val="FF0000"/>
                </a:solidFill>
              </a:rPr>
              <a:t>한줄로</a:t>
            </a:r>
            <a:r>
              <a:rPr lang="ko-KR" altLang="en-US" sz="1400" b="0" dirty="0">
                <a:solidFill>
                  <a:srgbClr val="FF0000"/>
                </a:solidFill>
              </a:rPr>
              <a:t> 표현될 수 있도록 하자</a:t>
            </a:r>
            <a:r>
              <a:rPr lang="en-US" altLang="ko-KR" sz="1400" b="0" dirty="0">
                <a:solidFill>
                  <a:srgbClr val="FF0000"/>
                </a:solidFill>
              </a:rPr>
              <a:t>. </a:t>
            </a:r>
            <a:r>
              <a:rPr lang="ko-KR" altLang="en-US" sz="1400" b="0">
                <a:solidFill>
                  <a:srgbClr val="FF0000"/>
                </a:solidFill>
              </a:rPr>
              <a:t>기고의 </a:t>
            </a:r>
            <a:r>
              <a:rPr lang="en-US" altLang="ko-KR" sz="1400" b="0" dirty="0">
                <a:solidFill>
                  <a:srgbClr val="FF0000"/>
                </a:solidFill>
              </a:rPr>
              <a:t>observation </a:t>
            </a:r>
            <a:r>
              <a:rPr lang="ko-KR" altLang="en-US" sz="1400" b="0">
                <a:solidFill>
                  <a:srgbClr val="FF0000"/>
                </a:solidFill>
              </a:rPr>
              <a:t>같이</a:t>
            </a:r>
            <a:r>
              <a:rPr lang="en-US" altLang="ko-KR" sz="1400" b="0" dirty="0">
                <a:solidFill>
                  <a:srgbClr val="FF0000"/>
                </a:solidFill>
              </a:rPr>
              <a:t>.</a:t>
            </a:r>
            <a:endParaRPr lang="ko-KR" altLang="en-US" sz="1400" b="0">
              <a:solidFill>
                <a:srgbClr val="FF0000"/>
              </a:solidFill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289019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284176" y="2342035"/>
            <a:ext cx="12954000" cy="2080815"/>
          </a:xfrm>
          <a:noFill/>
          <a:ln w="28575">
            <a:noFill/>
          </a:ln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3E21478-757F-499F-A6EA-89EA3D10FE73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cxnSp>
        <p:nvCxnSpPr>
          <p:cNvPr id="11" name="직선 연결선 10"/>
          <p:cNvCxnSpPr/>
          <p:nvPr userDrawn="1"/>
        </p:nvCxnSpPr>
        <p:spPr>
          <a:xfrm>
            <a:off x="1284176" y="4494857"/>
            <a:ext cx="13055637" cy="0"/>
          </a:xfrm>
          <a:prstGeom prst="line">
            <a:avLst/>
          </a:prstGeom>
          <a:ln w="571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1284176" y="4422849"/>
            <a:ext cx="13055637" cy="0"/>
          </a:xfrm>
          <a:prstGeom prst="line">
            <a:avLst/>
          </a:prstGeom>
          <a:ln w="63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직사각형 7"/>
          <p:cNvSpPr/>
          <p:nvPr userDrawn="1"/>
        </p:nvSpPr>
        <p:spPr>
          <a:xfrm>
            <a:off x="144810" y="181794"/>
            <a:ext cx="5715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b="1" i="1" dirty="0" smtClean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TSG RAN Rel-19 workshop</a:t>
            </a:r>
          </a:p>
          <a:p>
            <a:r>
              <a:rPr lang="en-US" altLang="ko-KR" b="1" i="1" dirty="0" smtClean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Taipei, June 15 - 16, 2023</a:t>
            </a:r>
            <a:endParaRPr lang="en-US" altLang="ko-KR" b="1" i="1" dirty="0">
              <a:solidFill>
                <a:srgbClr val="6B6B6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직사각형 9"/>
          <p:cNvSpPr/>
          <p:nvPr userDrawn="1"/>
        </p:nvSpPr>
        <p:spPr>
          <a:xfrm>
            <a:off x="12156504" y="274126"/>
            <a:ext cx="29066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ko-KR" sz="2400" b="1" i="1" dirty="0" smtClean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RWS-230201</a:t>
            </a:r>
            <a:endParaRPr lang="en-US" altLang="ko-KR" sz="2400" b="1" i="1" dirty="0">
              <a:solidFill>
                <a:srgbClr val="6B6B6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Picture 10" descr="Download LG Electronics Logo in SVG Vector or PNG File Format - Logo.wine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54" b="38547"/>
          <a:stretch/>
        </p:blipFill>
        <p:spPr bwMode="auto">
          <a:xfrm>
            <a:off x="5819800" y="4860606"/>
            <a:ext cx="3456384" cy="508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0701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ChangeArrowheads="1"/>
          </p:cNvSpPr>
          <p:nvPr userDrawn="1"/>
        </p:nvSpPr>
        <p:spPr bwMode="auto">
          <a:xfrm rot="5400000">
            <a:off x="7080000" y="-7079998"/>
            <a:ext cx="1080000" cy="15240000"/>
          </a:xfrm>
          <a:prstGeom prst="rect">
            <a:avLst/>
          </a:prstGeom>
          <a:solidFill>
            <a:srgbClr val="A5003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ko-KR"/>
            </a:defPPr>
            <a:lvl1pPr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1pPr>
            <a:lvl2pPr marL="566738" indent="-16033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2pPr>
            <a:lvl3pPr marL="1138238" indent="-323850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3pPr>
            <a:lvl4pPr marL="1709738" indent="-485775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4pPr>
            <a:lvl5pPr marL="2281238" indent="-64928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9pPr>
          </a:lstStyle>
          <a:p>
            <a:endParaRPr lang="ko-KR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61894" y="80268"/>
            <a:ext cx="13716212" cy="919014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761894" y="1333922"/>
            <a:ext cx="13716212" cy="6480720"/>
          </a:xfrm>
        </p:spPr>
        <p:txBody>
          <a:bodyPr/>
          <a:lstStyle>
            <a:lvl1pPr>
              <a:defRPr sz="2800" b="1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6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6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EC3A8E2-B9DE-437B-B571-263DA6FC8CC7}" type="datetimeFigureOut">
              <a:rPr lang="ko-KR" altLang="en-US" smtClean="0"/>
              <a:pPr>
                <a:defRPr/>
              </a:pPr>
              <a:t>2023-05-31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93702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203856" y="5508628"/>
            <a:ext cx="12954000" cy="1702593"/>
          </a:xfrm>
        </p:spPr>
        <p:txBody>
          <a:bodyPr anchor="t"/>
          <a:lstStyle>
            <a:lvl1pPr algn="l">
              <a:defRPr sz="5000" b="1" cap="all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1203856" y="3633393"/>
            <a:ext cx="12954000" cy="1875233"/>
          </a:xfrm>
        </p:spPr>
        <p:txBody>
          <a:bodyPr anchor="b"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24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4248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71371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28495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856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42744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99867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56992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0AC0706-528C-4E5B-A316-71D515866196}" type="datetimeFigureOut">
              <a:rPr lang="ko-KR" altLang="en-US" smtClean="0"/>
              <a:pPr>
                <a:defRPr/>
              </a:pPr>
              <a:t>2023-05-31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F1BA13A-E3D8-4B07-8D20-4216E347B61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241314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365"/>
            <a:ext cx="15240000" cy="1123950"/>
          </a:xfrm>
          <a:prstGeom prst="rect">
            <a:avLst/>
          </a:prstGeom>
        </p:spPr>
      </p:pic>
      <p:cxnSp>
        <p:nvCxnSpPr>
          <p:cNvPr id="5" name="직선 연결선 4"/>
          <p:cNvCxnSpPr/>
          <p:nvPr userDrawn="1"/>
        </p:nvCxnSpPr>
        <p:spPr>
          <a:xfrm>
            <a:off x="674687" y="1112585"/>
            <a:ext cx="14565313" cy="0"/>
          </a:xfrm>
          <a:prstGeom prst="line">
            <a:avLst/>
          </a:prstGeom>
          <a:ln w="6350">
            <a:solidFill>
              <a:srgbClr val="6D6E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직사각형 12">
            <a:extLst>
              <a:ext uri="{FF2B5EF4-FFF2-40B4-BE49-F238E27FC236}">
                <a16:creationId xmlns="" xmlns:a16="http://schemas.microsoft.com/office/drawing/2014/main" id="{4273BB99-4B1B-4E63-9665-F72BCD29B35E}"/>
              </a:ext>
            </a:extLst>
          </p:cNvPr>
          <p:cNvSpPr/>
          <p:nvPr userDrawn="1"/>
        </p:nvSpPr>
        <p:spPr>
          <a:xfrm>
            <a:off x="14771687" y="0"/>
            <a:ext cx="468313" cy="4504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4" name="TextBox 2">
            <a:extLst>
              <a:ext uri="{FF2B5EF4-FFF2-40B4-BE49-F238E27FC236}">
                <a16:creationId xmlns="" xmlns:a16="http://schemas.microsoft.com/office/drawing/2014/main" id="{42366B40-46B1-459F-9CEB-6099FBD2D1B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4792444" y="103188"/>
            <a:ext cx="43473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algn="ctr">
              <a:defRPr/>
            </a:pPr>
            <a:fld id="{A23820D3-279A-4935-B563-AD79D6027581}" type="slidenum">
              <a:rPr lang="ko-KR" altLang="en-US" sz="1125" b="1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pPr algn="ctr">
                <a:defRPr/>
              </a:pPr>
              <a:t>‹#›</a:t>
            </a:fld>
            <a:endParaRPr lang="ko-KR" altLang="en-US" sz="1125" b="1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="" xmlns:a16="http://schemas.microsoft.com/office/drawing/2014/main" id="{682E8F4C-FB7F-422C-AAD9-BF36DF24BE46}"/>
              </a:ext>
            </a:extLst>
          </p:cNvPr>
          <p:cNvSpPr/>
          <p:nvPr userDrawn="1"/>
        </p:nvSpPr>
        <p:spPr>
          <a:xfrm>
            <a:off x="14771687" y="0"/>
            <a:ext cx="468313" cy="45045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6" name="TextBox 2">
            <a:extLst>
              <a:ext uri="{FF2B5EF4-FFF2-40B4-BE49-F238E27FC236}">
                <a16:creationId xmlns="" xmlns:a16="http://schemas.microsoft.com/office/drawing/2014/main" id="{7C34368E-2CB2-41C6-AA2F-D166504F5E9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4779620" y="103188"/>
            <a:ext cx="460382" cy="284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algn="ctr">
              <a:defRPr/>
            </a:pPr>
            <a:fld id="{CDA6B489-3885-4489-B0BF-9512F242DAAC}" type="slidenum">
              <a:rPr lang="ko-KR" altLang="en-US" sz="1250" b="1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pPr algn="ctr">
                <a:defRPr/>
              </a:pPr>
              <a:t>‹#›</a:t>
            </a:fld>
            <a:endParaRPr lang="ko-KR" altLang="en-US" sz="1250" b="1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563324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365"/>
            <a:ext cx="15240000" cy="1123950"/>
          </a:xfrm>
          <a:prstGeom prst="rect">
            <a:avLst/>
          </a:prstGeom>
        </p:spPr>
      </p:pic>
      <p:cxnSp>
        <p:nvCxnSpPr>
          <p:cNvPr id="5" name="직선 연결선 4"/>
          <p:cNvCxnSpPr/>
          <p:nvPr userDrawn="1"/>
        </p:nvCxnSpPr>
        <p:spPr>
          <a:xfrm>
            <a:off x="674687" y="1112585"/>
            <a:ext cx="14565313" cy="0"/>
          </a:xfrm>
          <a:prstGeom prst="line">
            <a:avLst/>
          </a:prstGeom>
          <a:ln w="6350">
            <a:solidFill>
              <a:srgbClr val="6D6E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직사각형 12">
            <a:extLst>
              <a:ext uri="{FF2B5EF4-FFF2-40B4-BE49-F238E27FC236}">
                <a16:creationId xmlns="" xmlns:a16="http://schemas.microsoft.com/office/drawing/2014/main" id="{4273BB99-4B1B-4E63-9665-F72BCD29B35E}"/>
              </a:ext>
            </a:extLst>
          </p:cNvPr>
          <p:cNvSpPr/>
          <p:nvPr userDrawn="1"/>
        </p:nvSpPr>
        <p:spPr>
          <a:xfrm>
            <a:off x="14771687" y="0"/>
            <a:ext cx="468313" cy="4504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4" name="TextBox 2">
            <a:extLst>
              <a:ext uri="{FF2B5EF4-FFF2-40B4-BE49-F238E27FC236}">
                <a16:creationId xmlns="" xmlns:a16="http://schemas.microsoft.com/office/drawing/2014/main" id="{42366B40-46B1-459F-9CEB-6099FBD2D1B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4792444" y="103188"/>
            <a:ext cx="43473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algn="ctr">
              <a:defRPr/>
            </a:pPr>
            <a:fld id="{A23820D3-279A-4935-B563-AD79D6027581}" type="slidenum">
              <a:rPr lang="ko-KR" altLang="en-US" sz="1125" b="1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pPr algn="ctr">
                <a:defRPr/>
              </a:pPr>
              <a:t>‹#›</a:t>
            </a:fld>
            <a:endParaRPr lang="ko-KR" altLang="en-US" sz="1125" b="1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="" xmlns:a16="http://schemas.microsoft.com/office/drawing/2014/main" id="{682E8F4C-FB7F-422C-AAD9-BF36DF24BE46}"/>
              </a:ext>
            </a:extLst>
          </p:cNvPr>
          <p:cNvSpPr/>
          <p:nvPr userDrawn="1"/>
        </p:nvSpPr>
        <p:spPr>
          <a:xfrm>
            <a:off x="14771687" y="0"/>
            <a:ext cx="468313" cy="45045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6" name="TextBox 2">
            <a:extLst>
              <a:ext uri="{FF2B5EF4-FFF2-40B4-BE49-F238E27FC236}">
                <a16:creationId xmlns="" xmlns:a16="http://schemas.microsoft.com/office/drawing/2014/main" id="{7C34368E-2CB2-41C6-AA2F-D166504F5E9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4779620" y="103188"/>
            <a:ext cx="460382" cy="284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algn="ctr">
              <a:defRPr/>
            </a:pPr>
            <a:fld id="{CDA6B489-3885-4489-B0BF-9512F242DAAC}" type="slidenum">
              <a:rPr lang="ko-KR" altLang="en-US" sz="1250" b="1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pPr algn="ctr">
                <a:defRPr/>
              </a:pPr>
              <a:t>‹#›</a:t>
            </a:fld>
            <a:endParaRPr lang="ko-KR" altLang="en-US" sz="1250" b="1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498854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365"/>
            <a:ext cx="15240000" cy="1123950"/>
          </a:xfrm>
          <a:prstGeom prst="rect">
            <a:avLst/>
          </a:prstGeom>
        </p:spPr>
      </p:pic>
      <p:cxnSp>
        <p:nvCxnSpPr>
          <p:cNvPr id="5" name="직선 연결선 4"/>
          <p:cNvCxnSpPr/>
          <p:nvPr userDrawn="1"/>
        </p:nvCxnSpPr>
        <p:spPr>
          <a:xfrm>
            <a:off x="674687" y="1112585"/>
            <a:ext cx="14565313" cy="0"/>
          </a:xfrm>
          <a:prstGeom prst="line">
            <a:avLst/>
          </a:prstGeom>
          <a:ln w="6350">
            <a:solidFill>
              <a:srgbClr val="6D6E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직사각형 12">
            <a:extLst>
              <a:ext uri="{FF2B5EF4-FFF2-40B4-BE49-F238E27FC236}">
                <a16:creationId xmlns="" xmlns:a16="http://schemas.microsoft.com/office/drawing/2014/main" id="{4273BB99-4B1B-4E63-9665-F72BCD29B35E}"/>
              </a:ext>
            </a:extLst>
          </p:cNvPr>
          <p:cNvSpPr/>
          <p:nvPr userDrawn="1"/>
        </p:nvSpPr>
        <p:spPr>
          <a:xfrm>
            <a:off x="14771687" y="0"/>
            <a:ext cx="468313" cy="4504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4" name="TextBox 2">
            <a:extLst>
              <a:ext uri="{FF2B5EF4-FFF2-40B4-BE49-F238E27FC236}">
                <a16:creationId xmlns="" xmlns:a16="http://schemas.microsoft.com/office/drawing/2014/main" id="{42366B40-46B1-459F-9CEB-6099FBD2D1B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4792444" y="103188"/>
            <a:ext cx="43473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algn="ctr">
              <a:defRPr/>
            </a:pPr>
            <a:fld id="{A23820D3-279A-4935-B563-AD79D6027581}" type="slidenum">
              <a:rPr lang="ko-KR" altLang="en-US" sz="1125" b="1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pPr algn="ctr">
                <a:defRPr/>
              </a:pPr>
              <a:t>‹#›</a:t>
            </a:fld>
            <a:endParaRPr lang="ko-KR" altLang="en-US" sz="1125" b="1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="" xmlns:a16="http://schemas.microsoft.com/office/drawing/2014/main" id="{682E8F4C-FB7F-422C-AAD9-BF36DF24BE46}"/>
              </a:ext>
            </a:extLst>
          </p:cNvPr>
          <p:cNvSpPr/>
          <p:nvPr userDrawn="1"/>
        </p:nvSpPr>
        <p:spPr>
          <a:xfrm>
            <a:off x="14771687" y="0"/>
            <a:ext cx="468313" cy="45045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6" name="TextBox 2">
            <a:extLst>
              <a:ext uri="{FF2B5EF4-FFF2-40B4-BE49-F238E27FC236}">
                <a16:creationId xmlns="" xmlns:a16="http://schemas.microsoft.com/office/drawing/2014/main" id="{7C34368E-2CB2-41C6-AA2F-D166504F5E9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4779620" y="103188"/>
            <a:ext cx="460382" cy="284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algn="ctr">
              <a:defRPr/>
            </a:pPr>
            <a:fld id="{CDA6B489-3885-4489-B0BF-9512F242DAAC}" type="slidenum">
              <a:rPr lang="ko-KR" altLang="en-US" sz="1250" b="1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pPr algn="ctr">
                <a:defRPr/>
              </a:pPr>
              <a:t>‹#›</a:t>
            </a:fld>
            <a:endParaRPr lang="ko-KR" altLang="en-US" sz="1250" b="1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2294895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365"/>
            <a:ext cx="15240000" cy="1123950"/>
          </a:xfrm>
          <a:prstGeom prst="rect">
            <a:avLst/>
          </a:prstGeom>
        </p:spPr>
      </p:pic>
      <p:cxnSp>
        <p:nvCxnSpPr>
          <p:cNvPr id="5" name="직선 연결선 4"/>
          <p:cNvCxnSpPr/>
          <p:nvPr userDrawn="1"/>
        </p:nvCxnSpPr>
        <p:spPr>
          <a:xfrm>
            <a:off x="674687" y="1112585"/>
            <a:ext cx="14565313" cy="0"/>
          </a:xfrm>
          <a:prstGeom prst="line">
            <a:avLst/>
          </a:prstGeom>
          <a:ln w="6350">
            <a:solidFill>
              <a:srgbClr val="6D6E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직사각형 12">
            <a:extLst>
              <a:ext uri="{FF2B5EF4-FFF2-40B4-BE49-F238E27FC236}">
                <a16:creationId xmlns="" xmlns:a16="http://schemas.microsoft.com/office/drawing/2014/main" id="{4273BB99-4B1B-4E63-9665-F72BCD29B35E}"/>
              </a:ext>
            </a:extLst>
          </p:cNvPr>
          <p:cNvSpPr/>
          <p:nvPr userDrawn="1"/>
        </p:nvSpPr>
        <p:spPr>
          <a:xfrm>
            <a:off x="14771687" y="0"/>
            <a:ext cx="468313" cy="4504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4" name="TextBox 2">
            <a:extLst>
              <a:ext uri="{FF2B5EF4-FFF2-40B4-BE49-F238E27FC236}">
                <a16:creationId xmlns="" xmlns:a16="http://schemas.microsoft.com/office/drawing/2014/main" id="{42366B40-46B1-459F-9CEB-6099FBD2D1B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4792444" y="103188"/>
            <a:ext cx="43473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algn="ctr">
              <a:defRPr/>
            </a:pPr>
            <a:fld id="{A23820D3-279A-4935-B563-AD79D6027581}" type="slidenum">
              <a:rPr lang="ko-KR" altLang="en-US" sz="1125" b="1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pPr algn="ctr">
                <a:defRPr/>
              </a:pPr>
              <a:t>‹#›</a:t>
            </a:fld>
            <a:endParaRPr lang="ko-KR" altLang="en-US" sz="1125" b="1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="" xmlns:a16="http://schemas.microsoft.com/office/drawing/2014/main" id="{682E8F4C-FB7F-422C-AAD9-BF36DF24BE46}"/>
              </a:ext>
            </a:extLst>
          </p:cNvPr>
          <p:cNvSpPr/>
          <p:nvPr userDrawn="1"/>
        </p:nvSpPr>
        <p:spPr>
          <a:xfrm>
            <a:off x="14771687" y="0"/>
            <a:ext cx="468313" cy="45045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6" name="TextBox 2">
            <a:extLst>
              <a:ext uri="{FF2B5EF4-FFF2-40B4-BE49-F238E27FC236}">
                <a16:creationId xmlns="" xmlns:a16="http://schemas.microsoft.com/office/drawing/2014/main" id="{7C34368E-2CB2-41C6-AA2F-D166504F5E9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4779620" y="103188"/>
            <a:ext cx="460382" cy="284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algn="ctr">
              <a:defRPr/>
            </a:pPr>
            <a:fld id="{CDA6B489-3885-4489-B0BF-9512F242DAAC}" type="slidenum">
              <a:rPr lang="ko-KR" altLang="en-US" sz="1250" b="1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pPr algn="ctr">
                <a:defRPr/>
              </a:pPr>
              <a:t>‹#›</a:t>
            </a:fld>
            <a:endParaRPr lang="ko-KR" altLang="en-US" sz="1250" b="1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75556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제목 개체 틀 1"/>
          <p:cNvSpPr>
            <a:spLocks noGrp="1"/>
          </p:cNvSpPr>
          <p:nvPr>
            <p:ph type="title"/>
          </p:nvPr>
        </p:nvSpPr>
        <p:spPr bwMode="auto">
          <a:xfrm>
            <a:off x="761894" y="342900"/>
            <a:ext cx="13716212" cy="919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제목 스타일 편집</a:t>
            </a:r>
          </a:p>
        </p:txBody>
      </p:sp>
      <p:sp>
        <p:nvSpPr>
          <p:cNvPr id="1027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761894" y="1549946"/>
            <a:ext cx="13716212" cy="6264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761894" y="7945438"/>
            <a:ext cx="3555506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defTabSz="1139628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711C1B2-90F4-49F8-A375-40DDE5F017A8}" type="datetimeFigureOut">
              <a:rPr lang="ko-KR" altLang="en-US" smtClean="0"/>
              <a:pPr>
                <a:defRPr/>
              </a:pPr>
              <a:t>2023-05-31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5206277" y="7945438"/>
            <a:ext cx="4827447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algn="ctr" defTabSz="1139628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10922600" y="7945438"/>
            <a:ext cx="3555506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5AF0625-BC22-4FB1-A8E6-F900B1E07C1A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ctr" defTabSz="1138238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Bold" panose="020B0600000101010101" pitchFamily="50" charset="-127"/>
          <a:cs typeface="Arial" panose="020B0604020202020204" pitchFamily="34" charset="0"/>
        </a:defRPr>
      </a:lvl1pPr>
      <a:lvl2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08094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816189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224283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632378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423863" indent="-423863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1pPr>
      <a:lvl2pPr marL="923925" indent="-352425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2pPr>
      <a:lvl3pPr marL="1423988" indent="-280988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3pPr>
      <a:lvl4pPr marL="1995488" indent="-280988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4pPr>
      <a:lvl5pPr marL="2566988" indent="-280988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5pPr>
      <a:lvl6pPr marL="3141819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713059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284300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855538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7124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48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13718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284959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5620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2744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98678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6992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b="1" dirty="0"/>
              <a:t>Proposal on SDT enhancement in Rel-19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val="10024459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Motivation for SDT specific BWP</a:t>
            </a:r>
            <a:endParaRPr lang="ko-KR" altLang="en-US" dirty="0"/>
          </a:p>
        </p:txBody>
      </p:sp>
      <p:sp>
        <p:nvSpPr>
          <p:cNvPr id="31" name="내용 개체 틀 2"/>
          <p:cNvSpPr>
            <a:spLocks noGrp="1"/>
          </p:cNvSpPr>
          <p:nvPr>
            <p:ph idx="1"/>
          </p:nvPr>
        </p:nvSpPr>
        <p:spPr>
          <a:xfrm>
            <a:off x="491208" y="1333922"/>
            <a:ext cx="14185576" cy="6984776"/>
          </a:xfrm>
        </p:spPr>
        <p:txBody>
          <a:bodyPr>
            <a:normAutofit lnSpcReduction="10000"/>
          </a:bodyPr>
          <a:lstStyle/>
          <a:p>
            <a:pPr algn="just"/>
            <a:r>
              <a:rPr lang="en-US" altLang="ko-KR" sz="2200" dirty="0"/>
              <a:t>With introducing SDT, initial BWP becomes more crowded.</a:t>
            </a:r>
          </a:p>
          <a:p>
            <a:pPr marL="957228" lvl="2" indent="-457200">
              <a:buFont typeface="Arial" panose="020B0604020202020204" pitchFamily="34" charset="0"/>
              <a:buChar char="–"/>
            </a:pPr>
            <a:r>
              <a:rPr lang="en-US" altLang="ko-KR" sz="2000" dirty="0"/>
              <a:t>All UEs in RRC_IDLE/RRC_INACTIVE use initial BWP </a:t>
            </a:r>
            <a:br>
              <a:rPr lang="en-US" altLang="ko-KR" sz="2000" dirty="0"/>
            </a:br>
            <a:r>
              <a:rPr lang="en-US" altLang="ko-KR" sz="2000" dirty="0"/>
              <a:t>for RA procedure, and even UEs in RRC_CONNECTED </a:t>
            </a:r>
            <a:br>
              <a:rPr lang="en-US" altLang="ko-KR" sz="2000" dirty="0"/>
            </a:br>
            <a:r>
              <a:rPr lang="en-US" altLang="ko-KR" sz="2000" dirty="0"/>
              <a:t>can use initial BWP for data transmission as well as </a:t>
            </a:r>
            <a:br>
              <a:rPr lang="en-US" altLang="ko-KR" sz="2000" dirty="0"/>
            </a:br>
            <a:r>
              <a:rPr lang="en-US" altLang="ko-KR" sz="2000" dirty="0"/>
              <a:t>RA procedure. </a:t>
            </a:r>
          </a:p>
          <a:p>
            <a:pPr marL="957228" lvl="2" indent="-457200">
              <a:buFont typeface="Arial" panose="020B0604020202020204" pitchFamily="34" charset="0"/>
              <a:buChar char="–"/>
            </a:pPr>
            <a:r>
              <a:rPr lang="en-US" altLang="ko-KR" sz="2000" dirty="0"/>
              <a:t>SDT makes UEs in RRC_INACTIVE stay more time </a:t>
            </a:r>
            <a:br>
              <a:rPr lang="en-US" altLang="ko-KR" sz="2000" dirty="0"/>
            </a:br>
            <a:r>
              <a:rPr lang="en-US" altLang="ko-KR" sz="2000" dirty="0"/>
              <a:t>in initial BWP since data transmission/reception </a:t>
            </a:r>
            <a:br>
              <a:rPr lang="en-US" altLang="ko-KR" sz="2000" dirty="0"/>
            </a:br>
            <a:r>
              <a:rPr lang="en-US" altLang="ko-KR" sz="2000" dirty="0"/>
              <a:t>is possible without state transition to RRC_CONNECTED.</a:t>
            </a:r>
          </a:p>
          <a:p>
            <a:pPr lvl="1" algn="just"/>
            <a:endParaRPr lang="en-US" altLang="ko-KR" sz="1800" dirty="0" smtClean="0"/>
          </a:p>
          <a:p>
            <a:pPr algn="just"/>
            <a:r>
              <a:rPr lang="en-US" altLang="ko-KR" sz="2200" dirty="0"/>
              <a:t>Pushing all functionalities into initial BWP has limitation from network operation perspective.</a:t>
            </a:r>
          </a:p>
          <a:p>
            <a:pPr marL="957228" lvl="2" indent="-457200">
              <a:buFont typeface="Arial" panose="020B0604020202020204" pitchFamily="34" charset="0"/>
              <a:buChar char="–"/>
            </a:pPr>
            <a:r>
              <a:rPr lang="en-US" altLang="ko-KR" sz="2000" dirty="0"/>
              <a:t>RACH resources are already segmented to support many functionality(e.g. </a:t>
            </a:r>
            <a:r>
              <a:rPr lang="en-US" altLang="ko-KR" sz="2000" dirty="0" err="1"/>
              <a:t>RedCap</a:t>
            </a:r>
            <a:r>
              <a:rPr lang="en-US" altLang="ko-KR" sz="2000" dirty="0"/>
              <a:t>, Slice, CE, SDT) on initial BWP. </a:t>
            </a:r>
          </a:p>
          <a:p>
            <a:pPr marL="1495354" lvl="3" indent="-423863" defTabSz="1138163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altLang="ko-KR" sz="1800" dirty="0"/>
              <a:t>Available RA resource for legacy UE should be reduced and limited RA resource can be used for each functionality. </a:t>
            </a:r>
          </a:p>
          <a:p>
            <a:pPr marL="1495354" lvl="3" indent="-423863" defTabSz="1138163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altLang="ko-KR" sz="1800" dirty="0"/>
              <a:t>Both legacy UE and new UE with new functionality may have RA problems due to limited RA resources on initial BWP. </a:t>
            </a:r>
          </a:p>
          <a:p>
            <a:pPr algn="just"/>
            <a:endParaRPr lang="en-US" altLang="ko-KR" sz="2200" dirty="0"/>
          </a:p>
          <a:p>
            <a:pPr algn="just"/>
            <a:r>
              <a:rPr lang="en-US" altLang="ko-KR" sz="2200" dirty="0"/>
              <a:t>Separate BWP for SDT is already discussed in NR Rel-17.</a:t>
            </a:r>
          </a:p>
          <a:p>
            <a:pPr marL="957228" lvl="2" indent="-457200">
              <a:buFont typeface="Arial" panose="020B0604020202020204" pitchFamily="34" charset="0"/>
              <a:buChar char="–"/>
            </a:pPr>
            <a:r>
              <a:rPr lang="en-US" altLang="ko-KR" sz="2000" dirty="0"/>
              <a:t>RAN2 identified that SDT specific BWP has benefits to alleviate congestion on initial BWP and concluded to support SDT specific BWP.</a:t>
            </a:r>
          </a:p>
          <a:p>
            <a:pPr marL="1495354" lvl="3" indent="-423863" defTabSz="1138163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altLang="ko-KR" sz="1800" dirty="0"/>
              <a:t>However, RAN1 did not reach a consensus on support for SDT specific BWP and nothing has been discussed since then.</a:t>
            </a:r>
          </a:p>
          <a:p>
            <a:pPr algn="just"/>
            <a:endParaRPr lang="en-US" altLang="ko-KR" sz="2600" dirty="0" smtClean="0"/>
          </a:p>
          <a:p>
            <a:pPr algn="just"/>
            <a:r>
              <a:rPr lang="en-US" altLang="ko-KR" sz="2200" dirty="0">
                <a:solidFill>
                  <a:srgbClr val="C00000"/>
                </a:solidFill>
              </a:rPr>
              <a:t>To give more flexibility on resource management to network and avoid congestion on initial BWP, it is important to introduce separate BWP for SDT. </a:t>
            </a:r>
            <a:endParaRPr lang="en-US" altLang="ko-KR" sz="1800" dirty="0"/>
          </a:p>
          <a:p>
            <a:pPr lvl="1" algn="just"/>
            <a:endParaRPr lang="en-US" altLang="ko-KR" sz="1800" dirty="0"/>
          </a:p>
          <a:p>
            <a:pPr lvl="1" algn="just"/>
            <a:endParaRPr lang="en-US" altLang="ko-KR" sz="1800" dirty="0"/>
          </a:p>
          <a:p>
            <a:pPr lvl="1" algn="just"/>
            <a:endParaRPr lang="en-US" altLang="ko-KR" sz="1800" dirty="0"/>
          </a:p>
          <a:p>
            <a:pPr lvl="1" algn="just"/>
            <a:endParaRPr lang="en-US" altLang="ko-KR" sz="1800" dirty="0"/>
          </a:p>
        </p:txBody>
      </p:sp>
      <p:pic>
        <p:nvPicPr>
          <p:cNvPr id="35" name="그림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1431" y="1405930"/>
            <a:ext cx="6858569" cy="2507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4154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Motivation for </a:t>
            </a:r>
            <a:r>
              <a:rPr lang="en-US" altLang="ko-KR" dirty="0" smtClean="0"/>
              <a:t>longer </a:t>
            </a:r>
            <a:r>
              <a:rPr lang="en-US" altLang="ko-KR" dirty="0"/>
              <a:t>duration of SDT procedure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91208" y="1333922"/>
            <a:ext cx="14185576" cy="6984776"/>
          </a:xfrm>
        </p:spPr>
        <p:txBody>
          <a:bodyPr>
            <a:normAutofit/>
          </a:bodyPr>
          <a:lstStyle/>
          <a:p>
            <a:pPr marL="423863" lvl="1" indent="-423863" defTabSz="1138163">
              <a:buFont typeface="Arial" panose="020B0604020202020204" pitchFamily="34" charset="0"/>
              <a:buChar char="•"/>
            </a:pPr>
            <a:r>
              <a:rPr lang="en-US" altLang="ko-KR" b="1" dirty="0"/>
              <a:t>Maximum duration of SDT procedure is not sufficient for services targeted by SDT.</a:t>
            </a:r>
          </a:p>
          <a:p>
            <a:pPr marL="957228" lvl="2" indent="-457200" defTabSz="1138163">
              <a:buFont typeface="Arial" panose="020B0604020202020204" pitchFamily="34" charset="0"/>
              <a:buChar char="–"/>
            </a:pPr>
            <a:r>
              <a:rPr lang="en-US" altLang="ko-KR" sz="1900" dirty="0"/>
              <a:t>With the current maximum duration (up to 4s), SDT procedure is initiated frequently for interactive short data exchange.</a:t>
            </a:r>
          </a:p>
          <a:p>
            <a:pPr marL="1528691" lvl="3" indent="-457200" defTabSz="1138163">
              <a:buFont typeface="Arial" panose="020B0604020202020204" pitchFamily="34" charset="0"/>
              <a:buChar char="•"/>
            </a:pPr>
            <a:r>
              <a:rPr lang="en-US" altLang="ko-KR" sz="1800" dirty="0"/>
              <a:t>Chatting using instant message is not likely to end in the current duration of SDT procedure</a:t>
            </a:r>
            <a:r>
              <a:rPr lang="en-US" altLang="ko-KR" sz="1800" dirty="0" smtClean="0"/>
              <a:t>.</a:t>
            </a:r>
          </a:p>
          <a:p>
            <a:pPr marL="1528691" lvl="3" indent="-457200" defTabSz="1138163">
              <a:buFont typeface="Arial" panose="020B0604020202020204" pitchFamily="34" charset="0"/>
              <a:buChar char="•"/>
            </a:pPr>
            <a:endParaRPr lang="en-US" altLang="ko-KR" sz="1800" dirty="0"/>
          </a:p>
          <a:p>
            <a:pPr lvl="1" algn="just"/>
            <a:endParaRPr lang="en-US" altLang="ko-KR" sz="1800" dirty="0"/>
          </a:p>
          <a:p>
            <a:pPr lvl="1" algn="just"/>
            <a:endParaRPr lang="en-US" altLang="ko-KR" sz="1800" dirty="0" smtClean="0"/>
          </a:p>
          <a:p>
            <a:pPr lvl="1" algn="just"/>
            <a:endParaRPr lang="en-US" altLang="ko-KR" sz="1800" dirty="0"/>
          </a:p>
          <a:p>
            <a:pPr lvl="1" algn="just"/>
            <a:endParaRPr lang="en-US" altLang="ko-KR" sz="1800" dirty="0" smtClean="0"/>
          </a:p>
          <a:p>
            <a:pPr lvl="1" algn="just"/>
            <a:endParaRPr lang="en-US" altLang="ko-KR" sz="1800" dirty="0"/>
          </a:p>
          <a:p>
            <a:pPr lvl="1" algn="just"/>
            <a:endParaRPr lang="en-US" altLang="ko-KR" sz="1800" dirty="0" smtClean="0"/>
          </a:p>
          <a:p>
            <a:pPr lvl="1" algn="just"/>
            <a:endParaRPr lang="en-US" altLang="ko-KR" sz="1800" dirty="0" smtClean="0"/>
          </a:p>
          <a:p>
            <a:pPr marL="957228" lvl="2" indent="-457200" defTabSz="1138163">
              <a:buFont typeface="Arial" panose="020B0604020202020204" pitchFamily="34" charset="0"/>
              <a:buChar char="–"/>
            </a:pPr>
            <a:r>
              <a:rPr lang="en-US" altLang="ko-KR" sz="1900" dirty="0"/>
              <a:t>The maximum CG-SDT periodicity is extended in Rel-18, but the maximum duration of SDT is not extended.</a:t>
            </a:r>
          </a:p>
          <a:p>
            <a:pPr marL="1414391" lvl="3" indent="-342900" defTabSz="1138163">
              <a:buFont typeface="Arial" panose="020B0604020202020204" pitchFamily="34" charset="0"/>
              <a:buChar char="•"/>
            </a:pPr>
            <a:r>
              <a:rPr lang="en-US" altLang="ko-KR" sz="1700" dirty="0"/>
              <a:t>The SDT procedure needs to be kept longer than the CG-SDT periodicity</a:t>
            </a:r>
            <a:r>
              <a:rPr lang="en-US" altLang="ko-KR" sz="1700" dirty="0" smtClean="0"/>
              <a:t>.</a:t>
            </a:r>
            <a:endParaRPr lang="en-US" altLang="ko-KR" sz="1800" dirty="0"/>
          </a:p>
          <a:p>
            <a:pPr marL="957228" lvl="2" indent="-457200" defTabSz="1138163">
              <a:buFont typeface="Arial" panose="020B0604020202020204" pitchFamily="34" charset="0"/>
              <a:buChar char="–"/>
            </a:pPr>
            <a:r>
              <a:rPr lang="en-US" altLang="ko-KR" sz="1900" dirty="0"/>
              <a:t>Frequent SDT procedure initiation leads to signal overhead problem.</a:t>
            </a:r>
          </a:p>
          <a:p>
            <a:pPr algn="just"/>
            <a:endParaRPr lang="en-US" altLang="ko-KR" sz="2200" dirty="0"/>
          </a:p>
          <a:p>
            <a:pPr marL="423863" lvl="1" indent="-423863" defTabSz="1138163">
              <a:buFont typeface="Arial" panose="020B0604020202020204" pitchFamily="34" charset="0"/>
              <a:buChar char="•"/>
            </a:pPr>
            <a:r>
              <a:rPr lang="en-US" altLang="ko-KR" b="1" dirty="0"/>
              <a:t>If duration of SDT procedure is extended, enhancements on power saving and resource selection should be considered together to use longer duration SDT efficiently. </a:t>
            </a:r>
          </a:p>
          <a:p>
            <a:pPr marL="457200" lvl="1" indent="-457200" defTabSz="1138163">
              <a:buFont typeface="Arial" panose="020B0604020202020204" pitchFamily="34" charset="0"/>
              <a:buChar char="•"/>
            </a:pPr>
            <a:endParaRPr lang="en-US" altLang="ko-KR" dirty="0">
              <a:solidFill>
                <a:srgbClr val="FF0000"/>
              </a:solidFill>
            </a:endParaRPr>
          </a:p>
          <a:p>
            <a:pPr marL="423834" lvl="1" indent="-423834" defTabSz="1138163">
              <a:buFont typeface="Arial" panose="020B0604020202020204" pitchFamily="34" charset="0"/>
              <a:buChar char="•"/>
            </a:pPr>
            <a:r>
              <a:rPr lang="en-US" altLang="ko-KR" b="1" dirty="0">
                <a:solidFill>
                  <a:srgbClr val="C00000"/>
                </a:solidFill>
              </a:rPr>
              <a:t>Longer than 4 s SDT procedure should be supported and related enhancements for long duration of SDT procedure are needed in Rel-19.</a:t>
            </a:r>
          </a:p>
          <a:p>
            <a:pPr lvl="1" algn="just"/>
            <a:endParaRPr lang="en-US" altLang="ko-KR" sz="1800" dirty="0"/>
          </a:p>
          <a:p>
            <a:pPr lvl="1" algn="just"/>
            <a:endParaRPr lang="en-US" altLang="ko-KR" sz="1800" dirty="0"/>
          </a:p>
          <a:p>
            <a:pPr lvl="1" algn="just"/>
            <a:endParaRPr lang="en-US" altLang="ko-KR" sz="1800" dirty="0"/>
          </a:p>
          <a:p>
            <a:pPr lvl="1" algn="just"/>
            <a:endParaRPr lang="en-US" altLang="ko-KR" sz="1800" dirty="0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5592" y="2535146"/>
            <a:ext cx="9568815" cy="2291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4868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Motivation for SPS in SDT procedure</a:t>
            </a:r>
            <a:endParaRPr lang="ko-KR" altLang="en-US" dirty="0"/>
          </a:p>
        </p:txBody>
      </p:sp>
      <p:sp>
        <p:nvSpPr>
          <p:cNvPr id="6" name="내용 개체 틀 2"/>
          <p:cNvSpPr>
            <a:spLocks noGrp="1"/>
          </p:cNvSpPr>
          <p:nvPr>
            <p:ph idx="1"/>
          </p:nvPr>
        </p:nvSpPr>
        <p:spPr>
          <a:xfrm>
            <a:off x="491208" y="1333922"/>
            <a:ext cx="14185576" cy="6984776"/>
          </a:xfrm>
        </p:spPr>
        <p:txBody>
          <a:bodyPr>
            <a:normAutofit/>
          </a:bodyPr>
          <a:lstStyle/>
          <a:p>
            <a:pPr marL="423863" lvl="1" indent="-423863" defTabSz="1138163">
              <a:buFont typeface="Arial" panose="020B0604020202020204" pitchFamily="34" charset="0"/>
              <a:buChar char="•"/>
            </a:pPr>
            <a:r>
              <a:rPr lang="en-US" altLang="ko-KR" sz="2500" b="1" dirty="0"/>
              <a:t>Periodic traffic is an important use case of SDT. </a:t>
            </a:r>
          </a:p>
          <a:p>
            <a:pPr marL="957228" lvl="2" indent="-457200" defTabSz="1138163">
              <a:lnSpc>
                <a:spcPct val="80000"/>
              </a:lnSpc>
              <a:buFont typeface="Arial" panose="020B0604020202020204" pitchFamily="34" charset="0"/>
              <a:buChar char="–"/>
            </a:pPr>
            <a:r>
              <a:rPr lang="en-US" altLang="ko-KR" sz="2300" dirty="0"/>
              <a:t>CG-SDT is introduced to support periodic uplink traffic in Rel-17 and </a:t>
            </a:r>
            <a:r>
              <a:rPr lang="en-US" altLang="ko-KR" sz="2300" dirty="0" smtClean="0"/>
              <a:t>further enhancement on CG-SDT is considered to support longer </a:t>
            </a:r>
            <a:r>
              <a:rPr lang="en-US" altLang="ko-KR" sz="2300" dirty="0"/>
              <a:t>periodicity </a:t>
            </a:r>
            <a:r>
              <a:rPr lang="en-US" altLang="ko-KR" sz="2300" dirty="0" smtClean="0"/>
              <a:t>of periodic uplink traffic </a:t>
            </a:r>
            <a:r>
              <a:rPr lang="en-US" altLang="ko-KR" sz="2300" dirty="0"/>
              <a:t>in Rel-18. </a:t>
            </a:r>
            <a:endParaRPr lang="en-US" altLang="ko-KR" sz="2300" dirty="0" smtClean="0"/>
          </a:p>
          <a:p>
            <a:pPr marL="957228" lvl="2" indent="-457200" defTabSz="1138163">
              <a:lnSpc>
                <a:spcPct val="80000"/>
              </a:lnSpc>
              <a:buFont typeface="Arial" panose="020B0604020202020204" pitchFamily="34" charset="0"/>
              <a:buChar char="–"/>
            </a:pPr>
            <a:r>
              <a:rPr lang="en-US" altLang="ko-KR" sz="2300" dirty="0" smtClean="0"/>
              <a:t>However</a:t>
            </a:r>
            <a:r>
              <a:rPr lang="en-US" altLang="ko-KR" sz="2300" dirty="0"/>
              <a:t>, MT-SDT does not support SPS for periodic downlink traffic in Rel-18. </a:t>
            </a:r>
          </a:p>
          <a:p>
            <a:pPr marL="423863" lvl="1" indent="-423863" defTabSz="1138163">
              <a:buFont typeface="Arial" panose="020B0604020202020204" pitchFamily="34" charset="0"/>
              <a:buChar char="•"/>
            </a:pPr>
            <a:endParaRPr lang="en-US" altLang="ko-KR" sz="2500" b="1" dirty="0"/>
          </a:p>
          <a:p>
            <a:pPr marL="423863" lvl="1" indent="-423863" defTabSz="1138163">
              <a:buFont typeface="Arial" panose="020B0604020202020204" pitchFamily="34" charset="0"/>
              <a:buChar char="•"/>
            </a:pPr>
            <a:r>
              <a:rPr lang="en-US" altLang="ko-KR" sz="2500" b="1" dirty="0"/>
              <a:t>There is no strong motivation not to consider periodic downlink traffic in SDT, while periodic uplink traffic is considered.</a:t>
            </a:r>
          </a:p>
          <a:p>
            <a:pPr marL="423863" lvl="1" indent="-423863" defTabSz="1138163">
              <a:buFont typeface="Arial" panose="020B0604020202020204" pitchFamily="34" charset="0"/>
              <a:buChar char="•"/>
            </a:pPr>
            <a:endParaRPr lang="en-US" altLang="ko-KR" sz="2500" b="1" dirty="0"/>
          </a:p>
          <a:p>
            <a:pPr marL="423863" lvl="1" indent="-423863" defTabSz="1138163">
              <a:buFont typeface="Arial" panose="020B0604020202020204" pitchFamily="34" charset="0"/>
              <a:buChar char="•"/>
            </a:pPr>
            <a:r>
              <a:rPr lang="en-US" altLang="ko-KR" sz="2500" b="1" dirty="0"/>
              <a:t>SPS is beneficial to reduce signaling overhead</a:t>
            </a:r>
            <a:br>
              <a:rPr lang="en-US" altLang="ko-KR" sz="2500" b="1" dirty="0"/>
            </a:br>
            <a:r>
              <a:rPr lang="en-US" altLang="ko-KR" sz="2500" b="1" dirty="0"/>
              <a:t>and support periodic downlink data.</a:t>
            </a:r>
          </a:p>
          <a:p>
            <a:pPr marL="423863" lvl="1" indent="-423863" defTabSz="1138163">
              <a:buFont typeface="Arial" panose="020B0604020202020204" pitchFamily="34" charset="0"/>
              <a:buChar char="•"/>
            </a:pPr>
            <a:endParaRPr lang="en-US" altLang="ko-KR" sz="2500" b="1" dirty="0"/>
          </a:p>
          <a:p>
            <a:pPr marL="423834" lvl="1" indent="-423834" defTabSz="1138163">
              <a:buFont typeface="Arial" panose="020B0604020202020204" pitchFamily="34" charset="0"/>
              <a:buChar char="•"/>
            </a:pPr>
            <a:r>
              <a:rPr lang="en-US" altLang="ko-KR" sz="2500" b="1" dirty="0">
                <a:solidFill>
                  <a:srgbClr val="C00000"/>
                </a:solidFill>
              </a:rPr>
              <a:t>SPS should be supported for SDT procedure </a:t>
            </a:r>
            <a:br>
              <a:rPr lang="en-US" altLang="ko-KR" sz="2500" b="1" dirty="0">
                <a:solidFill>
                  <a:srgbClr val="C00000"/>
                </a:solidFill>
              </a:rPr>
            </a:br>
            <a:r>
              <a:rPr lang="en-US" altLang="ko-KR" sz="2500" b="1" dirty="0">
                <a:solidFill>
                  <a:srgbClr val="C00000"/>
                </a:solidFill>
              </a:rPr>
              <a:t>in Rel-19.</a:t>
            </a:r>
            <a:endParaRPr lang="en-US" altLang="ko-KR" sz="2500" dirty="0"/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44136" y="3782194"/>
            <a:ext cx="5343459" cy="4392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36137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Objectives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23863" lvl="1" indent="-423863" defTabSz="1138163">
              <a:buFont typeface="Arial" panose="020B0604020202020204" pitchFamily="34" charset="0"/>
              <a:buChar char="•"/>
            </a:pPr>
            <a:r>
              <a:rPr lang="en-US" altLang="ko-KR" sz="3200" b="1" dirty="0"/>
              <a:t>Support for SDT specific BWP</a:t>
            </a:r>
          </a:p>
          <a:p>
            <a:pPr marL="957228" lvl="2" indent="-457200" defTabSz="1138163">
              <a:buFont typeface="Arial" panose="020B0604020202020204" pitchFamily="34" charset="0"/>
              <a:buChar char="–"/>
            </a:pPr>
            <a:r>
              <a:rPr lang="en-US" altLang="ko-KR" sz="2400" dirty="0"/>
              <a:t>Support SDT specific BWP for UL and DL, respectively.</a:t>
            </a:r>
          </a:p>
          <a:p>
            <a:pPr marL="423863" lvl="1" indent="-423863" defTabSz="1138163">
              <a:buFont typeface="Arial" panose="020B0604020202020204" pitchFamily="34" charset="0"/>
              <a:buChar char="•"/>
            </a:pPr>
            <a:endParaRPr lang="en-US" altLang="ko-KR" sz="2900" b="1" dirty="0"/>
          </a:p>
          <a:p>
            <a:pPr marL="423863" lvl="1" indent="-423863" defTabSz="1138163">
              <a:buFont typeface="Arial" panose="020B0604020202020204" pitchFamily="34" charset="0"/>
              <a:buChar char="•"/>
            </a:pPr>
            <a:r>
              <a:rPr lang="en-US" altLang="ko-KR" sz="3200" b="1" dirty="0"/>
              <a:t>Support for longer duration of SDT procedure.</a:t>
            </a:r>
          </a:p>
          <a:p>
            <a:pPr marL="957228" lvl="2" indent="-457200" defTabSz="1138163">
              <a:buFont typeface="Arial" panose="020B0604020202020204" pitchFamily="34" charset="0"/>
              <a:buChar char="–"/>
            </a:pPr>
            <a:r>
              <a:rPr lang="en-US" altLang="ko-KR" sz="2400" dirty="0"/>
              <a:t>Mechanism to support longer duration, e.g. restart T319a at every transmission/reception.</a:t>
            </a:r>
          </a:p>
          <a:p>
            <a:pPr marL="957228" lvl="2" indent="-457200" defTabSz="1138163">
              <a:buFont typeface="Arial" panose="020B0604020202020204" pitchFamily="34" charset="0"/>
              <a:buChar char="–"/>
            </a:pPr>
            <a:r>
              <a:rPr lang="en-US" altLang="ko-KR" sz="2400" dirty="0"/>
              <a:t>Enhancement to power saving for longer duration SDT, e.g. SDT specific DRX.</a:t>
            </a:r>
          </a:p>
          <a:p>
            <a:pPr marL="957228" lvl="2" indent="-457200" defTabSz="1138163">
              <a:buFont typeface="Arial" panose="020B0604020202020204" pitchFamily="34" charset="0"/>
              <a:buChar char="–"/>
            </a:pPr>
            <a:r>
              <a:rPr lang="en-US" altLang="ko-KR" sz="2400" dirty="0"/>
              <a:t>Enhancement to resource selection for longer duration SDT, e.g. SSB reselection during SDT. </a:t>
            </a:r>
          </a:p>
          <a:p>
            <a:pPr marL="957228" lvl="2" indent="-457200" defTabSz="1138163">
              <a:buFont typeface="Arial" panose="020B0604020202020204" pitchFamily="34" charset="0"/>
              <a:buChar char="–"/>
            </a:pPr>
            <a:endParaRPr lang="en-US" altLang="ko-KR" sz="2400" dirty="0"/>
          </a:p>
          <a:p>
            <a:pPr marL="423863" lvl="1" indent="-423863" defTabSz="1138163">
              <a:buFont typeface="Arial" panose="020B0604020202020204" pitchFamily="34" charset="0"/>
              <a:buChar char="•"/>
            </a:pPr>
            <a:r>
              <a:rPr lang="en-US" altLang="ko-KR" sz="3200" b="1" dirty="0"/>
              <a:t>Support for SPS in SDT procedure</a:t>
            </a:r>
          </a:p>
          <a:p>
            <a:pPr marL="957228" lvl="2" indent="-457200" defTabSz="1138163">
              <a:buFont typeface="Arial" panose="020B0604020202020204" pitchFamily="34" charset="0"/>
              <a:buChar char="–"/>
            </a:pPr>
            <a:r>
              <a:rPr lang="en-US" altLang="ko-KR" sz="2400" dirty="0"/>
              <a:t>Support SPS for periodic downlink traffic in RRC_INACTIVE.</a:t>
            </a:r>
          </a:p>
        </p:txBody>
      </p:sp>
    </p:spTree>
    <p:extLst>
      <p:ext uri="{BB962C8B-B14F-4D97-AF65-F5344CB8AC3E}">
        <p14:creationId xmlns:p14="http://schemas.microsoft.com/office/powerpoint/2010/main" val="32474535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alpha val="6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문서" ma:contentTypeID="0x0101001A17329BE811674CBF326964265B0841" ma:contentTypeVersion="1" ma:contentTypeDescription="새 문서를 만듭니다." ma:contentTypeScope="" ma:versionID="98b8e875c966f6fe102cbcb47e577e63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d4ad92c12d927723e129d15ef340199a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시작 날짜 예약" ma:description="시작 날짜 예약은 게시 기능을 사용하여 만드는 사이트 열로, 사이트 방문자에게 이 페이지를 처음 표시할 날짜 및 시간을 지정하는 데 사용합니다." ma:internalName="PublishingStartDate">
      <xsd:simpleType>
        <xsd:restriction base="dms:Unknown"/>
      </xsd:simpleType>
    </xsd:element>
    <xsd:element name="PublishingExpirationDate" ma:index="9" nillable="true" ma:displayName="종료 날짜 예약" ma:description="종료 날짜 예약은 게시 기능을 사용하여 만드는 사이트 열로, 사이트 방문자에게 이 페이지를 더 이상 표시하지 않을 날짜 및 시간을 지정하는 데 사용됩니다.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콘텐츠 형식"/>
        <xsd:element ref="dc:title" minOccurs="0" maxOccurs="1" ma:index="4" ma:displayName="제목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B5C5E36-BF63-4A2F-B977-501AF3EACC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BF126B1-5379-444F-8DBB-0A41228BE666}">
  <ds:schemaRefs>
    <ds:schemaRef ds:uri="http://schemas.microsoft.com/office/2006/metadata/properties"/>
    <ds:schemaRef ds:uri="http://purl.org/dc/dcmitype/"/>
    <ds:schemaRef ds:uri="http://schemas.microsoft.com/office/infopath/2007/PartnerControls"/>
    <ds:schemaRef ds:uri="http://www.w3.org/XML/1998/namespace"/>
    <ds:schemaRef ds:uri="http://schemas.microsoft.com/sharepoint/v3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A387A800-FD13-4A08-9E6D-57390EB2492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76548</TotalTime>
  <Words>415</Words>
  <Application>Microsoft Office PowerPoint</Application>
  <PresentationFormat>사용자 지정</PresentationFormat>
  <Paragraphs>66</Paragraphs>
  <Slides>5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2" baseType="lpstr">
      <vt:lpstr>LG스마트체 Bold</vt:lpstr>
      <vt:lpstr>LG스마트체 Regular</vt:lpstr>
      <vt:lpstr>굴림</vt:lpstr>
      <vt:lpstr>나눔고딕</vt:lpstr>
      <vt:lpstr>맑은 고딕</vt:lpstr>
      <vt:lpstr>Arial</vt:lpstr>
      <vt:lpstr>Office 테마</vt:lpstr>
      <vt:lpstr>Proposal on SDT enhancement in Rel-19</vt:lpstr>
      <vt:lpstr>Motivation for SDT specific BWP</vt:lpstr>
      <vt:lpstr>Motivation for longer duration of SDT procedure</vt:lpstr>
      <vt:lpstr>Motivation for SPS in SDT procedure</vt:lpstr>
      <vt:lpstr>Objectives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m</dc:creator>
  <cp:lastModifiedBy>LGE (Gyeong-Cheol)</cp:lastModifiedBy>
  <cp:revision>3492</cp:revision>
  <dcterms:created xsi:type="dcterms:W3CDTF">2016-10-11T04:12:52Z</dcterms:created>
  <dcterms:modified xsi:type="dcterms:W3CDTF">2023-05-31T01:46:36Z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0x0101001A17329BE811674CBF326964265B0841</vt:lpwstr>
  </property>
</Properties>
</file>