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0"/>
  </p:notesMasterIdLst>
  <p:sldIdLst>
    <p:sldId id="804" r:id="rId5"/>
    <p:sldId id="794" r:id="rId6"/>
    <p:sldId id="802" r:id="rId7"/>
    <p:sldId id="803" r:id="rId8"/>
    <p:sldId id="805" r:id="rId9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02"/>
            <p14:sldId id="803"/>
            <p14:sldId id="805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3" d="100"/>
          <a:sy n="93" d="100"/>
        </p:scale>
        <p:origin x="450" y="102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714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87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Proposal on network energy saving in Rel-19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Taipei</a:t>
            </a:r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15 - June 16, 2023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RWS-230197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During Rel-18 NW Energy Saving (NES) SI phase</a:t>
            </a:r>
            <a:r>
              <a:rPr lang="en-US" altLang="ko-KR" sz="2400" dirty="0" smtClean="0"/>
              <a:t>, various </a:t>
            </a:r>
            <a:r>
              <a:rPr lang="en-US" altLang="ko-KR" sz="2400" dirty="0"/>
              <a:t>T/F/S/P-domain NES techniques were </a:t>
            </a:r>
            <a:r>
              <a:rPr lang="en-US" altLang="ko-KR" sz="2400" dirty="0" smtClean="0"/>
              <a:t>studied, as enumerated below.</a:t>
            </a:r>
            <a:endParaRPr lang="en-US" altLang="ko-KR" sz="2400" dirty="0"/>
          </a:p>
          <a:p>
            <a:r>
              <a:rPr lang="en-US" altLang="ko-KR" sz="2400" dirty="0" smtClean="0"/>
              <a:t>Considering impacts on legacy NR UEs and performance analysis, some out of studied NES techniques (i.e</a:t>
            </a:r>
            <a:r>
              <a:rPr lang="en-US" altLang="ko-KR" sz="2400" dirty="0"/>
              <a:t>., B-1-1, A-4, C-1, </a:t>
            </a:r>
            <a:r>
              <a:rPr lang="en-US" altLang="ko-KR" sz="2400" dirty="0" smtClean="0"/>
              <a:t>D-1 techniques) are included in Rel-18 NES WID.</a:t>
            </a:r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aphicFrame>
        <p:nvGraphicFramePr>
          <p:cNvPr id="6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5435869"/>
              </p:ext>
            </p:extLst>
          </p:nvPr>
        </p:nvGraphicFramePr>
        <p:xfrm>
          <a:off x="762000" y="3278138"/>
          <a:ext cx="6858000" cy="4587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13384"/>
                <a:gridCol w="554461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Domain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Technique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rowSpan="5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Time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A-1: Adapting transmission/reception of common channels/signals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A-1-1: Simplified SSB without PBCH or with partial PBCH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A-1-2: Skipping of SSB/SIB1 transmission occasion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A-1-3: Configuration/adaptation of longer periodicity of SSB/SIB1 and/or uplink random access opportunities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A-1-4: Adapting paging or SSB transmission patterns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A-1-5: Dynamically adapting PRACH periodicity and occasions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A-1-6: Scheduling of SIB1 without PDCCH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A-2: Adaptation of UE specific signals and channels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A-3: UE wake up signal (WUS) for </a:t>
                      </a:r>
                      <a:r>
                        <a:rPr lang="en-GB" altLang="ko-KR" sz="1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endParaRPr lang="ko-KR" altLang="ko-KR" sz="140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A-3-1: UE WUS triggering </a:t>
                      </a:r>
                      <a:r>
                        <a:rPr lang="en-US" altLang="ko-KR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SSB/SIB/RACH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A-3-2: UE WUS triggering </a:t>
                      </a:r>
                      <a:r>
                        <a:rPr lang="en-US" altLang="ko-KR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</a:t>
                      </a: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wake up in case of uplink traffic arrival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A-4: Adaptation of DTX/DRX</a:t>
                      </a:r>
                      <a:endParaRPr lang="ko-KR" altLang="ko-KR" sz="1400" smtClean="0">
                        <a:effectLst/>
                        <a:latin typeface="Arial" panose="020B0604020202020204" pitchFamily="34" charset="0"/>
                        <a:ea typeface="MS Mincho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23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A-5: Adaptation of SSB/SIB1</a:t>
                      </a:r>
                      <a:endParaRPr lang="ko-KR" altLang="ko-KR" sz="140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A-5-1: SSB- and/or SIB1-less operation for non-CA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A-5-2: On-demand SSB/SIB1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내용 개체 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1427178"/>
              </p:ext>
            </p:extLst>
          </p:nvPr>
        </p:nvGraphicFramePr>
        <p:xfrm>
          <a:off x="7620000" y="3278138"/>
          <a:ext cx="6858000" cy="41071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96144"/>
                <a:gridCol w="5561856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Domain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Technique</a:t>
                      </a:r>
                      <a:endParaRPr lang="ko-KR" alt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rowSpan="3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Frequency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B-1: Multi-carrier energy savings enhancements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B-1-1: SSB- and/or SIB1-less operation for inter-band CA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B-1-2: Dynamic UE-group </a:t>
                      </a:r>
                      <a:r>
                        <a:rPr lang="en-US" altLang="ko-KR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PCell</a:t>
                      </a: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switching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B-2: Adaptation of bandwidth part of UE(s) within a carrier</a:t>
                      </a: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B-3: Adaptation of bandwidth of UE(s) within a BWP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Spatial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C-1: Adaptation of spatial elements</a:t>
                      </a: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C-2: Adaptation of TRPs in </a:t>
                      </a:r>
                      <a:r>
                        <a:rPr lang="en-US" altLang="ko-KR" sz="1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mTRP</a:t>
                      </a:r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operation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68300">
                <a:tc rowSpan="5">
                  <a:txBody>
                    <a:bodyPr/>
                    <a:lstStyle/>
                    <a:p>
                      <a:pPr marL="0" algn="l" defTabSz="1142403" rtl="0" eaLnBrk="1" latinLnBrk="1" hangingPunct="1"/>
                      <a:r>
                        <a:rPr lang="en-US" altLang="ko-KR" sz="1600" b="1" kern="120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Power</a:t>
                      </a:r>
                      <a:endParaRPr lang="ko-KR" altLang="en-US" sz="16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D-1: Adaptation of transmission power of signals and channels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464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D-2: Over the air digital pre-distortion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2098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D-3: Tone reservation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4732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D-4: PA power bias adaptation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marL="0" algn="l" defTabSz="1142403" rtl="0" eaLnBrk="1" latinLnBrk="1" hangingPunct="1"/>
                      <a:endParaRPr lang="ko-KR" altLang="en-US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D-5: UE post-distortion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Rel-18 NES WI introduces </a:t>
            </a:r>
            <a:r>
              <a:rPr lang="en-US" altLang="ko-KR" sz="2400" dirty="0" smtClean="0"/>
              <a:t>spatial domain </a:t>
            </a:r>
            <a:r>
              <a:rPr lang="en-US" altLang="ko-KR" sz="2400" dirty="0"/>
              <a:t>techniques focusing on single TRP operation.</a:t>
            </a:r>
          </a:p>
          <a:p>
            <a:r>
              <a:rPr lang="en-US" altLang="ko-KR" sz="2400" dirty="0" smtClean="0"/>
              <a:t>For adaptation </a:t>
            </a:r>
            <a:r>
              <a:rPr lang="en-US" altLang="ko-KR" sz="2400" dirty="0"/>
              <a:t>of TRPs in multi-TRP </a:t>
            </a:r>
            <a:r>
              <a:rPr lang="en-US" altLang="ko-KR" sz="2400" dirty="0" smtClean="0"/>
              <a:t>operation (C-2 technique),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Substantial network energy saving gain has been shown during NES SI phase.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As captured in TR 38.864, no impact for legacy UEs is foreseen </a:t>
            </a:r>
            <a:r>
              <a:rPr lang="en-US" altLang="ko-KR" dirty="0">
                <a:solidFill>
                  <a:schemeClr val="tx1"/>
                </a:solidFill>
              </a:rPr>
              <a:t>if the </a:t>
            </a:r>
            <a:r>
              <a:rPr lang="en-US" altLang="ko-KR" dirty="0" smtClean="0">
                <a:solidFill>
                  <a:schemeClr val="tx1"/>
                </a:solidFill>
              </a:rPr>
              <a:t>adaptation technique </a:t>
            </a:r>
            <a:r>
              <a:rPr lang="en-US" altLang="ko-KR" dirty="0">
                <a:solidFill>
                  <a:schemeClr val="tx1"/>
                </a:solidFill>
              </a:rPr>
              <a:t>is used on </a:t>
            </a:r>
            <a:r>
              <a:rPr lang="en-US" altLang="ko-KR" dirty="0" smtClean="0">
                <a:solidFill>
                  <a:schemeClr val="tx1"/>
                </a:solidFill>
              </a:rPr>
              <a:t>a UE-specific basis.</a:t>
            </a:r>
          </a:p>
          <a:p>
            <a:r>
              <a:rPr lang="en-US" altLang="ko-KR" sz="2400" dirty="0" smtClean="0"/>
              <a:t>To </a:t>
            </a:r>
            <a:r>
              <a:rPr lang="en-US" altLang="ko-KR" sz="2400" dirty="0"/>
              <a:t>enable efficient adaptation of TRPs, the enhancements of CSI, TCI, beam management and repetition related procedures can be considered </a:t>
            </a:r>
            <a:r>
              <a:rPr lang="en-US" altLang="ko-KR" sz="2400"/>
              <a:t>in </a:t>
            </a:r>
            <a:r>
              <a:rPr lang="en-US" altLang="ko-KR" sz="2400" smtClean="0"/>
              <a:t>Rel-19.</a:t>
            </a:r>
            <a:endParaRPr lang="en-US" altLang="ko-KR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638783" y="6887898"/>
            <a:ext cx="39624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Multi-TRP operation with enhanced NES</a:t>
            </a:r>
            <a:endParaRPr lang="ko-KR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274" y="4790306"/>
            <a:ext cx="9827447" cy="209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5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Rel-18 NES SI/WI has been initially considered/evaluated assuming deployment scenario without NCR and focusing on licensed band operation.</a:t>
            </a:r>
          </a:p>
          <a:p>
            <a:r>
              <a:rPr lang="en-US" altLang="ko-KR" sz="2400" dirty="0" smtClean="0"/>
              <a:t>To </a:t>
            </a:r>
            <a:r>
              <a:rPr lang="en-US" altLang="ko-KR" sz="2400" dirty="0"/>
              <a:t>make NES feature more versatile, support of NES can be extended to additional scenario/deployment such as </a:t>
            </a:r>
            <a:r>
              <a:rPr lang="en-US" altLang="ko-KR" sz="2400" dirty="0" smtClean="0"/>
              <a:t>NCR </a:t>
            </a:r>
            <a:r>
              <a:rPr lang="en-US" altLang="ko-KR" sz="2400" dirty="0"/>
              <a:t>and unlicensed band environment</a:t>
            </a:r>
            <a:r>
              <a:rPr lang="en-US" altLang="ko-KR" sz="2400" dirty="0" smtClean="0"/>
              <a:t>.</a:t>
            </a:r>
          </a:p>
          <a:p>
            <a:endParaRPr lang="en-US" altLang="ko-KR" sz="2400" dirty="0"/>
          </a:p>
          <a:p>
            <a:r>
              <a:rPr lang="en-US" altLang="ko-KR" sz="2400" dirty="0"/>
              <a:t>The following </a:t>
            </a:r>
            <a:r>
              <a:rPr lang="en-US" altLang="ko-KR" sz="2400" dirty="0" smtClean="0"/>
              <a:t>aspects can </a:t>
            </a:r>
            <a:r>
              <a:rPr lang="en-US" altLang="ko-KR" sz="2400" dirty="0"/>
              <a:t>be considered to support NES techniques under NCR deployment and unlicensed band </a:t>
            </a:r>
            <a:r>
              <a:rPr lang="en-US" altLang="ko-KR" sz="2400" dirty="0" smtClean="0"/>
              <a:t>operation:</a:t>
            </a:r>
            <a:endParaRPr lang="en-US" altLang="ko-KR" sz="2400" dirty="0"/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Backhaul/control link behavior for efficient interaction between NES-capable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and associated NCR, to consider the case where the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would operate with S/P-domain adaptation or cell DTX/DRX adaptation for NW energy saving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NES techniques adjustment based on outcome of channel access (LBT) procedure in unlicensed band, to efficiently support NW (and associated UE) energy saving in unlicensed band operating with energy-consuming LBT/COT </a:t>
            </a:r>
            <a:r>
              <a:rPr lang="en-US" altLang="ko-KR" dirty="0" smtClean="0">
                <a:solidFill>
                  <a:schemeClr val="tx1"/>
                </a:solidFill>
              </a:rPr>
              <a:t>procedure/detection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27849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 on network energy saving in Rel-19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1208" y="1333922"/>
            <a:ext cx="13986899" cy="6480720"/>
          </a:xfrm>
        </p:spPr>
        <p:txBody>
          <a:bodyPr/>
          <a:lstStyle/>
          <a:p>
            <a:r>
              <a:rPr lang="en-US" altLang="ko-KR" dirty="0"/>
              <a:t>Dynamic TRP adaptation (on/off) mechanism for NW energy savings in multi-TRP operation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Enhancements of CSI, TCI, beam management and repetition related procedures to enable efficient adaptation of TRPs</a:t>
            </a:r>
          </a:p>
          <a:p>
            <a:endParaRPr lang="en-US" altLang="ko-KR" dirty="0" smtClean="0">
              <a:solidFill>
                <a:schemeClr val="tx1"/>
              </a:solidFill>
            </a:endParaRPr>
          </a:p>
          <a:p>
            <a:r>
              <a:rPr lang="en-US" altLang="ko-KR" dirty="0"/>
              <a:t>Enhancement to support NES techniques under NCR deployment and unlicensed band </a:t>
            </a:r>
            <a:r>
              <a:rPr lang="en-US" altLang="ko-KR" dirty="0" smtClean="0"/>
              <a:t>operation considering:</a:t>
            </a:r>
            <a:endParaRPr lang="en-US" altLang="ko-KR" dirty="0"/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Backhaul/control link </a:t>
            </a:r>
            <a:r>
              <a:rPr lang="en-US" altLang="ko-KR" dirty="0" smtClean="0">
                <a:solidFill>
                  <a:schemeClr val="tx1"/>
                </a:solidFill>
              </a:rPr>
              <a:t>behavior </a:t>
            </a:r>
            <a:r>
              <a:rPr lang="en-US" altLang="ko-KR" dirty="0">
                <a:solidFill>
                  <a:schemeClr val="tx1"/>
                </a:solidFill>
              </a:rPr>
              <a:t>for efficient interaction between NES-capable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and associated NCR</a:t>
            </a:r>
          </a:p>
          <a:p>
            <a:pPr lvl="1"/>
            <a:r>
              <a:rPr lang="en-US" altLang="ko-KR" dirty="0">
                <a:solidFill>
                  <a:schemeClr val="tx1"/>
                </a:solidFill>
              </a:rPr>
              <a:t>NES techniques adjustment based on outcome of channel access (LBT) procedure in unlicensed </a:t>
            </a:r>
            <a:r>
              <a:rPr lang="en-US" altLang="ko-KR" dirty="0" smtClean="0">
                <a:solidFill>
                  <a:schemeClr val="tx1"/>
                </a:solidFill>
              </a:rPr>
              <a:t>band</a:t>
            </a:r>
            <a:endParaRPr lang="en-GB" altLang="ko-KR" sz="1800" dirty="0"/>
          </a:p>
          <a:p>
            <a:pPr lvl="2"/>
            <a:endParaRPr lang="ko-KR" altLang="ko-KR" dirty="0"/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9301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F126B1-5379-444F-8DBB-0A41228BE666}">
  <ds:schemaRefs>
    <ds:schemaRef ds:uri="http://purl.org/dc/terms/"/>
    <ds:schemaRef ds:uri="http://purl.org/dc/elements/1.1/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76488</TotalTime>
  <Words>706</Words>
  <Application>Microsoft Office PowerPoint</Application>
  <PresentationFormat>사용자 지정</PresentationFormat>
  <Paragraphs>84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LG스마트체 Bold</vt:lpstr>
      <vt:lpstr>LG스마트체 Regular</vt:lpstr>
      <vt:lpstr>MS Mincho</vt:lpstr>
      <vt:lpstr>굴림</vt:lpstr>
      <vt:lpstr>맑은 고딕</vt:lpstr>
      <vt:lpstr>Arial</vt:lpstr>
      <vt:lpstr>Office 테마</vt:lpstr>
      <vt:lpstr>Proposal on network energy saving in Rel-19</vt:lpstr>
      <vt:lpstr>Background</vt:lpstr>
      <vt:lpstr>Motivation</vt:lpstr>
      <vt:lpstr>Motivation</vt:lpstr>
      <vt:lpstr>Proposal on network energy saving in Rel-19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Seonwook Kim</cp:lastModifiedBy>
  <cp:revision>3481</cp:revision>
  <dcterms:created xsi:type="dcterms:W3CDTF">2016-10-11T04:12:52Z</dcterms:created>
  <dcterms:modified xsi:type="dcterms:W3CDTF">2023-05-30T06:18:11Z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