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2"/>
  </p:notesMasterIdLst>
  <p:sldIdLst>
    <p:sldId id="793" r:id="rId5"/>
    <p:sldId id="792" r:id="rId6"/>
    <p:sldId id="786" r:id="rId7"/>
    <p:sldId id="789" r:id="rId8"/>
    <p:sldId id="790" r:id="rId9"/>
    <p:sldId id="791" r:id="rId10"/>
    <p:sldId id="788" r:id="rId11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793"/>
            <p14:sldId id="792"/>
            <p14:sldId id="786"/>
            <p14:sldId id="789"/>
            <p14:sldId id="790"/>
            <p14:sldId id="791"/>
            <p14:sldId id="788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  <p15:guide id="3" orient="horz" pos="840" userDrawn="1">
          <p15:clr>
            <a:srgbClr val="A4A3A4"/>
          </p15:clr>
        </p15:guide>
        <p15:guide id="4" pos="264" userDrawn="1">
          <p15:clr>
            <a:srgbClr val="A4A3A4"/>
          </p15:clr>
        </p15:guide>
        <p15:guide id="5" pos="9336" userDrawn="1">
          <p15:clr>
            <a:srgbClr val="A4A3A4"/>
          </p15:clr>
        </p15:guide>
        <p15:guide id="6" orient="horz" pos="5240" userDrawn="1">
          <p15:clr>
            <a:srgbClr val="A4A3A4"/>
          </p15:clr>
        </p15:guide>
        <p15:guide id="7" pos="2532" userDrawn="1">
          <p15:clr>
            <a:srgbClr val="A4A3A4"/>
          </p15:clr>
        </p15:guide>
        <p15:guide id="8" pos="7068" userDrawn="1">
          <p15:clr>
            <a:srgbClr val="A4A3A4"/>
          </p15:clr>
        </p15:guide>
        <p15:guide id="9" orient="horz" pos="5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FF6699"/>
    <a:srgbClr val="E46C0A"/>
    <a:srgbClr val="FFFFFF"/>
    <a:srgbClr val="0067A6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1" d="100"/>
          <a:sy n="91" d="100"/>
        </p:scale>
        <p:origin x="468" y="78"/>
      </p:cViewPr>
      <p:guideLst>
        <p:guide orient="horz" pos="5400"/>
        <p:guide pos="4801"/>
        <p:guide orient="horz" pos="840"/>
        <p:guide pos="264"/>
        <p:guide pos="9336"/>
        <p:guide orient="horz" pos="5240"/>
        <p:guide pos="2532"/>
        <p:guide pos="7068"/>
        <p:guide orient="horz" pos="5059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1169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2273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081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9714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0301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4160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166410" y="2702074"/>
            <a:ext cx="11291167" cy="2374557"/>
          </a:xfrm>
        </p:spPr>
        <p:txBody>
          <a:bodyPr/>
          <a:lstStyle/>
          <a:p>
            <a:r>
              <a:rPr lang="en-US" altLang="ko-KR" sz="3600" b="1" dirty="0"/>
              <a:t>Proposal on </a:t>
            </a:r>
            <a:r>
              <a:rPr lang="en-US" altLang="ko-KR" sz="3600" b="1" dirty="0" smtClean="0"/>
              <a:t>Positioning </a:t>
            </a:r>
            <a:r>
              <a:rPr lang="en-US" altLang="ko-KR" sz="3600" b="1" dirty="0"/>
              <a:t>E</a:t>
            </a:r>
            <a:r>
              <a:rPr lang="en-US" altLang="ko-KR" sz="3600" b="1" dirty="0" smtClean="0"/>
              <a:t>nhancements </a:t>
            </a:r>
            <a:r>
              <a:rPr lang="en-US" altLang="ko-KR" sz="3600" b="1" dirty="0"/>
              <a:t>in Rel-19</a:t>
            </a:r>
            <a:endParaRPr lang="ko-KR" altLang="en-US" sz="3600" dirty="0"/>
          </a:p>
        </p:txBody>
      </p:sp>
      <p:sp>
        <p:nvSpPr>
          <p:cNvPr id="3" name="직사각형 2"/>
          <p:cNvSpPr/>
          <p:nvPr/>
        </p:nvSpPr>
        <p:spPr>
          <a:xfrm>
            <a:off x="193053" y="181797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Taipei, June </a:t>
            </a:r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15 - June 16, 2023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RWS-230196</a:t>
            </a:r>
          </a:p>
        </p:txBody>
      </p:sp>
    </p:spTree>
    <p:extLst>
      <p:ext uri="{BB962C8B-B14F-4D97-AF65-F5344CB8AC3E}">
        <p14:creationId xmlns:p14="http://schemas.microsoft.com/office/powerpoint/2010/main" val="609309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Carrier Phase Positioning Enhancement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401700" cy="6984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Rel-18 positioning introduces basic features to enhance positioning accuracy based on CPP. 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Further enhancements on the positioning accuracy for various scenarios is necessary.</a:t>
            </a:r>
          </a:p>
          <a:p>
            <a:pPr lvl="1"/>
            <a:r>
              <a:rPr lang="en-US" altLang="ko-KR" sz="1600" b="1" u="sng" dirty="0">
                <a:solidFill>
                  <a:schemeClr val="tx1"/>
                </a:solidFill>
              </a:rPr>
              <a:t>Integer ambiguity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When timing measurement is used, integer estimation accuracy will be limited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en-US" altLang="ko-KR" sz="1400" dirty="0">
                <a:solidFill>
                  <a:schemeClr val="tx1"/>
                </a:solidFill>
              </a:rPr>
              <a:t>by the bandwidth size of reference signals.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Further enhancements to mitigate some error sources(e.g. ARP error) that affects 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en-US" altLang="ko-KR" sz="1400" dirty="0">
                <a:solidFill>
                  <a:schemeClr val="tx1"/>
                </a:solidFill>
              </a:rPr>
              <a:t>CPP accuracy, including integer accuracy, is required.</a:t>
            </a:r>
          </a:p>
          <a:p>
            <a:pPr lvl="1"/>
            <a:r>
              <a:rPr lang="en-US" altLang="ko-KR" sz="1600" b="1" u="sng" dirty="0">
                <a:solidFill>
                  <a:schemeClr val="tx1"/>
                </a:solidFill>
              </a:rPr>
              <a:t>PRU specific signaling and behavior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It is expected that only basic features (e.g. simultaneous measurement/transmission) 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en-US" altLang="ko-KR" sz="1400" dirty="0">
                <a:solidFill>
                  <a:schemeClr val="tx1"/>
                </a:solidFill>
              </a:rPr>
              <a:t>for PRU assisted CPP will be specified in Rel-18.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Several aspects, including positioning accuracy and resource overhead/complexity reduction, 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en-US" altLang="ko-KR" sz="1400" dirty="0">
                <a:solidFill>
                  <a:schemeClr val="tx1"/>
                </a:solidFill>
              </a:rPr>
              <a:t>needs to be considered for more efficient PRU supports.  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Following issues may be required to further discussed if it is not specified in Rel-18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Additional techniques for multipath impact mitigation (e.g. additional path reporting)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Support for standalone reporting of carrier phase measurements</a:t>
            </a:r>
          </a:p>
          <a:p>
            <a:pPr lvl="2"/>
            <a:endParaRPr lang="en-US" altLang="ko-KR" sz="1400" dirty="0">
              <a:solidFill>
                <a:schemeClr val="tx1"/>
              </a:solidFill>
            </a:endParaRPr>
          </a:p>
          <a:p>
            <a:r>
              <a:rPr lang="en-US" altLang="ko-KR" sz="2400" dirty="0"/>
              <a:t>Objective </a:t>
            </a:r>
          </a:p>
          <a:p>
            <a:pPr lvl="1"/>
            <a:r>
              <a:rPr lang="en-US" altLang="ko-KR" sz="1600" dirty="0">
                <a:solidFill>
                  <a:prstClr val="black"/>
                </a:solidFill>
              </a:rPr>
              <a:t>Enhancement on signaling and measurement report for </a:t>
            </a:r>
            <a:r>
              <a:rPr lang="en-US" altLang="ko-KR" sz="1600" dirty="0">
                <a:solidFill>
                  <a:schemeClr val="tx1"/>
                </a:solidFill>
              </a:rPr>
              <a:t>the carrier phase positioning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PRU specific enhancements (including signaling, measurements and reporting)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Further integer ambiguity resolution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Other remaining issues (e.g. standalone CPP, Multipath mitigation, etc.) from Rel-18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The carrier phase measurement report together with legacy positioning measurements </a:t>
            </a:r>
            <a:br>
              <a:rPr lang="en-US" altLang="ko-KR" sz="1600" dirty="0">
                <a:solidFill>
                  <a:schemeClr val="tx1"/>
                </a:solidFill>
              </a:rPr>
            </a:br>
            <a:r>
              <a:rPr lang="en-US" altLang="ko-KR" sz="1600" dirty="0">
                <a:solidFill>
                  <a:schemeClr val="tx1"/>
                </a:solidFill>
              </a:rPr>
              <a:t>other than time-based positioning measureme</a:t>
            </a:r>
            <a:r>
              <a:rPr lang="en-US" altLang="ko-KR" sz="1600" dirty="0">
                <a:solidFill>
                  <a:prstClr val="black"/>
                </a:solidFill>
              </a:rPr>
              <a:t>nts (e.g. angle-based positioning measurement)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CE1A06C-F553-47AD-B087-BA5724621D07}"/>
              </a:ext>
            </a:extLst>
          </p:cNvPr>
          <p:cNvSpPr txBox="1"/>
          <p:nvPr/>
        </p:nvSpPr>
        <p:spPr>
          <a:xfrm>
            <a:off x="10894869" y="4070226"/>
            <a:ext cx="28758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Fig. 1 PRU specific signaling and behavior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434048F-EEE4-4207-ACE1-5F44692CE5C2}"/>
              </a:ext>
            </a:extLst>
          </p:cNvPr>
          <p:cNvSpPr txBox="1"/>
          <p:nvPr/>
        </p:nvSpPr>
        <p:spPr>
          <a:xfrm>
            <a:off x="10748725" y="7924667"/>
            <a:ext cx="31681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Fig. 2 Rel-18 CPP performance with 20MHz BW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12B15E60-757D-46F9-A108-A5E535DED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747" y="1770387"/>
            <a:ext cx="4852359" cy="2109159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8584EFD1-53E3-4027-A5B0-720A625857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6304" y="4826211"/>
            <a:ext cx="40005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55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Narrowband positioning Enhancement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401700" cy="6984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Rel-18 </a:t>
            </a:r>
            <a:r>
              <a:rPr lang="en-US" altLang="ko-KR" sz="1600" dirty="0" err="1">
                <a:solidFill>
                  <a:schemeClr val="tx1"/>
                </a:solidFill>
              </a:rPr>
              <a:t>RedCap</a:t>
            </a:r>
            <a:r>
              <a:rPr lang="en-US" altLang="ko-KR" sz="1600" dirty="0">
                <a:solidFill>
                  <a:schemeClr val="tx1"/>
                </a:solidFill>
              </a:rPr>
              <a:t> positioning requires special UE implementation of FH and BW capability.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Rel-18 CPP focus on supporting UEs with normal BW capability.</a:t>
            </a:r>
          </a:p>
          <a:p>
            <a:pPr lvl="1"/>
            <a:r>
              <a:rPr lang="en-US" altLang="ko-KR" sz="1600" b="1" u="sng" dirty="0">
                <a:solidFill>
                  <a:schemeClr val="tx1"/>
                </a:solidFill>
              </a:rPr>
              <a:t>Narrowband positioning supports without FH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FH for communication is not supported by </a:t>
            </a:r>
            <a:r>
              <a:rPr lang="en-US" altLang="ko-KR" sz="1400" dirty="0" err="1">
                <a:solidFill>
                  <a:schemeClr val="tx1"/>
                </a:solidFill>
              </a:rPr>
              <a:t>RedCap</a:t>
            </a:r>
            <a:r>
              <a:rPr lang="en-US" altLang="ko-KR" sz="1400" dirty="0">
                <a:solidFill>
                  <a:schemeClr val="tx1"/>
                </a:solidFill>
              </a:rPr>
              <a:t> UEs. </a:t>
            </a:r>
          </a:p>
          <a:p>
            <a:pPr marL="1143000" lvl="2" indent="0">
              <a:buNone/>
            </a:pPr>
            <a:r>
              <a:rPr lang="en-US" altLang="ko-KR" sz="1400" dirty="0">
                <a:solidFill>
                  <a:schemeClr val="tx1"/>
                </a:solidFill>
              </a:rPr>
              <a:t>      </a:t>
            </a:r>
            <a:r>
              <a:rPr lang="en-US" altLang="ko-KR" sz="14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altLang="ko-KR" sz="1400" dirty="0">
                <a:solidFill>
                  <a:schemeClr val="tx1"/>
                </a:solidFill>
              </a:rPr>
              <a:t>RS transmission/reception with FH may not be suitable for low power/low cost UEs.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FH based solution is not applicable in some scenario, e.g. dedicated spectrum less than 5MHz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In general, performance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of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angle-based positioning methods are less dependent on BW size, 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en-US" altLang="ko-KR" sz="1400" dirty="0">
                <a:solidFill>
                  <a:schemeClr val="tx1"/>
                </a:solidFill>
              </a:rPr>
              <a:t>but further enhancement may be required to meet target requirements of </a:t>
            </a:r>
            <a:r>
              <a:rPr lang="en-US" altLang="ko-KR" sz="1400" dirty="0" err="1">
                <a:solidFill>
                  <a:schemeClr val="tx1"/>
                </a:solidFill>
              </a:rPr>
              <a:t>RedCap</a:t>
            </a:r>
            <a:r>
              <a:rPr lang="en-US" altLang="ko-KR" sz="1400" dirty="0">
                <a:solidFill>
                  <a:schemeClr val="tx1"/>
                </a:solidFill>
              </a:rPr>
              <a:t> positioning.</a:t>
            </a:r>
          </a:p>
          <a:p>
            <a:pPr lvl="1"/>
            <a:r>
              <a:rPr lang="en-US" altLang="ko-KR" sz="1600" b="1" u="sng" dirty="0">
                <a:solidFill>
                  <a:schemeClr val="tx1"/>
                </a:solidFill>
              </a:rPr>
              <a:t>CPP supports for narrowband capable UEs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With support of precise integer value estimation, CPP can guarantee precise positioning accuracy.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en-US" altLang="ko-KR" sz="1400" dirty="0">
                <a:solidFill>
                  <a:schemeClr val="tx1"/>
                </a:solidFill>
                <a:sym typeface="Wingdings" panose="05000000000000000000" pitchFamily="2" charset="2"/>
              </a:rPr>
              <a:t> It is challenging to reliably resolve integer ambiguity with Rel-18 CPP feature when </a:t>
            </a:r>
            <a:r>
              <a:rPr lang="en-US" altLang="ko-KR" sz="1400" dirty="0">
                <a:solidFill>
                  <a:schemeClr val="tx1"/>
                </a:solidFill>
              </a:rPr>
              <a:t>BW size is limited.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Both FH based and non-FH based solution can be considered </a:t>
            </a:r>
          </a:p>
          <a:p>
            <a:endParaRPr lang="en-US" altLang="ko-KR" sz="2400" dirty="0"/>
          </a:p>
          <a:p>
            <a:r>
              <a:rPr lang="en-US" altLang="ko-KR" sz="2400" dirty="0"/>
              <a:t>Objective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Positioning enhancement for narrowband RS transmission/reception without FH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UL </a:t>
            </a:r>
            <a:r>
              <a:rPr lang="en-US" altLang="ko-KR" sz="1400" dirty="0" err="1">
                <a:solidFill>
                  <a:schemeClr val="tx1"/>
                </a:solidFill>
              </a:rPr>
              <a:t>AoA</a:t>
            </a:r>
            <a:r>
              <a:rPr lang="en-US" altLang="ko-KR" sz="1400" dirty="0">
                <a:solidFill>
                  <a:schemeClr val="tx1"/>
                </a:solidFill>
              </a:rPr>
              <a:t> Enhancements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Others (time/angle-based positioning without FH)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CPP support for </a:t>
            </a:r>
            <a:r>
              <a:rPr lang="en-US" altLang="ko-KR" sz="1600" dirty="0" err="1">
                <a:solidFill>
                  <a:schemeClr val="tx1"/>
                </a:solidFill>
              </a:rPr>
              <a:t>RedCap</a:t>
            </a:r>
            <a:r>
              <a:rPr lang="en-US" altLang="ko-KR" sz="1600" dirty="0">
                <a:solidFill>
                  <a:schemeClr val="tx1"/>
                </a:solidFill>
              </a:rPr>
              <a:t> positioning (or narrowband UEs) </a:t>
            </a:r>
          </a:p>
          <a:p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42D2131-E567-4603-83B3-BCA3F934A91B}"/>
              </a:ext>
            </a:extLst>
          </p:cNvPr>
          <p:cNvSpPr txBox="1"/>
          <p:nvPr/>
        </p:nvSpPr>
        <p:spPr>
          <a:xfrm>
            <a:off x="10792802" y="7841064"/>
            <a:ext cx="3595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Fig. 4 Angle based</a:t>
            </a:r>
            <a:r>
              <a:rPr lang="ko-KR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measurements assisted CPP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DD49B8A-396F-40FC-B0DA-501EC8BD5603}"/>
              </a:ext>
            </a:extLst>
          </p:cNvPr>
          <p:cNvSpPr txBox="1"/>
          <p:nvPr/>
        </p:nvSpPr>
        <p:spPr>
          <a:xfrm>
            <a:off x="10985393" y="4236347"/>
            <a:ext cx="31681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Fig. 3 Positioning accuracy with </a:t>
            </a:r>
            <a:r>
              <a:rPr lang="en-US" altLang="ko-KR" sz="1100" dirty="0" err="1">
                <a:latin typeface="Arial" panose="020B0604020202020204" pitchFamily="34" charset="0"/>
                <a:cs typeface="Arial" panose="020B0604020202020204" pitchFamily="34" charset="0"/>
              </a:rPr>
              <a:t>AoA</a:t>
            </a:r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 measurements with narrow bandwidth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8A9FF8C1-17CA-4EF0-912D-74F084483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328" y="1277004"/>
            <a:ext cx="3994286" cy="299428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667AC3BA-F51E-4014-819E-FEA4CDA69D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7730" y="4970227"/>
            <a:ext cx="3683479" cy="286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432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Sidelink</a:t>
            </a:r>
            <a:r>
              <a:rPr lang="en-US" altLang="ko-KR" dirty="0"/>
              <a:t> Positioning in FR2/Unlicensed Band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401700" cy="684076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Sub-meter level accuracy is crucial for safety and enhanced V2X application.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There are increasing demands for commercial use cases e.g. a positioning service in home environment.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Large bandwidth and spectrum availability are huddle for high accuracy positioning.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Location-based service should be available even in out-of-network-coverage area.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Rel-18 </a:t>
            </a:r>
            <a:r>
              <a:rPr lang="en-US" altLang="ko-KR" sz="1600" dirty="0" err="1">
                <a:solidFill>
                  <a:schemeClr val="tx1"/>
                </a:solidFill>
              </a:rPr>
              <a:t>sidelink</a:t>
            </a:r>
            <a:r>
              <a:rPr lang="en-US" altLang="ko-KR" sz="1600" dirty="0">
                <a:solidFill>
                  <a:schemeClr val="tx1"/>
                </a:solidFill>
              </a:rPr>
              <a:t> positioning is limited to FR1 ITS and licensed bands, where the supported bandwidth may not be sufficient in achieving all the positioning accuracy requirements.</a:t>
            </a:r>
          </a:p>
          <a:p>
            <a:pPr lvl="1"/>
            <a:endParaRPr lang="en-US" altLang="ko-KR" sz="1600" dirty="0">
              <a:solidFill>
                <a:schemeClr val="tx1"/>
              </a:solidFill>
            </a:endParaRPr>
          </a:p>
          <a:p>
            <a:r>
              <a:rPr lang="en-US" altLang="ko-KR" sz="2400" dirty="0"/>
              <a:t>Objective</a:t>
            </a:r>
          </a:p>
          <a:p>
            <a:pPr lvl="1"/>
            <a:r>
              <a:rPr lang="en-US" altLang="ko-KR" sz="1600" dirty="0">
                <a:solidFill>
                  <a:prstClr val="black"/>
                </a:solidFill>
              </a:rPr>
              <a:t>Support </a:t>
            </a:r>
            <a:r>
              <a:rPr lang="en-US" altLang="ko-KR" sz="1600" dirty="0" err="1">
                <a:solidFill>
                  <a:prstClr val="black"/>
                </a:solidFill>
              </a:rPr>
              <a:t>sidelink</a:t>
            </a:r>
            <a:r>
              <a:rPr lang="en-US" altLang="ko-KR" sz="1600" dirty="0">
                <a:solidFill>
                  <a:prstClr val="black"/>
                </a:solidFill>
              </a:rPr>
              <a:t> positioning in FR2</a:t>
            </a:r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Higher </a:t>
            </a:r>
            <a:r>
              <a:rPr lang="en-US" altLang="ko-KR" sz="1400" dirty="0" err="1">
                <a:solidFill>
                  <a:prstClr val="black"/>
                </a:solidFill>
              </a:rPr>
              <a:t>sidelink</a:t>
            </a:r>
            <a:r>
              <a:rPr lang="en-US" altLang="ko-KR" sz="1400" dirty="0">
                <a:solidFill>
                  <a:prstClr val="black"/>
                </a:solidFill>
              </a:rPr>
              <a:t> positioning accuracy can be achieved through using FR2 band.</a:t>
            </a:r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Beamforming based sided positioning reference signal transmission is required.</a:t>
            </a:r>
          </a:p>
          <a:p>
            <a:pPr lvl="2"/>
            <a:endParaRPr lang="en-US" altLang="ko-KR" sz="1400" dirty="0">
              <a:solidFill>
                <a:prstClr val="black"/>
              </a:solidFill>
            </a:endParaRPr>
          </a:p>
          <a:p>
            <a:pPr lvl="1"/>
            <a:r>
              <a:rPr lang="en-US" altLang="ko-KR" sz="1600" dirty="0">
                <a:solidFill>
                  <a:prstClr val="black"/>
                </a:solidFill>
              </a:rPr>
              <a:t>Support </a:t>
            </a:r>
            <a:r>
              <a:rPr lang="en-US" altLang="ko-KR" sz="1600" dirty="0" err="1">
                <a:solidFill>
                  <a:prstClr val="black"/>
                </a:solidFill>
              </a:rPr>
              <a:t>sidelink</a:t>
            </a:r>
            <a:r>
              <a:rPr lang="en-US" altLang="ko-KR" sz="1600" dirty="0">
                <a:solidFill>
                  <a:prstClr val="black"/>
                </a:solidFill>
              </a:rPr>
              <a:t> positioning in FR1/FR2 unlicensed band</a:t>
            </a:r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Unlicensed band provides increased positioning availability and wider bandwidth.</a:t>
            </a:r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Rel.18 SL-U channel access and the physical layer structure can be reused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grpSp>
        <p:nvGrpSpPr>
          <p:cNvPr id="19" name="그룹 10"/>
          <p:cNvGrpSpPr>
            <a:grpSpLocks noChangeAspect="1"/>
          </p:cNvGrpSpPr>
          <p:nvPr/>
        </p:nvGrpSpPr>
        <p:grpSpPr bwMode="auto">
          <a:xfrm>
            <a:off x="13508510" y="4247363"/>
            <a:ext cx="133972" cy="447025"/>
            <a:chOff x="3581525" y="3799847"/>
            <a:chExt cx="144462" cy="705883"/>
          </a:xfrm>
        </p:grpSpPr>
        <p:sp>
          <p:nvSpPr>
            <p:cNvPr id="20" name="원통 10"/>
            <p:cNvSpPr>
              <a:spLocks noChangeArrowheads="1"/>
            </p:cNvSpPr>
            <p:nvPr/>
          </p:nvSpPr>
          <p:spPr bwMode="auto">
            <a:xfrm>
              <a:off x="3600575" y="4170277"/>
              <a:ext cx="98424" cy="335453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21" name="직선 연결선 2"/>
            <p:cNvCxnSpPr>
              <a:cxnSpLocks noChangeShapeType="1"/>
            </p:cNvCxnSpPr>
            <p:nvPr/>
          </p:nvCxnSpPr>
          <p:spPr bwMode="auto">
            <a:xfrm>
              <a:off x="3635946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2" name="직선 연결선 45"/>
            <p:cNvCxnSpPr>
              <a:cxnSpLocks noChangeShapeType="1"/>
            </p:cNvCxnSpPr>
            <p:nvPr/>
          </p:nvCxnSpPr>
          <p:spPr bwMode="auto">
            <a:xfrm>
              <a:off x="3662363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23" name="원통 10"/>
            <p:cNvSpPr>
              <a:spLocks noChangeArrowheads="1"/>
            </p:cNvSpPr>
            <p:nvPr/>
          </p:nvSpPr>
          <p:spPr bwMode="auto">
            <a:xfrm>
              <a:off x="3581525" y="3799847"/>
              <a:ext cx="144462" cy="133545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</p:grpSp>
      <p:grpSp>
        <p:nvGrpSpPr>
          <p:cNvPr id="33" name="그룹 10"/>
          <p:cNvGrpSpPr>
            <a:grpSpLocks noChangeAspect="1"/>
          </p:cNvGrpSpPr>
          <p:nvPr/>
        </p:nvGrpSpPr>
        <p:grpSpPr bwMode="auto">
          <a:xfrm>
            <a:off x="11621465" y="4286250"/>
            <a:ext cx="133972" cy="447025"/>
            <a:chOff x="3581525" y="3799847"/>
            <a:chExt cx="144462" cy="705883"/>
          </a:xfrm>
        </p:grpSpPr>
        <p:sp>
          <p:nvSpPr>
            <p:cNvPr id="34" name="원통 10"/>
            <p:cNvSpPr>
              <a:spLocks noChangeArrowheads="1"/>
            </p:cNvSpPr>
            <p:nvPr/>
          </p:nvSpPr>
          <p:spPr bwMode="auto">
            <a:xfrm>
              <a:off x="3600575" y="4170277"/>
              <a:ext cx="98424" cy="335453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35" name="직선 연결선 2"/>
            <p:cNvCxnSpPr>
              <a:cxnSpLocks noChangeShapeType="1"/>
            </p:cNvCxnSpPr>
            <p:nvPr/>
          </p:nvCxnSpPr>
          <p:spPr bwMode="auto">
            <a:xfrm>
              <a:off x="3635946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6" name="직선 연결선 45"/>
            <p:cNvCxnSpPr>
              <a:cxnSpLocks noChangeShapeType="1"/>
            </p:cNvCxnSpPr>
            <p:nvPr/>
          </p:nvCxnSpPr>
          <p:spPr bwMode="auto">
            <a:xfrm>
              <a:off x="3662363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37" name="원통 10"/>
            <p:cNvSpPr>
              <a:spLocks noChangeArrowheads="1"/>
            </p:cNvSpPr>
            <p:nvPr/>
          </p:nvSpPr>
          <p:spPr bwMode="auto">
            <a:xfrm>
              <a:off x="3581525" y="3799847"/>
              <a:ext cx="144462" cy="133545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</p:grpSp>
      <p:grpSp>
        <p:nvGrpSpPr>
          <p:cNvPr id="38" name="그룹 10"/>
          <p:cNvGrpSpPr>
            <a:grpSpLocks noChangeAspect="1"/>
          </p:cNvGrpSpPr>
          <p:nvPr/>
        </p:nvGrpSpPr>
        <p:grpSpPr bwMode="auto">
          <a:xfrm>
            <a:off x="14604776" y="5256291"/>
            <a:ext cx="133972" cy="447025"/>
            <a:chOff x="3581525" y="3799847"/>
            <a:chExt cx="144462" cy="705883"/>
          </a:xfrm>
        </p:grpSpPr>
        <p:sp>
          <p:nvSpPr>
            <p:cNvPr id="39" name="원통 10"/>
            <p:cNvSpPr>
              <a:spLocks noChangeArrowheads="1"/>
            </p:cNvSpPr>
            <p:nvPr/>
          </p:nvSpPr>
          <p:spPr bwMode="auto">
            <a:xfrm>
              <a:off x="3600575" y="4170277"/>
              <a:ext cx="98424" cy="335453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40" name="직선 연결선 2"/>
            <p:cNvCxnSpPr>
              <a:cxnSpLocks noChangeShapeType="1"/>
            </p:cNvCxnSpPr>
            <p:nvPr/>
          </p:nvCxnSpPr>
          <p:spPr bwMode="auto">
            <a:xfrm>
              <a:off x="3635946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41" name="직선 연결선 45"/>
            <p:cNvCxnSpPr>
              <a:cxnSpLocks noChangeShapeType="1"/>
            </p:cNvCxnSpPr>
            <p:nvPr/>
          </p:nvCxnSpPr>
          <p:spPr bwMode="auto">
            <a:xfrm>
              <a:off x="3662363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42" name="원통 10"/>
            <p:cNvSpPr>
              <a:spLocks noChangeArrowheads="1"/>
            </p:cNvSpPr>
            <p:nvPr/>
          </p:nvSpPr>
          <p:spPr bwMode="auto">
            <a:xfrm>
              <a:off x="3581525" y="3799847"/>
              <a:ext cx="144462" cy="133545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49" name="타원 48"/>
          <p:cNvSpPr/>
          <p:nvPr/>
        </p:nvSpPr>
        <p:spPr>
          <a:xfrm rot="9693790">
            <a:off x="10012037" y="7075081"/>
            <a:ext cx="1152128" cy="144016"/>
          </a:xfrm>
          <a:prstGeom prst="ellipse">
            <a:avLst/>
          </a:pr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타원 49"/>
          <p:cNvSpPr/>
          <p:nvPr/>
        </p:nvSpPr>
        <p:spPr>
          <a:xfrm rot="8011142">
            <a:off x="11597284" y="6769789"/>
            <a:ext cx="1152128" cy="144016"/>
          </a:xfrm>
          <a:prstGeom prst="ellipse">
            <a:avLst/>
          </a:pr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타원 55"/>
          <p:cNvSpPr/>
          <p:nvPr/>
        </p:nvSpPr>
        <p:spPr>
          <a:xfrm rot="8597730">
            <a:off x="10571498" y="4618127"/>
            <a:ext cx="1152128" cy="144016"/>
          </a:xfrm>
          <a:prstGeom prst="ellipse">
            <a:avLst/>
          </a:pr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타원 58"/>
          <p:cNvSpPr/>
          <p:nvPr/>
        </p:nvSpPr>
        <p:spPr>
          <a:xfrm rot="10521191">
            <a:off x="12681085" y="6366875"/>
            <a:ext cx="1152128" cy="144016"/>
          </a:xfrm>
          <a:prstGeom prst="ellipse">
            <a:avLst/>
          </a:pr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/>
          <p:cNvGrpSpPr/>
          <p:nvPr/>
        </p:nvGrpSpPr>
        <p:grpSpPr>
          <a:xfrm>
            <a:off x="10090905" y="5188216"/>
            <a:ext cx="680309" cy="587882"/>
            <a:chOff x="10090905" y="5188216"/>
            <a:chExt cx="680309" cy="587882"/>
          </a:xfrm>
        </p:grpSpPr>
        <p:sp>
          <p:nvSpPr>
            <p:cNvPr id="5" name="타원 4"/>
            <p:cNvSpPr/>
            <p:nvPr/>
          </p:nvSpPr>
          <p:spPr>
            <a:xfrm>
              <a:off x="10149911" y="5562345"/>
              <a:ext cx="178952" cy="213753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타원 46"/>
            <p:cNvSpPr/>
            <p:nvPr/>
          </p:nvSpPr>
          <p:spPr>
            <a:xfrm>
              <a:off x="10521565" y="5562344"/>
              <a:ext cx="178952" cy="213753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10090906" y="5383692"/>
              <a:ext cx="680308" cy="288032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</a:rPr>
                <a:t>AGV</a:t>
              </a:r>
              <a:endParaRPr lang="ko-KR" altLang="en-US" sz="1100">
                <a:solidFill>
                  <a:schemeClr val="tx1"/>
                </a:solidFill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0090905" y="5188216"/>
              <a:ext cx="148481" cy="198834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9636224" y="4772528"/>
            <a:ext cx="1832489" cy="707276"/>
            <a:chOff x="7338159" y="4436494"/>
            <a:chExt cx="1832489" cy="707276"/>
          </a:xfrm>
        </p:grpSpPr>
        <p:cxnSp>
          <p:nvCxnSpPr>
            <p:cNvPr id="30" name="직선 연결선 29"/>
            <p:cNvCxnSpPr/>
            <p:nvPr/>
          </p:nvCxnSpPr>
          <p:spPr>
            <a:xfrm>
              <a:off x="7802496" y="4436494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/>
            <p:cNvCxnSpPr/>
            <p:nvPr/>
          </p:nvCxnSpPr>
          <p:spPr>
            <a:xfrm>
              <a:off x="7338159" y="5131978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/>
            <p:nvPr/>
          </p:nvCxnSpPr>
          <p:spPr>
            <a:xfrm flipV="1">
              <a:off x="7338159" y="4436494"/>
              <a:ext cx="464337" cy="70727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/>
            <p:nvPr/>
          </p:nvCxnSpPr>
          <p:spPr>
            <a:xfrm flipV="1">
              <a:off x="8706311" y="4436494"/>
              <a:ext cx="464337" cy="69548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그룹 67"/>
          <p:cNvGrpSpPr/>
          <p:nvPr/>
        </p:nvGrpSpPr>
        <p:grpSpPr>
          <a:xfrm>
            <a:off x="11456283" y="4760736"/>
            <a:ext cx="1832489" cy="707276"/>
            <a:chOff x="7338159" y="4436494"/>
            <a:chExt cx="1832489" cy="707276"/>
          </a:xfrm>
        </p:grpSpPr>
        <p:cxnSp>
          <p:nvCxnSpPr>
            <p:cNvPr id="69" name="직선 연결선 68"/>
            <p:cNvCxnSpPr/>
            <p:nvPr/>
          </p:nvCxnSpPr>
          <p:spPr>
            <a:xfrm>
              <a:off x="7802496" y="4436494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/>
            <p:nvPr/>
          </p:nvCxnSpPr>
          <p:spPr>
            <a:xfrm>
              <a:off x="7338159" y="5131978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70"/>
            <p:cNvCxnSpPr/>
            <p:nvPr/>
          </p:nvCxnSpPr>
          <p:spPr>
            <a:xfrm flipV="1">
              <a:off x="7338159" y="4436494"/>
              <a:ext cx="464337" cy="70727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 flipV="1">
              <a:off x="8706311" y="4436494"/>
              <a:ext cx="464337" cy="69548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그룹 72"/>
          <p:cNvGrpSpPr/>
          <p:nvPr/>
        </p:nvGrpSpPr>
        <p:grpSpPr>
          <a:xfrm>
            <a:off x="13276342" y="4748944"/>
            <a:ext cx="1832489" cy="707276"/>
            <a:chOff x="7338159" y="4436494"/>
            <a:chExt cx="1832489" cy="707276"/>
          </a:xfrm>
        </p:grpSpPr>
        <p:cxnSp>
          <p:nvCxnSpPr>
            <p:cNvPr id="74" name="직선 연결선 73"/>
            <p:cNvCxnSpPr/>
            <p:nvPr/>
          </p:nvCxnSpPr>
          <p:spPr>
            <a:xfrm>
              <a:off x="7802496" y="4436494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74"/>
            <p:cNvCxnSpPr/>
            <p:nvPr/>
          </p:nvCxnSpPr>
          <p:spPr>
            <a:xfrm>
              <a:off x="7338159" y="5131978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/>
            <p:nvPr/>
          </p:nvCxnSpPr>
          <p:spPr>
            <a:xfrm flipV="1">
              <a:off x="7338159" y="4436494"/>
              <a:ext cx="464337" cy="70727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연결선 76"/>
            <p:cNvCxnSpPr/>
            <p:nvPr/>
          </p:nvCxnSpPr>
          <p:spPr>
            <a:xfrm flipV="1">
              <a:off x="8706311" y="4436494"/>
              <a:ext cx="464337" cy="69548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그룹 77"/>
          <p:cNvGrpSpPr/>
          <p:nvPr/>
        </p:nvGrpSpPr>
        <p:grpSpPr>
          <a:xfrm>
            <a:off x="8988152" y="5838028"/>
            <a:ext cx="1832489" cy="707276"/>
            <a:chOff x="7338159" y="4436494"/>
            <a:chExt cx="1832489" cy="707276"/>
          </a:xfrm>
        </p:grpSpPr>
        <p:cxnSp>
          <p:nvCxnSpPr>
            <p:cNvPr id="79" name="직선 연결선 78"/>
            <p:cNvCxnSpPr/>
            <p:nvPr/>
          </p:nvCxnSpPr>
          <p:spPr>
            <a:xfrm>
              <a:off x="7802496" y="4436494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직선 연결선 79"/>
            <p:cNvCxnSpPr/>
            <p:nvPr/>
          </p:nvCxnSpPr>
          <p:spPr>
            <a:xfrm>
              <a:off x="7338159" y="5131978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연결선 80"/>
            <p:cNvCxnSpPr/>
            <p:nvPr/>
          </p:nvCxnSpPr>
          <p:spPr>
            <a:xfrm flipV="1">
              <a:off x="7338159" y="4436494"/>
              <a:ext cx="464337" cy="70727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직선 연결선 81"/>
            <p:cNvCxnSpPr/>
            <p:nvPr/>
          </p:nvCxnSpPr>
          <p:spPr>
            <a:xfrm flipV="1">
              <a:off x="8706311" y="4436494"/>
              <a:ext cx="464337" cy="69548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그룹 82"/>
          <p:cNvGrpSpPr/>
          <p:nvPr/>
        </p:nvGrpSpPr>
        <p:grpSpPr>
          <a:xfrm>
            <a:off x="10808211" y="5826236"/>
            <a:ext cx="1832489" cy="707276"/>
            <a:chOff x="7338159" y="4436494"/>
            <a:chExt cx="1832489" cy="707276"/>
          </a:xfrm>
        </p:grpSpPr>
        <p:cxnSp>
          <p:nvCxnSpPr>
            <p:cNvPr id="84" name="직선 연결선 83"/>
            <p:cNvCxnSpPr/>
            <p:nvPr/>
          </p:nvCxnSpPr>
          <p:spPr>
            <a:xfrm>
              <a:off x="7802496" y="4436494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직선 연결선 84"/>
            <p:cNvCxnSpPr/>
            <p:nvPr/>
          </p:nvCxnSpPr>
          <p:spPr>
            <a:xfrm>
              <a:off x="7338159" y="5131978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직선 연결선 85"/>
            <p:cNvCxnSpPr/>
            <p:nvPr/>
          </p:nvCxnSpPr>
          <p:spPr>
            <a:xfrm flipV="1">
              <a:off x="7338159" y="4436494"/>
              <a:ext cx="464337" cy="70727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직선 연결선 86"/>
            <p:cNvCxnSpPr/>
            <p:nvPr/>
          </p:nvCxnSpPr>
          <p:spPr>
            <a:xfrm flipV="1">
              <a:off x="8706311" y="4436494"/>
              <a:ext cx="464337" cy="69548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그룹 87"/>
          <p:cNvGrpSpPr/>
          <p:nvPr/>
        </p:nvGrpSpPr>
        <p:grpSpPr>
          <a:xfrm>
            <a:off x="12628270" y="5814444"/>
            <a:ext cx="1832489" cy="707276"/>
            <a:chOff x="7338159" y="4436494"/>
            <a:chExt cx="1832489" cy="707276"/>
          </a:xfrm>
        </p:grpSpPr>
        <p:cxnSp>
          <p:nvCxnSpPr>
            <p:cNvPr id="89" name="직선 연결선 88"/>
            <p:cNvCxnSpPr/>
            <p:nvPr/>
          </p:nvCxnSpPr>
          <p:spPr>
            <a:xfrm>
              <a:off x="7802496" y="4436494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연결선 89"/>
            <p:cNvCxnSpPr/>
            <p:nvPr/>
          </p:nvCxnSpPr>
          <p:spPr>
            <a:xfrm>
              <a:off x="7338159" y="5131978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직선 연결선 90"/>
            <p:cNvCxnSpPr/>
            <p:nvPr/>
          </p:nvCxnSpPr>
          <p:spPr>
            <a:xfrm flipV="1">
              <a:off x="7338159" y="4436494"/>
              <a:ext cx="464337" cy="70727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/>
            <p:cNvCxnSpPr/>
            <p:nvPr/>
          </p:nvCxnSpPr>
          <p:spPr>
            <a:xfrm flipV="1">
              <a:off x="8706311" y="4436494"/>
              <a:ext cx="464337" cy="69548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그룹 92"/>
          <p:cNvGrpSpPr/>
          <p:nvPr/>
        </p:nvGrpSpPr>
        <p:grpSpPr>
          <a:xfrm>
            <a:off x="8299159" y="6944140"/>
            <a:ext cx="1832489" cy="707276"/>
            <a:chOff x="7338159" y="4436494"/>
            <a:chExt cx="1832489" cy="707276"/>
          </a:xfrm>
        </p:grpSpPr>
        <p:cxnSp>
          <p:nvCxnSpPr>
            <p:cNvPr id="94" name="직선 연결선 93"/>
            <p:cNvCxnSpPr/>
            <p:nvPr/>
          </p:nvCxnSpPr>
          <p:spPr>
            <a:xfrm>
              <a:off x="7802496" y="4436494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연결선 94"/>
            <p:cNvCxnSpPr/>
            <p:nvPr/>
          </p:nvCxnSpPr>
          <p:spPr>
            <a:xfrm>
              <a:off x="7338159" y="5131978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직선 연결선 95"/>
            <p:cNvCxnSpPr/>
            <p:nvPr/>
          </p:nvCxnSpPr>
          <p:spPr>
            <a:xfrm flipV="1">
              <a:off x="7338159" y="4436494"/>
              <a:ext cx="464337" cy="70727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직선 연결선 96"/>
            <p:cNvCxnSpPr/>
            <p:nvPr/>
          </p:nvCxnSpPr>
          <p:spPr>
            <a:xfrm flipV="1">
              <a:off x="8706311" y="4436494"/>
              <a:ext cx="464337" cy="69548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그룹 97"/>
          <p:cNvGrpSpPr/>
          <p:nvPr/>
        </p:nvGrpSpPr>
        <p:grpSpPr>
          <a:xfrm>
            <a:off x="10119218" y="6932348"/>
            <a:ext cx="1832489" cy="707276"/>
            <a:chOff x="7338159" y="4436494"/>
            <a:chExt cx="1832489" cy="707276"/>
          </a:xfrm>
        </p:grpSpPr>
        <p:cxnSp>
          <p:nvCxnSpPr>
            <p:cNvPr id="99" name="직선 연결선 98"/>
            <p:cNvCxnSpPr/>
            <p:nvPr/>
          </p:nvCxnSpPr>
          <p:spPr>
            <a:xfrm>
              <a:off x="7802496" y="4436494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직선 연결선 99"/>
            <p:cNvCxnSpPr/>
            <p:nvPr/>
          </p:nvCxnSpPr>
          <p:spPr>
            <a:xfrm>
              <a:off x="7338159" y="5131978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직선 연결선 100"/>
            <p:cNvCxnSpPr/>
            <p:nvPr/>
          </p:nvCxnSpPr>
          <p:spPr>
            <a:xfrm flipV="1">
              <a:off x="7338159" y="4436494"/>
              <a:ext cx="464337" cy="70727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/>
            <p:cNvCxnSpPr/>
            <p:nvPr/>
          </p:nvCxnSpPr>
          <p:spPr>
            <a:xfrm flipV="1">
              <a:off x="8706311" y="4436494"/>
              <a:ext cx="464337" cy="69548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그룹 102"/>
          <p:cNvGrpSpPr/>
          <p:nvPr/>
        </p:nvGrpSpPr>
        <p:grpSpPr>
          <a:xfrm>
            <a:off x="11939277" y="6920556"/>
            <a:ext cx="1832489" cy="707276"/>
            <a:chOff x="7338159" y="4436494"/>
            <a:chExt cx="1832489" cy="707276"/>
          </a:xfrm>
        </p:grpSpPr>
        <p:cxnSp>
          <p:nvCxnSpPr>
            <p:cNvPr id="104" name="직선 연결선 103"/>
            <p:cNvCxnSpPr/>
            <p:nvPr/>
          </p:nvCxnSpPr>
          <p:spPr>
            <a:xfrm>
              <a:off x="7802496" y="4436494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7338159" y="5131978"/>
              <a:ext cx="1368152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직선 연결선 105"/>
            <p:cNvCxnSpPr/>
            <p:nvPr/>
          </p:nvCxnSpPr>
          <p:spPr>
            <a:xfrm flipV="1">
              <a:off x="7338159" y="4436494"/>
              <a:ext cx="464337" cy="70727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직선 연결선 106"/>
            <p:cNvCxnSpPr/>
            <p:nvPr/>
          </p:nvCxnSpPr>
          <p:spPr>
            <a:xfrm flipV="1">
              <a:off x="8706311" y="4436494"/>
              <a:ext cx="464337" cy="69548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그룹 107"/>
          <p:cNvGrpSpPr/>
          <p:nvPr/>
        </p:nvGrpSpPr>
        <p:grpSpPr>
          <a:xfrm>
            <a:off x="11835250" y="6302170"/>
            <a:ext cx="680309" cy="587882"/>
            <a:chOff x="10090905" y="5188216"/>
            <a:chExt cx="680309" cy="587882"/>
          </a:xfrm>
        </p:grpSpPr>
        <p:sp>
          <p:nvSpPr>
            <p:cNvPr id="109" name="타원 108"/>
            <p:cNvSpPr/>
            <p:nvPr/>
          </p:nvSpPr>
          <p:spPr>
            <a:xfrm>
              <a:off x="10149911" y="5562345"/>
              <a:ext cx="178952" cy="213753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타원 109"/>
            <p:cNvSpPr/>
            <p:nvPr/>
          </p:nvSpPr>
          <p:spPr>
            <a:xfrm>
              <a:off x="10521565" y="5562344"/>
              <a:ext cx="178952" cy="213753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1" name="직사각형 110"/>
            <p:cNvSpPr/>
            <p:nvPr/>
          </p:nvSpPr>
          <p:spPr>
            <a:xfrm>
              <a:off x="10090906" y="5383692"/>
              <a:ext cx="680308" cy="288032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>
                  <a:solidFill>
                    <a:schemeClr val="tx1"/>
                  </a:solidFill>
                </a:rPr>
                <a:t>AGV</a:t>
              </a:r>
              <a:endParaRPr lang="ko-KR" altLang="en-US" sz="1100">
                <a:solidFill>
                  <a:schemeClr val="tx1"/>
                </a:solidFill>
              </a:endParaRPr>
            </a:p>
          </p:txBody>
        </p:sp>
        <p:sp>
          <p:nvSpPr>
            <p:cNvPr id="112" name="직사각형 111"/>
            <p:cNvSpPr/>
            <p:nvPr/>
          </p:nvSpPr>
          <p:spPr>
            <a:xfrm>
              <a:off x="10090905" y="5188216"/>
              <a:ext cx="148481" cy="198834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3" name="그룹 10"/>
          <p:cNvGrpSpPr>
            <a:grpSpLocks noChangeAspect="1"/>
          </p:cNvGrpSpPr>
          <p:nvPr/>
        </p:nvGrpSpPr>
        <p:grpSpPr bwMode="auto">
          <a:xfrm>
            <a:off x="13873336" y="6362530"/>
            <a:ext cx="133972" cy="447025"/>
            <a:chOff x="3581525" y="3799847"/>
            <a:chExt cx="144462" cy="705883"/>
          </a:xfrm>
        </p:grpSpPr>
        <p:sp>
          <p:nvSpPr>
            <p:cNvPr id="114" name="원통 10"/>
            <p:cNvSpPr>
              <a:spLocks noChangeArrowheads="1"/>
            </p:cNvSpPr>
            <p:nvPr/>
          </p:nvSpPr>
          <p:spPr bwMode="auto">
            <a:xfrm>
              <a:off x="3600575" y="4170277"/>
              <a:ext cx="98424" cy="335453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15" name="직선 연결선 2"/>
            <p:cNvCxnSpPr>
              <a:cxnSpLocks noChangeShapeType="1"/>
            </p:cNvCxnSpPr>
            <p:nvPr/>
          </p:nvCxnSpPr>
          <p:spPr bwMode="auto">
            <a:xfrm>
              <a:off x="3635946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16" name="직선 연결선 45"/>
            <p:cNvCxnSpPr>
              <a:cxnSpLocks noChangeShapeType="1"/>
            </p:cNvCxnSpPr>
            <p:nvPr/>
          </p:nvCxnSpPr>
          <p:spPr bwMode="auto">
            <a:xfrm>
              <a:off x="3662363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17" name="원통 10"/>
            <p:cNvSpPr>
              <a:spLocks noChangeArrowheads="1"/>
            </p:cNvSpPr>
            <p:nvPr/>
          </p:nvSpPr>
          <p:spPr bwMode="auto">
            <a:xfrm>
              <a:off x="3581525" y="3799847"/>
              <a:ext cx="144462" cy="133545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</p:grpSp>
      <p:grpSp>
        <p:nvGrpSpPr>
          <p:cNvPr id="118" name="그룹 10"/>
          <p:cNvGrpSpPr>
            <a:grpSpLocks noChangeAspect="1"/>
          </p:cNvGrpSpPr>
          <p:nvPr/>
        </p:nvGrpSpPr>
        <p:grpSpPr bwMode="auto">
          <a:xfrm>
            <a:off x="9391677" y="5232707"/>
            <a:ext cx="133972" cy="447025"/>
            <a:chOff x="3581525" y="3799847"/>
            <a:chExt cx="144462" cy="705883"/>
          </a:xfrm>
        </p:grpSpPr>
        <p:sp>
          <p:nvSpPr>
            <p:cNvPr id="119" name="원통 10"/>
            <p:cNvSpPr>
              <a:spLocks noChangeArrowheads="1"/>
            </p:cNvSpPr>
            <p:nvPr/>
          </p:nvSpPr>
          <p:spPr bwMode="auto">
            <a:xfrm>
              <a:off x="3600575" y="4170277"/>
              <a:ext cx="98424" cy="335453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20" name="직선 연결선 2"/>
            <p:cNvCxnSpPr>
              <a:cxnSpLocks noChangeShapeType="1"/>
            </p:cNvCxnSpPr>
            <p:nvPr/>
          </p:nvCxnSpPr>
          <p:spPr bwMode="auto">
            <a:xfrm>
              <a:off x="3635946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21" name="직선 연결선 45"/>
            <p:cNvCxnSpPr>
              <a:cxnSpLocks noChangeShapeType="1"/>
            </p:cNvCxnSpPr>
            <p:nvPr/>
          </p:nvCxnSpPr>
          <p:spPr bwMode="auto">
            <a:xfrm>
              <a:off x="3662363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2" name="원통 10"/>
            <p:cNvSpPr>
              <a:spLocks noChangeArrowheads="1"/>
            </p:cNvSpPr>
            <p:nvPr/>
          </p:nvSpPr>
          <p:spPr bwMode="auto">
            <a:xfrm>
              <a:off x="3581525" y="3799847"/>
              <a:ext cx="144462" cy="133545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</p:grpSp>
      <p:grpSp>
        <p:nvGrpSpPr>
          <p:cNvPr id="123" name="그룹 10"/>
          <p:cNvGrpSpPr>
            <a:grpSpLocks noChangeAspect="1"/>
          </p:cNvGrpSpPr>
          <p:nvPr/>
        </p:nvGrpSpPr>
        <p:grpSpPr bwMode="auto">
          <a:xfrm>
            <a:off x="8754580" y="6302170"/>
            <a:ext cx="133972" cy="447025"/>
            <a:chOff x="3581525" y="3799847"/>
            <a:chExt cx="144462" cy="705883"/>
          </a:xfrm>
        </p:grpSpPr>
        <p:sp>
          <p:nvSpPr>
            <p:cNvPr id="124" name="원통 10"/>
            <p:cNvSpPr>
              <a:spLocks noChangeArrowheads="1"/>
            </p:cNvSpPr>
            <p:nvPr/>
          </p:nvSpPr>
          <p:spPr bwMode="auto">
            <a:xfrm>
              <a:off x="3600575" y="4170277"/>
              <a:ext cx="98424" cy="335453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25" name="직선 연결선 2"/>
            <p:cNvCxnSpPr>
              <a:cxnSpLocks noChangeShapeType="1"/>
            </p:cNvCxnSpPr>
            <p:nvPr/>
          </p:nvCxnSpPr>
          <p:spPr bwMode="auto">
            <a:xfrm>
              <a:off x="3635946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26" name="직선 연결선 45"/>
            <p:cNvCxnSpPr>
              <a:cxnSpLocks noChangeShapeType="1"/>
            </p:cNvCxnSpPr>
            <p:nvPr/>
          </p:nvCxnSpPr>
          <p:spPr bwMode="auto">
            <a:xfrm>
              <a:off x="3662363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7" name="원통 10"/>
            <p:cNvSpPr>
              <a:spLocks noChangeArrowheads="1"/>
            </p:cNvSpPr>
            <p:nvPr/>
          </p:nvSpPr>
          <p:spPr bwMode="auto">
            <a:xfrm>
              <a:off x="3581525" y="3799847"/>
              <a:ext cx="144462" cy="133545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</p:grpSp>
      <p:grpSp>
        <p:nvGrpSpPr>
          <p:cNvPr id="128" name="그룹 10"/>
          <p:cNvGrpSpPr>
            <a:grpSpLocks noChangeAspect="1"/>
          </p:cNvGrpSpPr>
          <p:nvPr/>
        </p:nvGrpSpPr>
        <p:grpSpPr bwMode="auto">
          <a:xfrm>
            <a:off x="9862851" y="7337822"/>
            <a:ext cx="133972" cy="447025"/>
            <a:chOff x="3581525" y="3799847"/>
            <a:chExt cx="144462" cy="705883"/>
          </a:xfrm>
        </p:grpSpPr>
        <p:sp>
          <p:nvSpPr>
            <p:cNvPr id="129" name="원통 10"/>
            <p:cNvSpPr>
              <a:spLocks noChangeArrowheads="1"/>
            </p:cNvSpPr>
            <p:nvPr/>
          </p:nvSpPr>
          <p:spPr bwMode="auto">
            <a:xfrm>
              <a:off x="3600575" y="4170277"/>
              <a:ext cx="98424" cy="335453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30" name="직선 연결선 2"/>
            <p:cNvCxnSpPr>
              <a:cxnSpLocks noChangeShapeType="1"/>
            </p:cNvCxnSpPr>
            <p:nvPr/>
          </p:nvCxnSpPr>
          <p:spPr bwMode="auto">
            <a:xfrm>
              <a:off x="3635946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1" name="직선 연결선 45"/>
            <p:cNvCxnSpPr>
              <a:cxnSpLocks noChangeShapeType="1"/>
            </p:cNvCxnSpPr>
            <p:nvPr/>
          </p:nvCxnSpPr>
          <p:spPr bwMode="auto">
            <a:xfrm>
              <a:off x="3662363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2" name="원통 10"/>
            <p:cNvSpPr>
              <a:spLocks noChangeArrowheads="1"/>
            </p:cNvSpPr>
            <p:nvPr/>
          </p:nvSpPr>
          <p:spPr bwMode="auto">
            <a:xfrm>
              <a:off x="3581525" y="3799847"/>
              <a:ext cx="144462" cy="133545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</p:grpSp>
      <p:grpSp>
        <p:nvGrpSpPr>
          <p:cNvPr id="133" name="그룹 10"/>
          <p:cNvGrpSpPr>
            <a:grpSpLocks noChangeAspect="1"/>
          </p:cNvGrpSpPr>
          <p:nvPr/>
        </p:nvGrpSpPr>
        <p:grpSpPr bwMode="auto">
          <a:xfrm>
            <a:off x="11682910" y="7266989"/>
            <a:ext cx="133972" cy="447025"/>
            <a:chOff x="3581525" y="3799847"/>
            <a:chExt cx="144462" cy="705883"/>
          </a:xfrm>
        </p:grpSpPr>
        <p:sp>
          <p:nvSpPr>
            <p:cNvPr id="134" name="원통 10"/>
            <p:cNvSpPr>
              <a:spLocks noChangeArrowheads="1"/>
            </p:cNvSpPr>
            <p:nvPr/>
          </p:nvSpPr>
          <p:spPr bwMode="auto">
            <a:xfrm>
              <a:off x="3600575" y="4170277"/>
              <a:ext cx="98424" cy="335453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35" name="직선 연결선 2"/>
            <p:cNvCxnSpPr>
              <a:cxnSpLocks noChangeShapeType="1"/>
            </p:cNvCxnSpPr>
            <p:nvPr/>
          </p:nvCxnSpPr>
          <p:spPr bwMode="auto">
            <a:xfrm>
              <a:off x="3635946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6" name="직선 연결선 45"/>
            <p:cNvCxnSpPr>
              <a:cxnSpLocks noChangeShapeType="1"/>
            </p:cNvCxnSpPr>
            <p:nvPr/>
          </p:nvCxnSpPr>
          <p:spPr bwMode="auto">
            <a:xfrm>
              <a:off x="3662363" y="3900868"/>
              <a:ext cx="0" cy="288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7" name="원통 10"/>
            <p:cNvSpPr>
              <a:spLocks noChangeArrowheads="1"/>
            </p:cNvSpPr>
            <p:nvPr/>
          </p:nvSpPr>
          <p:spPr bwMode="auto">
            <a:xfrm>
              <a:off x="3581525" y="3799847"/>
              <a:ext cx="144462" cy="133545"/>
            </a:xfrm>
            <a:prstGeom prst="can">
              <a:avLst>
                <a:gd name="adj" fmla="val 25001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/>
            <a:lstStyle>
              <a:lvl1pPr eaLnBrk="0" hangingPunct="0">
                <a:spcBef>
                  <a:spcPct val="20000"/>
                </a:spcBef>
                <a:buFont typeface="Wingdings" pitchFamily="2" charset="2"/>
                <a:buChar char="l"/>
                <a:defRPr kumimoji="1" sz="1600" b="1">
                  <a:solidFill>
                    <a:srgbClr val="333399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70000"/>
                <a:buFont typeface="Arial" charset="0"/>
                <a:buChar char="―"/>
                <a:defRPr kumimoji="1" sz="1400" b="1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1400">
                  <a:solidFill>
                    <a:srgbClr val="4D4D4D"/>
                  </a:solidFill>
                  <a:latin typeface="Calibri" pitchFamily="34" charset="0"/>
                  <a:ea typeface="굴림" charset="-127"/>
                  <a:cs typeface="Calibri" pitchFamily="34" charset="0"/>
                </a:defRPr>
              </a:lvl9pPr>
            </a:lstStyle>
            <a:p>
              <a:pPr algn="r" eaLnBrk="1" latinLnBrk="0" hangingPunct="1">
                <a:buFont typeface="Wingdings" pitchFamily="2" charset="2"/>
                <a:buNone/>
                <a:defRPr/>
              </a:pPr>
              <a:endParaRPr lang="ko-KR" altLang="en-US" sz="120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38" name="타원 137"/>
          <p:cNvSpPr/>
          <p:nvPr/>
        </p:nvSpPr>
        <p:spPr>
          <a:xfrm rot="8725867">
            <a:off x="8783286" y="5896538"/>
            <a:ext cx="1152128" cy="144016"/>
          </a:xfrm>
          <a:prstGeom prst="ellipse">
            <a:avLst/>
          </a:pr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9" name="타원 138"/>
          <p:cNvSpPr/>
          <p:nvPr/>
        </p:nvSpPr>
        <p:spPr>
          <a:xfrm rot="10800000">
            <a:off x="9559183" y="5213480"/>
            <a:ext cx="1152128" cy="144016"/>
          </a:xfrm>
          <a:prstGeom prst="ellipse">
            <a:avLst/>
          </a:pr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2988642" y="4189699"/>
            <a:ext cx="544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TRP</a:t>
            </a:r>
            <a:endParaRPr lang="ko-KR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287E414C-AA1C-430D-B7ED-2D1D296A72C4}"/>
              </a:ext>
            </a:extLst>
          </p:cNvPr>
          <p:cNvSpPr txBox="1"/>
          <p:nvPr/>
        </p:nvSpPr>
        <p:spPr>
          <a:xfrm>
            <a:off x="8914759" y="7948829"/>
            <a:ext cx="55633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Fig. 5 Concept of SL positioning in FR2/Unlicensed band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24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Carrier-phase based </a:t>
            </a:r>
            <a:r>
              <a:rPr lang="en-US" altLang="ko-KR" dirty="0" err="1"/>
              <a:t>Sidelink</a:t>
            </a:r>
            <a:r>
              <a:rPr lang="en-US" altLang="ko-KR" dirty="0"/>
              <a:t> Positioning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In ITS dedicated band, a higher positioning accuracy cannot be achieved due to the limited bandwidth.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Carrier phase based positioning developed in Rel.18 NR positioning can be applied for </a:t>
            </a:r>
            <a:r>
              <a:rPr lang="en-US" altLang="ko-KR" sz="1600" dirty="0" err="1">
                <a:solidFill>
                  <a:schemeClr val="tx1"/>
                </a:solidFill>
              </a:rPr>
              <a:t>sidelink</a:t>
            </a:r>
            <a:r>
              <a:rPr lang="en-US" altLang="ko-KR" sz="1600" dirty="0">
                <a:solidFill>
                  <a:schemeClr val="tx1"/>
                </a:solidFill>
              </a:rPr>
              <a:t> positioning in that it can provide better positioning accuracy with a smaller bandwidth.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Note that GPS signal occupies a bandwidth less than 20MHz.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Road-side unit (RSU) can be used to provide a function as a Positioning reference unit (PRU).</a:t>
            </a:r>
          </a:p>
          <a:p>
            <a:endParaRPr lang="en-US" altLang="ko-KR" sz="2400" dirty="0"/>
          </a:p>
          <a:p>
            <a:r>
              <a:rPr lang="en-US" altLang="ko-KR" sz="2400" dirty="0"/>
              <a:t>Objective</a:t>
            </a:r>
          </a:p>
          <a:p>
            <a:pPr lvl="1"/>
            <a:r>
              <a:rPr lang="en-US" altLang="ko-KR" sz="1600" dirty="0">
                <a:solidFill>
                  <a:prstClr val="black"/>
                </a:solidFill>
              </a:rPr>
              <a:t>Support carrier-phase based </a:t>
            </a:r>
            <a:r>
              <a:rPr lang="en-US" altLang="ko-KR" sz="1600" dirty="0" err="1">
                <a:solidFill>
                  <a:prstClr val="black"/>
                </a:solidFill>
              </a:rPr>
              <a:t>sidelink</a:t>
            </a:r>
            <a:r>
              <a:rPr lang="en-US" altLang="ko-KR" sz="1600" dirty="0">
                <a:solidFill>
                  <a:prstClr val="black"/>
                </a:solidFill>
              </a:rPr>
              <a:t> positioning</a:t>
            </a:r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Higher positioning accuracy of error less than 1m</a:t>
            </a:r>
          </a:p>
          <a:p>
            <a:pPr lvl="2"/>
            <a:endParaRPr lang="en-US" altLang="ko-KR" sz="1400" dirty="0">
              <a:solidFill>
                <a:prstClr val="black"/>
              </a:solidFill>
            </a:endParaRPr>
          </a:p>
          <a:p>
            <a:pPr lvl="1"/>
            <a:r>
              <a:rPr lang="en-US" altLang="ko-KR" sz="1600" dirty="0">
                <a:solidFill>
                  <a:prstClr val="black"/>
                </a:solidFill>
              </a:rPr>
              <a:t>Specify a solution for carrier phase estimation ambiguity</a:t>
            </a:r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Rode side unit (RSU) as a positioning reference unit (PRU)</a:t>
            </a:r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More stringent synchronization requirement between anchor UEs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grpSp>
        <p:nvGrpSpPr>
          <p:cNvPr id="10" name="그룹 9"/>
          <p:cNvGrpSpPr/>
          <p:nvPr/>
        </p:nvGrpSpPr>
        <p:grpSpPr>
          <a:xfrm rot="1212648">
            <a:off x="11189101" y="4663004"/>
            <a:ext cx="1554743" cy="530398"/>
            <a:chOff x="9742030" y="6511393"/>
            <a:chExt cx="3332729" cy="530398"/>
          </a:xfrm>
        </p:grpSpPr>
        <p:sp>
          <p:nvSpPr>
            <p:cNvPr id="67" name="자유형 66"/>
            <p:cNvSpPr/>
            <p:nvPr/>
          </p:nvSpPr>
          <p:spPr>
            <a:xfrm>
              <a:off x="9742030" y="6524216"/>
              <a:ext cx="1656184" cy="504056"/>
            </a:xfrm>
            <a:custGeom>
              <a:avLst/>
              <a:gdLst>
                <a:gd name="connsiteX0" fmla="*/ 0 w 10130319"/>
                <a:gd name="connsiteY0" fmla="*/ 791127 h 1571963"/>
                <a:gd name="connsiteX1" fmla="*/ 996593 w 10130319"/>
                <a:gd name="connsiteY1" fmla="*/ 17 h 1571963"/>
                <a:gd name="connsiteX2" fmla="*/ 2034283 w 10130319"/>
                <a:gd name="connsiteY2" fmla="*/ 791127 h 1571963"/>
                <a:gd name="connsiteX3" fmla="*/ 3041151 w 10130319"/>
                <a:gd name="connsiteY3" fmla="*/ 1571963 h 1571963"/>
                <a:gd name="connsiteX4" fmla="*/ 4048018 w 10130319"/>
                <a:gd name="connsiteY4" fmla="*/ 791127 h 1571963"/>
                <a:gd name="connsiteX5" fmla="*/ 5065160 w 10130319"/>
                <a:gd name="connsiteY5" fmla="*/ 10291 h 1571963"/>
                <a:gd name="connsiteX6" fmla="*/ 6082301 w 10130319"/>
                <a:gd name="connsiteY6" fmla="*/ 791127 h 1571963"/>
                <a:gd name="connsiteX7" fmla="*/ 7099443 w 10130319"/>
                <a:gd name="connsiteY7" fmla="*/ 1561689 h 1571963"/>
                <a:gd name="connsiteX8" fmla="*/ 8126858 w 10130319"/>
                <a:gd name="connsiteY8" fmla="*/ 770579 h 1571963"/>
                <a:gd name="connsiteX9" fmla="*/ 9133726 w 10130319"/>
                <a:gd name="connsiteY9" fmla="*/ 17 h 1571963"/>
                <a:gd name="connsiteX10" fmla="*/ 10130319 w 10130319"/>
                <a:gd name="connsiteY10" fmla="*/ 791127 h 157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30319" h="1571963">
                  <a:moveTo>
                    <a:pt x="0" y="791127"/>
                  </a:moveTo>
                  <a:cubicBezTo>
                    <a:pt x="328773" y="395572"/>
                    <a:pt x="657546" y="17"/>
                    <a:pt x="996593" y="17"/>
                  </a:cubicBezTo>
                  <a:cubicBezTo>
                    <a:pt x="1335640" y="17"/>
                    <a:pt x="2034283" y="791127"/>
                    <a:pt x="2034283" y="791127"/>
                  </a:cubicBezTo>
                  <a:cubicBezTo>
                    <a:pt x="2375043" y="1053118"/>
                    <a:pt x="2705529" y="1571963"/>
                    <a:pt x="3041151" y="1571963"/>
                  </a:cubicBezTo>
                  <a:cubicBezTo>
                    <a:pt x="3376773" y="1571963"/>
                    <a:pt x="4048018" y="791127"/>
                    <a:pt x="4048018" y="791127"/>
                  </a:cubicBezTo>
                  <a:cubicBezTo>
                    <a:pt x="4385353" y="530848"/>
                    <a:pt x="4726113" y="10291"/>
                    <a:pt x="5065160" y="10291"/>
                  </a:cubicBezTo>
                  <a:cubicBezTo>
                    <a:pt x="5404207" y="10291"/>
                    <a:pt x="6082301" y="791127"/>
                    <a:pt x="6082301" y="791127"/>
                  </a:cubicBezTo>
                  <a:cubicBezTo>
                    <a:pt x="6421348" y="1049693"/>
                    <a:pt x="6758684" y="1565114"/>
                    <a:pt x="7099443" y="1561689"/>
                  </a:cubicBezTo>
                  <a:cubicBezTo>
                    <a:pt x="7440202" y="1558264"/>
                    <a:pt x="8126858" y="770579"/>
                    <a:pt x="8126858" y="770579"/>
                  </a:cubicBezTo>
                  <a:cubicBezTo>
                    <a:pt x="8465905" y="510300"/>
                    <a:pt x="8799816" y="-3408"/>
                    <a:pt x="9133726" y="17"/>
                  </a:cubicBezTo>
                  <a:cubicBezTo>
                    <a:pt x="9467636" y="3442"/>
                    <a:pt x="9798977" y="397284"/>
                    <a:pt x="10130319" y="791127"/>
                  </a:cubicBezTo>
                </a:path>
              </a:pathLst>
            </a:cu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8" name="그림 6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11398214" y="6511393"/>
              <a:ext cx="1676545" cy="530398"/>
            </a:xfrm>
            <a:prstGeom prst="rect">
              <a:avLst/>
            </a:prstGeom>
          </p:spPr>
        </p:pic>
      </p:grpSp>
      <p:grpSp>
        <p:nvGrpSpPr>
          <p:cNvPr id="12" name="그룹 11"/>
          <p:cNvGrpSpPr/>
          <p:nvPr/>
        </p:nvGrpSpPr>
        <p:grpSpPr>
          <a:xfrm rot="20358728">
            <a:off x="10460528" y="5814395"/>
            <a:ext cx="2336864" cy="541680"/>
            <a:chOff x="9708232" y="5486281"/>
            <a:chExt cx="5009274" cy="541680"/>
          </a:xfrm>
        </p:grpSpPr>
        <p:sp>
          <p:nvSpPr>
            <p:cNvPr id="66" name="자유형 65"/>
            <p:cNvSpPr/>
            <p:nvPr/>
          </p:nvSpPr>
          <p:spPr>
            <a:xfrm>
              <a:off x="9708232" y="5510386"/>
              <a:ext cx="1656184" cy="504056"/>
            </a:xfrm>
            <a:custGeom>
              <a:avLst/>
              <a:gdLst>
                <a:gd name="connsiteX0" fmla="*/ 0 w 10130319"/>
                <a:gd name="connsiteY0" fmla="*/ 791127 h 1571963"/>
                <a:gd name="connsiteX1" fmla="*/ 996593 w 10130319"/>
                <a:gd name="connsiteY1" fmla="*/ 17 h 1571963"/>
                <a:gd name="connsiteX2" fmla="*/ 2034283 w 10130319"/>
                <a:gd name="connsiteY2" fmla="*/ 791127 h 1571963"/>
                <a:gd name="connsiteX3" fmla="*/ 3041151 w 10130319"/>
                <a:gd name="connsiteY3" fmla="*/ 1571963 h 1571963"/>
                <a:gd name="connsiteX4" fmla="*/ 4048018 w 10130319"/>
                <a:gd name="connsiteY4" fmla="*/ 791127 h 1571963"/>
                <a:gd name="connsiteX5" fmla="*/ 5065160 w 10130319"/>
                <a:gd name="connsiteY5" fmla="*/ 10291 h 1571963"/>
                <a:gd name="connsiteX6" fmla="*/ 6082301 w 10130319"/>
                <a:gd name="connsiteY6" fmla="*/ 791127 h 1571963"/>
                <a:gd name="connsiteX7" fmla="*/ 7099443 w 10130319"/>
                <a:gd name="connsiteY7" fmla="*/ 1561689 h 1571963"/>
                <a:gd name="connsiteX8" fmla="*/ 8126858 w 10130319"/>
                <a:gd name="connsiteY8" fmla="*/ 770579 h 1571963"/>
                <a:gd name="connsiteX9" fmla="*/ 9133726 w 10130319"/>
                <a:gd name="connsiteY9" fmla="*/ 17 h 1571963"/>
                <a:gd name="connsiteX10" fmla="*/ 10130319 w 10130319"/>
                <a:gd name="connsiteY10" fmla="*/ 791127 h 157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30319" h="1571963">
                  <a:moveTo>
                    <a:pt x="0" y="791127"/>
                  </a:moveTo>
                  <a:cubicBezTo>
                    <a:pt x="328773" y="395572"/>
                    <a:pt x="657546" y="17"/>
                    <a:pt x="996593" y="17"/>
                  </a:cubicBezTo>
                  <a:cubicBezTo>
                    <a:pt x="1335640" y="17"/>
                    <a:pt x="2034283" y="791127"/>
                    <a:pt x="2034283" y="791127"/>
                  </a:cubicBezTo>
                  <a:cubicBezTo>
                    <a:pt x="2375043" y="1053118"/>
                    <a:pt x="2705529" y="1571963"/>
                    <a:pt x="3041151" y="1571963"/>
                  </a:cubicBezTo>
                  <a:cubicBezTo>
                    <a:pt x="3376773" y="1571963"/>
                    <a:pt x="4048018" y="791127"/>
                    <a:pt x="4048018" y="791127"/>
                  </a:cubicBezTo>
                  <a:cubicBezTo>
                    <a:pt x="4385353" y="530848"/>
                    <a:pt x="4726113" y="10291"/>
                    <a:pt x="5065160" y="10291"/>
                  </a:cubicBezTo>
                  <a:cubicBezTo>
                    <a:pt x="5404207" y="10291"/>
                    <a:pt x="6082301" y="791127"/>
                    <a:pt x="6082301" y="791127"/>
                  </a:cubicBezTo>
                  <a:cubicBezTo>
                    <a:pt x="6421348" y="1049693"/>
                    <a:pt x="6758684" y="1565114"/>
                    <a:pt x="7099443" y="1561689"/>
                  </a:cubicBezTo>
                  <a:cubicBezTo>
                    <a:pt x="7440202" y="1558264"/>
                    <a:pt x="8126858" y="770579"/>
                    <a:pt x="8126858" y="770579"/>
                  </a:cubicBezTo>
                  <a:cubicBezTo>
                    <a:pt x="8465905" y="510300"/>
                    <a:pt x="8799816" y="-3408"/>
                    <a:pt x="9133726" y="17"/>
                  </a:cubicBezTo>
                  <a:cubicBezTo>
                    <a:pt x="9467636" y="3442"/>
                    <a:pt x="9798977" y="397284"/>
                    <a:pt x="10130319" y="791127"/>
                  </a:cubicBezTo>
                </a:path>
              </a:pathLst>
            </a:cu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11364416" y="5497563"/>
              <a:ext cx="1676545" cy="530398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13040961" y="5486281"/>
              <a:ext cx="1676545" cy="530398"/>
            </a:xfrm>
            <a:prstGeom prst="rect">
              <a:avLst/>
            </a:prstGeom>
          </p:spPr>
        </p:pic>
      </p:grp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2479" y="4422804"/>
            <a:ext cx="775493" cy="262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0525" y="6306239"/>
            <a:ext cx="775493" cy="262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62553" y="5288002"/>
            <a:ext cx="780356" cy="262151"/>
          </a:xfrm>
          <a:prstGeom prst="rect">
            <a:avLst/>
          </a:prstGeom>
        </p:spPr>
      </p:pic>
      <p:cxnSp>
        <p:nvCxnSpPr>
          <p:cNvPr id="22" name="직선 연결선 21"/>
          <p:cNvCxnSpPr/>
          <p:nvPr/>
        </p:nvCxnSpPr>
        <p:spPr>
          <a:xfrm>
            <a:off x="8916144" y="6799780"/>
            <a:ext cx="4896544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8916144" y="4358258"/>
            <a:ext cx="4896544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8916144" y="4927572"/>
            <a:ext cx="4896544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8916144" y="6223716"/>
            <a:ext cx="4896544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8916144" y="5575644"/>
            <a:ext cx="4896544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D4DB5B2-943A-49DE-B834-12B8667DA758}"/>
              </a:ext>
            </a:extLst>
          </p:cNvPr>
          <p:cNvSpPr txBox="1"/>
          <p:nvPr/>
        </p:nvSpPr>
        <p:spPr>
          <a:xfrm>
            <a:off x="8817937" y="6960274"/>
            <a:ext cx="55633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Fig. 6 Carrier phase based SL positioning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086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Power Saving for SL Positioning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UE such as e.g. vulnerable road user or wearable device operates with battery, where a low power consumption is essential.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For </a:t>
            </a:r>
            <a:r>
              <a:rPr lang="en-US" altLang="ko-KR" sz="1600" dirty="0" err="1">
                <a:solidFill>
                  <a:schemeClr val="tx1"/>
                </a:solidFill>
              </a:rPr>
              <a:t>sidelink</a:t>
            </a:r>
            <a:r>
              <a:rPr lang="en-US" altLang="ko-KR" sz="1600" dirty="0">
                <a:solidFill>
                  <a:schemeClr val="tx1"/>
                </a:solidFill>
              </a:rPr>
              <a:t> positioning, UE’s sensing to determine the available transmission resources consumes a large portion of UE power.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Power saving feature is necessary for successful deployment of </a:t>
            </a:r>
            <a:r>
              <a:rPr lang="en-US" altLang="ko-KR" sz="1600" dirty="0" err="1">
                <a:solidFill>
                  <a:schemeClr val="tx1"/>
                </a:solidFill>
              </a:rPr>
              <a:t>sidelink</a:t>
            </a:r>
            <a:r>
              <a:rPr lang="en-US" altLang="ko-KR" sz="1600" dirty="0">
                <a:solidFill>
                  <a:schemeClr val="tx1"/>
                </a:solidFill>
              </a:rPr>
              <a:t> positioning.</a:t>
            </a:r>
            <a:endParaRPr lang="en-US" altLang="ko-KR" sz="500" dirty="0"/>
          </a:p>
          <a:p>
            <a:endParaRPr lang="en-US" altLang="ko-KR" sz="2400" dirty="0"/>
          </a:p>
          <a:p>
            <a:r>
              <a:rPr lang="en-US" altLang="ko-KR" sz="2400" dirty="0"/>
              <a:t>Objective</a:t>
            </a:r>
          </a:p>
          <a:p>
            <a:pPr lvl="1"/>
            <a:r>
              <a:rPr lang="en-US" altLang="ko-KR" sz="1600" dirty="0">
                <a:solidFill>
                  <a:prstClr val="black"/>
                </a:solidFill>
              </a:rPr>
              <a:t>Support power saving mode of </a:t>
            </a:r>
            <a:r>
              <a:rPr lang="en-US" altLang="ko-KR" sz="1600" dirty="0" err="1">
                <a:solidFill>
                  <a:prstClr val="black"/>
                </a:solidFill>
              </a:rPr>
              <a:t>sidelink</a:t>
            </a:r>
            <a:r>
              <a:rPr lang="en-US" altLang="ko-KR" sz="1600" dirty="0">
                <a:solidFill>
                  <a:prstClr val="black"/>
                </a:solidFill>
              </a:rPr>
              <a:t> positioning.</a:t>
            </a:r>
            <a:endParaRPr lang="en-US" altLang="ko-KR" sz="500" dirty="0"/>
          </a:p>
          <a:p>
            <a:pPr lvl="2"/>
            <a:r>
              <a:rPr lang="en-US" altLang="ko-KR" sz="1400" dirty="0" err="1">
                <a:solidFill>
                  <a:prstClr val="black"/>
                </a:solidFill>
              </a:rPr>
              <a:t>Sidelink</a:t>
            </a:r>
            <a:r>
              <a:rPr lang="en-US" altLang="ko-KR" sz="1400" dirty="0">
                <a:solidFill>
                  <a:prstClr val="black"/>
                </a:solidFill>
              </a:rPr>
              <a:t> positioning under </a:t>
            </a:r>
            <a:r>
              <a:rPr lang="en-US" altLang="ko-KR" sz="1400" dirty="0" err="1">
                <a:solidFill>
                  <a:prstClr val="black"/>
                </a:solidFill>
              </a:rPr>
              <a:t>sidelink</a:t>
            </a:r>
            <a:r>
              <a:rPr lang="en-US" altLang="ko-KR" sz="1400" dirty="0">
                <a:solidFill>
                  <a:prstClr val="black"/>
                </a:solidFill>
              </a:rPr>
              <a:t> DRX</a:t>
            </a:r>
            <a:endParaRPr lang="en-US" altLang="ko-KR" sz="300" dirty="0"/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Partial sensing for </a:t>
            </a:r>
            <a:r>
              <a:rPr lang="en-US" altLang="ko-KR" sz="1400" dirty="0" err="1">
                <a:solidFill>
                  <a:prstClr val="black"/>
                </a:solidFill>
              </a:rPr>
              <a:t>sidelink</a:t>
            </a:r>
            <a:r>
              <a:rPr lang="en-US" altLang="ko-KR" sz="1400" dirty="0">
                <a:solidFill>
                  <a:prstClr val="black"/>
                </a:solidFill>
              </a:rPr>
              <a:t> positioning</a:t>
            </a:r>
            <a:endParaRPr lang="en-US" altLang="ko-KR" sz="300" dirty="0"/>
          </a:p>
          <a:p>
            <a:pPr lvl="1"/>
            <a:endParaRPr lang="en-US" altLang="ko-KR" sz="1600" dirty="0">
              <a:solidFill>
                <a:prstClr val="black"/>
              </a:solidFill>
            </a:endParaRPr>
          </a:p>
          <a:p>
            <a:pPr lvl="1"/>
            <a:r>
              <a:rPr lang="en-US" altLang="ko-KR" sz="1600" dirty="0">
                <a:solidFill>
                  <a:prstClr val="black"/>
                </a:solidFill>
              </a:rPr>
              <a:t>Reuse Rel.17 SL power saving features as much as possible.</a:t>
            </a:r>
            <a:endParaRPr lang="en-US" altLang="ko-KR" sz="5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89905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pc="-50" dirty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7202388" cy="6984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Carrier Phase Positioning Enhancement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Enhancement on signaling and measurement report for the carrier phase positioning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PRU specific enhancements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Further integer ambiguity resolution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Other remaining issues from Rel-18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The carrier phase measurement report together with legacy positioning measurements other than time-based positioning measurements (e.g. angle-based positioning measurement)</a:t>
            </a:r>
          </a:p>
          <a:p>
            <a:pPr lvl="1"/>
            <a:endParaRPr lang="en-US" altLang="ko-KR" sz="2400" dirty="0"/>
          </a:p>
          <a:p>
            <a:r>
              <a:rPr lang="en-US" altLang="ko-KR" sz="2400" dirty="0"/>
              <a:t>Narrowband positioning Enhancement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Positioning enhancement for narrowband RS transmission/reception without FH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UL </a:t>
            </a:r>
            <a:r>
              <a:rPr lang="en-US" altLang="ko-KR" sz="1400" dirty="0" err="1">
                <a:solidFill>
                  <a:schemeClr val="tx1"/>
                </a:solidFill>
              </a:rPr>
              <a:t>AoA</a:t>
            </a:r>
            <a:r>
              <a:rPr lang="en-US" altLang="ko-KR" sz="1400" dirty="0">
                <a:solidFill>
                  <a:schemeClr val="tx1"/>
                </a:solidFill>
              </a:rPr>
              <a:t> Enhancements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Others (time/angle-based positioning without FH)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CPP support for </a:t>
            </a:r>
            <a:r>
              <a:rPr lang="en-US" altLang="ko-KR" sz="1600" dirty="0" err="1">
                <a:solidFill>
                  <a:schemeClr val="tx1"/>
                </a:solidFill>
              </a:rPr>
              <a:t>RedCap</a:t>
            </a:r>
            <a:r>
              <a:rPr lang="en-US" altLang="ko-KR" sz="1600" dirty="0">
                <a:solidFill>
                  <a:schemeClr val="tx1"/>
                </a:solidFill>
              </a:rPr>
              <a:t> positioning (or narrowband UEs) </a:t>
            </a:r>
          </a:p>
          <a:p>
            <a:endParaRPr lang="en-US" altLang="ko-KR" sz="1600" dirty="0">
              <a:solidFill>
                <a:schemeClr val="tx1"/>
              </a:solidFill>
            </a:endParaRPr>
          </a:p>
        </p:txBody>
      </p:sp>
      <p:sp>
        <p:nvSpPr>
          <p:cNvPr id="4" name="내용 개체 틀 2">
            <a:extLst>
              <a:ext uri="{FF2B5EF4-FFF2-40B4-BE49-F238E27FC236}">
                <a16:creationId xmlns="" xmlns:a16="http://schemas.microsoft.com/office/drawing/2014/main" id="{B3E3D8C5-A2E0-4CB1-8120-8A1CB62AAEBC}"/>
              </a:ext>
            </a:extLst>
          </p:cNvPr>
          <p:cNvSpPr txBox="1">
            <a:spLocks/>
          </p:cNvSpPr>
          <p:nvPr/>
        </p:nvSpPr>
        <p:spPr bwMode="auto">
          <a:xfrm>
            <a:off x="7618412" y="1334120"/>
            <a:ext cx="7202388" cy="698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rmAutofit/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 err="1"/>
              <a:t>Sidelink</a:t>
            </a:r>
            <a:r>
              <a:rPr lang="en-US" altLang="ko-KR" sz="2400" dirty="0"/>
              <a:t> Positioning in FR2/Unlicensed Band</a:t>
            </a:r>
            <a:endParaRPr kumimoji="0" lang="en-US" altLang="ko-KR" sz="2400" dirty="0"/>
          </a:p>
          <a:p>
            <a:pPr lvl="1"/>
            <a:r>
              <a:rPr kumimoji="0" lang="en-US" altLang="ko-KR" sz="1600" dirty="0">
                <a:solidFill>
                  <a:prstClr val="black"/>
                </a:solidFill>
              </a:rPr>
              <a:t>Support </a:t>
            </a:r>
            <a:r>
              <a:rPr kumimoji="0" lang="en-US" altLang="ko-KR" sz="1600" dirty="0" err="1">
                <a:solidFill>
                  <a:prstClr val="black"/>
                </a:solidFill>
              </a:rPr>
              <a:t>sidelink</a:t>
            </a:r>
            <a:r>
              <a:rPr kumimoji="0" lang="en-US" altLang="ko-KR" sz="1600" dirty="0">
                <a:solidFill>
                  <a:prstClr val="black"/>
                </a:solidFill>
              </a:rPr>
              <a:t> positioning in FR2</a:t>
            </a:r>
          </a:p>
          <a:p>
            <a:pPr lvl="2"/>
            <a:r>
              <a:rPr kumimoji="0" lang="en-US" altLang="ko-KR" sz="1400" dirty="0">
                <a:solidFill>
                  <a:prstClr val="black"/>
                </a:solidFill>
              </a:rPr>
              <a:t>Higher </a:t>
            </a:r>
            <a:r>
              <a:rPr kumimoji="0" lang="en-US" altLang="ko-KR" sz="1400" dirty="0" err="1">
                <a:solidFill>
                  <a:prstClr val="black"/>
                </a:solidFill>
              </a:rPr>
              <a:t>sidelink</a:t>
            </a:r>
            <a:r>
              <a:rPr kumimoji="0" lang="en-US" altLang="ko-KR" sz="1400" dirty="0">
                <a:solidFill>
                  <a:prstClr val="black"/>
                </a:solidFill>
              </a:rPr>
              <a:t> positioning accuracy can be achieved through using FR2 band.</a:t>
            </a:r>
          </a:p>
          <a:p>
            <a:pPr lvl="2"/>
            <a:r>
              <a:rPr kumimoji="0" lang="en-US" altLang="ko-KR" sz="1400" dirty="0">
                <a:solidFill>
                  <a:prstClr val="black"/>
                </a:solidFill>
              </a:rPr>
              <a:t>Beamforming based sided positioning reference signal transmission is required.</a:t>
            </a:r>
          </a:p>
          <a:p>
            <a:pPr lvl="1"/>
            <a:r>
              <a:rPr kumimoji="0" lang="en-US" altLang="ko-KR" sz="1600" dirty="0">
                <a:solidFill>
                  <a:prstClr val="black"/>
                </a:solidFill>
              </a:rPr>
              <a:t>Support </a:t>
            </a:r>
            <a:r>
              <a:rPr kumimoji="0" lang="en-US" altLang="ko-KR" sz="1600" dirty="0" err="1">
                <a:solidFill>
                  <a:prstClr val="black"/>
                </a:solidFill>
              </a:rPr>
              <a:t>sidelink</a:t>
            </a:r>
            <a:r>
              <a:rPr kumimoji="0" lang="en-US" altLang="ko-KR" sz="1600" dirty="0">
                <a:solidFill>
                  <a:prstClr val="black"/>
                </a:solidFill>
              </a:rPr>
              <a:t> positioning in FR1/FR2 unlicensed band</a:t>
            </a:r>
          </a:p>
          <a:p>
            <a:pPr lvl="2"/>
            <a:r>
              <a:rPr kumimoji="0" lang="en-US" altLang="ko-KR" sz="1400" dirty="0">
                <a:solidFill>
                  <a:prstClr val="black"/>
                </a:solidFill>
              </a:rPr>
              <a:t>Unlicensed band provides increased positioning availability and wider bandwidth.</a:t>
            </a:r>
          </a:p>
          <a:p>
            <a:pPr lvl="2"/>
            <a:r>
              <a:rPr kumimoji="0" lang="en-US" altLang="ko-KR" sz="1400" dirty="0">
                <a:solidFill>
                  <a:prstClr val="black"/>
                </a:solidFill>
              </a:rPr>
              <a:t>Rel.18 SL-U channel access and the physical layer structure can be reused</a:t>
            </a:r>
          </a:p>
          <a:p>
            <a:pPr lvl="2"/>
            <a:endParaRPr kumimoji="0" lang="en-US" altLang="ko-KR" sz="1400" dirty="0">
              <a:solidFill>
                <a:prstClr val="black"/>
              </a:solidFill>
            </a:endParaRPr>
          </a:p>
          <a:p>
            <a:r>
              <a:rPr lang="en-US" altLang="ko-KR" sz="2400" dirty="0"/>
              <a:t>Carrier-phase based </a:t>
            </a:r>
            <a:r>
              <a:rPr lang="en-US" altLang="ko-KR" sz="2400" dirty="0" err="1"/>
              <a:t>Sidelink</a:t>
            </a:r>
            <a:r>
              <a:rPr lang="en-US" altLang="ko-KR" sz="2400" dirty="0"/>
              <a:t> Positioning</a:t>
            </a:r>
            <a:endParaRPr kumimoji="0" lang="en-US" altLang="ko-KR" sz="2400" dirty="0"/>
          </a:p>
          <a:p>
            <a:pPr lvl="1"/>
            <a:r>
              <a:rPr kumimoji="0" lang="en-US" altLang="ko-KR" sz="1600" dirty="0">
                <a:solidFill>
                  <a:prstClr val="black"/>
                </a:solidFill>
              </a:rPr>
              <a:t>Support carrier-phase based </a:t>
            </a:r>
            <a:r>
              <a:rPr kumimoji="0" lang="en-US" altLang="ko-KR" sz="1600" dirty="0" err="1">
                <a:solidFill>
                  <a:prstClr val="black"/>
                </a:solidFill>
              </a:rPr>
              <a:t>sidelink</a:t>
            </a:r>
            <a:r>
              <a:rPr kumimoji="0" lang="en-US" altLang="ko-KR" sz="1600" dirty="0">
                <a:solidFill>
                  <a:prstClr val="black"/>
                </a:solidFill>
              </a:rPr>
              <a:t> positioning</a:t>
            </a:r>
          </a:p>
          <a:p>
            <a:pPr lvl="2"/>
            <a:r>
              <a:rPr kumimoji="0" lang="en-US" altLang="ko-KR" sz="1400" dirty="0">
                <a:solidFill>
                  <a:prstClr val="black"/>
                </a:solidFill>
              </a:rPr>
              <a:t>Higher positioning accuracy of error less than 1m</a:t>
            </a:r>
          </a:p>
          <a:p>
            <a:pPr lvl="1"/>
            <a:r>
              <a:rPr kumimoji="0" lang="en-US" altLang="ko-KR" sz="1600" dirty="0">
                <a:solidFill>
                  <a:prstClr val="black"/>
                </a:solidFill>
              </a:rPr>
              <a:t>Specify a solution for carrier phase estimation ambiguity</a:t>
            </a:r>
          </a:p>
          <a:p>
            <a:pPr lvl="2"/>
            <a:r>
              <a:rPr kumimoji="0" lang="en-US" altLang="ko-KR" sz="1400" dirty="0">
                <a:solidFill>
                  <a:prstClr val="black"/>
                </a:solidFill>
              </a:rPr>
              <a:t>Rode side unit (RSU) as a positioning reference unit (PRU)</a:t>
            </a:r>
          </a:p>
          <a:p>
            <a:pPr lvl="2"/>
            <a:r>
              <a:rPr kumimoji="0" lang="en-US" altLang="ko-KR" sz="1400" dirty="0">
                <a:solidFill>
                  <a:prstClr val="black"/>
                </a:solidFill>
              </a:rPr>
              <a:t>More stringent synchronization requirement between anchor UEs</a:t>
            </a:r>
          </a:p>
          <a:p>
            <a:pPr lvl="2"/>
            <a:endParaRPr kumimoji="0" lang="en-US" altLang="ko-KR" sz="1400" dirty="0">
              <a:solidFill>
                <a:prstClr val="black"/>
              </a:solidFill>
            </a:endParaRPr>
          </a:p>
          <a:p>
            <a:r>
              <a:rPr lang="en-US" altLang="ko-KR" sz="2400" dirty="0"/>
              <a:t>Power Saving for SL Positioning</a:t>
            </a:r>
            <a:endParaRPr kumimoji="0" lang="en-US" altLang="ko-KR" sz="2400" dirty="0"/>
          </a:p>
          <a:p>
            <a:pPr lvl="1"/>
            <a:r>
              <a:rPr kumimoji="0" lang="en-US" altLang="ko-KR" sz="1600" dirty="0">
                <a:solidFill>
                  <a:prstClr val="black"/>
                </a:solidFill>
              </a:rPr>
              <a:t>Support power saving mode of </a:t>
            </a:r>
            <a:r>
              <a:rPr kumimoji="0" lang="en-US" altLang="ko-KR" sz="1600" dirty="0" err="1">
                <a:solidFill>
                  <a:prstClr val="black"/>
                </a:solidFill>
              </a:rPr>
              <a:t>sidelink</a:t>
            </a:r>
            <a:r>
              <a:rPr kumimoji="0" lang="en-US" altLang="ko-KR" sz="1600" dirty="0">
                <a:solidFill>
                  <a:prstClr val="black"/>
                </a:solidFill>
              </a:rPr>
              <a:t> positioning.</a:t>
            </a:r>
            <a:endParaRPr kumimoji="0" lang="en-US" altLang="ko-KR" sz="500" dirty="0"/>
          </a:p>
          <a:p>
            <a:pPr lvl="2"/>
            <a:r>
              <a:rPr kumimoji="0" lang="en-US" altLang="ko-KR" sz="1400" dirty="0" err="1">
                <a:solidFill>
                  <a:prstClr val="black"/>
                </a:solidFill>
              </a:rPr>
              <a:t>Sidelink</a:t>
            </a:r>
            <a:r>
              <a:rPr kumimoji="0" lang="en-US" altLang="ko-KR" sz="1400" dirty="0">
                <a:solidFill>
                  <a:prstClr val="black"/>
                </a:solidFill>
              </a:rPr>
              <a:t> positioning under </a:t>
            </a:r>
            <a:r>
              <a:rPr kumimoji="0" lang="en-US" altLang="ko-KR" sz="1400" dirty="0" err="1">
                <a:solidFill>
                  <a:prstClr val="black"/>
                </a:solidFill>
              </a:rPr>
              <a:t>sidelink</a:t>
            </a:r>
            <a:r>
              <a:rPr kumimoji="0" lang="en-US" altLang="ko-KR" sz="1400" dirty="0">
                <a:solidFill>
                  <a:prstClr val="black"/>
                </a:solidFill>
              </a:rPr>
              <a:t> DRX</a:t>
            </a:r>
            <a:endParaRPr kumimoji="0" lang="en-US" altLang="ko-KR" sz="300" dirty="0"/>
          </a:p>
          <a:p>
            <a:pPr lvl="2"/>
            <a:r>
              <a:rPr kumimoji="0" lang="en-US" altLang="ko-KR" sz="1400" dirty="0">
                <a:solidFill>
                  <a:prstClr val="black"/>
                </a:solidFill>
              </a:rPr>
              <a:t>Partial sensing for </a:t>
            </a:r>
            <a:r>
              <a:rPr kumimoji="0" lang="en-US" altLang="ko-KR" sz="1400" dirty="0" err="1">
                <a:solidFill>
                  <a:prstClr val="black"/>
                </a:solidFill>
              </a:rPr>
              <a:t>sidelink</a:t>
            </a:r>
            <a:r>
              <a:rPr kumimoji="0" lang="en-US" altLang="ko-KR" sz="1400" dirty="0">
                <a:solidFill>
                  <a:prstClr val="black"/>
                </a:solidFill>
              </a:rPr>
              <a:t> positioning</a:t>
            </a:r>
            <a:endParaRPr kumimoji="0" lang="en-US" altLang="ko-KR" sz="300" dirty="0"/>
          </a:p>
          <a:p>
            <a:pPr lvl="1"/>
            <a:r>
              <a:rPr kumimoji="0" lang="en-US" altLang="ko-KR" sz="1600" dirty="0">
                <a:solidFill>
                  <a:prstClr val="black"/>
                </a:solidFill>
              </a:rPr>
              <a:t>Reuse Rel.17 SL power saving features as much as possible.</a:t>
            </a:r>
            <a:endParaRPr kumimoji="0" lang="en-US" altLang="ko-KR" sz="1600" dirty="0">
              <a:solidFill>
                <a:schemeClr val="tx1"/>
              </a:solidFill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="" xmlns:a16="http://schemas.microsoft.com/office/drawing/2014/main" id="{518E332F-7973-4C22-8972-C5D39AC86F67}"/>
              </a:ext>
            </a:extLst>
          </p:cNvPr>
          <p:cNvCxnSpPr/>
          <p:nvPr/>
        </p:nvCxnSpPr>
        <p:spPr>
          <a:xfrm>
            <a:off x="7621588" y="1333500"/>
            <a:ext cx="0" cy="6697663"/>
          </a:xfrm>
          <a:prstGeom prst="line">
            <a:avLst/>
          </a:prstGeom>
          <a:ln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146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77002</TotalTime>
  <Words>991</Words>
  <Application>Microsoft Office PowerPoint</Application>
  <PresentationFormat>사용자 지정</PresentationFormat>
  <Paragraphs>151</Paragraphs>
  <Slides>7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LG스마트체 Bold</vt:lpstr>
      <vt:lpstr>LG스마트체 Regular</vt:lpstr>
      <vt:lpstr>굴림</vt:lpstr>
      <vt:lpstr>맑은 고딕</vt:lpstr>
      <vt:lpstr>Arial</vt:lpstr>
      <vt:lpstr>Calibri</vt:lpstr>
      <vt:lpstr>Wingdings</vt:lpstr>
      <vt:lpstr>Office 테마</vt:lpstr>
      <vt:lpstr>Proposal on Positioning Enhancements in Rel-19</vt:lpstr>
      <vt:lpstr>Carrier Phase Positioning Enhancement</vt:lpstr>
      <vt:lpstr>Narrowband positioning Enhancement</vt:lpstr>
      <vt:lpstr>Sidelink Positioning in FR2/Unlicensed Band</vt:lpstr>
      <vt:lpstr>Carrier-phase based Sidelink Positioning</vt:lpstr>
      <vt:lpstr>Power Saving for SL Positioning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윤영우</cp:lastModifiedBy>
  <cp:revision>3478</cp:revision>
  <dcterms:created xsi:type="dcterms:W3CDTF">2016-10-11T04:12:52Z</dcterms:created>
  <dcterms:modified xsi:type="dcterms:W3CDTF">2023-05-31T02:34:47Z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