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48" r:id="rId4"/>
  </p:sldMasterIdLst>
  <p:notesMasterIdLst>
    <p:notesMasterId r:id="rId36"/>
  </p:notesMasterIdLst>
  <p:sldIdLst>
    <p:sldId id="807" r:id="rId5"/>
    <p:sldId id="819" r:id="rId6"/>
    <p:sldId id="820" r:id="rId7"/>
    <p:sldId id="821" r:id="rId8"/>
    <p:sldId id="809" r:id="rId9"/>
    <p:sldId id="812" r:id="rId10"/>
    <p:sldId id="813" r:id="rId11"/>
    <p:sldId id="814" r:id="rId12"/>
    <p:sldId id="815" r:id="rId13"/>
    <p:sldId id="817" r:id="rId14"/>
    <p:sldId id="816" r:id="rId15"/>
    <p:sldId id="276" r:id="rId16"/>
    <p:sldId id="782" r:id="rId17"/>
    <p:sldId id="818" r:id="rId18"/>
    <p:sldId id="783" r:id="rId19"/>
    <p:sldId id="787" r:id="rId20"/>
    <p:sldId id="788" r:id="rId21"/>
    <p:sldId id="786" r:id="rId22"/>
    <p:sldId id="785" r:id="rId23"/>
    <p:sldId id="799" r:id="rId24"/>
    <p:sldId id="789" r:id="rId25"/>
    <p:sldId id="790" r:id="rId26"/>
    <p:sldId id="823" r:id="rId27"/>
    <p:sldId id="791" r:id="rId28"/>
    <p:sldId id="822" r:id="rId29"/>
    <p:sldId id="824" r:id="rId30"/>
    <p:sldId id="796" r:id="rId31"/>
    <p:sldId id="794" r:id="rId32"/>
    <p:sldId id="795" r:id="rId33"/>
    <p:sldId id="797" r:id="rId34"/>
    <p:sldId id="798" r:id="rId35"/>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521415D9-36F7-43E2-AB2F-B90AF26B5E84}">
      <p14:sectionLst xmlns:p14="http://schemas.microsoft.com/office/powerpoint/2010/main">
        <p14:section name="기본 구역" id="{73759ADF-5E35-4F33-99D5-3D7E0C37BF4B}">
          <p14:sldIdLst>
            <p14:sldId id="807"/>
            <p14:sldId id="819"/>
            <p14:sldId id="820"/>
            <p14:sldId id="821"/>
            <p14:sldId id="809"/>
            <p14:sldId id="812"/>
            <p14:sldId id="813"/>
            <p14:sldId id="814"/>
            <p14:sldId id="815"/>
            <p14:sldId id="817"/>
            <p14:sldId id="816"/>
            <p14:sldId id="276"/>
            <p14:sldId id="782"/>
            <p14:sldId id="818"/>
            <p14:sldId id="783"/>
            <p14:sldId id="787"/>
            <p14:sldId id="788"/>
            <p14:sldId id="786"/>
            <p14:sldId id="785"/>
            <p14:sldId id="799"/>
            <p14:sldId id="789"/>
            <p14:sldId id="790"/>
            <p14:sldId id="823"/>
            <p14:sldId id="791"/>
            <p14:sldId id="822"/>
            <p14:sldId id="824"/>
            <p14:sldId id="796"/>
            <p14:sldId id="794"/>
            <p14:sldId id="795"/>
            <p14:sldId id="797"/>
            <p14:sldId id="798"/>
          </p14:sldIdLst>
        </p14:section>
        <p14:section name="제목 없는 구역" id="{8226C749-6BA4-46A8-A64D-C02447F68095}">
          <p14:sldIdLst/>
        </p14:section>
      </p14:sectionLst>
    </p:ext>
    <p:ext uri="{EFAFB233-063F-42B5-8137-9DF3F51BA10A}">
      <p15:sldGuideLst xmlns:p15="http://schemas.microsoft.com/office/powerpoint/2012/main">
        <p15:guide id="1" orient="horz" pos="54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50034"/>
    <a:srgbClr val="FF6699"/>
    <a:srgbClr val="E46C0A"/>
    <a:srgbClr val="FFFFFF"/>
    <a:srgbClr val="0067A6"/>
    <a:srgbClr val="6B6B6B"/>
    <a:srgbClr val="000046"/>
    <a:srgbClr val="336699"/>
    <a:srgbClr val="D60093"/>
    <a:srgbClr val="D9C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DF18680-E054-41AD-8BC1-D1AEF772440D}" styleName="보통 스타일 2 - 강조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82" autoAdjust="0"/>
    <p:restoredTop sz="95320" autoAdjust="0"/>
  </p:normalViewPr>
  <p:slideViewPr>
    <p:cSldViewPr>
      <p:cViewPr varScale="1">
        <p:scale>
          <a:sx n="91" d="100"/>
          <a:sy n="91" d="100"/>
        </p:scale>
        <p:origin x="468" y="78"/>
      </p:cViewPr>
      <p:guideLst>
        <p:guide orient="horz" pos="5400"/>
        <p:guide pos="4801"/>
      </p:guideLst>
    </p:cSldViewPr>
  </p:slideViewPr>
  <p:outlineViewPr>
    <p:cViewPr>
      <p:scale>
        <a:sx n="33" d="100"/>
        <a:sy n="33" d="100"/>
      </p:scale>
      <p:origin x="0" y="-139757"/>
    </p:cViewPr>
  </p:outlineViewPr>
  <p:notesTextViewPr>
    <p:cViewPr>
      <p:scale>
        <a:sx n="100" d="100"/>
        <a:sy n="100" d="100"/>
      </p:scale>
      <p:origin x="0" y="0"/>
    </p:cViewPr>
  </p:notesTextViewPr>
  <p:sorterViewPr>
    <p:cViewPr>
      <p:scale>
        <a:sx n="74" d="100"/>
        <a:sy n="74" d="100"/>
      </p:scale>
      <p:origin x="0" y="0"/>
    </p:cViewPr>
  </p:sorterViewPr>
  <p:notesViewPr>
    <p:cSldViewPr>
      <p:cViewPr varScale="1">
        <p:scale>
          <a:sx n="96" d="100"/>
          <a:sy n="96" d="100"/>
        </p:scale>
        <p:origin x="4022" y="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8" Type="http://schemas.openxmlformats.org/officeDocument/2006/relationships/slide" Target="slides/slide4.xml"/><Relationship Id="rId3" Type="http://schemas.openxmlformats.org/officeDocument/2006/relationships/customXml" Target="../customXml/item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22872E4-56E2-4F08-B7A7-33184BBEDD2D}" type="doc">
      <dgm:prSet loTypeId="urn:microsoft.com/office/officeart/2005/8/layout/vList5" loCatId="list" qsTypeId="urn:microsoft.com/office/officeart/2005/8/quickstyle/simple1" qsCatId="simple" csTypeId="urn:microsoft.com/office/officeart/2005/8/colors/accent1_2" csCatId="accent1" phldr="1"/>
      <dgm:spPr/>
      <dgm:t>
        <a:bodyPr/>
        <a:lstStyle/>
        <a:p>
          <a:pPr latinLnBrk="1"/>
          <a:endParaRPr lang="ko-KR" altLang="en-US"/>
        </a:p>
      </dgm:t>
    </dgm:pt>
    <dgm:pt modelId="{6900E00D-32EA-427C-97AE-1867637B7076}">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MIMO further enhancements</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5F8BD0E8-BFBA-45FC-9087-88EE14351239}" type="parTrans" cxnId="{2F3E3025-A599-41A7-AFF6-73A488BFDD9D}">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2CDB23A8-292E-45FB-BDD4-DF0E9FC04D25}" type="sibTrans" cxnId="{2F3E3025-A599-41A7-AFF6-73A488BFDD9D}">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4CCA6362-2D07-4353-B2FE-19FA65552309}">
      <dgm:prSet phldrT="[텍스트]" custT="1"/>
      <dgm:spPr>
        <a:solidFill>
          <a:schemeClr val="accent2">
            <a:lumMod val="20000"/>
            <a:lumOff val="80000"/>
            <a:alpha val="90000"/>
          </a:schemeClr>
        </a:solidFill>
      </dgm:spPr>
      <dgm:t>
        <a:bodyPr/>
        <a:lstStyle/>
        <a:p>
          <a:pPr latinLnBrk="0"/>
          <a:r>
            <a:rPr lang="en-US" altLang="ko-KR" sz="1800" dirty="0">
              <a:solidFill>
                <a:schemeClr val="tx1"/>
              </a:solidFill>
              <a:latin typeface="Arial" panose="020B0604020202020204" pitchFamily="34" charset="0"/>
              <a:cs typeface="Arial" panose="020B0604020202020204" pitchFamily="34" charset="0"/>
            </a:rPr>
            <a:t>In Rel-17/Rel-18 MIMO, </a:t>
          </a:r>
          <a:r>
            <a:rPr lang="en-US" altLang="ko-KR" sz="1800" b="1" dirty="0">
              <a:solidFill>
                <a:schemeClr val="tx1"/>
              </a:solidFill>
              <a:latin typeface="Arial" panose="020B0604020202020204" pitchFamily="34" charset="0"/>
              <a:cs typeface="Arial" panose="020B0604020202020204" pitchFamily="34" charset="0"/>
            </a:rPr>
            <a:t>UE multi-panel features </a:t>
          </a:r>
          <a:r>
            <a:rPr lang="en-US" altLang="ko-KR" sz="1800" dirty="0">
              <a:solidFill>
                <a:schemeClr val="tx1"/>
              </a:solidFill>
              <a:latin typeface="Arial" panose="020B0604020202020204" pitchFamily="34" charset="0"/>
              <a:cs typeface="Arial" panose="020B0604020202020204" pitchFamily="34" charset="0"/>
            </a:rPr>
            <a:t>such as panel-specific beam report, simultaneous </a:t>
          </a:r>
          <a:r>
            <a:rPr lang="en-US" altLang="ko-KR" sz="1800" dirty="0" err="1">
              <a:solidFill>
                <a:schemeClr val="tx1"/>
              </a:solidFill>
              <a:latin typeface="Arial" panose="020B0604020202020204" pitchFamily="34" charset="0"/>
              <a:cs typeface="Arial" panose="020B0604020202020204" pitchFamily="34" charset="0"/>
            </a:rPr>
            <a:t>Tx</a:t>
          </a:r>
          <a:r>
            <a:rPr lang="en-US" altLang="ko-KR" sz="1800" dirty="0">
              <a:solidFill>
                <a:schemeClr val="tx1"/>
              </a:solidFill>
              <a:latin typeface="Arial" panose="020B0604020202020204" pitchFamily="34" charset="0"/>
              <a:cs typeface="Arial" panose="020B0604020202020204" pitchFamily="34" charset="0"/>
            </a:rPr>
            <a:t> across multi-panel (</a:t>
          </a:r>
          <a:r>
            <a:rPr lang="en-US" altLang="ko-KR" sz="1800" dirty="0" err="1">
              <a:solidFill>
                <a:schemeClr val="tx1"/>
              </a:solidFill>
              <a:latin typeface="Arial" panose="020B0604020202020204" pitchFamily="34" charset="0"/>
              <a:cs typeface="Arial" panose="020B0604020202020204" pitchFamily="34" charset="0"/>
            </a:rPr>
            <a:t>STxMP</a:t>
          </a:r>
          <a:r>
            <a:rPr lang="en-US" altLang="ko-KR" sz="1800" dirty="0">
              <a:solidFill>
                <a:schemeClr val="tx1"/>
              </a:solidFill>
              <a:latin typeface="Arial" panose="020B0604020202020204" pitchFamily="34" charset="0"/>
              <a:cs typeface="Arial" panose="020B0604020202020204" pitchFamily="34" charset="0"/>
            </a:rPr>
            <a:t>), and panel/TRP-specific TA have been introduced to improve UL performance. </a:t>
          </a:r>
          <a:endParaRPr lang="ko-KR" altLang="en-US" sz="1800" b="1">
            <a:latin typeface="Arial" panose="020B0604020202020204" pitchFamily="34" charset="0"/>
            <a:ea typeface="맑은 고딕" panose="020B0503020000020004" pitchFamily="50" charset="-127"/>
            <a:cs typeface="Arial" panose="020B0604020202020204" pitchFamily="34" charset="0"/>
          </a:endParaRPr>
        </a:p>
      </dgm:t>
    </dgm:pt>
    <dgm:pt modelId="{481C1EB6-060D-4735-A915-CF3DEE37CD67}" type="parTrans" cxnId="{E77E7FD3-C266-4A25-B8E0-1EA0D63120F7}">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5E800DAF-76B5-4054-A5A9-245A2031DF51}" type="sibTrans" cxnId="{E77E7FD3-C266-4A25-B8E0-1EA0D63120F7}">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C539DF97-634D-44AF-92DE-E71DC15C4F96}">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Duplex enhancements</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CE475E70-DA6A-4B38-A6D0-7BD36A665E77}" type="parTrans" cxnId="{222C12F2-F203-47EF-B347-B8988FAC614A}">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BDE36C34-4E13-4263-9E90-2C3B18CB0864}" type="sibTrans" cxnId="{222C12F2-F203-47EF-B347-B8988FAC614A}">
      <dgm:prSet/>
      <dgm:spPr/>
      <dgm:t>
        <a:bodyPr/>
        <a:lstStyle/>
        <a:p>
          <a:pPr latinLnBrk="1"/>
          <a:endParaRPr lang="ko-KR" altLang="en-US">
            <a:latin typeface="나눔스퀘어" panose="020B0600000101010101" pitchFamily="50" charset="-127"/>
            <a:ea typeface="나눔스퀘어" panose="020B0600000101010101" pitchFamily="50" charset="-127"/>
          </a:endParaRPr>
        </a:p>
      </dgm:t>
    </dgm:pt>
    <dgm:pt modelId="{1A0821BA-F7CE-4EF4-9030-BFA4C9E7C9BA}">
      <dgm:prSet phldrT="[텍스트]" custT="1"/>
      <dgm:spPr>
        <a:solidFill>
          <a:schemeClr val="accent2">
            <a:lumMod val="20000"/>
            <a:lumOff val="80000"/>
            <a:alpha val="90000"/>
          </a:schemeClr>
        </a:solidFill>
      </dgm:spPr>
      <dgm:t>
        <a:bodyPr/>
        <a:lstStyle/>
        <a:p>
          <a:pPr latinLnBrk="0"/>
          <a:r>
            <a:rPr lang="en-US" altLang="ko-KR" sz="1800" dirty="0">
              <a:solidFill>
                <a:schemeClr val="tx1"/>
              </a:solidFill>
              <a:latin typeface="Arial" panose="020B0604020202020204" pitchFamily="34" charset="0"/>
              <a:cs typeface="Arial" panose="020B0604020202020204" pitchFamily="34" charset="0"/>
            </a:rPr>
            <a:t>These features are </a:t>
          </a:r>
          <a:r>
            <a:rPr lang="en-US" altLang="ko-KR" sz="1800" b="1" dirty="0">
              <a:solidFill>
                <a:schemeClr val="tx1"/>
              </a:solidFill>
              <a:latin typeface="Arial" panose="020B0604020202020204" pitchFamily="34" charset="0"/>
              <a:cs typeface="Arial" panose="020B0604020202020204" pitchFamily="34" charset="0"/>
            </a:rPr>
            <a:t>useful especially for various applications of vehicle UEs in FR1 as well as in FR2 </a:t>
          </a:r>
          <a:r>
            <a:rPr lang="en-US" altLang="ko-KR" sz="1800" dirty="0">
              <a:solidFill>
                <a:schemeClr val="tx1"/>
              </a:solidFill>
              <a:latin typeface="Arial" panose="020B0604020202020204" pitchFamily="34" charset="0"/>
              <a:cs typeface="Arial" panose="020B0604020202020204" pitchFamily="34" charset="0"/>
            </a:rPr>
            <a:t>as indicated in the LSs from 5GAA[RWS-210360][R1-2205116]. </a:t>
          </a:r>
          <a:endParaRPr lang="ko-KR" altLang="en-US" sz="1800" b="1">
            <a:latin typeface="Arial" panose="020B0604020202020204" pitchFamily="34" charset="0"/>
            <a:ea typeface="맑은 고딕" panose="020B0503020000020004" pitchFamily="50" charset="-127"/>
            <a:cs typeface="Arial" panose="020B0604020202020204" pitchFamily="34" charset="0"/>
          </a:endParaRPr>
        </a:p>
      </dgm:t>
    </dgm:pt>
    <dgm:pt modelId="{882879C7-DCB1-4B5F-AA34-C1C7069B2E1A}" type="parTrans" cxnId="{33400BA8-D20B-4B79-8621-B7689443BDFF}">
      <dgm:prSet/>
      <dgm:spPr/>
      <dgm:t>
        <a:bodyPr/>
        <a:lstStyle/>
        <a:p>
          <a:pPr latinLnBrk="1"/>
          <a:endParaRPr lang="ko-KR" altLang="en-US"/>
        </a:p>
      </dgm:t>
    </dgm:pt>
    <dgm:pt modelId="{4A015D2C-3247-464B-A0DB-5292944F6176}" type="sibTrans" cxnId="{33400BA8-D20B-4B79-8621-B7689443BDFF}">
      <dgm:prSet/>
      <dgm:spPr/>
      <dgm:t>
        <a:bodyPr/>
        <a:lstStyle/>
        <a:p>
          <a:pPr latinLnBrk="1"/>
          <a:endParaRPr lang="ko-KR" altLang="en-US"/>
        </a:p>
      </dgm:t>
    </dgm:pt>
    <dgm:pt modelId="{199C637C-4593-40AA-AE86-71F311F8D775}">
      <dgm:prSet phldrT="[텍스트]" custT="1"/>
      <dgm:spPr>
        <a:solidFill>
          <a:schemeClr val="accent2">
            <a:lumMod val="20000"/>
            <a:lumOff val="80000"/>
            <a:alpha val="90000"/>
          </a:schemeClr>
        </a:solidFill>
      </dgm:spPr>
      <dgm:t>
        <a:bodyPr/>
        <a:lstStyle/>
        <a:p>
          <a:pPr latinLnBrk="0"/>
          <a:r>
            <a:rPr lang="en-US" altLang="ko-KR" sz="1800" dirty="0">
              <a:solidFill>
                <a:schemeClr val="tx1"/>
              </a:solidFill>
              <a:latin typeface="Arial" panose="020B0604020202020204" pitchFamily="34" charset="0"/>
              <a:cs typeface="Arial" panose="020B0604020202020204" pitchFamily="34" charset="0"/>
            </a:rPr>
            <a:t>However, </a:t>
          </a:r>
          <a:r>
            <a:rPr lang="en-US" altLang="ko-KR" sz="1800" b="1" dirty="0" smtClean="0">
              <a:solidFill>
                <a:schemeClr val="tx1"/>
              </a:solidFill>
              <a:latin typeface="Arial" panose="020B0604020202020204" pitchFamily="34" charset="0"/>
              <a:cs typeface="Arial" panose="020B0604020202020204" pitchFamily="34" charset="0"/>
            </a:rPr>
            <a:t>these </a:t>
          </a:r>
          <a:r>
            <a:rPr lang="en-US" altLang="ko-KR" sz="1800" b="1" dirty="0">
              <a:solidFill>
                <a:schemeClr val="tx1"/>
              </a:solidFill>
              <a:latin typeface="Arial" panose="020B0604020202020204" pitchFamily="34" charset="0"/>
              <a:cs typeface="Arial" panose="020B0604020202020204" pitchFamily="34" charset="0"/>
            </a:rPr>
            <a:t>features are still under quite limited scope and need further enhancements</a:t>
          </a:r>
          <a:endParaRPr lang="ko-KR" altLang="en-US" sz="1800" b="1">
            <a:latin typeface="Arial" panose="020B0604020202020204" pitchFamily="34" charset="0"/>
            <a:ea typeface="맑은 고딕" panose="020B0503020000020004" pitchFamily="50" charset="-127"/>
            <a:cs typeface="Arial" panose="020B0604020202020204" pitchFamily="34" charset="0"/>
          </a:endParaRPr>
        </a:p>
      </dgm:t>
    </dgm:pt>
    <dgm:pt modelId="{35E06F5E-2A47-4807-86E8-A79AB6A83C3C}" type="parTrans" cxnId="{A211F123-A72A-489A-BC69-96ED921A53FA}">
      <dgm:prSet/>
      <dgm:spPr/>
      <dgm:t>
        <a:bodyPr/>
        <a:lstStyle/>
        <a:p>
          <a:pPr latinLnBrk="1"/>
          <a:endParaRPr lang="ko-KR" altLang="en-US"/>
        </a:p>
      </dgm:t>
    </dgm:pt>
    <dgm:pt modelId="{70FE18A0-2733-4FCA-A10D-A59D29D4ADC4}" type="sibTrans" cxnId="{A211F123-A72A-489A-BC69-96ED921A53FA}">
      <dgm:prSet/>
      <dgm:spPr/>
      <dgm:t>
        <a:bodyPr/>
        <a:lstStyle/>
        <a:p>
          <a:pPr latinLnBrk="1"/>
          <a:endParaRPr lang="ko-KR" altLang="en-US"/>
        </a:p>
      </dgm:t>
    </dgm:pt>
    <dgm:pt modelId="{EF8CDB22-1C90-4B8A-AC5A-8E939753BB90}">
      <dgm:prSet custT="1"/>
      <dgm:spPr/>
      <dgm:t>
        <a:bodyPr/>
        <a:lstStyle/>
        <a:p>
          <a:pPr marL="360000" latinLnBrk="1"/>
          <a:endParaRPr lang="en-US" altLang="ko-KR" sz="1800" dirty="0">
            <a:solidFill>
              <a:schemeClr val="tx1"/>
            </a:solidFill>
            <a:latin typeface="Arial" panose="020B0604020202020204" pitchFamily="34" charset="0"/>
            <a:cs typeface="Arial" panose="020B0604020202020204" pitchFamily="34" charset="0"/>
          </a:endParaRPr>
        </a:p>
      </dgm:t>
    </dgm:pt>
    <dgm:pt modelId="{E1E99D47-DEE0-4339-98BD-83CC5EE276A3}" type="parTrans" cxnId="{555F2FFA-A775-4096-941E-223CA4FE7E58}">
      <dgm:prSet/>
      <dgm:spPr/>
      <dgm:t>
        <a:bodyPr/>
        <a:lstStyle/>
        <a:p>
          <a:pPr latinLnBrk="1"/>
          <a:endParaRPr lang="ko-KR" altLang="en-US"/>
        </a:p>
      </dgm:t>
    </dgm:pt>
    <dgm:pt modelId="{33E89472-EC8E-400B-9CAD-652D8FE6ED12}" type="sibTrans" cxnId="{555F2FFA-A775-4096-941E-223CA4FE7E58}">
      <dgm:prSet/>
      <dgm:spPr/>
      <dgm:t>
        <a:bodyPr/>
        <a:lstStyle/>
        <a:p>
          <a:pPr latinLnBrk="1"/>
          <a:endParaRPr lang="ko-KR" altLang="en-US"/>
        </a:p>
      </dgm:t>
    </dgm:pt>
    <dgm:pt modelId="{4C4616D1-AE04-47F2-AF67-28DCDB9848AA}">
      <dgm:prSet phldrT="[텍스트]" custT="1"/>
      <dgm:spPr>
        <a:solidFill>
          <a:schemeClr val="accent2">
            <a:lumMod val="20000"/>
            <a:lumOff val="80000"/>
            <a:alpha val="90000"/>
          </a:schemeClr>
        </a:solidFill>
      </dgm:spPr>
      <dgm:t>
        <a:bodyPr/>
        <a:lstStyle/>
        <a:p>
          <a:pPr marL="114300" latinLnBrk="1"/>
          <a:r>
            <a:rPr lang="en-US" sz="1800" b="1" dirty="0">
              <a:latin typeface="Arial" panose="020B0604020202020204" pitchFamily="34" charset="0"/>
              <a:cs typeface="Arial" panose="020B0604020202020204" pitchFamily="34" charset="0"/>
            </a:rPr>
            <a:t>Start normative work based on conclusion from Rel-18 duplex enhancement SI</a:t>
          </a:r>
          <a:endParaRPr lang="ko-KR" altLang="en-US" sz="1800" b="1" dirty="0">
            <a:latin typeface="Arial" panose="020B0604020202020204" pitchFamily="34" charset="0"/>
            <a:ea typeface="맑은 고딕" panose="020B0503020000020004" pitchFamily="50" charset="-127"/>
            <a:cs typeface="Arial" panose="020B0604020202020204" pitchFamily="34" charset="0"/>
          </a:endParaRPr>
        </a:p>
      </dgm:t>
    </dgm:pt>
    <dgm:pt modelId="{77D2394E-DCD7-4ABB-BBEA-68AF08124984}" type="parTrans" cxnId="{CD89BCFC-BE58-42B5-8D53-697C99A0EE3B}">
      <dgm:prSet/>
      <dgm:spPr/>
      <dgm:t>
        <a:bodyPr/>
        <a:lstStyle/>
        <a:p>
          <a:pPr latinLnBrk="1"/>
          <a:endParaRPr lang="ko-KR" altLang="en-US"/>
        </a:p>
      </dgm:t>
    </dgm:pt>
    <dgm:pt modelId="{4550BC20-631D-41C9-AF2B-2E01A0507AF3}" type="sibTrans" cxnId="{CD89BCFC-BE58-42B5-8D53-697C99A0EE3B}">
      <dgm:prSet/>
      <dgm:spPr/>
      <dgm:t>
        <a:bodyPr/>
        <a:lstStyle/>
        <a:p>
          <a:pPr latinLnBrk="1"/>
          <a:endParaRPr lang="ko-KR" altLang="en-US"/>
        </a:p>
      </dgm:t>
    </dgm:pt>
    <dgm:pt modelId="{07D6C338-B559-4E43-B6D1-3D938B687377}">
      <dgm:prSet custT="1"/>
      <dgm:spPr/>
      <dgm:t>
        <a:bodyPr/>
        <a:lstStyle/>
        <a:p>
          <a:pPr latinLnBrk="1"/>
          <a:r>
            <a:rPr lang="en-US" sz="1800" dirty="0">
              <a:latin typeface="Arial" panose="020B0604020202020204" pitchFamily="34" charset="0"/>
              <a:cs typeface="Arial" panose="020B0604020202020204" pitchFamily="34" charset="0"/>
            </a:rPr>
            <a:t>Rel-19 WI consists of normative work for:</a:t>
          </a:r>
          <a:endParaRPr lang="ko-KR" sz="1800">
            <a:latin typeface="Arial" panose="020B0604020202020204" pitchFamily="34" charset="0"/>
            <a:cs typeface="Arial" panose="020B0604020202020204" pitchFamily="34" charset="0"/>
          </a:endParaRPr>
        </a:p>
      </dgm:t>
    </dgm:pt>
    <dgm:pt modelId="{136234F9-A55F-49D6-9866-BCDB53D0B26B}" type="parTrans" cxnId="{451A1146-0E83-41AD-B26E-6248C5D2C89D}">
      <dgm:prSet/>
      <dgm:spPr/>
      <dgm:t>
        <a:bodyPr/>
        <a:lstStyle/>
        <a:p>
          <a:pPr latinLnBrk="1"/>
          <a:endParaRPr lang="ko-KR" altLang="en-US"/>
        </a:p>
      </dgm:t>
    </dgm:pt>
    <dgm:pt modelId="{FEFB1BF7-7B66-4C0D-A0EB-2EF5ABB01BDA}" type="sibTrans" cxnId="{451A1146-0E83-41AD-B26E-6248C5D2C89D}">
      <dgm:prSet/>
      <dgm:spPr/>
      <dgm:t>
        <a:bodyPr/>
        <a:lstStyle/>
        <a:p>
          <a:pPr latinLnBrk="1"/>
          <a:endParaRPr lang="ko-KR" altLang="en-US"/>
        </a:p>
      </dgm:t>
    </dgm:pt>
    <dgm:pt modelId="{E54277F7-A9FC-4460-9B8A-45712503E4A8}">
      <dgm:prSet custT="1"/>
      <dgm:spPr/>
      <dgm:t>
        <a:bodyPr/>
        <a:lstStyle/>
        <a:p>
          <a:pPr latinLnBrk="1"/>
          <a:r>
            <a:rPr lang="en-US" sz="1800" b="1" dirty="0">
              <a:latin typeface="Arial" panose="020B0604020202020204" pitchFamily="34" charset="0"/>
              <a:cs typeface="Arial" panose="020B0604020202020204" pitchFamily="34" charset="0"/>
            </a:rPr>
            <a:t>SBFD operation</a:t>
          </a:r>
          <a:endParaRPr lang="ko-KR" sz="1800" b="1">
            <a:latin typeface="Arial" panose="020B0604020202020204" pitchFamily="34" charset="0"/>
            <a:cs typeface="Arial" panose="020B0604020202020204" pitchFamily="34" charset="0"/>
          </a:endParaRPr>
        </a:p>
      </dgm:t>
    </dgm:pt>
    <dgm:pt modelId="{841ABAF4-1F34-492E-9BE2-EC04EA9A446B}" type="parTrans" cxnId="{BAACD64B-1167-4A3A-8BE5-C86D7CCEDF07}">
      <dgm:prSet/>
      <dgm:spPr/>
      <dgm:t>
        <a:bodyPr/>
        <a:lstStyle/>
        <a:p>
          <a:pPr latinLnBrk="1"/>
          <a:endParaRPr lang="ko-KR" altLang="en-US"/>
        </a:p>
      </dgm:t>
    </dgm:pt>
    <dgm:pt modelId="{40A8AFC1-5007-4408-B284-165614EBF983}" type="sibTrans" cxnId="{BAACD64B-1167-4A3A-8BE5-C86D7CCEDF07}">
      <dgm:prSet/>
      <dgm:spPr/>
      <dgm:t>
        <a:bodyPr/>
        <a:lstStyle/>
        <a:p>
          <a:pPr latinLnBrk="1"/>
          <a:endParaRPr lang="ko-KR" altLang="en-US"/>
        </a:p>
      </dgm:t>
    </dgm:pt>
    <dgm:pt modelId="{34173998-DDD6-4F51-99ED-2EF07D3A10B7}">
      <dgm:prSet custT="1"/>
      <dgm:spPr/>
      <dgm:t>
        <a:bodyPr/>
        <a:lstStyle/>
        <a:p>
          <a:pPr latinLnBrk="1"/>
          <a:r>
            <a:rPr lang="en-US" sz="1800" b="1" dirty="0">
              <a:latin typeface="Arial" panose="020B0604020202020204" pitchFamily="34" charset="0"/>
              <a:cs typeface="Arial" panose="020B0604020202020204" pitchFamily="34" charset="0"/>
            </a:rPr>
            <a:t>Co-channel CLI handling for SBFD and dynamic/flexible TDD</a:t>
          </a:r>
          <a:endParaRPr lang="ko-KR" sz="1800" b="1">
            <a:latin typeface="Arial" panose="020B0604020202020204" pitchFamily="34" charset="0"/>
            <a:cs typeface="Arial" panose="020B0604020202020204" pitchFamily="34" charset="0"/>
          </a:endParaRPr>
        </a:p>
      </dgm:t>
    </dgm:pt>
    <dgm:pt modelId="{5F592CDA-430D-41BA-876F-7937ABBD4689}" type="sibTrans" cxnId="{92C01EE3-C42B-48F4-8129-87947F91F20C}">
      <dgm:prSet/>
      <dgm:spPr/>
      <dgm:t>
        <a:bodyPr/>
        <a:lstStyle/>
        <a:p>
          <a:pPr latinLnBrk="1"/>
          <a:endParaRPr lang="ko-KR" altLang="en-US"/>
        </a:p>
      </dgm:t>
    </dgm:pt>
    <dgm:pt modelId="{D043AB35-4BC8-49BE-8493-988CB0B15A52}" type="parTrans" cxnId="{92C01EE3-C42B-48F4-8129-87947F91F20C}">
      <dgm:prSet/>
      <dgm:spPr/>
      <dgm:t>
        <a:bodyPr/>
        <a:lstStyle/>
        <a:p>
          <a:pPr latinLnBrk="1"/>
          <a:endParaRPr lang="ko-KR" altLang="en-US"/>
        </a:p>
      </dgm:t>
    </dgm:pt>
    <dgm:pt modelId="{735EE211-E964-4523-90B4-9534C8E5C51C}" type="pres">
      <dgm:prSet presAssocID="{B22872E4-56E2-4F08-B7A7-33184BBEDD2D}" presName="Name0" presStyleCnt="0">
        <dgm:presLayoutVars>
          <dgm:dir/>
          <dgm:animLvl val="lvl"/>
          <dgm:resizeHandles val="exact"/>
        </dgm:presLayoutVars>
      </dgm:prSet>
      <dgm:spPr/>
      <dgm:t>
        <a:bodyPr/>
        <a:lstStyle/>
        <a:p>
          <a:pPr latinLnBrk="1"/>
          <a:endParaRPr lang="ko-KR" altLang="en-US"/>
        </a:p>
      </dgm:t>
    </dgm:pt>
    <dgm:pt modelId="{DF18C33F-96CC-470A-8053-1D2140108D2B}" type="pres">
      <dgm:prSet presAssocID="{6900E00D-32EA-427C-97AE-1867637B7076}" presName="linNode" presStyleCnt="0"/>
      <dgm:spPr/>
    </dgm:pt>
    <dgm:pt modelId="{62F01E33-DC89-46AC-8F1A-848A01CB26F5}" type="pres">
      <dgm:prSet presAssocID="{6900E00D-32EA-427C-97AE-1867637B7076}" presName="parentText" presStyleLbl="node1" presStyleIdx="0" presStyleCnt="2" custScaleY="124836">
        <dgm:presLayoutVars>
          <dgm:chMax val="1"/>
          <dgm:bulletEnabled val="1"/>
        </dgm:presLayoutVars>
      </dgm:prSet>
      <dgm:spPr/>
      <dgm:t>
        <a:bodyPr/>
        <a:lstStyle/>
        <a:p>
          <a:pPr latinLnBrk="1"/>
          <a:endParaRPr lang="ko-KR" altLang="en-US"/>
        </a:p>
      </dgm:t>
    </dgm:pt>
    <dgm:pt modelId="{2C02316C-D05C-4C88-B5D1-28EE3593E81F}" type="pres">
      <dgm:prSet presAssocID="{6900E00D-32EA-427C-97AE-1867637B7076}" presName="descendantText" presStyleLbl="alignAccFollowNode1" presStyleIdx="0" presStyleCnt="2" custScaleY="157237">
        <dgm:presLayoutVars>
          <dgm:bulletEnabled val="1"/>
        </dgm:presLayoutVars>
      </dgm:prSet>
      <dgm:spPr/>
      <dgm:t>
        <a:bodyPr/>
        <a:lstStyle/>
        <a:p>
          <a:pPr latinLnBrk="1"/>
          <a:endParaRPr lang="ko-KR" altLang="en-US"/>
        </a:p>
      </dgm:t>
    </dgm:pt>
    <dgm:pt modelId="{7CDE025A-F3C7-459A-AECB-939D131D7E5B}" type="pres">
      <dgm:prSet presAssocID="{2CDB23A8-292E-45FB-BDD4-DF0E9FC04D25}" presName="sp" presStyleCnt="0"/>
      <dgm:spPr/>
    </dgm:pt>
    <dgm:pt modelId="{1CECA078-8C94-44ED-96CD-26C69B53F7B6}" type="pres">
      <dgm:prSet presAssocID="{C539DF97-634D-44AF-92DE-E71DC15C4F96}" presName="linNode" presStyleCnt="0"/>
      <dgm:spPr/>
    </dgm:pt>
    <dgm:pt modelId="{7803CFDB-3697-443C-8858-3D15304FB5A3}" type="pres">
      <dgm:prSet presAssocID="{C539DF97-634D-44AF-92DE-E71DC15C4F96}" presName="parentText" presStyleLbl="node1" presStyleIdx="1" presStyleCnt="2" custScaleY="87344" custLinFactNeighborX="-209" custLinFactNeighborY="4409">
        <dgm:presLayoutVars>
          <dgm:chMax val="1"/>
          <dgm:bulletEnabled val="1"/>
        </dgm:presLayoutVars>
      </dgm:prSet>
      <dgm:spPr/>
      <dgm:t>
        <a:bodyPr/>
        <a:lstStyle/>
        <a:p>
          <a:pPr latinLnBrk="1"/>
          <a:endParaRPr lang="ko-KR" altLang="en-US"/>
        </a:p>
      </dgm:t>
    </dgm:pt>
    <dgm:pt modelId="{EFEF1771-55CB-4E12-BCB7-39E62B3D9995}" type="pres">
      <dgm:prSet presAssocID="{C539DF97-634D-44AF-92DE-E71DC15C4F96}" presName="descendantText" presStyleLbl="alignAccFollowNode1" presStyleIdx="1" presStyleCnt="2" custScaleY="112412">
        <dgm:presLayoutVars>
          <dgm:bulletEnabled val="1"/>
        </dgm:presLayoutVars>
      </dgm:prSet>
      <dgm:spPr/>
      <dgm:t>
        <a:bodyPr/>
        <a:lstStyle/>
        <a:p>
          <a:pPr latinLnBrk="1"/>
          <a:endParaRPr lang="ko-KR" altLang="en-US"/>
        </a:p>
      </dgm:t>
    </dgm:pt>
  </dgm:ptLst>
  <dgm:cxnLst>
    <dgm:cxn modelId="{962A5D2D-FB82-4799-A19C-769F00E2A0E3}" type="presOf" srcId="{199C637C-4593-40AA-AE86-71F311F8D775}" destId="{2C02316C-D05C-4C88-B5D1-28EE3593E81F}" srcOrd="0" destOrd="2" presId="urn:microsoft.com/office/officeart/2005/8/layout/vList5"/>
    <dgm:cxn modelId="{451A1146-0E83-41AD-B26E-6248C5D2C89D}" srcId="{C539DF97-634D-44AF-92DE-E71DC15C4F96}" destId="{07D6C338-B559-4E43-B6D1-3D938B687377}" srcOrd="1" destOrd="0" parTransId="{136234F9-A55F-49D6-9866-BCDB53D0B26B}" sibTransId="{FEFB1BF7-7B66-4C0D-A0EB-2EF5ABB01BDA}"/>
    <dgm:cxn modelId="{222C12F2-F203-47EF-B347-B8988FAC614A}" srcId="{B22872E4-56E2-4F08-B7A7-33184BBEDD2D}" destId="{C539DF97-634D-44AF-92DE-E71DC15C4F96}" srcOrd="1" destOrd="0" parTransId="{CE475E70-DA6A-4B38-A6D0-7BD36A665E77}" sibTransId="{BDE36C34-4E13-4263-9E90-2C3B18CB0864}"/>
    <dgm:cxn modelId="{8C04FCB7-E2A7-44E2-8D5D-9A17205F4A1B}" type="presOf" srcId="{B22872E4-56E2-4F08-B7A7-33184BBEDD2D}" destId="{735EE211-E964-4523-90B4-9534C8E5C51C}" srcOrd="0" destOrd="0" presId="urn:microsoft.com/office/officeart/2005/8/layout/vList5"/>
    <dgm:cxn modelId="{A8A2E82A-AFC2-4119-B625-DF4D81271F97}" type="presOf" srcId="{34173998-DDD6-4F51-99ED-2EF07D3A10B7}" destId="{EFEF1771-55CB-4E12-BCB7-39E62B3D9995}" srcOrd="0" destOrd="3" presId="urn:microsoft.com/office/officeart/2005/8/layout/vList5"/>
    <dgm:cxn modelId="{02C7790D-8637-4B6B-BC76-3962F679BB4B}" type="presOf" srcId="{4CCA6362-2D07-4353-B2FE-19FA65552309}" destId="{2C02316C-D05C-4C88-B5D1-28EE3593E81F}" srcOrd="0" destOrd="0" presId="urn:microsoft.com/office/officeart/2005/8/layout/vList5"/>
    <dgm:cxn modelId="{92C01EE3-C42B-48F4-8129-87947F91F20C}" srcId="{07D6C338-B559-4E43-B6D1-3D938B687377}" destId="{34173998-DDD6-4F51-99ED-2EF07D3A10B7}" srcOrd="1" destOrd="0" parTransId="{D043AB35-4BC8-49BE-8493-988CB0B15A52}" sibTransId="{5F592CDA-430D-41BA-876F-7937ABBD4689}"/>
    <dgm:cxn modelId="{A211F123-A72A-489A-BC69-96ED921A53FA}" srcId="{6900E00D-32EA-427C-97AE-1867637B7076}" destId="{199C637C-4593-40AA-AE86-71F311F8D775}" srcOrd="2" destOrd="0" parTransId="{35E06F5E-2A47-4807-86E8-A79AB6A83C3C}" sibTransId="{70FE18A0-2733-4FCA-A10D-A59D29D4ADC4}"/>
    <dgm:cxn modelId="{0E217A45-BEF7-45CF-901E-CFA605CCEB11}" type="presOf" srcId="{1A0821BA-F7CE-4EF4-9030-BFA4C9E7C9BA}" destId="{2C02316C-D05C-4C88-B5D1-28EE3593E81F}" srcOrd="0" destOrd="1" presId="urn:microsoft.com/office/officeart/2005/8/layout/vList5"/>
    <dgm:cxn modelId="{CD89BCFC-BE58-42B5-8D53-697C99A0EE3B}" srcId="{C539DF97-634D-44AF-92DE-E71DC15C4F96}" destId="{4C4616D1-AE04-47F2-AF67-28DCDB9848AA}" srcOrd="0" destOrd="0" parTransId="{77D2394E-DCD7-4ABB-BBEA-68AF08124984}" sibTransId="{4550BC20-631D-41C9-AF2B-2E01A0507AF3}"/>
    <dgm:cxn modelId="{BAACD64B-1167-4A3A-8BE5-C86D7CCEDF07}" srcId="{07D6C338-B559-4E43-B6D1-3D938B687377}" destId="{E54277F7-A9FC-4460-9B8A-45712503E4A8}" srcOrd="0" destOrd="0" parTransId="{841ABAF4-1F34-492E-9BE2-EC04EA9A446B}" sibTransId="{40A8AFC1-5007-4408-B284-165614EBF983}"/>
    <dgm:cxn modelId="{E4BA3FDA-2894-4AB1-9139-E217974DF2BD}" type="presOf" srcId="{4C4616D1-AE04-47F2-AF67-28DCDB9848AA}" destId="{EFEF1771-55CB-4E12-BCB7-39E62B3D9995}" srcOrd="0" destOrd="0" presId="urn:microsoft.com/office/officeart/2005/8/layout/vList5"/>
    <dgm:cxn modelId="{33400BA8-D20B-4B79-8621-B7689443BDFF}" srcId="{6900E00D-32EA-427C-97AE-1867637B7076}" destId="{1A0821BA-F7CE-4EF4-9030-BFA4C9E7C9BA}" srcOrd="1" destOrd="0" parTransId="{882879C7-DCB1-4B5F-AA34-C1C7069B2E1A}" sibTransId="{4A015D2C-3247-464B-A0DB-5292944F6176}"/>
    <dgm:cxn modelId="{FA4E0F8C-261E-4269-93C9-B1E924903BD5}" type="presOf" srcId="{C539DF97-634D-44AF-92DE-E71DC15C4F96}" destId="{7803CFDB-3697-443C-8858-3D15304FB5A3}" srcOrd="0" destOrd="0" presId="urn:microsoft.com/office/officeart/2005/8/layout/vList5"/>
    <dgm:cxn modelId="{7262DB04-6F17-4F5E-91E4-4AC53C6C1891}" type="presOf" srcId="{EF8CDB22-1C90-4B8A-AC5A-8E939753BB90}" destId="{EFEF1771-55CB-4E12-BCB7-39E62B3D9995}" srcOrd="0" destOrd="4" presId="urn:microsoft.com/office/officeart/2005/8/layout/vList5"/>
    <dgm:cxn modelId="{0B7D3003-D203-4168-906C-6E5FE1B9F6DE}" type="presOf" srcId="{6900E00D-32EA-427C-97AE-1867637B7076}" destId="{62F01E33-DC89-46AC-8F1A-848A01CB26F5}" srcOrd="0" destOrd="0" presId="urn:microsoft.com/office/officeart/2005/8/layout/vList5"/>
    <dgm:cxn modelId="{E77E7FD3-C266-4A25-B8E0-1EA0D63120F7}" srcId="{6900E00D-32EA-427C-97AE-1867637B7076}" destId="{4CCA6362-2D07-4353-B2FE-19FA65552309}" srcOrd="0" destOrd="0" parTransId="{481C1EB6-060D-4735-A915-CF3DEE37CD67}" sibTransId="{5E800DAF-76B5-4054-A5A9-245A2031DF51}"/>
    <dgm:cxn modelId="{555F2FFA-A775-4096-941E-223CA4FE7E58}" srcId="{C539DF97-634D-44AF-92DE-E71DC15C4F96}" destId="{EF8CDB22-1C90-4B8A-AC5A-8E939753BB90}" srcOrd="2" destOrd="0" parTransId="{E1E99D47-DEE0-4339-98BD-83CC5EE276A3}" sibTransId="{33E89472-EC8E-400B-9CAD-652D8FE6ED12}"/>
    <dgm:cxn modelId="{E81559CE-4C9C-4F76-AFD0-62B113411CAD}" type="presOf" srcId="{E54277F7-A9FC-4460-9B8A-45712503E4A8}" destId="{EFEF1771-55CB-4E12-BCB7-39E62B3D9995}" srcOrd="0" destOrd="2" presId="urn:microsoft.com/office/officeart/2005/8/layout/vList5"/>
    <dgm:cxn modelId="{2F3E3025-A599-41A7-AFF6-73A488BFDD9D}" srcId="{B22872E4-56E2-4F08-B7A7-33184BBEDD2D}" destId="{6900E00D-32EA-427C-97AE-1867637B7076}" srcOrd="0" destOrd="0" parTransId="{5F8BD0E8-BFBA-45FC-9087-88EE14351239}" sibTransId="{2CDB23A8-292E-45FB-BDD4-DF0E9FC04D25}"/>
    <dgm:cxn modelId="{913E4439-509A-4FAE-BA28-A2E3F1417BD1}" type="presOf" srcId="{07D6C338-B559-4E43-B6D1-3D938B687377}" destId="{EFEF1771-55CB-4E12-BCB7-39E62B3D9995}" srcOrd="0" destOrd="1" presId="urn:microsoft.com/office/officeart/2005/8/layout/vList5"/>
    <dgm:cxn modelId="{4B87403A-00DD-4A78-B970-CC4C10ED08A3}" type="presParOf" srcId="{735EE211-E964-4523-90B4-9534C8E5C51C}" destId="{DF18C33F-96CC-470A-8053-1D2140108D2B}" srcOrd="0" destOrd="0" presId="urn:microsoft.com/office/officeart/2005/8/layout/vList5"/>
    <dgm:cxn modelId="{6640BBF7-42DB-42B1-A395-5731F23EAC98}" type="presParOf" srcId="{DF18C33F-96CC-470A-8053-1D2140108D2B}" destId="{62F01E33-DC89-46AC-8F1A-848A01CB26F5}" srcOrd="0" destOrd="0" presId="urn:microsoft.com/office/officeart/2005/8/layout/vList5"/>
    <dgm:cxn modelId="{D87C0C85-3477-4FE0-9018-7F3A23A243C1}" type="presParOf" srcId="{DF18C33F-96CC-470A-8053-1D2140108D2B}" destId="{2C02316C-D05C-4C88-B5D1-28EE3593E81F}" srcOrd="1" destOrd="0" presId="urn:microsoft.com/office/officeart/2005/8/layout/vList5"/>
    <dgm:cxn modelId="{B472ED9B-11CD-459A-8BE9-832DCCF2CB1B}" type="presParOf" srcId="{735EE211-E964-4523-90B4-9534C8E5C51C}" destId="{7CDE025A-F3C7-459A-AECB-939D131D7E5B}" srcOrd="1" destOrd="0" presId="urn:microsoft.com/office/officeart/2005/8/layout/vList5"/>
    <dgm:cxn modelId="{FA5C1C54-7A36-4951-82BD-3A767575718B}" type="presParOf" srcId="{735EE211-E964-4523-90B4-9534C8E5C51C}" destId="{1CECA078-8C94-44ED-96CD-26C69B53F7B6}" srcOrd="2" destOrd="0" presId="urn:microsoft.com/office/officeart/2005/8/layout/vList5"/>
    <dgm:cxn modelId="{31572792-2C14-4526-9BC1-90EFE87309B7}" type="presParOf" srcId="{1CECA078-8C94-44ED-96CD-26C69B53F7B6}" destId="{7803CFDB-3697-443C-8858-3D15304FB5A3}" srcOrd="0" destOrd="0" presId="urn:microsoft.com/office/officeart/2005/8/layout/vList5"/>
    <dgm:cxn modelId="{0C3E8847-24D5-468A-82B4-714DBEF0FC94}" type="presParOf" srcId="{1CECA078-8C94-44ED-96CD-26C69B53F7B6}" destId="{EFEF1771-55CB-4E12-BCB7-39E62B3D999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22872E4-56E2-4F08-B7A7-33184BBEDD2D}" type="doc">
      <dgm:prSet loTypeId="urn:microsoft.com/office/officeart/2005/8/layout/vList5" loCatId="list" qsTypeId="urn:microsoft.com/office/officeart/2005/8/quickstyle/simple1" qsCatId="simple" csTypeId="urn:microsoft.com/office/officeart/2005/8/colors/accent1_2" csCatId="accent1" phldr="1"/>
      <dgm:spPr/>
      <dgm:t>
        <a:bodyPr/>
        <a:lstStyle/>
        <a:p>
          <a:pPr latinLnBrk="1"/>
          <a:endParaRPr lang="ko-KR" altLang="en-US"/>
        </a:p>
      </dgm:t>
    </dgm:pt>
    <dgm:pt modelId="{288D1F71-52DF-44D5-97CE-C36DEA96C5C7}">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AI/ML for radio/</a:t>
          </a:r>
        </a:p>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AI/ML for NG-RAN</a:t>
          </a:r>
          <a:endParaRPr lang="ko-KR" altLang="en-US" sz="2000">
            <a:latin typeface="Arial" panose="020B0604020202020204" pitchFamily="34" charset="0"/>
            <a:ea typeface="맑은 고딕" panose="020B0503020000020004" pitchFamily="50" charset="-127"/>
            <a:cs typeface="Arial" panose="020B0604020202020204" pitchFamily="34" charset="0"/>
          </a:endParaRPr>
        </a:p>
      </dgm:t>
    </dgm:pt>
    <dgm:pt modelId="{D0C34081-B354-4230-8F60-C5F4EE09EF85}" type="par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08B4194B-892F-489E-9A8B-09CE947307BE}" type="sib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6900E00D-32EA-427C-97AE-1867637B7076}">
      <dgm:prSet phldrT="[텍스트]" custT="1"/>
      <dgm:spPr>
        <a:solidFill>
          <a:schemeClr val="accent2">
            <a:lumMod val="75000"/>
          </a:schemeClr>
        </a:solidFill>
      </dgm:spPr>
      <dgm:t>
        <a:bodyPr/>
        <a:lstStyle/>
        <a:p>
          <a:pPr latinLnBrk="1">
            <a:spcAft>
              <a:spcPct val="35000"/>
            </a:spcAft>
          </a:pPr>
          <a:r>
            <a:rPr lang="en-US" altLang="ko-KR" sz="2000" b="1" dirty="0">
              <a:latin typeface="Arial" panose="020B0604020202020204" pitchFamily="34" charset="0"/>
              <a:ea typeface="맑은 고딕" panose="020B0503020000020004" pitchFamily="50" charset="-127"/>
              <a:cs typeface="Arial" panose="020B0604020202020204" pitchFamily="34" charset="0"/>
            </a:rPr>
            <a:t>Mobility Enhancements</a:t>
          </a:r>
        </a:p>
        <a:p>
          <a:pPr latinLnBrk="1">
            <a:spcAft>
              <a:spcPts val="300"/>
            </a:spcAft>
          </a:pPr>
          <a:r>
            <a:rPr lang="en-US" altLang="ko-KR" sz="2000" b="1" dirty="0">
              <a:latin typeface="Arial" panose="020B0604020202020204" pitchFamily="34" charset="0"/>
              <a:ea typeface="맑은 고딕" panose="020B0503020000020004" pitchFamily="50" charset="-127"/>
              <a:cs typeface="Arial" panose="020B0604020202020204" pitchFamily="34" charset="0"/>
            </a:rPr>
            <a:t>(Predictive Mobility,</a:t>
          </a:r>
        </a:p>
        <a:p>
          <a:pPr latinLnBrk="1">
            <a:spcAft>
              <a:spcPts val="300"/>
            </a:spcAft>
          </a:pPr>
          <a:r>
            <a:rPr lang="en-US" altLang="ko-KR" sz="2000" b="1" dirty="0">
              <a:latin typeface="Arial" panose="020B0604020202020204" pitchFamily="34" charset="0"/>
              <a:ea typeface="맑은 고딕" panose="020B0503020000020004" pitchFamily="50" charset="-127"/>
              <a:cs typeface="Arial" panose="020B0604020202020204" pitchFamily="34" charset="0"/>
            </a:rPr>
            <a:t>LTM Enhancements)</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5F8BD0E8-BFBA-45FC-9087-88EE14351239}" type="parTrans" cxnId="{2F3E3025-A599-41A7-AFF6-73A488BFDD9D}">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2CDB23A8-292E-45FB-BDD4-DF0E9FC04D25}" type="sibTrans" cxnId="{2F3E3025-A599-41A7-AFF6-73A488BFDD9D}">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4CCA6362-2D07-4353-B2FE-19FA65552309}">
      <dgm:prSet phldrT="[텍스트]" custT="1"/>
      <dgm:spPr>
        <a:solidFill>
          <a:schemeClr val="accent2">
            <a:lumMod val="20000"/>
            <a:lumOff val="80000"/>
            <a:alpha val="90000"/>
          </a:schemeClr>
        </a:solidFill>
      </dgm:spPr>
      <dgm:t>
        <a:bodyPr/>
        <a:lstStyle/>
        <a:p>
          <a:pPr latinLnBrk="1"/>
          <a:r>
            <a:rPr lang="en-US" altLang="ko-KR" sz="1800" b="1" smtClean="0">
              <a:solidFill>
                <a:schemeClr val="tx1">
                  <a:lumMod val="65000"/>
                  <a:lumOff val="35000"/>
                </a:schemeClr>
              </a:solidFill>
              <a:latin typeface="Arial" panose="020B0604020202020204" pitchFamily="34" charset="0"/>
              <a:cs typeface="Arial" panose="020B0604020202020204" pitchFamily="34" charset="0"/>
            </a:rPr>
            <a:t>Predictive mobility based on predictive measurement results can reduce handover problems</a:t>
          </a:r>
          <a:r>
            <a:rPr lang="en-US" altLang="ko-KR" sz="1800" smtClean="0">
              <a:solidFill>
                <a:schemeClr val="tx1">
                  <a:lumMod val="65000"/>
                  <a:lumOff val="35000"/>
                </a:schemeClr>
              </a:solidFill>
              <a:latin typeface="Arial" panose="020B0604020202020204" pitchFamily="34" charset="0"/>
              <a:cs typeface="Arial" panose="020B0604020202020204" pitchFamily="34" charset="0"/>
            </a:rPr>
            <a:t>, such as HO failures or unnecessary handoff due to myopic HO decisions and frequent link failures in high frequency ranges. </a:t>
          </a:r>
          <a:r>
            <a:rPr lang="en-US" altLang="ko-KR" sz="1800" b="1" smtClean="0">
              <a:solidFill>
                <a:schemeClr val="tx1">
                  <a:lumMod val="65000"/>
                  <a:lumOff val="35000"/>
                </a:schemeClr>
              </a:solidFill>
              <a:latin typeface="Arial" panose="020B0604020202020204" pitchFamily="34" charset="0"/>
              <a:cs typeface="Arial" panose="020B0604020202020204" pitchFamily="34" charset="0"/>
            </a:rPr>
            <a:t>ML-based model management specific to predictive mobility is needed</a:t>
          </a:r>
          <a:endParaRPr lang="ko-KR" altLang="en-US" sz="1800" b="1">
            <a:latin typeface="Arial" panose="020B0604020202020204" pitchFamily="34" charset="0"/>
            <a:ea typeface="맑은 고딕" panose="020B0503020000020004" pitchFamily="50" charset="-127"/>
            <a:cs typeface="Arial" panose="020B0604020202020204" pitchFamily="34" charset="0"/>
          </a:endParaRPr>
        </a:p>
      </dgm:t>
    </dgm:pt>
    <dgm:pt modelId="{481C1EB6-060D-4735-A915-CF3DEE37CD67}" type="parTrans" cxnId="{E77E7FD3-C266-4A25-B8E0-1EA0D63120F7}">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5E800DAF-76B5-4054-A5A9-245A2031DF51}" type="sibTrans" cxnId="{E77E7FD3-C266-4A25-B8E0-1EA0D63120F7}">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C539DF97-634D-44AF-92DE-E71DC15C4F96}">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Network Energy Saving Enhancements</a:t>
          </a:r>
          <a:endParaRPr lang="ko-KR" altLang="en-US" sz="2000" dirty="0">
            <a:latin typeface="Arial" panose="020B0604020202020204" pitchFamily="34" charset="0"/>
            <a:ea typeface="맑은 고딕" panose="020B0503020000020004" pitchFamily="50" charset="-127"/>
            <a:cs typeface="Arial" panose="020B0604020202020204" pitchFamily="34" charset="0"/>
          </a:endParaRPr>
        </a:p>
      </dgm:t>
    </dgm:pt>
    <dgm:pt modelId="{CE475E70-DA6A-4B38-A6D0-7BD36A665E77}" type="parTrans" cxnId="{222C12F2-F203-47EF-B347-B8988FAC614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BDE36C34-4E13-4263-9E90-2C3B18CB0864}" type="sibTrans" cxnId="{222C12F2-F203-47EF-B347-B8988FAC614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222CCB26-34A3-4446-AC7A-45B8C8D09E28}">
      <dgm:prSet phldrT="[텍스트]" custT="1"/>
      <dgm:spPr>
        <a:solidFill>
          <a:schemeClr val="accent2">
            <a:lumMod val="20000"/>
            <a:lumOff val="80000"/>
            <a:alpha val="90000"/>
          </a:schemeClr>
        </a:solidFill>
      </dgm:spPr>
      <dgm:t>
        <a:bodyPr/>
        <a:lstStyle/>
        <a:p>
          <a:pPr latinLnBrk="0"/>
          <a:r>
            <a:rPr lang="en-US" altLang="en-US" sz="1800" b="1" dirty="0">
              <a:latin typeface="Arial" panose="020B0604020202020204" pitchFamily="34" charset="0"/>
              <a:ea typeface="맑은 고딕" panose="020B0503020000020004" pitchFamily="50" charset="-127"/>
              <a:cs typeface="Arial" panose="020B0604020202020204" pitchFamily="34" charset="0"/>
            </a:rPr>
            <a:t>Network energy saving needs to be further enhanced to make this feature more usable in further extended scenarios such as multi-TRP, NCR and unlicensed band</a:t>
          </a:r>
          <a:endParaRPr lang="ko-KR" altLang="en-US" sz="1800" b="1" dirty="0">
            <a:latin typeface="Arial" panose="020B0604020202020204" pitchFamily="34" charset="0"/>
            <a:ea typeface="맑은 고딕" panose="020B0503020000020004" pitchFamily="50" charset="-127"/>
            <a:cs typeface="Arial" panose="020B0604020202020204" pitchFamily="34" charset="0"/>
          </a:endParaRPr>
        </a:p>
      </dgm:t>
    </dgm:pt>
    <dgm:pt modelId="{83BE1259-B794-4103-B842-6988AFD5FCAE}" type="parTrans" cxnId="{2B7D85E5-E36D-47B0-A655-3425803F078C}">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18506FA9-D91B-4F02-BA89-FB1528155F9E}" type="sibTrans" cxnId="{2B7D85E5-E36D-47B0-A655-3425803F078C}">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53CF4563-49F7-4770-8C66-E9C953514984}">
      <dgm:prSet phldrT="[텍스트]" custT="1"/>
      <dgm:spPr>
        <a:solidFill>
          <a:schemeClr val="accent2">
            <a:lumMod val="20000"/>
            <a:lumOff val="80000"/>
            <a:alpha val="90000"/>
          </a:schemeClr>
        </a:solidFill>
      </dgm:spPr>
      <dgm:t>
        <a:bodyPr/>
        <a:lstStyle/>
        <a:p>
          <a:pPr latinLnBrk="0"/>
          <a:r>
            <a:rPr lang="en-US" sz="1800" b="1" dirty="0">
              <a:latin typeface="Arial" panose="020B0604020202020204" pitchFamily="34" charset="0"/>
              <a:cs typeface="Arial" panose="020B0604020202020204" pitchFamily="34" charset="0"/>
            </a:rPr>
            <a:t>For air interface, performance benefit, implementation flexibility, and privacy/proprietary issues, more focused work scope for Rel-19 should be provided</a:t>
          </a:r>
          <a:r>
            <a:rPr lang="en-US" sz="1800" dirty="0">
              <a:latin typeface="Arial" panose="020B0604020202020204" pitchFamily="34" charset="0"/>
              <a:cs typeface="Arial" panose="020B0604020202020204" pitchFamily="34" charset="0"/>
            </a:rPr>
            <a:t>, taking into account of completeness of study item</a:t>
          </a:r>
          <a:endParaRPr lang="ko-KR" altLang="en-US" sz="1800" dirty="0">
            <a:latin typeface="Arial" panose="020B0604020202020204" pitchFamily="34" charset="0"/>
            <a:ea typeface="맑은 고딕" panose="020B0503020000020004" pitchFamily="50" charset="-127"/>
            <a:cs typeface="Arial" panose="020B0604020202020204" pitchFamily="34" charset="0"/>
          </a:endParaRPr>
        </a:p>
      </dgm:t>
    </dgm:pt>
    <dgm:pt modelId="{10A550AF-139C-4BB5-BDED-CD7EC677424D}" type="sib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B606D614-431B-42C4-966B-B6D9CDF48E07}" type="par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E689D53D-AFB1-442C-98B9-2F12218FD7AC}">
      <dgm:prSet custT="1"/>
      <dgm:spPr/>
      <dgm:t>
        <a:bodyPr/>
        <a:lstStyle/>
        <a:p>
          <a:pPr latinLnBrk="0"/>
          <a:r>
            <a:rPr lang="en-US" altLang="ko-KR" sz="1800" b="1" dirty="0">
              <a:latin typeface="Arial" panose="020B0604020202020204" pitchFamily="34" charset="0"/>
              <a:ea typeface="맑은 고딕" panose="020B0503020000020004" pitchFamily="50" charset="-127"/>
              <a:cs typeface="Arial" panose="020B0604020202020204" pitchFamily="34" charset="0"/>
            </a:rPr>
            <a:t>For NG-RAN, </a:t>
          </a:r>
          <a:r>
            <a:rPr lang="en-US" altLang="ko-KR" sz="1800" b="0" dirty="0">
              <a:latin typeface="Arial" panose="020B0604020202020204" pitchFamily="34" charset="0"/>
              <a:ea typeface="맑은 고딕" panose="020B0503020000020004" pitchFamily="50" charset="-127"/>
              <a:cs typeface="Arial" panose="020B0604020202020204" pitchFamily="34" charset="0"/>
            </a:rPr>
            <a:t>AI/ML can be better utilized for couple of use cases such as </a:t>
          </a:r>
          <a:r>
            <a:rPr lang="en-US" altLang="ko-KR" sz="1800" b="1" dirty="0">
              <a:latin typeface="Arial" panose="020B0604020202020204" pitchFamily="34" charset="0"/>
              <a:ea typeface="맑은 고딕" panose="020B0503020000020004" pitchFamily="50" charset="-127"/>
              <a:cs typeface="Arial" panose="020B0604020202020204" pitchFamily="34" charset="0"/>
            </a:rPr>
            <a:t>more robust dual connectivity operation of better support of </a:t>
          </a:r>
          <a:r>
            <a:rPr lang="en-US" altLang="ko-KR" sz="1800" b="1" dirty="0" err="1">
              <a:latin typeface="Arial" panose="020B0604020202020204" pitchFamily="34" charset="0"/>
              <a:ea typeface="맑은 고딕" panose="020B0503020000020004" pitchFamily="50" charset="-127"/>
              <a:cs typeface="Arial" panose="020B0604020202020204" pitchFamily="34" charset="0"/>
            </a:rPr>
            <a:t>QoE</a:t>
          </a:r>
          <a:endParaRPr lang="ko-KR" altLang="en-US" sz="1800" b="1" dirty="0">
            <a:latin typeface="Arial" panose="020B0604020202020204" pitchFamily="34" charset="0"/>
            <a:ea typeface="맑은 고딕" panose="020B0503020000020004" pitchFamily="50" charset="-127"/>
            <a:cs typeface="Arial" panose="020B0604020202020204" pitchFamily="34" charset="0"/>
          </a:endParaRPr>
        </a:p>
      </dgm:t>
    </dgm:pt>
    <dgm:pt modelId="{B0F887AF-9623-4023-A1AB-C9A6759F55F3}" type="parTrans" cxnId="{5FAB128B-C4D6-4899-871C-6F15037860B3}">
      <dgm:prSet/>
      <dgm:spPr/>
      <dgm:t>
        <a:bodyPr/>
        <a:lstStyle/>
        <a:p>
          <a:pPr latinLnBrk="1"/>
          <a:endParaRPr lang="ko-KR" altLang="en-US"/>
        </a:p>
      </dgm:t>
    </dgm:pt>
    <dgm:pt modelId="{09C83615-FEA0-4585-8EC5-8D9510F6C37A}" type="sibTrans" cxnId="{5FAB128B-C4D6-4899-871C-6F15037860B3}">
      <dgm:prSet/>
      <dgm:spPr/>
      <dgm:t>
        <a:bodyPr/>
        <a:lstStyle/>
        <a:p>
          <a:pPr latinLnBrk="1"/>
          <a:endParaRPr lang="ko-KR" altLang="en-US"/>
        </a:p>
      </dgm:t>
    </dgm:pt>
    <dgm:pt modelId="{911C927C-F58C-40D7-8279-83DD425872ED}">
      <dgm:prSet custT="1"/>
      <dgm:spPr/>
      <dgm:t>
        <a:bodyPr/>
        <a:lstStyle/>
        <a:p>
          <a:pPr latinLnBrk="1"/>
          <a:r>
            <a:rPr lang="en-US" altLang="ko-KR" sz="1800" b="1" dirty="0" smtClean="0">
              <a:latin typeface="Arial" panose="020B0604020202020204" pitchFamily="34" charset="0"/>
              <a:ea typeface="맑은 고딕" panose="020B0503020000020004" pitchFamily="50" charset="-127"/>
              <a:cs typeface="Arial" panose="020B0604020202020204" pitchFamily="34" charset="0"/>
            </a:rPr>
            <a:t>LTM needs to be further enhanced </a:t>
          </a:r>
          <a:r>
            <a:rPr lang="en-US" altLang="ko-KR" sz="1800" dirty="0" smtClean="0">
              <a:latin typeface="Arial" panose="020B0604020202020204" pitchFamily="34" charset="0"/>
              <a:ea typeface="맑은 고딕" panose="020B0503020000020004" pitchFamily="50" charset="-127"/>
              <a:cs typeface="Arial" panose="020B0604020202020204" pitchFamily="34" charset="0"/>
            </a:rPr>
            <a:t>to support </a:t>
          </a:r>
          <a:r>
            <a:rPr lang="en-US" altLang="ko-KR" sz="1800" b="1" dirty="0" smtClean="0">
              <a:latin typeface="Arial" panose="020B0604020202020204" pitchFamily="34" charset="0"/>
              <a:ea typeface="맑은 고딕" panose="020B0503020000020004" pitchFamily="50" charset="-127"/>
              <a:cs typeface="Arial" panose="020B0604020202020204" pitchFamily="34" charset="0"/>
            </a:rPr>
            <a:t>more robust LTM operation, reduction of CSI measurements and reporting for LTM candidates, inter-CU LTM, deactivation of candidate cell</a:t>
          </a:r>
          <a:endParaRPr lang="ko-KR" altLang="en-US" sz="1800" dirty="0">
            <a:latin typeface="Arial" panose="020B0604020202020204" pitchFamily="34" charset="0"/>
            <a:ea typeface="맑은 고딕" panose="020B0503020000020004" pitchFamily="50" charset="-127"/>
            <a:cs typeface="Arial" panose="020B0604020202020204" pitchFamily="34" charset="0"/>
          </a:endParaRPr>
        </a:p>
      </dgm:t>
    </dgm:pt>
    <dgm:pt modelId="{ECCB8E61-3095-4D18-B72D-55972FE18519}" type="parTrans" cxnId="{6F521309-9610-4309-B4A5-EC2D3878AFB2}">
      <dgm:prSet/>
      <dgm:spPr/>
      <dgm:t>
        <a:bodyPr/>
        <a:lstStyle/>
        <a:p>
          <a:pPr latinLnBrk="1"/>
          <a:endParaRPr lang="ko-KR" altLang="en-US"/>
        </a:p>
      </dgm:t>
    </dgm:pt>
    <dgm:pt modelId="{631E0587-0EA8-493D-8D95-6C2BE8126721}" type="sibTrans" cxnId="{6F521309-9610-4309-B4A5-EC2D3878AFB2}">
      <dgm:prSet/>
      <dgm:spPr/>
      <dgm:t>
        <a:bodyPr/>
        <a:lstStyle/>
        <a:p>
          <a:pPr latinLnBrk="1"/>
          <a:endParaRPr lang="ko-KR" altLang="en-US"/>
        </a:p>
      </dgm:t>
    </dgm:pt>
    <dgm:pt modelId="{735EE211-E964-4523-90B4-9534C8E5C51C}" type="pres">
      <dgm:prSet presAssocID="{B22872E4-56E2-4F08-B7A7-33184BBEDD2D}" presName="Name0" presStyleCnt="0">
        <dgm:presLayoutVars>
          <dgm:dir/>
          <dgm:animLvl val="lvl"/>
          <dgm:resizeHandles val="exact"/>
        </dgm:presLayoutVars>
      </dgm:prSet>
      <dgm:spPr/>
      <dgm:t>
        <a:bodyPr/>
        <a:lstStyle/>
        <a:p>
          <a:pPr latinLnBrk="1"/>
          <a:endParaRPr lang="ko-KR" altLang="en-US"/>
        </a:p>
      </dgm:t>
    </dgm:pt>
    <dgm:pt modelId="{40E2CFA8-BC3A-4815-B163-DAD61284A8E3}" type="pres">
      <dgm:prSet presAssocID="{288D1F71-52DF-44D5-97CE-C36DEA96C5C7}" presName="linNode" presStyleCnt="0"/>
      <dgm:spPr/>
    </dgm:pt>
    <dgm:pt modelId="{6AA98D04-1DF7-4F01-86C2-DB01B0B5D1ED}" type="pres">
      <dgm:prSet presAssocID="{288D1F71-52DF-44D5-97CE-C36DEA96C5C7}" presName="parentText" presStyleLbl="node1" presStyleIdx="0" presStyleCnt="3" custScaleX="85395" custScaleY="75828">
        <dgm:presLayoutVars>
          <dgm:chMax val="1"/>
          <dgm:bulletEnabled val="1"/>
        </dgm:presLayoutVars>
      </dgm:prSet>
      <dgm:spPr/>
      <dgm:t>
        <a:bodyPr/>
        <a:lstStyle/>
        <a:p>
          <a:pPr latinLnBrk="1"/>
          <a:endParaRPr lang="ko-KR" altLang="en-US"/>
        </a:p>
      </dgm:t>
    </dgm:pt>
    <dgm:pt modelId="{8CCEBAC4-C9E8-4BDC-BF05-C779DA265F7D}" type="pres">
      <dgm:prSet presAssocID="{288D1F71-52DF-44D5-97CE-C36DEA96C5C7}" presName="descendantText" presStyleLbl="alignAccFollowNode1" presStyleIdx="0" presStyleCnt="3" custScaleX="132753" custScaleY="84134" custLinFactNeighborX="0">
        <dgm:presLayoutVars>
          <dgm:bulletEnabled val="1"/>
        </dgm:presLayoutVars>
      </dgm:prSet>
      <dgm:spPr/>
      <dgm:t>
        <a:bodyPr/>
        <a:lstStyle/>
        <a:p>
          <a:pPr latinLnBrk="1"/>
          <a:endParaRPr lang="ko-KR" altLang="en-US"/>
        </a:p>
      </dgm:t>
    </dgm:pt>
    <dgm:pt modelId="{E0BB6D44-94D7-4574-9399-F7FAD6AD633F}" type="pres">
      <dgm:prSet presAssocID="{08B4194B-892F-489E-9A8B-09CE947307BE}" presName="sp" presStyleCnt="0"/>
      <dgm:spPr/>
    </dgm:pt>
    <dgm:pt modelId="{DF18C33F-96CC-470A-8053-1D2140108D2B}" type="pres">
      <dgm:prSet presAssocID="{6900E00D-32EA-427C-97AE-1867637B7076}" presName="linNode" presStyleCnt="0"/>
      <dgm:spPr/>
    </dgm:pt>
    <dgm:pt modelId="{62F01E33-DC89-46AC-8F1A-848A01CB26F5}" type="pres">
      <dgm:prSet presAssocID="{6900E00D-32EA-427C-97AE-1867637B7076}" presName="parentText" presStyleLbl="node1" presStyleIdx="1" presStyleCnt="3" custScaleX="80484" custScaleY="73120">
        <dgm:presLayoutVars>
          <dgm:chMax val="1"/>
          <dgm:bulletEnabled val="1"/>
        </dgm:presLayoutVars>
      </dgm:prSet>
      <dgm:spPr/>
      <dgm:t>
        <a:bodyPr/>
        <a:lstStyle/>
        <a:p>
          <a:pPr latinLnBrk="1"/>
          <a:endParaRPr lang="ko-KR" altLang="en-US"/>
        </a:p>
      </dgm:t>
    </dgm:pt>
    <dgm:pt modelId="{2C02316C-D05C-4C88-B5D1-28EE3593E81F}" type="pres">
      <dgm:prSet presAssocID="{6900E00D-32EA-427C-97AE-1867637B7076}" presName="descendantText" presStyleLbl="alignAccFollowNode1" presStyleIdx="1" presStyleCnt="3" custScaleX="125022" custScaleY="95237">
        <dgm:presLayoutVars>
          <dgm:bulletEnabled val="1"/>
        </dgm:presLayoutVars>
      </dgm:prSet>
      <dgm:spPr/>
      <dgm:t>
        <a:bodyPr/>
        <a:lstStyle/>
        <a:p>
          <a:pPr latinLnBrk="1"/>
          <a:endParaRPr lang="ko-KR" altLang="en-US"/>
        </a:p>
      </dgm:t>
    </dgm:pt>
    <dgm:pt modelId="{7CDE025A-F3C7-459A-AECB-939D131D7E5B}" type="pres">
      <dgm:prSet presAssocID="{2CDB23A8-292E-45FB-BDD4-DF0E9FC04D25}" presName="sp" presStyleCnt="0"/>
      <dgm:spPr/>
    </dgm:pt>
    <dgm:pt modelId="{1CECA078-8C94-44ED-96CD-26C69B53F7B6}" type="pres">
      <dgm:prSet presAssocID="{C539DF97-634D-44AF-92DE-E71DC15C4F96}" presName="linNode" presStyleCnt="0"/>
      <dgm:spPr/>
    </dgm:pt>
    <dgm:pt modelId="{7803CFDB-3697-443C-8858-3D15304FB5A3}" type="pres">
      <dgm:prSet presAssocID="{C539DF97-634D-44AF-92DE-E71DC15C4F96}" presName="parentText" presStyleLbl="node1" presStyleIdx="2" presStyleCnt="3" custScaleX="75124" custScaleY="42830">
        <dgm:presLayoutVars>
          <dgm:chMax val="1"/>
          <dgm:bulletEnabled val="1"/>
        </dgm:presLayoutVars>
      </dgm:prSet>
      <dgm:spPr/>
      <dgm:t>
        <a:bodyPr/>
        <a:lstStyle/>
        <a:p>
          <a:pPr latinLnBrk="1"/>
          <a:endParaRPr lang="ko-KR" altLang="en-US"/>
        </a:p>
      </dgm:t>
    </dgm:pt>
    <dgm:pt modelId="{EFEF1771-55CB-4E12-BCB7-39E62B3D9995}" type="pres">
      <dgm:prSet presAssocID="{C539DF97-634D-44AF-92DE-E71DC15C4F96}" presName="descendantText" presStyleLbl="alignAccFollowNode1" presStyleIdx="2" presStyleCnt="3" custScaleX="116710" custScaleY="55952">
        <dgm:presLayoutVars>
          <dgm:bulletEnabled val="1"/>
        </dgm:presLayoutVars>
      </dgm:prSet>
      <dgm:spPr/>
      <dgm:t>
        <a:bodyPr/>
        <a:lstStyle/>
        <a:p>
          <a:pPr latinLnBrk="1"/>
          <a:endParaRPr lang="ko-KR" altLang="en-US"/>
        </a:p>
      </dgm:t>
    </dgm:pt>
  </dgm:ptLst>
  <dgm:cxnLst>
    <dgm:cxn modelId="{242A32BD-B7AE-4E0C-8CB2-389B513BF41E}" type="presOf" srcId="{4CCA6362-2D07-4353-B2FE-19FA65552309}" destId="{2C02316C-D05C-4C88-B5D1-28EE3593E81F}" srcOrd="0" destOrd="0" presId="urn:microsoft.com/office/officeart/2005/8/layout/vList5"/>
    <dgm:cxn modelId="{222C12F2-F203-47EF-B347-B8988FAC614A}" srcId="{B22872E4-56E2-4F08-B7A7-33184BBEDD2D}" destId="{C539DF97-634D-44AF-92DE-E71DC15C4F96}" srcOrd="2" destOrd="0" parTransId="{CE475E70-DA6A-4B38-A6D0-7BD36A665E77}" sibTransId="{BDE36C34-4E13-4263-9E90-2C3B18CB0864}"/>
    <dgm:cxn modelId="{401596CA-4115-4E89-AED4-23AB05AA4A84}" type="presOf" srcId="{288D1F71-52DF-44D5-97CE-C36DEA96C5C7}" destId="{6AA98D04-1DF7-4F01-86C2-DB01B0B5D1ED}" srcOrd="0" destOrd="0" presId="urn:microsoft.com/office/officeart/2005/8/layout/vList5"/>
    <dgm:cxn modelId="{67D583C0-7D1C-4AEF-974D-527B617748FB}" type="presOf" srcId="{C539DF97-634D-44AF-92DE-E71DC15C4F96}" destId="{7803CFDB-3697-443C-8858-3D15304FB5A3}" srcOrd="0" destOrd="0" presId="urn:microsoft.com/office/officeart/2005/8/layout/vList5"/>
    <dgm:cxn modelId="{5FAB128B-C4D6-4899-871C-6F15037860B3}" srcId="{288D1F71-52DF-44D5-97CE-C36DEA96C5C7}" destId="{E689D53D-AFB1-442C-98B9-2F12218FD7AC}" srcOrd="1" destOrd="0" parTransId="{B0F887AF-9623-4023-A1AB-C9A6759F55F3}" sibTransId="{09C83615-FEA0-4585-8EC5-8D9510F6C37A}"/>
    <dgm:cxn modelId="{2B7D85E5-E36D-47B0-A655-3425803F078C}" srcId="{C539DF97-634D-44AF-92DE-E71DC15C4F96}" destId="{222CCB26-34A3-4446-AC7A-45B8C8D09E28}" srcOrd="0" destOrd="0" parTransId="{83BE1259-B794-4103-B842-6988AFD5FCAE}" sibTransId="{18506FA9-D91B-4F02-BA89-FB1528155F9E}"/>
    <dgm:cxn modelId="{DD6A5D38-656C-4E09-9DDE-6D3CD6F391FA}" srcId="{B22872E4-56E2-4F08-B7A7-33184BBEDD2D}" destId="{288D1F71-52DF-44D5-97CE-C36DEA96C5C7}" srcOrd="0" destOrd="0" parTransId="{D0C34081-B354-4230-8F60-C5F4EE09EF85}" sibTransId="{08B4194B-892F-489E-9A8B-09CE947307BE}"/>
    <dgm:cxn modelId="{9B0733EB-A3BB-4791-A752-804F5AF10DA9}" type="presOf" srcId="{E689D53D-AFB1-442C-98B9-2F12218FD7AC}" destId="{8CCEBAC4-C9E8-4BDC-BF05-C779DA265F7D}" srcOrd="0" destOrd="1" presId="urn:microsoft.com/office/officeart/2005/8/layout/vList5"/>
    <dgm:cxn modelId="{6F521309-9610-4309-B4A5-EC2D3878AFB2}" srcId="{6900E00D-32EA-427C-97AE-1867637B7076}" destId="{911C927C-F58C-40D7-8279-83DD425872ED}" srcOrd="1" destOrd="0" parTransId="{ECCB8E61-3095-4D18-B72D-55972FE18519}" sibTransId="{631E0587-0EA8-493D-8D95-6C2BE8126721}"/>
    <dgm:cxn modelId="{9C527CD5-F4DA-413A-B7EE-2132F77D166C}" type="presOf" srcId="{53CF4563-49F7-4770-8C66-E9C953514984}" destId="{8CCEBAC4-C9E8-4BDC-BF05-C779DA265F7D}" srcOrd="0" destOrd="0" presId="urn:microsoft.com/office/officeart/2005/8/layout/vList5"/>
    <dgm:cxn modelId="{67FAEB09-4D21-44A4-895B-95FFDBA95A99}" type="presOf" srcId="{222CCB26-34A3-4446-AC7A-45B8C8D09E28}" destId="{EFEF1771-55CB-4E12-BCB7-39E62B3D9995}" srcOrd="0" destOrd="0" presId="urn:microsoft.com/office/officeart/2005/8/layout/vList5"/>
    <dgm:cxn modelId="{E77E7FD3-C266-4A25-B8E0-1EA0D63120F7}" srcId="{6900E00D-32EA-427C-97AE-1867637B7076}" destId="{4CCA6362-2D07-4353-B2FE-19FA65552309}" srcOrd="0" destOrd="0" parTransId="{481C1EB6-060D-4735-A915-CF3DEE37CD67}" sibTransId="{5E800DAF-76B5-4054-A5A9-245A2031DF51}"/>
    <dgm:cxn modelId="{D86545D6-F6D7-4485-BAF8-F350BF700346}" srcId="{288D1F71-52DF-44D5-97CE-C36DEA96C5C7}" destId="{53CF4563-49F7-4770-8C66-E9C953514984}" srcOrd="0" destOrd="0" parTransId="{B606D614-431B-42C4-966B-B6D9CDF48E07}" sibTransId="{10A550AF-139C-4BB5-BDED-CD7EC677424D}"/>
    <dgm:cxn modelId="{2F3E3025-A599-41A7-AFF6-73A488BFDD9D}" srcId="{B22872E4-56E2-4F08-B7A7-33184BBEDD2D}" destId="{6900E00D-32EA-427C-97AE-1867637B7076}" srcOrd="1" destOrd="0" parTransId="{5F8BD0E8-BFBA-45FC-9087-88EE14351239}" sibTransId="{2CDB23A8-292E-45FB-BDD4-DF0E9FC04D25}"/>
    <dgm:cxn modelId="{B0D81787-C603-4010-A23B-150D5FEE4C1F}" type="presOf" srcId="{911C927C-F58C-40D7-8279-83DD425872ED}" destId="{2C02316C-D05C-4C88-B5D1-28EE3593E81F}" srcOrd="0" destOrd="1" presId="urn:microsoft.com/office/officeart/2005/8/layout/vList5"/>
    <dgm:cxn modelId="{D6D3943A-B346-43A3-94C0-3F2D6E46300B}" type="presOf" srcId="{B22872E4-56E2-4F08-B7A7-33184BBEDD2D}" destId="{735EE211-E964-4523-90B4-9534C8E5C51C}" srcOrd="0" destOrd="0" presId="urn:microsoft.com/office/officeart/2005/8/layout/vList5"/>
    <dgm:cxn modelId="{271973F9-8943-43DF-B95D-E32BAAD40E27}" type="presOf" srcId="{6900E00D-32EA-427C-97AE-1867637B7076}" destId="{62F01E33-DC89-46AC-8F1A-848A01CB26F5}" srcOrd="0" destOrd="0" presId="urn:microsoft.com/office/officeart/2005/8/layout/vList5"/>
    <dgm:cxn modelId="{A1BC15E9-1F18-4C4F-BCA9-706A680C5117}" type="presParOf" srcId="{735EE211-E964-4523-90B4-9534C8E5C51C}" destId="{40E2CFA8-BC3A-4815-B163-DAD61284A8E3}" srcOrd="0" destOrd="0" presId="urn:microsoft.com/office/officeart/2005/8/layout/vList5"/>
    <dgm:cxn modelId="{CCA2534F-5A21-432C-959A-493885706B57}" type="presParOf" srcId="{40E2CFA8-BC3A-4815-B163-DAD61284A8E3}" destId="{6AA98D04-1DF7-4F01-86C2-DB01B0B5D1ED}" srcOrd="0" destOrd="0" presId="urn:microsoft.com/office/officeart/2005/8/layout/vList5"/>
    <dgm:cxn modelId="{15FB86A4-B5D2-4A75-94A5-2F3CD65654AE}" type="presParOf" srcId="{40E2CFA8-BC3A-4815-B163-DAD61284A8E3}" destId="{8CCEBAC4-C9E8-4BDC-BF05-C779DA265F7D}" srcOrd="1" destOrd="0" presId="urn:microsoft.com/office/officeart/2005/8/layout/vList5"/>
    <dgm:cxn modelId="{749CD33A-F14C-409F-8E13-8DE8E50C3F21}" type="presParOf" srcId="{735EE211-E964-4523-90B4-9534C8E5C51C}" destId="{E0BB6D44-94D7-4574-9399-F7FAD6AD633F}" srcOrd="1" destOrd="0" presId="urn:microsoft.com/office/officeart/2005/8/layout/vList5"/>
    <dgm:cxn modelId="{5B551EEF-A4E9-44E0-9862-41C26A4B5F61}" type="presParOf" srcId="{735EE211-E964-4523-90B4-9534C8E5C51C}" destId="{DF18C33F-96CC-470A-8053-1D2140108D2B}" srcOrd="2" destOrd="0" presId="urn:microsoft.com/office/officeart/2005/8/layout/vList5"/>
    <dgm:cxn modelId="{DF3A7C63-4F0F-4BB3-B160-39DB5989B173}" type="presParOf" srcId="{DF18C33F-96CC-470A-8053-1D2140108D2B}" destId="{62F01E33-DC89-46AC-8F1A-848A01CB26F5}" srcOrd="0" destOrd="0" presId="urn:microsoft.com/office/officeart/2005/8/layout/vList5"/>
    <dgm:cxn modelId="{5FF9DCE8-A626-4ED7-B411-303B6BCE81F4}" type="presParOf" srcId="{DF18C33F-96CC-470A-8053-1D2140108D2B}" destId="{2C02316C-D05C-4C88-B5D1-28EE3593E81F}" srcOrd="1" destOrd="0" presId="urn:microsoft.com/office/officeart/2005/8/layout/vList5"/>
    <dgm:cxn modelId="{C079047B-7A57-44FF-AD6D-B1C6ECACB4F7}" type="presParOf" srcId="{735EE211-E964-4523-90B4-9534C8E5C51C}" destId="{7CDE025A-F3C7-459A-AECB-939D131D7E5B}" srcOrd="3" destOrd="0" presId="urn:microsoft.com/office/officeart/2005/8/layout/vList5"/>
    <dgm:cxn modelId="{EE1F32B7-0750-489D-BC7E-178134077C2C}" type="presParOf" srcId="{735EE211-E964-4523-90B4-9534C8E5C51C}" destId="{1CECA078-8C94-44ED-96CD-26C69B53F7B6}" srcOrd="4" destOrd="0" presId="urn:microsoft.com/office/officeart/2005/8/layout/vList5"/>
    <dgm:cxn modelId="{43699C94-C3B3-4F65-A83E-9F5078ED454F}" type="presParOf" srcId="{1CECA078-8C94-44ED-96CD-26C69B53F7B6}" destId="{7803CFDB-3697-443C-8858-3D15304FB5A3}" srcOrd="0" destOrd="0" presId="urn:microsoft.com/office/officeart/2005/8/layout/vList5"/>
    <dgm:cxn modelId="{B1AC01C5-886B-4EEE-99CC-FDC3C2AF7C8A}" type="presParOf" srcId="{1CECA078-8C94-44ED-96CD-26C69B53F7B6}" destId="{EFEF1771-55CB-4E12-BCB7-39E62B3D999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22872E4-56E2-4F08-B7A7-33184BBEDD2D}" type="doc">
      <dgm:prSet loTypeId="urn:microsoft.com/office/officeart/2005/8/layout/vList5" loCatId="list" qsTypeId="urn:microsoft.com/office/officeart/2005/8/quickstyle/simple1" qsCatId="simple" csTypeId="urn:microsoft.com/office/officeart/2005/8/colors/accent1_2" csCatId="accent1" phldr="1"/>
      <dgm:spPr/>
      <dgm:t>
        <a:bodyPr/>
        <a:lstStyle/>
        <a:p>
          <a:pPr latinLnBrk="1"/>
          <a:endParaRPr lang="ko-KR" altLang="en-US"/>
        </a:p>
      </dgm:t>
    </dgm:pt>
    <dgm:pt modelId="{288D1F71-52DF-44D5-97CE-C36DEA96C5C7}">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SDT enhancements</a:t>
          </a:r>
          <a:endParaRPr lang="ko-KR" altLang="en-US" sz="2000">
            <a:latin typeface="Arial" panose="020B0604020202020204" pitchFamily="34" charset="0"/>
            <a:ea typeface="맑은 고딕" panose="020B0503020000020004" pitchFamily="50" charset="-127"/>
            <a:cs typeface="Arial" panose="020B0604020202020204" pitchFamily="34" charset="0"/>
          </a:endParaRPr>
        </a:p>
      </dgm:t>
    </dgm:pt>
    <dgm:pt modelId="{D0C34081-B354-4230-8F60-C5F4EE09EF85}" type="par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08B4194B-892F-489E-9A8B-09CE947307BE}" type="sib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6900E00D-32EA-427C-97AE-1867637B7076}">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L2 overhead reduction</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5F8BD0E8-BFBA-45FC-9087-88EE14351239}" type="parTrans" cxnId="{2F3E3025-A599-41A7-AFF6-73A488BFDD9D}">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2CDB23A8-292E-45FB-BDD4-DF0E9FC04D25}" type="sibTrans" cxnId="{2F3E3025-A599-41A7-AFF6-73A488BFDD9D}">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4CCA6362-2D07-4353-B2FE-19FA65552309}">
      <dgm:prSet phldrT="[텍스트]" custT="1"/>
      <dgm:spPr>
        <a:solidFill>
          <a:schemeClr val="accent2">
            <a:lumMod val="20000"/>
            <a:lumOff val="80000"/>
            <a:alpha val="90000"/>
          </a:schemeClr>
        </a:solidFill>
      </dgm:spPr>
      <dgm:t>
        <a:bodyPr/>
        <a:lstStyle/>
        <a:p>
          <a:pPr latinLnBrk="1"/>
          <a:r>
            <a:rPr lang="en-US" sz="1800" b="1" dirty="0">
              <a:latin typeface="Arial" panose="020B0604020202020204" pitchFamily="34" charset="0"/>
              <a:ea typeface="맑은 고딕" panose="020B0503020000020004" pitchFamily="50" charset="-127"/>
              <a:cs typeface="Arial" panose="020B0604020202020204" pitchFamily="34" charset="0"/>
            </a:rPr>
            <a:t>In order to increase resource utilization, it is necessary to study L2 overhead reduction</a:t>
          </a:r>
          <a:endParaRPr lang="ko-KR" altLang="en-US" sz="1800">
            <a:latin typeface="Arial" panose="020B0604020202020204" pitchFamily="34" charset="0"/>
            <a:ea typeface="맑은 고딕" panose="020B0503020000020004" pitchFamily="50" charset="-127"/>
            <a:cs typeface="Arial" panose="020B0604020202020204" pitchFamily="34" charset="0"/>
          </a:endParaRPr>
        </a:p>
      </dgm:t>
    </dgm:pt>
    <dgm:pt modelId="{481C1EB6-060D-4735-A915-CF3DEE37CD67}" type="parTrans" cxnId="{E77E7FD3-C266-4A25-B8E0-1EA0D63120F7}">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5E800DAF-76B5-4054-A5A9-245A2031DF51}" type="sibTrans" cxnId="{E77E7FD3-C266-4A25-B8E0-1EA0D63120F7}">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C539DF97-634D-44AF-92DE-E71DC15C4F96}">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NR positioning enhancements</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CE475E70-DA6A-4B38-A6D0-7BD36A665E77}" type="parTrans" cxnId="{222C12F2-F203-47EF-B347-B8988FAC614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BDE36C34-4E13-4263-9E90-2C3B18CB0864}" type="sibTrans" cxnId="{222C12F2-F203-47EF-B347-B8988FAC614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222CCB26-34A3-4446-AC7A-45B8C8D09E28}">
      <dgm:prSet phldrT="[텍스트]" custT="1"/>
      <dgm:spPr>
        <a:solidFill>
          <a:schemeClr val="accent2">
            <a:lumMod val="20000"/>
            <a:lumOff val="80000"/>
            <a:alpha val="90000"/>
          </a:schemeClr>
        </a:solidFill>
      </dgm:spPr>
      <dgm:t>
        <a:bodyPr/>
        <a:lstStyle/>
        <a:p>
          <a:pPr latinLnBrk="1"/>
          <a:r>
            <a:rPr lang="en-US" altLang="ko-KR" sz="1800" b="1" dirty="0">
              <a:latin typeface="Arial" panose="020B0604020202020204" pitchFamily="34" charset="0"/>
              <a:cs typeface="Arial" panose="020B0604020202020204" pitchFamily="34" charset="0"/>
            </a:rPr>
            <a:t>For CPP, further enhancements on the positioning accuracy for various scenarios are necessary </a:t>
          </a:r>
          <a:r>
            <a:rPr lang="en-US" altLang="ko-KR" sz="1800" dirty="0">
              <a:latin typeface="Arial" panose="020B0604020202020204" pitchFamily="34" charset="0"/>
              <a:cs typeface="Arial" panose="020B0604020202020204" pitchFamily="34" charset="0"/>
            </a:rPr>
            <a:t>in addition to basic functionalities defined in Rel-18</a:t>
          </a:r>
          <a:endParaRPr lang="ko-KR" altLang="en-US" sz="1800" dirty="0">
            <a:latin typeface="Arial" panose="020B0604020202020204" pitchFamily="34" charset="0"/>
            <a:ea typeface="맑은 고딕" panose="020B0503020000020004" pitchFamily="50" charset="-127"/>
            <a:cs typeface="Arial" panose="020B0604020202020204" pitchFamily="34" charset="0"/>
          </a:endParaRPr>
        </a:p>
      </dgm:t>
    </dgm:pt>
    <dgm:pt modelId="{83BE1259-B794-4103-B842-6988AFD5FCAE}" type="parTrans" cxnId="{2B7D85E5-E36D-47B0-A655-3425803F078C}">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18506FA9-D91B-4F02-BA89-FB1528155F9E}" type="sibTrans" cxnId="{2B7D85E5-E36D-47B0-A655-3425803F078C}">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53CF4563-49F7-4770-8C66-E9C953514984}">
      <dgm:prSet phldrT="[텍스트]" custT="1"/>
      <dgm:spPr>
        <a:solidFill>
          <a:schemeClr val="accent2">
            <a:lumMod val="20000"/>
            <a:lumOff val="80000"/>
            <a:alpha val="90000"/>
          </a:schemeClr>
        </a:solidFill>
      </dgm:spPr>
      <dgm:t>
        <a:bodyPr/>
        <a:lstStyle/>
        <a:p>
          <a:pPr latinLnBrk="1"/>
          <a:r>
            <a:rPr kumimoji="0" lang="en-US" altLang="ko-KR" sz="1800" b="0" i="0" dirty="0" smtClean="0">
              <a:solidFill>
                <a:schemeClr val="tx1"/>
              </a:solidFill>
              <a:latin typeface="Arial" panose="020B0604020202020204" pitchFamily="34" charset="0"/>
              <a:cs typeface="Arial" panose="020B0604020202020204" pitchFamily="34" charset="0"/>
            </a:rPr>
            <a:t>In order to make SDT feature more applicable, </a:t>
          </a:r>
          <a:r>
            <a:rPr kumimoji="0" lang="en-US" altLang="ko-KR" sz="1800" b="1" i="0" dirty="0" smtClean="0">
              <a:solidFill>
                <a:schemeClr val="tx1"/>
              </a:solidFill>
              <a:latin typeface="Arial" panose="020B0604020202020204" pitchFamily="34" charset="0"/>
              <a:cs typeface="Arial" panose="020B0604020202020204" pitchFamily="34" charset="0"/>
            </a:rPr>
            <a:t>SDT specific BWP is needed to provide enough bandwidth for data transmission/reception</a:t>
          </a:r>
          <a:r>
            <a:rPr kumimoji="0" lang="en-US" altLang="ko-KR" sz="1800" b="0" i="0" dirty="0" smtClean="0">
              <a:solidFill>
                <a:schemeClr val="tx1"/>
              </a:solidFill>
              <a:latin typeface="Arial" panose="020B0604020202020204" pitchFamily="34" charset="0"/>
              <a:cs typeface="Arial" panose="020B0604020202020204" pitchFamily="34" charset="0"/>
            </a:rPr>
            <a:t> and avoid congestion on initial BWP</a:t>
          </a:r>
          <a:endParaRPr lang="ko-KR" altLang="en-US" sz="1800" b="0" i="0" dirty="0">
            <a:solidFill>
              <a:schemeClr val="tx1"/>
            </a:solidFill>
            <a:latin typeface="Arial" panose="020B0604020202020204" pitchFamily="34" charset="0"/>
            <a:ea typeface="맑은 고딕" panose="020B0503020000020004" pitchFamily="50" charset="-127"/>
            <a:cs typeface="Arial" panose="020B0604020202020204" pitchFamily="34" charset="0"/>
          </a:endParaRPr>
        </a:p>
      </dgm:t>
    </dgm:pt>
    <dgm:pt modelId="{10A550AF-139C-4BB5-BDED-CD7EC677424D}" type="sib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B606D614-431B-42C4-966B-B6D9CDF48E07}" type="par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C5D5A160-9CE0-4AE9-BEB7-2B5394155E03}">
      <dgm:prSet phldrT="[텍스트]" custT="1"/>
      <dgm:spPr>
        <a:solidFill>
          <a:schemeClr val="accent2">
            <a:lumMod val="20000"/>
            <a:lumOff val="80000"/>
            <a:alpha val="90000"/>
          </a:schemeClr>
        </a:solidFill>
      </dgm:spPr>
      <dgm:t>
        <a:bodyPr/>
        <a:lstStyle/>
        <a:p>
          <a:pPr latinLnBrk="1"/>
          <a:r>
            <a:rPr lang="en-US" altLang="ko-KR" sz="1800" dirty="0">
              <a:latin typeface="Arial" panose="020B0604020202020204" pitchFamily="34" charset="0"/>
              <a:ea typeface="맑은 고딕" panose="020B0503020000020004" pitchFamily="50" charset="-127"/>
              <a:cs typeface="Arial" panose="020B0604020202020204" pitchFamily="34" charset="0"/>
            </a:rPr>
            <a:t>In order to alleviate processing burden required for UPIP (user plane integrity protection) while not jeopardizing security concerns, low burden UPIP aspects need to be studied</a:t>
          </a:r>
          <a:endParaRPr lang="ko-KR" altLang="en-US" sz="1800">
            <a:latin typeface="Arial" panose="020B0604020202020204" pitchFamily="34" charset="0"/>
            <a:ea typeface="맑은 고딕" panose="020B0503020000020004" pitchFamily="50" charset="-127"/>
            <a:cs typeface="Arial" panose="020B0604020202020204" pitchFamily="34" charset="0"/>
          </a:endParaRPr>
        </a:p>
      </dgm:t>
    </dgm:pt>
    <dgm:pt modelId="{B4E07A30-DCDC-421A-8E48-274221C514D6}" type="parTrans" cxnId="{5A8989B1-AB17-4D35-9784-CDB6084AFCB8}">
      <dgm:prSet/>
      <dgm:spPr/>
      <dgm:t>
        <a:bodyPr/>
        <a:lstStyle/>
        <a:p>
          <a:pPr latinLnBrk="1"/>
          <a:endParaRPr lang="ko-KR" altLang="en-US"/>
        </a:p>
      </dgm:t>
    </dgm:pt>
    <dgm:pt modelId="{ACA5C628-9D65-4F53-B6ED-18DA2B13BD9F}" type="sibTrans" cxnId="{5A8989B1-AB17-4D35-9784-CDB6084AFCB8}">
      <dgm:prSet/>
      <dgm:spPr/>
      <dgm:t>
        <a:bodyPr/>
        <a:lstStyle/>
        <a:p>
          <a:pPr latinLnBrk="1"/>
          <a:endParaRPr lang="ko-KR" altLang="en-US"/>
        </a:p>
      </dgm:t>
    </dgm:pt>
    <dgm:pt modelId="{FB61AEB8-E9EF-4022-8E34-7C504944714F}">
      <dgm:prSet custT="1"/>
      <dgm:spPr/>
      <dgm:t>
        <a:bodyPr/>
        <a:lstStyle/>
        <a:p>
          <a:pPr latinLnBrk="1"/>
          <a:r>
            <a:rPr lang="en-US" altLang="ko-KR" sz="1800" b="1" dirty="0">
              <a:latin typeface="Arial" panose="020B0604020202020204" pitchFamily="34" charset="0"/>
              <a:cs typeface="Arial" panose="020B0604020202020204" pitchFamily="34" charset="0"/>
            </a:rPr>
            <a:t>For </a:t>
          </a:r>
          <a:r>
            <a:rPr lang="en-US" altLang="ko-KR" sz="1800" b="1" dirty="0" err="1">
              <a:latin typeface="Arial" panose="020B0604020202020204" pitchFamily="34" charset="0"/>
              <a:cs typeface="Arial" panose="020B0604020202020204" pitchFamily="34" charset="0"/>
            </a:rPr>
            <a:t>RedCap</a:t>
          </a:r>
          <a:r>
            <a:rPr lang="en-US" altLang="ko-KR" sz="1800" b="1" dirty="0">
              <a:latin typeface="Arial" panose="020B0604020202020204" pitchFamily="34" charset="0"/>
              <a:cs typeface="Arial" panose="020B0604020202020204" pitchFamily="34" charset="0"/>
            </a:rPr>
            <a:t> positioning, low power/low cost UEs and BW limited scenarios need to be considered</a:t>
          </a:r>
          <a:r>
            <a:rPr lang="en-US" altLang="ko-KR" sz="1800" dirty="0">
              <a:latin typeface="Arial" panose="020B0604020202020204" pitchFamily="34" charset="0"/>
              <a:cs typeface="Arial" panose="020B0604020202020204" pitchFamily="34" charset="0"/>
            </a:rPr>
            <a:t> in addition to the scenario requiring special UE implementation of FH and BW capability</a:t>
          </a:r>
          <a:endParaRPr lang="ko-KR" altLang="en-US" sz="1800" dirty="0">
            <a:latin typeface="Arial" panose="020B0604020202020204" pitchFamily="34" charset="0"/>
            <a:cs typeface="Arial" panose="020B0604020202020204" pitchFamily="34" charset="0"/>
          </a:endParaRPr>
        </a:p>
      </dgm:t>
    </dgm:pt>
    <dgm:pt modelId="{D9D25EF6-F517-4071-B382-68477AD8FF3A}" type="parTrans" cxnId="{B9633074-1F3E-42B0-BA3E-B4D085887A79}">
      <dgm:prSet/>
      <dgm:spPr/>
      <dgm:t>
        <a:bodyPr/>
        <a:lstStyle/>
        <a:p>
          <a:pPr latinLnBrk="1"/>
          <a:endParaRPr lang="ko-KR" altLang="en-US"/>
        </a:p>
      </dgm:t>
    </dgm:pt>
    <dgm:pt modelId="{CFBE3077-ACF1-4E08-B840-87939078683B}" type="sibTrans" cxnId="{B9633074-1F3E-42B0-BA3E-B4D085887A79}">
      <dgm:prSet/>
      <dgm:spPr/>
      <dgm:t>
        <a:bodyPr/>
        <a:lstStyle/>
        <a:p>
          <a:pPr latinLnBrk="1"/>
          <a:endParaRPr lang="ko-KR" altLang="en-US"/>
        </a:p>
      </dgm:t>
    </dgm:pt>
    <dgm:pt modelId="{0A7A8D00-EC4C-4F0A-91D2-709605F50A12}">
      <dgm:prSet custT="1"/>
      <dgm:spPr/>
      <dgm:t>
        <a:bodyPr/>
        <a:lstStyle/>
        <a:p>
          <a:pPr latinLnBrk="1"/>
          <a:r>
            <a:rPr lang="en-US" altLang="ko-KR" sz="1800" b="1" dirty="0">
              <a:latin typeface="Arial" panose="020B0604020202020204" pitchFamily="34" charset="0"/>
              <a:cs typeface="Arial" panose="020B0604020202020204" pitchFamily="34" charset="0"/>
            </a:rPr>
            <a:t>For </a:t>
          </a:r>
          <a:r>
            <a:rPr lang="en-US" altLang="ko-KR" sz="1800" b="1" dirty="0" err="1">
              <a:latin typeface="Arial" panose="020B0604020202020204" pitchFamily="34" charset="0"/>
              <a:cs typeface="Arial" panose="020B0604020202020204" pitchFamily="34" charset="0"/>
            </a:rPr>
            <a:t>sidelink</a:t>
          </a:r>
          <a:r>
            <a:rPr lang="en-US" altLang="ko-KR" sz="1800" b="1" dirty="0">
              <a:latin typeface="Arial" panose="020B0604020202020204" pitchFamily="34" charset="0"/>
              <a:cs typeface="Arial" panose="020B0604020202020204" pitchFamily="34" charset="0"/>
            </a:rPr>
            <a:t> positioning, supported bandwidth needs to be extended further </a:t>
          </a:r>
          <a:r>
            <a:rPr lang="en-US" altLang="ko-KR" sz="1800" dirty="0">
              <a:latin typeface="Arial" panose="020B0604020202020204" pitchFamily="34" charset="0"/>
              <a:cs typeface="Arial" panose="020B0604020202020204" pitchFamily="34" charset="0"/>
            </a:rPr>
            <a:t>by means of utilizing unlicensed spectrum for better positioning accuracy. </a:t>
          </a:r>
          <a:r>
            <a:rPr lang="en-US" altLang="ko-KR" sz="1800" b="1" dirty="0">
              <a:latin typeface="Arial" panose="020B0604020202020204" pitchFamily="34" charset="0"/>
              <a:cs typeface="Arial" panose="020B0604020202020204" pitchFamily="34" charset="0"/>
            </a:rPr>
            <a:t>CPP can be applied</a:t>
          </a:r>
          <a:r>
            <a:rPr lang="en-US" altLang="ko-KR" sz="1800" dirty="0">
              <a:latin typeface="Arial" panose="020B0604020202020204" pitchFamily="34" charset="0"/>
              <a:cs typeface="Arial" panose="020B0604020202020204" pitchFamily="34" charset="0"/>
            </a:rPr>
            <a:t> for </a:t>
          </a:r>
          <a:r>
            <a:rPr lang="en-US" altLang="ko-KR" sz="1800" dirty="0" err="1">
              <a:latin typeface="Arial" panose="020B0604020202020204" pitchFamily="34" charset="0"/>
              <a:cs typeface="Arial" panose="020B0604020202020204" pitchFamily="34" charset="0"/>
            </a:rPr>
            <a:t>sidelink</a:t>
          </a:r>
          <a:r>
            <a:rPr lang="en-US" altLang="ko-KR" sz="1800" dirty="0">
              <a:latin typeface="Arial" panose="020B0604020202020204" pitchFamily="34" charset="0"/>
              <a:cs typeface="Arial" panose="020B0604020202020204" pitchFamily="34" charset="0"/>
            </a:rPr>
            <a:t> positioning as well possibly with a narrow bandwidth in FR1 ITS band. </a:t>
          </a:r>
          <a:r>
            <a:rPr lang="en-US" altLang="ko-KR" sz="1800" b="1" dirty="0">
              <a:latin typeface="Arial" panose="020B0604020202020204" pitchFamily="34" charset="0"/>
              <a:cs typeface="Arial" panose="020B0604020202020204" pitchFamily="34" charset="0"/>
            </a:rPr>
            <a:t>Power saving aspects need to be taken into account </a:t>
          </a:r>
          <a:r>
            <a:rPr lang="en-US" altLang="ko-KR" sz="1800" dirty="0">
              <a:latin typeface="Arial" panose="020B0604020202020204" pitchFamily="34" charset="0"/>
              <a:cs typeface="Arial" panose="020B0604020202020204" pitchFamily="34" charset="0"/>
            </a:rPr>
            <a:t>for battery-driven devices</a:t>
          </a:r>
          <a:endParaRPr lang="ko-KR" altLang="en-US" sz="1800" dirty="0">
            <a:latin typeface="Arial" panose="020B0604020202020204" pitchFamily="34" charset="0"/>
            <a:cs typeface="Arial" panose="020B0604020202020204" pitchFamily="34" charset="0"/>
          </a:endParaRPr>
        </a:p>
      </dgm:t>
    </dgm:pt>
    <dgm:pt modelId="{01F2D1D1-FB61-44FA-8CF2-3A531A5EA054}" type="parTrans" cxnId="{32C75A36-C324-414D-A379-2F63F310DB32}">
      <dgm:prSet/>
      <dgm:spPr/>
      <dgm:t>
        <a:bodyPr/>
        <a:lstStyle/>
        <a:p>
          <a:pPr latinLnBrk="1"/>
          <a:endParaRPr lang="ko-KR" altLang="en-US"/>
        </a:p>
      </dgm:t>
    </dgm:pt>
    <dgm:pt modelId="{EA831950-F583-4EDA-93C9-ADA7DB9346EC}" type="sibTrans" cxnId="{32C75A36-C324-414D-A379-2F63F310DB32}">
      <dgm:prSet/>
      <dgm:spPr/>
      <dgm:t>
        <a:bodyPr/>
        <a:lstStyle/>
        <a:p>
          <a:pPr latinLnBrk="1"/>
          <a:endParaRPr lang="ko-KR" altLang="en-US"/>
        </a:p>
      </dgm:t>
    </dgm:pt>
    <dgm:pt modelId="{E85B9095-CD68-4F4B-8E2A-680AD7CA311B}">
      <dgm:prSet custT="1"/>
      <dgm:spPr/>
      <dgm:t>
        <a:bodyPr/>
        <a:lstStyle/>
        <a:p>
          <a:pPr latinLnBrk="1"/>
          <a:r>
            <a:rPr kumimoji="0" lang="en-US" altLang="ko-KR" sz="1800" b="1" i="0" dirty="0" smtClean="0">
              <a:solidFill>
                <a:schemeClr val="tx1"/>
              </a:solidFill>
              <a:latin typeface="Arial" panose="020B0604020202020204" pitchFamily="34" charset="0"/>
              <a:cs typeface="Arial" panose="020B0604020202020204" pitchFamily="34" charset="0"/>
            </a:rPr>
            <a:t>Longer than 4s SDT procedure is needed</a:t>
          </a:r>
          <a:r>
            <a:rPr kumimoji="0" lang="en-US" altLang="ko-KR" sz="1800" i="0" dirty="0" smtClean="0">
              <a:solidFill>
                <a:schemeClr val="tx1"/>
              </a:solidFill>
              <a:latin typeface="Arial" panose="020B0604020202020204" pitchFamily="34" charset="0"/>
              <a:cs typeface="Arial" panose="020B0604020202020204" pitchFamily="34" charset="0"/>
            </a:rPr>
            <a:t> to support interactive communication</a:t>
          </a:r>
          <a:endParaRPr lang="ko-KR" altLang="en-US" sz="1800" b="0" i="0" dirty="0">
            <a:solidFill>
              <a:schemeClr val="tx1"/>
            </a:solidFill>
            <a:latin typeface="Arial" panose="020B0604020202020204" pitchFamily="34" charset="0"/>
            <a:ea typeface="맑은 고딕" panose="020B0503020000020004" pitchFamily="50" charset="-127"/>
            <a:cs typeface="Arial" panose="020B0604020202020204" pitchFamily="34" charset="0"/>
          </a:endParaRPr>
        </a:p>
      </dgm:t>
    </dgm:pt>
    <dgm:pt modelId="{94824793-F3F3-4199-8FF5-48216A904234}" type="parTrans" cxnId="{6CC4D1B8-F81D-4CFB-8334-C1EBC08E637A}">
      <dgm:prSet/>
      <dgm:spPr/>
      <dgm:t>
        <a:bodyPr/>
        <a:lstStyle/>
        <a:p>
          <a:pPr latinLnBrk="1"/>
          <a:endParaRPr lang="ko-KR" altLang="en-US"/>
        </a:p>
      </dgm:t>
    </dgm:pt>
    <dgm:pt modelId="{9DCFFB00-D127-4655-940E-2F6EFD55FEB1}" type="sibTrans" cxnId="{6CC4D1B8-F81D-4CFB-8334-C1EBC08E637A}">
      <dgm:prSet/>
      <dgm:spPr/>
      <dgm:t>
        <a:bodyPr/>
        <a:lstStyle/>
        <a:p>
          <a:pPr latinLnBrk="1"/>
          <a:endParaRPr lang="ko-KR" altLang="en-US"/>
        </a:p>
      </dgm:t>
    </dgm:pt>
    <dgm:pt modelId="{D485C267-1EF5-4CE3-944A-931E08DE2822}">
      <dgm:prSet custT="1"/>
      <dgm:spPr/>
      <dgm:t>
        <a:bodyPr/>
        <a:lstStyle/>
        <a:p>
          <a:pPr latinLnBrk="1"/>
          <a:r>
            <a:rPr lang="en-US" altLang="en-US" sz="1800" b="1" i="0" dirty="0" smtClean="0">
              <a:solidFill>
                <a:schemeClr val="tx1"/>
              </a:solidFill>
              <a:latin typeface="Arial" panose="020B0604020202020204" pitchFamily="34" charset="0"/>
              <a:ea typeface="맑은 고딕" panose="020B0503020000020004" pitchFamily="50" charset="-127"/>
              <a:cs typeface="Arial" panose="020B0604020202020204" pitchFamily="34" charset="0"/>
            </a:rPr>
            <a:t>SPS</a:t>
          </a:r>
          <a:r>
            <a:rPr lang="en-US" altLang="en-US" sz="1800" b="0" i="0" dirty="0" smtClean="0">
              <a:solidFill>
                <a:schemeClr val="tx1"/>
              </a:solidFill>
              <a:latin typeface="Arial" panose="020B0604020202020204" pitchFamily="34" charset="0"/>
              <a:ea typeface="맑은 고딕" panose="020B0503020000020004" pitchFamily="50" charset="-127"/>
              <a:cs typeface="Arial" panose="020B0604020202020204" pitchFamily="34" charset="0"/>
            </a:rPr>
            <a:t> is needed to support periodic MT-SDT traffic</a:t>
          </a:r>
          <a:endParaRPr lang="ko-KR" altLang="en-US" sz="1800" b="0" i="0" dirty="0">
            <a:solidFill>
              <a:schemeClr val="tx1"/>
            </a:solidFill>
            <a:latin typeface="Arial" panose="020B0604020202020204" pitchFamily="34" charset="0"/>
            <a:ea typeface="맑은 고딕" panose="020B0503020000020004" pitchFamily="50" charset="-127"/>
            <a:cs typeface="Arial" panose="020B0604020202020204" pitchFamily="34" charset="0"/>
          </a:endParaRPr>
        </a:p>
      </dgm:t>
    </dgm:pt>
    <dgm:pt modelId="{6E07535A-3F30-4FDE-954F-94ECC55F7431}" type="parTrans" cxnId="{C0A3EE00-C274-4F36-983F-C7C1055B8B7C}">
      <dgm:prSet/>
      <dgm:spPr/>
      <dgm:t>
        <a:bodyPr/>
        <a:lstStyle/>
        <a:p>
          <a:pPr latinLnBrk="1"/>
          <a:endParaRPr lang="ko-KR" altLang="en-US"/>
        </a:p>
      </dgm:t>
    </dgm:pt>
    <dgm:pt modelId="{DD79F767-EA62-44F9-991D-5922E05EAF30}" type="sibTrans" cxnId="{C0A3EE00-C274-4F36-983F-C7C1055B8B7C}">
      <dgm:prSet/>
      <dgm:spPr/>
      <dgm:t>
        <a:bodyPr/>
        <a:lstStyle/>
        <a:p>
          <a:pPr latinLnBrk="1"/>
          <a:endParaRPr lang="ko-KR" altLang="en-US"/>
        </a:p>
      </dgm:t>
    </dgm:pt>
    <dgm:pt modelId="{735EE211-E964-4523-90B4-9534C8E5C51C}" type="pres">
      <dgm:prSet presAssocID="{B22872E4-56E2-4F08-B7A7-33184BBEDD2D}" presName="Name0" presStyleCnt="0">
        <dgm:presLayoutVars>
          <dgm:dir/>
          <dgm:animLvl val="lvl"/>
          <dgm:resizeHandles val="exact"/>
        </dgm:presLayoutVars>
      </dgm:prSet>
      <dgm:spPr/>
      <dgm:t>
        <a:bodyPr/>
        <a:lstStyle/>
        <a:p>
          <a:pPr latinLnBrk="1"/>
          <a:endParaRPr lang="ko-KR" altLang="en-US"/>
        </a:p>
      </dgm:t>
    </dgm:pt>
    <dgm:pt modelId="{40E2CFA8-BC3A-4815-B163-DAD61284A8E3}" type="pres">
      <dgm:prSet presAssocID="{288D1F71-52DF-44D5-97CE-C36DEA96C5C7}" presName="linNode" presStyleCnt="0"/>
      <dgm:spPr/>
    </dgm:pt>
    <dgm:pt modelId="{6AA98D04-1DF7-4F01-86C2-DB01B0B5D1ED}" type="pres">
      <dgm:prSet presAssocID="{288D1F71-52DF-44D5-97CE-C36DEA96C5C7}" presName="parentText" presStyleLbl="node1" presStyleIdx="0" presStyleCnt="3" custScaleX="85395" custScaleY="39822" custLinFactNeighborY="-2300">
        <dgm:presLayoutVars>
          <dgm:chMax val="1"/>
          <dgm:bulletEnabled val="1"/>
        </dgm:presLayoutVars>
      </dgm:prSet>
      <dgm:spPr/>
      <dgm:t>
        <a:bodyPr/>
        <a:lstStyle/>
        <a:p>
          <a:pPr latinLnBrk="1"/>
          <a:endParaRPr lang="ko-KR" altLang="en-US"/>
        </a:p>
      </dgm:t>
    </dgm:pt>
    <dgm:pt modelId="{8CCEBAC4-C9E8-4BDC-BF05-C779DA265F7D}" type="pres">
      <dgm:prSet presAssocID="{288D1F71-52DF-44D5-97CE-C36DEA96C5C7}" presName="descendantText" presStyleLbl="alignAccFollowNode1" presStyleIdx="0" presStyleCnt="3" custScaleX="132753" custScaleY="50034" custLinFactNeighborX="0">
        <dgm:presLayoutVars>
          <dgm:bulletEnabled val="1"/>
        </dgm:presLayoutVars>
      </dgm:prSet>
      <dgm:spPr/>
      <dgm:t>
        <a:bodyPr/>
        <a:lstStyle/>
        <a:p>
          <a:pPr latinLnBrk="1"/>
          <a:endParaRPr lang="ko-KR" altLang="en-US"/>
        </a:p>
      </dgm:t>
    </dgm:pt>
    <dgm:pt modelId="{E0BB6D44-94D7-4574-9399-F7FAD6AD633F}" type="pres">
      <dgm:prSet presAssocID="{08B4194B-892F-489E-9A8B-09CE947307BE}" presName="sp" presStyleCnt="0"/>
      <dgm:spPr/>
    </dgm:pt>
    <dgm:pt modelId="{DF18C33F-96CC-470A-8053-1D2140108D2B}" type="pres">
      <dgm:prSet presAssocID="{6900E00D-32EA-427C-97AE-1867637B7076}" presName="linNode" presStyleCnt="0"/>
      <dgm:spPr/>
    </dgm:pt>
    <dgm:pt modelId="{62F01E33-DC89-46AC-8F1A-848A01CB26F5}" type="pres">
      <dgm:prSet presAssocID="{6900E00D-32EA-427C-97AE-1867637B7076}" presName="parentText" presStyleLbl="node1" presStyleIdx="1" presStyleCnt="3" custScaleX="80484" custScaleY="36262">
        <dgm:presLayoutVars>
          <dgm:chMax val="1"/>
          <dgm:bulletEnabled val="1"/>
        </dgm:presLayoutVars>
      </dgm:prSet>
      <dgm:spPr/>
      <dgm:t>
        <a:bodyPr/>
        <a:lstStyle/>
        <a:p>
          <a:pPr latinLnBrk="1"/>
          <a:endParaRPr lang="ko-KR" altLang="en-US"/>
        </a:p>
      </dgm:t>
    </dgm:pt>
    <dgm:pt modelId="{2C02316C-D05C-4C88-B5D1-28EE3593E81F}" type="pres">
      <dgm:prSet presAssocID="{6900E00D-32EA-427C-97AE-1867637B7076}" presName="descendantText" presStyleLbl="alignAccFollowNode1" presStyleIdx="1" presStyleCnt="3" custScaleX="125022" custScaleY="45481">
        <dgm:presLayoutVars>
          <dgm:bulletEnabled val="1"/>
        </dgm:presLayoutVars>
      </dgm:prSet>
      <dgm:spPr/>
      <dgm:t>
        <a:bodyPr/>
        <a:lstStyle/>
        <a:p>
          <a:pPr latinLnBrk="1"/>
          <a:endParaRPr lang="ko-KR" altLang="en-US"/>
        </a:p>
      </dgm:t>
    </dgm:pt>
    <dgm:pt modelId="{7CDE025A-F3C7-459A-AECB-939D131D7E5B}" type="pres">
      <dgm:prSet presAssocID="{2CDB23A8-292E-45FB-BDD4-DF0E9FC04D25}" presName="sp" presStyleCnt="0"/>
      <dgm:spPr/>
    </dgm:pt>
    <dgm:pt modelId="{1CECA078-8C94-44ED-96CD-26C69B53F7B6}" type="pres">
      <dgm:prSet presAssocID="{C539DF97-634D-44AF-92DE-E71DC15C4F96}" presName="linNode" presStyleCnt="0"/>
      <dgm:spPr/>
    </dgm:pt>
    <dgm:pt modelId="{7803CFDB-3697-443C-8858-3D15304FB5A3}" type="pres">
      <dgm:prSet presAssocID="{C539DF97-634D-44AF-92DE-E71DC15C4F96}" presName="parentText" presStyleLbl="node1" presStyleIdx="2" presStyleCnt="3" custScaleX="75124" custScaleY="77820">
        <dgm:presLayoutVars>
          <dgm:chMax val="1"/>
          <dgm:bulletEnabled val="1"/>
        </dgm:presLayoutVars>
      </dgm:prSet>
      <dgm:spPr/>
      <dgm:t>
        <a:bodyPr/>
        <a:lstStyle/>
        <a:p>
          <a:pPr latinLnBrk="1"/>
          <a:endParaRPr lang="ko-KR" altLang="en-US"/>
        </a:p>
      </dgm:t>
    </dgm:pt>
    <dgm:pt modelId="{EFEF1771-55CB-4E12-BCB7-39E62B3D9995}" type="pres">
      <dgm:prSet presAssocID="{C539DF97-634D-44AF-92DE-E71DC15C4F96}" presName="descendantText" presStyleLbl="alignAccFollowNode1" presStyleIdx="2" presStyleCnt="3" custScaleX="116710" custScaleY="91093" custLinFactNeighborY="-662">
        <dgm:presLayoutVars>
          <dgm:bulletEnabled val="1"/>
        </dgm:presLayoutVars>
      </dgm:prSet>
      <dgm:spPr/>
      <dgm:t>
        <a:bodyPr/>
        <a:lstStyle/>
        <a:p>
          <a:pPr latinLnBrk="1"/>
          <a:endParaRPr lang="ko-KR" altLang="en-US"/>
        </a:p>
      </dgm:t>
    </dgm:pt>
  </dgm:ptLst>
  <dgm:cxnLst>
    <dgm:cxn modelId="{6CC4D1B8-F81D-4CFB-8334-C1EBC08E637A}" srcId="{288D1F71-52DF-44D5-97CE-C36DEA96C5C7}" destId="{E85B9095-CD68-4F4B-8E2A-680AD7CA311B}" srcOrd="1" destOrd="0" parTransId="{94824793-F3F3-4199-8FF5-48216A904234}" sibTransId="{9DCFFB00-D127-4655-940E-2F6EFD55FEB1}"/>
    <dgm:cxn modelId="{01E11FDE-0DFC-4360-9E5C-02B57F1E9F22}" type="presOf" srcId="{6900E00D-32EA-427C-97AE-1867637B7076}" destId="{62F01E33-DC89-46AC-8F1A-848A01CB26F5}" srcOrd="0" destOrd="0" presId="urn:microsoft.com/office/officeart/2005/8/layout/vList5"/>
    <dgm:cxn modelId="{2FEFD7FE-1586-41B9-9E66-8AE6006F1CAB}" type="presOf" srcId="{B22872E4-56E2-4F08-B7A7-33184BBEDD2D}" destId="{735EE211-E964-4523-90B4-9534C8E5C51C}" srcOrd="0" destOrd="0" presId="urn:microsoft.com/office/officeart/2005/8/layout/vList5"/>
    <dgm:cxn modelId="{222C12F2-F203-47EF-B347-B8988FAC614A}" srcId="{B22872E4-56E2-4F08-B7A7-33184BBEDD2D}" destId="{C539DF97-634D-44AF-92DE-E71DC15C4F96}" srcOrd="2" destOrd="0" parTransId="{CE475E70-DA6A-4B38-A6D0-7BD36A665E77}" sibTransId="{BDE36C34-4E13-4263-9E90-2C3B18CB0864}"/>
    <dgm:cxn modelId="{32C75A36-C324-414D-A379-2F63F310DB32}" srcId="{C539DF97-634D-44AF-92DE-E71DC15C4F96}" destId="{0A7A8D00-EC4C-4F0A-91D2-709605F50A12}" srcOrd="2" destOrd="0" parTransId="{01F2D1D1-FB61-44FA-8CF2-3A531A5EA054}" sibTransId="{EA831950-F583-4EDA-93C9-ADA7DB9346EC}"/>
    <dgm:cxn modelId="{4DD7ECFD-D48B-483E-B85F-56C2113009C3}" type="presOf" srcId="{0A7A8D00-EC4C-4F0A-91D2-709605F50A12}" destId="{EFEF1771-55CB-4E12-BCB7-39E62B3D9995}" srcOrd="0" destOrd="2" presId="urn:microsoft.com/office/officeart/2005/8/layout/vList5"/>
    <dgm:cxn modelId="{9514DA08-F489-4CA7-9906-0E143C84EA82}" type="presOf" srcId="{C539DF97-634D-44AF-92DE-E71DC15C4F96}" destId="{7803CFDB-3697-443C-8858-3D15304FB5A3}" srcOrd="0" destOrd="0" presId="urn:microsoft.com/office/officeart/2005/8/layout/vList5"/>
    <dgm:cxn modelId="{2B7D85E5-E36D-47B0-A655-3425803F078C}" srcId="{C539DF97-634D-44AF-92DE-E71DC15C4F96}" destId="{222CCB26-34A3-4446-AC7A-45B8C8D09E28}" srcOrd="0" destOrd="0" parTransId="{83BE1259-B794-4103-B842-6988AFD5FCAE}" sibTransId="{18506FA9-D91B-4F02-BA89-FB1528155F9E}"/>
    <dgm:cxn modelId="{6E8AC6D9-8E67-433B-8D5D-D43A43751B3B}" type="presOf" srcId="{222CCB26-34A3-4446-AC7A-45B8C8D09E28}" destId="{EFEF1771-55CB-4E12-BCB7-39E62B3D9995}" srcOrd="0" destOrd="0" presId="urn:microsoft.com/office/officeart/2005/8/layout/vList5"/>
    <dgm:cxn modelId="{241439F7-5CF7-4227-8F58-68868A774952}" type="presOf" srcId="{D485C267-1EF5-4CE3-944A-931E08DE2822}" destId="{8CCEBAC4-C9E8-4BDC-BF05-C779DA265F7D}" srcOrd="0" destOrd="2" presId="urn:microsoft.com/office/officeart/2005/8/layout/vList5"/>
    <dgm:cxn modelId="{B55B0108-6DCB-4F8F-89B3-5B3F5505B221}" type="presOf" srcId="{FB61AEB8-E9EF-4022-8E34-7C504944714F}" destId="{EFEF1771-55CB-4E12-BCB7-39E62B3D9995}" srcOrd="0" destOrd="1" presId="urn:microsoft.com/office/officeart/2005/8/layout/vList5"/>
    <dgm:cxn modelId="{152E8BBF-4EDA-4889-895C-7CC34D85E5BD}" type="presOf" srcId="{E85B9095-CD68-4F4B-8E2A-680AD7CA311B}" destId="{8CCEBAC4-C9E8-4BDC-BF05-C779DA265F7D}" srcOrd="0" destOrd="1" presId="urn:microsoft.com/office/officeart/2005/8/layout/vList5"/>
    <dgm:cxn modelId="{DD6A5D38-656C-4E09-9DDE-6D3CD6F391FA}" srcId="{B22872E4-56E2-4F08-B7A7-33184BBEDD2D}" destId="{288D1F71-52DF-44D5-97CE-C36DEA96C5C7}" srcOrd="0" destOrd="0" parTransId="{D0C34081-B354-4230-8F60-C5F4EE09EF85}" sibTransId="{08B4194B-892F-489E-9A8B-09CE947307BE}"/>
    <dgm:cxn modelId="{5A8989B1-AB17-4D35-9784-CDB6084AFCB8}" srcId="{6900E00D-32EA-427C-97AE-1867637B7076}" destId="{C5D5A160-9CE0-4AE9-BEB7-2B5394155E03}" srcOrd="1" destOrd="0" parTransId="{B4E07A30-DCDC-421A-8E48-274221C514D6}" sibTransId="{ACA5C628-9D65-4F53-B6ED-18DA2B13BD9F}"/>
    <dgm:cxn modelId="{E77E7FD3-C266-4A25-B8E0-1EA0D63120F7}" srcId="{6900E00D-32EA-427C-97AE-1867637B7076}" destId="{4CCA6362-2D07-4353-B2FE-19FA65552309}" srcOrd="0" destOrd="0" parTransId="{481C1EB6-060D-4735-A915-CF3DEE37CD67}" sibTransId="{5E800DAF-76B5-4054-A5A9-245A2031DF51}"/>
    <dgm:cxn modelId="{75C527EF-1DB0-4805-BBD5-D7854521198A}" type="presOf" srcId="{C5D5A160-9CE0-4AE9-BEB7-2B5394155E03}" destId="{2C02316C-D05C-4C88-B5D1-28EE3593E81F}" srcOrd="0" destOrd="1" presId="urn:microsoft.com/office/officeart/2005/8/layout/vList5"/>
    <dgm:cxn modelId="{D86545D6-F6D7-4485-BAF8-F350BF700346}" srcId="{288D1F71-52DF-44D5-97CE-C36DEA96C5C7}" destId="{53CF4563-49F7-4770-8C66-E9C953514984}" srcOrd="0" destOrd="0" parTransId="{B606D614-431B-42C4-966B-B6D9CDF48E07}" sibTransId="{10A550AF-139C-4BB5-BDED-CD7EC677424D}"/>
    <dgm:cxn modelId="{CA69C6E3-EBEF-4DFB-9135-868409867CC1}" type="presOf" srcId="{288D1F71-52DF-44D5-97CE-C36DEA96C5C7}" destId="{6AA98D04-1DF7-4F01-86C2-DB01B0B5D1ED}" srcOrd="0" destOrd="0" presId="urn:microsoft.com/office/officeart/2005/8/layout/vList5"/>
    <dgm:cxn modelId="{B9633074-1F3E-42B0-BA3E-B4D085887A79}" srcId="{C539DF97-634D-44AF-92DE-E71DC15C4F96}" destId="{FB61AEB8-E9EF-4022-8E34-7C504944714F}" srcOrd="1" destOrd="0" parTransId="{D9D25EF6-F517-4071-B382-68477AD8FF3A}" sibTransId="{CFBE3077-ACF1-4E08-B840-87939078683B}"/>
    <dgm:cxn modelId="{C0A3EE00-C274-4F36-983F-C7C1055B8B7C}" srcId="{288D1F71-52DF-44D5-97CE-C36DEA96C5C7}" destId="{D485C267-1EF5-4CE3-944A-931E08DE2822}" srcOrd="2" destOrd="0" parTransId="{6E07535A-3F30-4FDE-954F-94ECC55F7431}" sibTransId="{DD79F767-EA62-44F9-991D-5922E05EAF30}"/>
    <dgm:cxn modelId="{2F3E3025-A599-41A7-AFF6-73A488BFDD9D}" srcId="{B22872E4-56E2-4F08-B7A7-33184BBEDD2D}" destId="{6900E00D-32EA-427C-97AE-1867637B7076}" srcOrd="1" destOrd="0" parTransId="{5F8BD0E8-BFBA-45FC-9087-88EE14351239}" sibTransId="{2CDB23A8-292E-45FB-BDD4-DF0E9FC04D25}"/>
    <dgm:cxn modelId="{D92318AA-3416-4D9B-8CB5-A951EC330D05}" type="presOf" srcId="{53CF4563-49F7-4770-8C66-E9C953514984}" destId="{8CCEBAC4-C9E8-4BDC-BF05-C779DA265F7D}" srcOrd="0" destOrd="0" presId="urn:microsoft.com/office/officeart/2005/8/layout/vList5"/>
    <dgm:cxn modelId="{1713056F-B499-4715-8B13-89CBFF33E5FD}" type="presOf" srcId="{4CCA6362-2D07-4353-B2FE-19FA65552309}" destId="{2C02316C-D05C-4C88-B5D1-28EE3593E81F}" srcOrd="0" destOrd="0" presId="urn:microsoft.com/office/officeart/2005/8/layout/vList5"/>
    <dgm:cxn modelId="{4ABF49D9-8100-4B75-BF55-02722F74AE8B}" type="presParOf" srcId="{735EE211-E964-4523-90B4-9534C8E5C51C}" destId="{40E2CFA8-BC3A-4815-B163-DAD61284A8E3}" srcOrd="0" destOrd="0" presId="urn:microsoft.com/office/officeart/2005/8/layout/vList5"/>
    <dgm:cxn modelId="{4AB535C4-7FFF-4E80-A17A-9481A929B155}" type="presParOf" srcId="{40E2CFA8-BC3A-4815-B163-DAD61284A8E3}" destId="{6AA98D04-1DF7-4F01-86C2-DB01B0B5D1ED}" srcOrd="0" destOrd="0" presId="urn:microsoft.com/office/officeart/2005/8/layout/vList5"/>
    <dgm:cxn modelId="{E762636D-7E75-4E86-AA43-F30E87844766}" type="presParOf" srcId="{40E2CFA8-BC3A-4815-B163-DAD61284A8E3}" destId="{8CCEBAC4-C9E8-4BDC-BF05-C779DA265F7D}" srcOrd="1" destOrd="0" presId="urn:microsoft.com/office/officeart/2005/8/layout/vList5"/>
    <dgm:cxn modelId="{8EDD19B5-C44B-4857-AE37-E4CF7E64C01C}" type="presParOf" srcId="{735EE211-E964-4523-90B4-9534C8E5C51C}" destId="{E0BB6D44-94D7-4574-9399-F7FAD6AD633F}" srcOrd="1" destOrd="0" presId="urn:microsoft.com/office/officeart/2005/8/layout/vList5"/>
    <dgm:cxn modelId="{E699AC84-06AA-4980-931F-EB3E0BB0A7A5}" type="presParOf" srcId="{735EE211-E964-4523-90B4-9534C8E5C51C}" destId="{DF18C33F-96CC-470A-8053-1D2140108D2B}" srcOrd="2" destOrd="0" presId="urn:microsoft.com/office/officeart/2005/8/layout/vList5"/>
    <dgm:cxn modelId="{F2701C35-E74B-4BFA-81A3-796E85790164}" type="presParOf" srcId="{DF18C33F-96CC-470A-8053-1D2140108D2B}" destId="{62F01E33-DC89-46AC-8F1A-848A01CB26F5}" srcOrd="0" destOrd="0" presId="urn:microsoft.com/office/officeart/2005/8/layout/vList5"/>
    <dgm:cxn modelId="{A28C81AC-B775-497B-8A1E-A39E2C2DEDA2}" type="presParOf" srcId="{DF18C33F-96CC-470A-8053-1D2140108D2B}" destId="{2C02316C-D05C-4C88-B5D1-28EE3593E81F}" srcOrd="1" destOrd="0" presId="urn:microsoft.com/office/officeart/2005/8/layout/vList5"/>
    <dgm:cxn modelId="{195A53F2-AA86-4F8A-8F11-F56178C5D923}" type="presParOf" srcId="{735EE211-E964-4523-90B4-9534C8E5C51C}" destId="{7CDE025A-F3C7-459A-AECB-939D131D7E5B}" srcOrd="3" destOrd="0" presId="urn:microsoft.com/office/officeart/2005/8/layout/vList5"/>
    <dgm:cxn modelId="{03184142-82EA-4FB6-BE57-D04B8EAC08C1}" type="presParOf" srcId="{735EE211-E964-4523-90B4-9534C8E5C51C}" destId="{1CECA078-8C94-44ED-96CD-26C69B53F7B6}" srcOrd="4" destOrd="0" presId="urn:microsoft.com/office/officeart/2005/8/layout/vList5"/>
    <dgm:cxn modelId="{747E667E-163E-4F5A-9468-00BC1E81A226}" type="presParOf" srcId="{1CECA078-8C94-44ED-96CD-26C69B53F7B6}" destId="{7803CFDB-3697-443C-8858-3D15304FB5A3}" srcOrd="0" destOrd="0" presId="urn:microsoft.com/office/officeart/2005/8/layout/vList5"/>
    <dgm:cxn modelId="{8842A274-00CC-47BF-9597-4D91F90D1BB1}" type="presParOf" srcId="{1CECA078-8C94-44ED-96CD-26C69B53F7B6}" destId="{EFEF1771-55CB-4E12-BCB7-39E62B3D999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22872E4-56E2-4F08-B7A7-33184BBEDD2D}" type="doc">
      <dgm:prSet loTypeId="urn:microsoft.com/office/officeart/2005/8/layout/vList5" loCatId="list" qsTypeId="urn:microsoft.com/office/officeart/2005/8/quickstyle/simple1" qsCatId="simple" csTypeId="urn:microsoft.com/office/officeart/2005/8/colors/accent1_2" csCatId="accent1" phldr="1"/>
      <dgm:spPr/>
      <dgm:t>
        <a:bodyPr/>
        <a:lstStyle/>
        <a:p>
          <a:pPr latinLnBrk="1"/>
          <a:endParaRPr lang="ko-KR" altLang="en-US"/>
        </a:p>
      </dgm:t>
    </dgm:pt>
    <dgm:pt modelId="{288D1F71-52DF-44D5-97CE-C36DEA96C5C7}">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XR Enhancements</a:t>
          </a:r>
          <a:endParaRPr lang="ko-KR" altLang="en-US" sz="2000">
            <a:latin typeface="Arial" panose="020B0604020202020204" pitchFamily="34" charset="0"/>
            <a:ea typeface="맑은 고딕" panose="020B0503020000020004" pitchFamily="50" charset="-127"/>
            <a:cs typeface="Arial" panose="020B0604020202020204" pitchFamily="34" charset="0"/>
          </a:endParaRPr>
        </a:p>
      </dgm:t>
    </dgm:pt>
    <dgm:pt modelId="{D0C34081-B354-4230-8F60-C5F4EE09EF85}" type="par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08B4194B-892F-489E-9A8B-09CE947307BE}" type="sibTrans" cxnId="{DD6A5D38-656C-4E09-9DDE-6D3CD6F391FA}">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6900E00D-32EA-427C-97AE-1867637B7076}">
      <dgm:prSet phldrT="[텍스트]" custT="1"/>
      <dgm:spPr>
        <a:solidFill>
          <a:schemeClr val="accent2">
            <a:lumMod val="75000"/>
          </a:schemeClr>
        </a:solidFill>
      </dgm:spPr>
      <dgm:t>
        <a:bodyPr/>
        <a:lstStyle/>
        <a:p>
          <a:pPr latinLnBrk="1">
            <a:spcAft>
              <a:spcPct val="35000"/>
            </a:spcAft>
          </a:pPr>
          <a:r>
            <a:rPr lang="en-US" altLang="ko-KR" sz="2000" b="1" dirty="0">
              <a:latin typeface="Arial" panose="020B0604020202020204" pitchFamily="34" charset="0"/>
              <a:ea typeface="맑은 고딕" panose="020B0503020000020004" pitchFamily="50" charset="-127"/>
              <a:cs typeface="Arial" panose="020B0604020202020204" pitchFamily="34" charset="0"/>
            </a:rPr>
            <a:t>MBS Enhancements</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5F8BD0E8-BFBA-45FC-9087-88EE14351239}" type="parTrans" cxnId="{2F3E3025-A599-41A7-AFF6-73A488BFDD9D}">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2CDB23A8-292E-45FB-BDD4-DF0E9FC04D25}" type="sibTrans" cxnId="{2F3E3025-A599-41A7-AFF6-73A488BFDD9D}">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4CCA6362-2D07-4353-B2FE-19FA65552309}">
      <dgm:prSet phldrT="[텍스트]" custT="1"/>
      <dgm:spPr>
        <a:solidFill>
          <a:schemeClr val="accent2">
            <a:lumMod val="20000"/>
            <a:lumOff val="80000"/>
            <a:alpha val="90000"/>
          </a:schemeClr>
        </a:solidFill>
      </dgm:spPr>
      <dgm:t>
        <a:bodyPr/>
        <a:lstStyle/>
        <a:p>
          <a:pPr latinLnBrk="1"/>
          <a:r>
            <a:rPr lang="en-US" altLang="ko-KR" sz="1800" b="1" dirty="0">
              <a:solidFill>
                <a:schemeClr val="tx1"/>
              </a:solidFill>
              <a:latin typeface="Arial" panose="020B0604020202020204" pitchFamily="34" charset="0"/>
              <a:cs typeface="Arial" panose="020B0604020202020204" pitchFamily="34" charset="0"/>
            </a:rPr>
            <a:t>Multicast CFR in R18 is quite restrictive and hence needs to be more generalized</a:t>
          </a:r>
          <a:r>
            <a:rPr lang="en-US" altLang="ko-KR" sz="1800" dirty="0">
              <a:solidFill>
                <a:schemeClr val="tx1"/>
              </a:solidFill>
              <a:latin typeface="Arial" panose="020B0604020202020204" pitchFamily="34" charset="0"/>
              <a:cs typeface="Arial" panose="020B0604020202020204" pitchFamily="34" charset="0"/>
            </a:rPr>
            <a:t> to support </a:t>
          </a:r>
          <a:r>
            <a:rPr lang="en-US" altLang="ko-KR" sz="1800" b="1" dirty="0">
              <a:solidFill>
                <a:schemeClr val="tx1"/>
              </a:solidFill>
              <a:latin typeface="Arial" panose="020B0604020202020204" pitchFamily="34" charset="0"/>
              <a:cs typeface="Arial" panose="020B0604020202020204" pitchFamily="34" charset="0"/>
            </a:rPr>
            <a:t>m</a:t>
          </a:r>
          <a:r>
            <a:rPr kumimoji="0" lang="en-US" altLang="ko-KR" sz="1800" b="1" dirty="0">
              <a:solidFill>
                <a:schemeClr val="tx1"/>
              </a:solidFill>
              <a:latin typeface="Arial" panose="020B0604020202020204" pitchFamily="34" charset="0"/>
              <a:cs typeface="Arial" panose="020B0604020202020204" pitchFamily="34" charset="0"/>
            </a:rPr>
            <a:t>ulticast reception from multicast CFR by UEs in RRC_INACTIVE,</a:t>
          </a:r>
          <a:r>
            <a:rPr kumimoji="0" lang="en-US" altLang="ko-KR" sz="1800" dirty="0">
              <a:solidFill>
                <a:schemeClr val="tx1"/>
              </a:solidFill>
              <a:latin typeface="Arial" panose="020B0604020202020204" pitchFamily="34" charset="0"/>
              <a:cs typeface="Arial" panose="020B0604020202020204" pitchFamily="34" charset="0"/>
            </a:rPr>
            <a:t> </a:t>
          </a:r>
          <a:r>
            <a:rPr kumimoji="0" lang="en-US" altLang="ko-KR" sz="1800" b="1" dirty="0">
              <a:solidFill>
                <a:schemeClr val="tx1"/>
              </a:solidFill>
              <a:latin typeface="Arial" panose="020B0604020202020204" pitchFamily="34" charset="0"/>
              <a:cs typeface="Arial" panose="020B0604020202020204" pitchFamily="34" charset="0"/>
            </a:rPr>
            <a:t>minimized multicast interruption caused by switching between multicast CFR and initial BWP</a:t>
          </a:r>
          <a:r>
            <a:rPr kumimoji="0" lang="en-US" altLang="ko-KR" sz="1800" dirty="0">
              <a:solidFill>
                <a:schemeClr val="tx1"/>
              </a:solidFill>
              <a:latin typeface="Arial" panose="020B0604020202020204" pitchFamily="34" charset="0"/>
              <a:cs typeface="Arial" panose="020B0604020202020204" pitchFamily="34" charset="0"/>
            </a:rPr>
            <a:t>, and </a:t>
          </a:r>
          <a:r>
            <a:rPr kumimoji="0" lang="en-US" altLang="ko-KR" sz="1800" b="1" dirty="0">
              <a:solidFill>
                <a:schemeClr val="tx1"/>
              </a:solidFill>
              <a:latin typeface="Arial" panose="020B0604020202020204" pitchFamily="34" charset="0"/>
              <a:cs typeface="Arial" panose="020B0604020202020204" pitchFamily="34" charset="0"/>
            </a:rPr>
            <a:t>cell re-selection enhancements </a:t>
          </a:r>
          <a:r>
            <a:rPr kumimoji="0" lang="en-US" altLang="ko-KR" sz="1800" dirty="0">
              <a:solidFill>
                <a:schemeClr val="tx1"/>
              </a:solidFill>
              <a:latin typeface="Arial" panose="020B0604020202020204" pitchFamily="34" charset="0"/>
              <a:cs typeface="Arial" panose="020B0604020202020204" pitchFamily="34" charset="0"/>
            </a:rPr>
            <a:t>to guarantee reception quality of multicast in RRC_INACTIVE</a:t>
          </a:r>
          <a:endParaRPr lang="ko-KR" altLang="en-US" sz="1800" b="1">
            <a:solidFill>
              <a:schemeClr val="tx1"/>
            </a:solidFill>
            <a:latin typeface="Arial" panose="020B0604020202020204" pitchFamily="34" charset="0"/>
            <a:ea typeface="맑은 고딕" panose="020B0503020000020004" pitchFamily="50" charset="-127"/>
            <a:cs typeface="Arial" panose="020B0604020202020204" pitchFamily="34" charset="0"/>
          </a:endParaRPr>
        </a:p>
      </dgm:t>
    </dgm:pt>
    <dgm:pt modelId="{481C1EB6-060D-4735-A915-CF3DEE37CD67}" type="parTrans" cxnId="{E77E7FD3-C266-4A25-B8E0-1EA0D63120F7}">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5E800DAF-76B5-4054-A5A9-245A2031DF51}" type="sibTrans" cxnId="{E77E7FD3-C266-4A25-B8E0-1EA0D63120F7}">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53CF4563-49F7-4770-8C66-E9C953514984}">
      <dgm:prSet phldrT="[텍스트]" custT="1"/>
      <dgm:spPr>
        <a:solidFill>
          <a:schemeClr val="accent2">
            <a:lumMod val="20000"/>
            <a:lumOff val="80000"/>
            <a:alpha val="90000"/>
          </a:schemeClr>
        </a:solidFill>
      </dgm:spPr>
      <dgm:t>
        <a:bodyPr/>
        <a:lstStyle/>
        <a:p>
          <a:pPr latinLnBrk="0"/>
          <a:r>
            <a:rPr lang="en-US" altLang="ko-KR" sz="1800" b="0" dirty="0">
              <a:latin typeface="Arial" panose="020B0604020202020204" pitchFamily="34" charset="0"/>
              <a:cs typeface="Arial" panose="020B0604020202020204" pitchFamily="34" charset="0"/>
            </a:rPr>
            <a:t>In Rel-18, </a:t>
          </a:r>
          <a:r>
            <a:rPr lang="en-US" altLang="ko-KR" sz="1800" b="1" dirty="0">
              <a:latin typeface="Arial" panose="020B0604020202020204" pitchFamily="34" charset="0"/>
              <a:cs typeface="Arial" panose="020B0604020202020204" pitchFamily="34" charset="0"/>
            </a:rPr>
            <a:t>traffic awareness enhancement </a:t>
          </a:r>
          <a:r>
            <a:rPr lang="en-US" altLang="ko-KR" sz="1800" b="0" dirty="0">
              <a:latin typeface="Arial" panose="020B0604020202020204" pitchFamily="34" charset="0"/>
              <a:cs typeface="Arial" panose="020B0604020202020204" pitchFamily="34" charset="0"/>
            </a:rPr>
            <a:t>is limited to discard operation based on PSI (PDU Set Importance) at network congestion. But, it does not fully satisfy requirement of PDU set importance. </a:t>
          </a:r>
          <a:r>
            <a:rPr lang="en-US" altLang="ko-KR" sz="1800" b="1" dirty="0">
              <a:latin typeface="Arial" panose="020B0604020202020204" pitchFamily="34" charset="0"/>
              <a:cs typeface="Arial" panose="020B0604020202020204" pitchFamily="34" charset="0"/>
            </a:rPr>
            <a:t>It is necessary to improve reliability and scheduling for important PDU set.</a:t>
          </a:r>
          <a:endParaRPr lang="ko-KR" altLang="en-US" sz="1800" b="1" dirty="0">
            <a:latin typeface="Arial" panose="020B0604020202020204" pitchFamily="34" charset="0"/>
            <a:ea typeface="맑은 고딕" panose="020B0503020000020004" pitchFamily="50" charset="-127"/>
            <a:cs typeface="Arial" panose="020B0604020202020204" pitchFamily="34" charset="0"/>
          </a:endParaRPr>
        </a:p>
      </dgm:t>
    </dgm:pt>
    <dgm:pt modelId="{10A550AF-139C-4BB5-BDED-CD7EC677424D}" type="sib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B606D614-431B-42C4-966B-B6D9CDF48E07}" type="parTrans" cxnId="{D86545D6-F6D7-4485-BAF8-F350BF700346}">
      <dgm:prSet/>
      <dgm:spPr/>
      <dgm:t>
        <a:bodyPr/>
        <a:lstStyle/>
        <a:p>
          <a:pPr latinLnBrk="1"/>
          <a:endParaRPr lang="ko-KR" altLang="en-US">
            <a:latin typeface="맑은 고딕" panose="020B0503020000020004" pitchFamily="50" charset="-127"/>
            <a:ea typeface="맑은 고딕" panose="020B0503020000020004" pitchFamily="50" charset="-127"/>
          </a:endParaRPr>
        </a:p>
      </dgm:t>
    </dgm:pt>
    <dgm:pt modelId="{B2B26BBE-287E-4E9E-B925-BC6A52A470E3}">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NTN Enhancements</a:t>
          </a:r>
          <a:endParaRPr lang="ko-KR" altLang="en-US" sz="2000" b="1">
            <a:latin typeface="Arial" panose="020B0604020202020204" pitchFamily="34" charset="0"/>
            <a:ea typeface="맑은 고딕" panose="020B0503020000020004" pitchFamily="50" charset="-127"/>
            <a:cs typeface="Arial" panose="020B0604020202020204" pitchFamily="34" charset="0"/>
          </a:endParaRPr>
        </a:p>
      </dgm:t>
    </dgm:pt>
    <dgm:pt modelId="{70C3AA62-3D21-4EF4-B274-9F6B46BF691E}" type="parTrans" cxnId="{A97D1BC7-B667-43BB-93BC-717555FB5904}">
      <dgm:prSet/>
      <dgm:spPr/>
      <dgm:t>
        <a:bodyPr/>
        <a:lstStyle/>
        <a:p>
          <a:pPr latinLnBrk="1"/>
          <a:endParaRPr lang="ko-KR" altLang="en-US"/>
        </a:p>
      </dgm:t>
    </dgm:pt>
    <dgm:pt modelId="{2D4C5523-FA43-4D92-B95B-CC9EEADB1F89}" type="sibTrans" cxnId="{A97D1BC7-B667-43BB-93BC-717555FB5904}">
      <dgm:prSet/>
      <dgm:spPr/>
      <dgm:t>
        <a:bodyPr/>
        <a:lstStyle/>
        <a:p>
          <a:pPr latinLnBrk="1"/>
          <a:endParaRPr lang="ko-KR" altLang="en-US"/>
        </a:p>
      </dgm:t>
    </dgm:pt>
    <dgm:pt modelId="{DD4A7393-E7EC-442D-8109-0E350EFE2887}">
      <dgm:prSet phldrT="[텍스트]" custT="1"/>
      <dgm:spPr>
        <a:solidFill>
          <a:schemeClr val="accent2">
            <a:lumMod val="20000"/>
            <a:lumOff val="80000"/>
            <a:alpha val="90000"/>
          </a:schemeClr>
        </a:solidFill>
      </dgm:spPr>
      <dgm:t>
        <a:bodyPr/>
        <a:lstStyle/>
        <a:p>
          <a:pPr latinLnBrk="0"/>
          <a:r>
            <a:rPr lang="en-US" altLang="ko-KR" sz="1800" b="1" i="0" dirty="0">
              <a:solidFill>
                <a:schemeClr val="tx1"/>
              </a:solidFill>
              <a:latin typeface="Arial" panose="020B0604020202020204" pitchFamily="34" charset="0"/>
              <a:cs typeface="Arial" panose="020B0604020202020204" pitchFamily="34" charset="0"/>
            </a:rPr>
            <a:t>Remaining service time based mobility needs to be considered </a:t>
          </a:r>
          <a:r>
            <a:rPr lang="en-US" altLang="ko-KR" sz="1800" i="0" dirty="0">
              <a:solidFill>
                <a:schemeClr val="tx1"/>
              </a:solidFill>
              <a:latin typeface="Arial" panose="020B0604020202020204" pitchFamily="34" charset="0"/>
              <a:cs typeface="Arial" panose="020B0604020202020204" pitchFamily="34" charset="0"/>
            </a:rPr>
            <a:t>for NTN, because NTN cells have limited service time due to the satellite movement</a:t>
          </a:r>
          <a:endParaRPr lang="ko-KR" altLang="en-US" sz="1800" b="0" i="0" dirty="0">
            <a:solidFill>
              <a:schemeClr val="tx1"/>
            </a:solidFill>
            <a:latin typeface="Arial" panose="020B0604020202020204" pitchFamily="34" charset="0"/>
            <a:ea typeface="맑은 고딕" panose="020B0503020000020004" pitchFamily="50" charset="-127"/>
            <a:cs typeface="Arial" panose="020B0604020202020204" pitchFamily="34" charset="0"/>
          </a:endParaRPr>
        </a:p>
      </dgm:t>
    </dgm:pt>
    <dgm:pt modelId="{45179472-2D61-41A0-8A34-1BFCA8C69C1E}" type="parTrans" cxnId="{12B383DE-734B-4001-B4C9-B290F32BEC1D}">
      <dgm:prSet/>
      <dgm:spPr/>
      <dgm:t>
        <a:bodyPr/>
        <a:lstStyle/>
        <a:p>
          <a:pPr latinLnBrk="1"/>
          <a:endParaRPr lang="ko-KR" altLang="en-US"/>
        </a:p>
      </dgm:t>
    </dgm:pt>
    <dgm:pt modelId="{472A046B-A077-4DB8-85DF-395647DD63CF}" type="sibTrans" cxnId="{12B383DE-734B-4001-B4C9-B290F32BEC1D}">
      <dgm:prSet/>
      <dgm:spPr/>
      <dgm:t>
        <a:bodyPr/>
        <a:lstStyle/>
        <a:p>
          <a:pPr latinLnBrk="1"/>
          <a:endParaRPr lang="ko-KR" altLang="en-US"/>
        </a:p>
      </dgm:t>
    </dgm:pt>
    <dgm:pt modelId="{AAC9DFD3-9B7F-4FAC-8773-DC7D5B03F91A}">
      <dgm:prSet phldrT="[텍스트]" custT="1"/>
      <dgm:spPr>
        <a:solidFill>
          <a:schemeClr val="accent2">
            <a:lumMod val="20000"/>
            <a:lumOff val="80000"/>
            <a:alpha val="90000"/>
          </a:schemeClr>
        </a:solidFill>
      </dgm:spPr>
      <dgm:t>
        <a:bodyPr/>
        <a:lstStyle/>
        <a:p>
          <a:pPr latinLnBrk="0"/>
          <a:r>
            <a:rPr lang="en-US" altLang="en-US" sz="1800" b="0" dirty="0">
              <a:latin typeface="Arial" panose="020B0604020202020204" pitchFamily="34" charset="0"/>
              <a:ea typeface="맑은 고딕" panose="020B0503020000020004" pitchFamily="50" charset="-127"/>
              <a:cs typeface="Arial" panose="020B0604020202020204" pitchFamily="34" charset="0"/>
            </a:rPr>
            <a:t>In Rel-18, </a:t>
          </a:r>
          <a:r>
            <a:rPr lang="en-US" altLang="en-US" sz="1800" b="1" dirty="0">
              <a:latin typeface="Arial" panose="020B0604020202020204" pitchFamily="34" charset="0"/>
              <a:ea typeface="맑은 고딕" panose="020B0503020000020004" pitchFamily="50" charset="-127"/>
              <a:cs typeface="Arial" panose="020B0604020202020204" pitchFamily="34" charset="0"/>
            </a:rPr>
            <a:t>power saving enhancement </a:t>
          </a:r>
          <a:r>
            <a:rPr lang="en-US" altLang="en-US" sz="1800" b="0" dirty="0">
              <a:latin typeface="Arial" panose="020B0604020202020204" pitchFamily="34" charset="0"/>
              <a:ea typeface="맑은 고딕" panose="020B0503020000020004" pitchFamily="50" charset="-127"/>
              <a:cs typeface="Arial" panose="020B0604020202020204" pitchFamily="34" charset="0"/>
            </a:rPr>
            <a:t>is limited to handling non-integer periodicity and SFN wrap around problems in DRX operation. But, it does not bring considerable power saving gain for multiple flows and jitters. </a:t>
          </a:r>
          <a:r>
            <a:rPr lang="en-US" altLang="en-US" sz="1800" b="1" dirty="0">
              <a:latin typeface="Arial" panose="020B0604020202020204" pitchFamily="34" charset="0"/>
              <a:ea typeface="맑은 고딕" panose="020B0503020000020004" pitchFamily="50" charset="-127"/>
              <a:cs typeface="Arial" panose="020B0604020202020204" pitchFamily="34" charset="0"/>
            </a:rPr>
            <a:t>It is necessary to improve power saving gain for multiple flows and jitter</a:t>
          </a:r>
          <a:endParaRPr lang="ko-KR" altLang="en-US" sz="1800" b="1" dirty="0">
            <a:latin typeface="Arial" panose="020B0604020202020204" pitchFamily="34" charset="0"/>
            <a:ea typeface="맑은 고딕" panose="020B0503020000020004" pitchFamily="50" charset="-127"/>
            <a:cs typeface="Arial" panose="020B0604020202020204" pitchFamily="34" charset="0"/>
          </a:endParaRPr>
        </a:p>
      </dgm:t>
    </dgm:pt>
    <dgm:pt modelId="{81B17273-7F3A-4D6A-9FB5-8B0A59990C89}" type="parTrans" cxnId="{86E4D6B6-847A-4130-8F67-BB39FD2F8BC6}">
      <dgm:prSet/>
      <dgm:spPr/>
      <dgm:t>
        <a:bodyPr/>
        <a:lstStyle/>
        <a:p>
          <a:pPr latinLnBrk="1"/>
          <a:endParaRPr lang="ko-KR" altLang="en-US"/>
        </a:p>
      </dgm:t>
    </dgm:pt>
    <dgm:pt modelId="{D068D158-CCFE-4877-95FE-470E18B4942E}" type="sibTrans" cxnId="{86E4D6B6-847A-4130-8F67-BB39FD2F8BC6}">
      <dgm:prSet/>
      <dgm:spPr/>
      <dgm:t>
        <a:bodyPr/>
        <a:lstStyle/>
        <a:p>
          <a:pPr latinLnBrk="1"/>
          <a:endParaRPr lang="ko-KR" altLang="en-US"/>
        </a:p>
      </dgm:t>
    </dgm:pt>
    <dgm:pt modelId="{3954D4E8-7A70-4083-90B4-13DCC3AD3DD5}">
      <dgm:prSet phldrT="[텍스트]" custT="1"/>
      <dgm:spPr>
        <a:solidFill>
          <a:schemeClr val="accent2">
            <a:lumMod val="20000"/>
            <a:lumOff val="80000"/>
            <a:alpha val="90000"/>
          </a:schemeClr>
        </a:solidFill>
      </dgm:spPr>
      <dgm:t>
        <a:bodyPr/>
        <a:lstStyle/>
        <a:p>
          <a:pPr latinLnBrk="1"/>
          <a:r>
            <a:rPr lang="en-US" altLang="ko-KR" sz="1800" b="1" dirty="0">
              <a:solidFill>
                <a:schemeClr val="tx1"/>
              </a:solidFill>
              <a:latin typeface="Arial" panose="020B0604020202020204" pitchFamily="34" charset="0"/>
              <a:cs typeface="Arial" panose="020B0604020202020204" pitchFamily="34" charset="0"/>
            </a:rPr>
            <a:t>Avoidance of RLF/BF declaration at temporal discontinuous coverage needs to be supported </a:t>
          </a:r>
          <a:r>
            <a:rPr lang="en-US" altLang="ko-KR" sz="1800" dirty="0">
              <a:solidFill>
                <a:schemeClr val="tx1"/>
              </a:solidFill>
              <a:latin typeface="Arial" panose="020B0604020202020204" pitchFamily="34" charset="0"/>
              <a:cs typeface="Arial" panose="020B0604020202020204" pitchFamily="34" charset="0"/>
            </a:rPr>
            <a:t>taking into account </a:t>
          </a:r>
          <a:r>
            <a:rPr lang="en-US" altLang="ko-KR" sz="1800" i="0" dirty="0">
              <a:solidFill>
                <a:schemeClr val="tx1"/>
              </a:solidFill>
              <a:latin typeface="Arial" panose="020B0604020202020204" pitchFamily="34" charset="0"/>
              <a:cs typeface="Arial" panose="020B0604020202020204" pitchFamily="34" charset="0"/>
            </a:rPr>
            <a:t>NTN may have discontinuous coverage due to the deployment of satellites and declaration of RLF/BF at discontinuous coverage does not bring any gain</a:t>
          </a:r>
          <a:endParaRPr lang="ko-KR" altLang="en-US" sz="1800" b="0" i="0" dirty="0">
            <a:solidFill>
              <a:schemeClr val="tx1"/>
            </a:solidFill>
            <a:latin typeface="Arial" panose="020B0604020202020204" pitchFamily="34" charset="0"/>
            <a:ea typeface="맑은 고딕" panose="020B0503020000020004" pitchFamily="50" charset="-127"/>
            <a:cs typeface="Arial" panose="020B0604020202020204" pitchFamily="34" charset="0"/>
          </a:endParaRPr>
        </a:p>
      </dgm:t>
    </dgm:pt>
    <dgm:pt modelId="{A8B2E8ED-6BFD-491A-98E3-1EDFF4336473}" type="parTrans" cxnId="{4FA1B8CE-3F5B-48CE-9A15-DBDA9DBFFB42}">
      <dgm:prSet/>
      <dgm:spPr/>
      <dgm:t>
        <a:bodyPr/>
        <a:lstStyle/>
        <a:p>
          <a:pPr latinLnBrk="1"/>
          <a:endParaRPr lang="ko-KR" altLang="en-US"/>
        </a:p>
      </dgm:t>
    </dgm:pt>
    <dgm:pt modelId="{DE8770A9-FB98-4405-8CF0-0D5075FE8E4F}" type="sibTrans" cxnId="{4FA1B8CE-3F5B-48CE-9A15-DBDA9DBFFB42}">
      <dgm:prSet/>
      <dgm:spPr/>
      <dgm:t>
        <a:bodyPr/>
        <a:lstStyle/>
        <a:p>
          <a:pPr latinLnBrk="1"/>
          <a:endParaRPr lang="ko-KR" altLang="en-US"/>
        </a:p>
      </dgm:t>
    </dgm:pt>
    <dgm:pt modelId="{735EE211-E964-4523-90B4-9534C8E5C51C}" type="pres">
      <dgm:prSet presAssocID="{B22872E4-56E2-4F08-B7A7-33184BBEDD2D}" presName="Name0" presStyleCnt="0">
        <dgm:presLayoutVars>
          <dgm:dir/>
          <dgm:animLvl val="lvl"/>
          <dgm:resizeHandles val="exact"/>
        </dgm:presLayoutVars>
      </dgm:prSet>
      <dgm:spPr/>
      <dgm:t>
        <a:bodyPr/>
        <a:lstStyle/>
        <a:p>
          <a:pPr latinLnBrk="1"/>
          <a:endParaRPr lang="ko-KR" altLang="en-US"/>
        </a:p>
      </dgm:t>
    </dgm:pt>
    <dgm:pt modelId="{40E2CFA8-BC3A-4815-B163-DAD61284A8E3}" type="pres">
      <dgm:prSet presAssocID="{288D1F71-52DF-44D5-97CE-C36DEA96C5C7}" presName="linNode" presStyleCnt="0"/>
      <dgm:spPr/>
    </dgm:pt>
    <dgm:pt modelId="{6AA98D04-1DF7-4F01-86C2-DB01B0B5D1ED}" type="pres">
      <dgm:prSet presAssocID="{288D1F71-52DF-44D5-97CE-C36DEA96C5C7}" presName="parentText" presStyleLbl="node1" presStyleIdx="0" presStyleCnt="3" custScaleX="85395" custScaleY="44170">
        <dgm:presLayoutVars>
          <dgm:chMax val="1"/>
          <dgm:bulletEnabled val="1"/>
        </dgm:presLayoutVars>
      </dgm:prSet>
      <dgm:spPr/>
      <dgm:t>
        <a:bodyPr/>
        <a:lstStyle/>
        <a:p>
          <a:pPr latinLnBrk="1"/>
          <a:endParaRPr lang="ko-KR" altLang="en-US"/>
        </a:p>
      </dgm:t>
    </dgm:pt>
    <dgm:pt modelId="{8CCEBAC4-C9E8-4BDC-BF05-C779DA265F7D}" type="pres">
      <dgm:prSet presAssocID="{288D1F71-52DF-44D5-97CE-C36DEA96C5C7}" presName="descendantText" presStyleLbl="alignAccFollowNode1" presStyleIdx="0" presStyleCnt="3" custScaleX="132753" custScaleY="55629" custLinFactNeighborY="0">
        <dgm:presLayoutVars>
          <dgm:bulletEnabled val="1"/>
        </dgm:presLayoutVars>
      </dgm:prSet>
      <dgm:spPr/>
      <dgm:t>
        <a:bodyPr/>
        <a:lstStyle/>
        <a:p>
          <a:pPr latinLnBrk="1"/>
          <a:endParaRPr lang="ko-KR" altLang="en-US"/>
        </a:p>
      </dgm:t>
    </dgm:pt>
    <dgm:pt modelId="{E0BB6D44-94D7-4574-9399-F7FAD6AD633F}" type="pres">
      <dgm:prSet presAssocID="{08B4194B-892F-489E-9A8B-09CE947307BE}" presName="sp" presStyleCnt="0"/>
      <dgm:spPr/>
    </dgm:pt>
    <dgm:pt modelId="{DF18C33F-96CC-470A-8053-1D2140108D2B}" type="pres">
      <dgm:prSet presAssocID="{6900E00D-32EA-427C-97AE-1867637B7076}" presName="linNode" presStyleCnt="0"/>
      <dgm:spPr/>
    </dgm:pt>
    <dgm:pt modelId="{62F01E33-DC89-46AC-8F1A-848A01CB26F5}" type="pres">
      <dgm:prSet presAssocID="{6900E00D-32EA-427C-97AE-1867637B7076}" presName="parentText" presStyleLbl="node1" presStyleIdx="1" presStyleCnt="3" custScaleX="80484" custScaleY="29796">
        <dgm:presLayoutVars>
          <dgm:chMax val="1"/>
          <dgm:bulletEnabled val="1"/>
        </dgm:presLayoutVars>
      </dgm:prSet>
      <dgm:spPr/>
      <dgm:t>
        <a:bodyPr/>
        <a:lstStyle/>
        <a:p>
          <a:pPr latinLnBrk="1"/>
          <a:endParaRPr lang="ko-KR" altLang="en-US"/>
        </a:p>
      </dgm:t>
    </dgm:pt>
    <dgm:pt modelId="{2C02316C-D05C-4C88-B5D1-28EE3593E81F}" type="pres">
      <dgm:prSet presAssocID="{6900E00D-32EA-427C-97AE-1867637B7076}" presName="descendantText" presStyleLbl="alignAccFollowNode1" presStyleIdx="1" presStyleCnt="3" custScaleX="125022" custScaleY="37537" custLinFactNeighborX="175" custLinFactNeighborY="472">
        <dgm:presLayoutVars>
          <dgm:bulletEnabled val="1"/>
        </dgm:presLayoutVars>
      </dgm:prSet>
      <dgm:spPr/>
      <dgm:t>
        <a:bodyPr/>
        <a:lstStyle/>
        <a:p>
          <a:pPr latinLnBrk="1"/>
          <a:endParaRPr lang="ko-KR" altLang="en-US"/>
        </a:p>
      </dgm:t>
    </dgm:pt>
    <dgm:pt modelId="{7CDE025A-F3C7-459A-AECB-939D131D7E5B}" type="pres">
      <dgm:prSet presAssocID="{2CDB23A8-292E-45FB-BDD4-DF0E9FC04D25}" presName="sp" presStyleCnt="0"/>
      <dgm:spPr/>
    </dgm:pt>
    <dgm:pt modelId="{24ACC06C-905A-4124-BFCE-DF744682F269}" type="pres">
      <dgm:prSet presAssocID="{B2B26BBE-287E-4E9E-B925-BC6A52A470E3}" presName="linNode" presStyleCnt="0"/>
      <dgm:spPr/>
    </dgm:pt>
    <dgm:pt modelId="{541C5167-85D6-4387-9F11-055BE29C4E11}" type="pres">
      <dgm:prSet presAssocID="{B2B26BBE-287E-4E9E-B925-BC6A52A470E3}" presName="parentText" presStyleLbl="node1" presStyleIdx="2" presStyleCnt="3" custScaleX="85395" custScaleY="37656">
        <dgm:presLayoutVars>
          <dgm:chMax val="1"/>
          <dgm:bulletEnabled val="1"/>
        </dgm:presLayoutVars>
      </dgm:prSet>
      <dgm:spPr/>
      <dgm:t>
        <a:bodyPr/>
        <a:lstStyle/>
        <a:p>
          <a:pPr latinLnBrk="1"/>
          <a:endParaRPr lang="ko-KR" altLang="en-US"/>
        </a:p>
      </dgm:t>
    </dgm:pt>
    <dgm:pt modelId="{6B852121-CBAC-4A8A-9632-1CCAE65544D0}" type="pres">
      <dgm:prSet presAssocID="{B2B26BBE-287E-4E9E-B925-BC6A52A470E3}" presName="descendantText" presStyleLbl="alignAccFollowNode1" presStyleIdx="2" presStyleCnt="3" custScaleX="132753" custScaleY="43480" custLinFactNeighborY="0">
        <dgm:presLayoutVars>
          <dgm:bulletEnabled val="1"/>
        </dgm:presLayoutVars>
      </dgm:prSet>
      <dgm:spPr/>
      <dgm:t>
        <a:bodyPr/>
        <a:lstStyle/>
        <a:p>
          <a:pPr latinLnBrk="1"/>
          <a:endParaRPr lang="ko-KR" altLang="en-US"/>
        </a:p>
      </dgm:t>
    </dgm:pt>
  </dgm:ptLst>
  <dgm:cxnLst>
    <dgm:cxn modelId="{684A3B8D-4BFC-4354-8EC2-BBC5A7728F86}" type="presOf" srcId="{4CCA6362-2D07-4353-B2FE-19FA65552309}" destId="{2C02316C-D05C-4C88-B5D1-28EE3593E81F}" srcOrd="0" destOrd="0" presId="urn:microsoft.com/office/officeart/2005/8/layout/vList5"/>
    <dgm:cxn modelId="{97C30086-3AF2-4448-961C-D48919D74F7A}" type="presOf" srcId="{B22872E4-56E2-4F08-B7A7-33184BBEDD2D}" destId="{735EE211-E964-4523-90B4-9534C8E5C51C}" srcOrd="0" destOrd="0" presId="urn:microsoft.com/office/officeart/2005/8/layout/vList5"/>
    <dgm:cxn modelId="{12B383DE-734B-4001-B4C9-B290F32BEC1D}" srcId="{B2B26BBE-287E-4E9E-B925-BC6A52A470E3}" destId="{DD4A7393-E7EC-442D-8109-0E350EFE2887}" srcOrd="0" destOrd="0" parTransId="{45179472-2D61-41A0-8A34-1BFCA8C69C1E}" sibTransId="{472A046B-A077-4DB8-85DF-395647DD63CF}"/>
    <dgm:cxn modelId="{321C42DF-9601-4145-8BD6-E598EAB589D4}" type="presOf" srcId="{3954D4E8-7A70-4083-90B4-13DCC3AD3DD5}" destId="{6B852121-CBAC-4A8A-9632-1CCAE65544D0}" srcOrd="0" destOrd="1" presId="urn:microsoft.com/office/officeart/2005/8/layout/vList5"/>
    <dgm:cxn modelId="{4FA1B8CE-3F5B-48CE-9A15-DBDA9DBFFB42}" srcId="{B2B26BBE-287E-4E9E-B925-BC6A52A470E3}" destId="{3954D4E8-7A70-4083-90B4-13DCC3AD3DD5}" srcOrd="1" destOrd="0" parTransId="{A8B2E8ED-6BFD-491A-98E3-1EDFF4336473}" sibTransId="{DE8770A9-FB98-4405-8CF0-0D5075FE8E4F}"/>
    <dgm:cxn modelId="{4708DEBB-6210-4B6E-BC94-8E701EB3E6E0}" type="presOf" srcId="{288D1F71-52DF-44D5-97CE-C36DEA96C5C7}" destId="{6AA98D04-1DF7-4F01-86C2-DB01B0B5D1ED}" srcOrd="0" destOrd="0" presId="urn:microsoft.com/office/officeart/2005/8/layout/vList5"/>
    <dgm:cxn modelId="{A97D1BC7-B667-43BB-93BC-717555FB5904}" srcId="{B22872E4-56E2-4F08-B7A7-33184BBEDD2D}" destId="{B2B26BBE-287E-4E9E-B925-BC6A52A470E3}" srcOrd="2" destOrd="0" parTransId="{70C3AA62-3D21-4EF4-B274-9F6B46BF691E}" sibTransId="{2D4C5523-FA43-4D92-B95B-CC9EEADB1F89}"/>
    <dgm:cxn modelId="{86E4D6B6-847A-4130-8F67-BB39FD2F8BC6}" srcId="{288D1F71-52DF-44D5-97CE-C36DEA96C5C7}" destId="{AAC9DFD3-9B7F-4FAC-8773-DC7D5B03F91A}" srcOrd="1" destOrd="0" parTransId="{81B17273-7F3A-4D6A-9FB5-8B0A59990C89}" sibTransId="{D068D158-CCFE-4877-95FE-470E18B4942E}"/>
    <dgm:cxn modelId="{C6254285-935A-4D9F-82F1-8135C28A430E}" type="presOf" srcId="{DD4A7393-E7EC-442D-8109-0E350EFE2887}" destId="{6B852121-CBAC-4A8A-9632-1CCAE65544D0}" srcOrd="0" destOrd="0" presId="urn:microsoft.com/office/officeart/2005/8/layout/vList5"/>
    <dgm:cxn modelId="{2F3E3025-A599-41A7-AFF6-73A488BFDD9D}" srcId="{B22872E4-56E2-4F08-B7A7-33184BBEDD2D}" destId="{6900E00D-32EA-427C-97AE-1867637B7076}" srcOrd="1" destOrd="0" parTransId="{5F8BD0E8-BFBA-45FC-9087-88EE14351239}" sibTransId="{2CDB23A8-292E-45FB-BDD4-DF0E9FC04D25}"/>
    <dgm:cxn modelId="{DF9928F9-1432-43ED-BFFC-5198A59B46B9}" type="presOf" srcId="{B2B26BBE-287E-4E9E-B925-BC6A52A470E3}" destId="{541C5167-85D6-4387-9F11-055BE29C4E11}" srcOrd="0" destOrd="0" presId="urn:microsoft.com/office/officeart/2005/8/layout/vList5"/>
    <dgm:cxn modelId="{6EBF3BDD-6E6A-4982-B6C5-F5F5CEB0FF70}" type="presOf" srcId="{AAC9DFD3-9B7F-4FAC-8773-DC7D5B03F91A}" destId="{8CCEBAC4-C9E8-4BDC-BF05-C779DA265F7D}" srcOrd="0" destOrd="1" presId="urn:microsoft.com/office/officeart/2005/8/layout/vList5"/>
    <dgm:cxn modelId="{E9DEF900-359C-497D-927B-0C9B15D3A953}" type="presOf" srcId="{6900E00D-32EA-427C-97AE-1867637B7076}" destId="{62F01E33-DC89-46AC-8F1A-848A01CB26F5}" srcOrd="0" destOrd="0" presId="urn:microsoft.com/office/officeart/2005/8/layout/vList5"/>
    <dgm:cxn modelId="{DD6A5D38-656C-4E09-9DDE-6D3CD6F391FA}" srcId="{B22872E4-56E2-4F08-B7A7-33184BBEDD2D}" destId="{288D1F71-52DF-44D5-97CE-C36DEA96C5C7}" srcOrd="0" destOrd="0" parTransId="{D0C34081-B354-4230-8F60-C5F4EE09EF85}" sibTransId="{08B4194B-892F-489E-9A8B-09CE947307BE}"/>
    <dgm:cxn modelId="{801FE895-FC46-40CE-99D1-77CFD976F407}" type="presOf" srcId="{53CF4563-49F7-4770-8C66-E9C953514984}" destId="{8CCEBAC4-C9E8-4BDC-BF05-C779DA265F7D}" srcOrd="0" destOrd="0" presId="urn:microsoft.com/office/officeart/2005/8/layout/vList5"/>
    <dgm:cxn modelId="{E77E7FD3-C266-4A25-B8E0-1EA0D63120F7}" srcId="{6900E00D-32EA-427C-97AE-1867637B7076}" destId="{4CCA6362-2D07-4353-B2FE-19FA65552309}" srcOrd="0" destOrd="0" parTransId="{481C1EB6-060D-4735-A915-CF3DEE37CD67}" sibTransId="{5E800DAF-76B5-4054-A5A9-245A2031DF51}"/>
    <dgm:cxn modelId="{D86545D6-F6D7-4485-BAF8-F350BF700346}" srcId="{288D1F71-52DF-44D5-97CE-C36DEA96C5C7}" destId="{53CF4563-49F7-4770-8C66-E9C953514984}" srcOrd="0" destOrd="0" parTransId="{B606D614-431B-42C4-966B-B6D9CDF48E07}" sibTransId="{10A550AF-139C-4BB5-BDED-CD7EC677424D}"/>
    <dgm:cxn modelId="{A67A1925-29D5-4633-9FC1-D236BA60BFB5}" type="presParOf" srcId="{735EE211-E964-4523-90B4-9534C8E5C51C}" destId="{40E2CFA8-BC3A-4815-B163-DAD61284A8E3}" srcOrd="0" destOrd="0" presId="urn:microsoft.com/office/officeart/2005/8/layout/vList5"/>
    <dgm:cxn modelId="{96B9E56A-4EE9-4C8A-B4FB-56484E089524}" type="presParOf" srcId="{40E2CFA8-BC3A-4815-B163-DAD61284A8E3}" destId="{6AA98D04-1DF7-4F01-86C2-DB01B0B5D1ED}" srcOrd="0" destOrd="0" presId="urn:microsoft.com/office/officeart/2005/8/layout/vList5"/>
    <dgm:cxn modelId="{3867D377-7760-4E3B-B866-9CDB13935815}" type="presParOf" srcId="{40E2CFA8-BC3A-4815-B163-DAD61284A8E3}" destId="{8CCEBAC4-C9E8-4BDC-BF05-C779DA265F7D}" srcOrd="1" destOrd="0" presId="urn:microsoft.com/office/officeart/2005/8/layout/vList5"/>
    <dgm:cxn modelId="{277415F2-955C-47B2-9C25-B37D50052DA6}" type="presParOf" srcId="{735EE211-E964-4523-90B4-9534C8E5C51C}" destId="{E0BB6D44-94D7-4574-9399-F7FAD6AD633F}" srcOrd="1" destOrd="0" presId="urn:microsoft.com/office/officeart/2005/8/layout/vList5"/>
    <dgm:cxn modelId="{76907596-2C5A-4150-82B9-0C8BD43BFD79}" type="presParOf" srcId="{735EE211-E964-4523-90B4-9534C8E5C51C}" destId="{DF18C33F-96CC-470A-8053-1D2140108D2B}" srcOrd="2" destOrd="0" presId="urn:microsoft.com/office/officeart/2005/8/layout/vList5"/>
    <dgm:cxn modelId="{37779C69-F2DF-4B29-9B68-A57396A10B4C}" type="presParOf" srcId="{DF18C33F-96CC-470A-8053-1D2140108D2B}" destId="{62F01E33-DC89-46AC-8F1A-848A01CB26F5}" srcOrd="0" destOrd="0" presId="urn:microsoft.com/office/officeart/2005/8/layout/vList5"/>
    <dgm:cxn modelId="{0D53903B-BF25-4F2E-A5AF-00F5FE6B9F27}" type="presParOf" srcId="{DF18C33F-96CC-470A-8053-1D2140108D2B}" destId="{2C02316C-D05C-4C88-B5D1-28EE3593E81F}" srcOrd="1" destOrd="0" presId="urn:microsoft.com/office/officeart/2005/8/layout/vList5"/>
    <dgm:cxn modelId="{A49E0DEE-A1F4-484D-A890-D383F0E37168}" type="presParOf" srcId="{735EE211-E964-4523-90B4-9534C8E5C51C}" destId="{7CDE025A-F3C7-459A-AECB-939D131D7E5B}" srcOrd="3" destOrd="0" presId="urn:microsoft.com/office/officeart/2005/8/layout/vList5"/>
    <dgm:cxn modelId="{A5C7CE8B-180A-4F1C-A0F3-14CB1BC9053D}" type="presParOf" srcId="{735EE211-E964-4523-90B4-9534C8E5C51C}" destId="{24ACC06C-905A-4124-BFCE-DF744682F269}" srcOrd="4" destOrd="0" presId="urn:microsoft.com/office/officeart/2005/8/layout/vList5"/>
    <dgm:cxn modelId="{EEFE9BC9-3FB9-4D7A-AE7F-316C1B744FE0}" type="presParOf" srcId="{24ACC06C-905A-4124-BFCE-DF744682F269}" destId="{541C5167-85D6-4387-9F11-055BE29C4E11}" srcOrd="0" destOrd="0" presId="urn:microsoft.com/office/officeart/2005/8/layout/vList5"/>
    <dgm:cxn modelId="{8784E248-84C9-4A03-A9B0-7D08EA126837}" type="presParOf" srcId="{24ACC06C-905A-4124-BFCE-DF744682F269}" destId="{6B852121-CBAC-4A8A-9632-1CCAE65544D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22872E4-56E2-4F08-B7A7-33184BBEDD2D}" type="doc">
      <dgm:prSet loTypeId="urn:microsoft.com/office/officeart/2005/8/layout/vList5" loCatId="list" qsTypeId="urn:microsoft.com/office/officeart/2005/8/quickstyle/simple1" qsCatId="simple" csTypeId="urn:microsoft.com/office/officeart/2005/8/colors/accent1_2" csCatId="accent1" phldr="1"/>
      <dgm:spPr/>
      <dgm:t>
        <a:bodyPr/>
        <a:lstStyle/>
        <a:p>
          <a:pPr latinLnBrk="1"/>
          <a:endParaRPr lang="ko-KR" altLang="en-US"/>
        </a:p>
      </dgm:t>
    </dgm:pt>
    <dgm:pt modelId="{B2B26BBE-287E-4E9E-B925-BC6A52A470E3}">
      <dgm:prSet phldrT="[텍스트]" custT="1"/>
      <dgm:spPr>
        <a:solidFill>
          <a:schemeClr val="accent2">
            <a:lumMod val="75000"/>
          </a:schemeClr>
        </a:solidFill>
      </dgm:spPr>
      <dgm:t>
        <a:bodyPr/>
        <a:lstStyle/>
        <a:p>
          <a:pPr latinLnBrk="1">
            <a:spcAft>
              <a:spcPts val="300"/>
            </a:spcAft>
          </a:pPr>
          <a:r>
            <a:rPr lang="en-US" altLang="ko-KR" sz="2000" b="1" dirty="0" err="1">
              <a:latin typeface="Arial" panose="020B0604020202020204" pitchFamily="34" charset="0"/>
              <a:ea typeface="맑은 고딕" panose="020B0503020000020004" pitchFamily="50" charset="-127"/>
              <a:cs typeface="Arial" panose="020B0604020202020204" pitchFamily="34" charset="0"/>
            </a:rPr>
            <a:t>Sidelink</a:t>
          </a:r>
          <a:r>
            <a:rPr lang="en-US" altLang="ko-KR" sz="2000" b="1" dirty="0">
              <a:latin typeface="Arial" panose="020B0604020202020204" pitchFamily="34" charset="0"/>
              <a:ea typeface="맑은 고딕" panose="020B0503020000020004" pitchFamily="50" charset="-127"/>
              <a:cs typeface="Arial" panose="020B0604020202020204" pitchFamily="34" charset="0"/>
            </a:rPr>
            <a:t> Communication</a:t>
          </a:r>
        </a:p>
        <a:p>
          <a:pPr latinLnBrk="1">
            <a:spcAft>
              <a:spcPts val="300"/>
            </a:spcAft>
          </a:pPr>
          <a:r>
            <a:rPr lang="en-US" altLang="ko-KR" sz="2000" b="1" dirty="0">
              <a:latin typeface="Arial" panose="020B0604020202020204" pitchFamily="34" charset="0"/>
              <a:ea typeface="맑은 고딕" panose="020B0503020000020004" pitchFamily="50" charset="-127"/>
              <a:cs typeface="Arial" panose="020B0604020202020204" pitchFamily="34" charset="0"/>
            </a:rPr>
            <a:t>Enhancements</a:t>
          </a:r>
          <a:endParaRPr lang="ko-KR" altLang="en-US" sz="2000">
            <a:latin typeface="Arial" panose="020B0604020202020204" pitchFamily="34" charset="0"/>
            <a:ea typeface="맑은 고딕" panose="020B0503020000020004" pitchFamily="50" charset="-127"/>
            <a:cs typeface="Arial" panose="020B0604020202020204" pitchFamily="34" charset="0"/>
          </a:endParaRPr>
        </a:p>
      </dgm:t>
    </dgm:pt>
    <dgm:pt modelId="{70C3AA62-3D21-4EF4-B274-9F6B46BF691E}" type="parTrans" cxnId="{A97D1BC7-B667-43BB-93BC-717555FB5904}">
      <dgm:prSet/>
      <dgm:spPr/>
      <dgm:t>
        <a:bodyPr/>
        <a:lstStyle/>
        <a:p>
          <a:pPr latinLnBrk="1"/>
          <a:endParaRPr lang="ko-KR" altLang="en-US"/>
        </a:p>
      </dgm:t>
    </dgm:pt>
    <dgm:pt modelId="{2D4C5523-FA43-4D92-B95B-CC9EEADB1F89}" type="sibTrans" cxnId="{A97D1BC7-B667-43BB-93BC-717555FB5904}">
      <dgm:prSet/>
      <dgm:spPr/>
      <dgm:t>
        <a:bodyPr/>
        <a:lstStyle/>
        <a:p>
          <a:pPr latinLnBrk="1"/>
          <a:endParaRPr lang="ko-KR" altLang="en-US"/>
        </a:p>
      </dgm:t>
    </dgm:pt>
    <dgm:pt modelId="{DD4A7393-E7EC-442D-8109-0E350EFE2887}">
      <dgm:prSet phldrT="[텍스트]"/>
      <dgm:spPr>
        <a:solidFill>
          <a:schemeClr val="accent2">
            <a:lumMod val="20000"/>
            <a:lumOff val="80000"/>
            <a:alpha val="90000"/>
          </a:schemeClr>
        </a:solidFill>
      </dgm:spPr>
      <dgm:t>
        <a:bodyPr/>
        <a:lstStyle/>
        <a:p>
          <a:pPr latinLnBrk="0"/>
          <a:r>
            <a:rPr lang="en-US" altLang="ko-KR" b="1" dirty="0">
              <a:latin typeface="Arial" panose="020B0604020202020204" pitchFamily="34" charset="0"/>
              <a:cs typeface="Arial" panose="020B0604020202020204" pitchFamily="34" charset="0"/>
            </a:rPr>
            <a:t>Wide channel bandwidth which can be found in FR2, needs to be utilized </a:t>
          </a:r>
          <a:r>
            <a:rPr lang="en-US" altLang="ko-KR" b="0" dirty="0">
              <a:latin typeface="Arial" panose="020B0604020202020204" pitchFamily="34" charset="0"/>
              <a:cs typeface="Arial" panose="020B0604020202020204" pitchFamily="34" charset="0"/>
            </a:rPr>
            <a:t>for various use cases including raw sensor data sharing in V2X and high definition video and XR streaming among devices</a:t>
          </a:r>
          <a:endParaRPr lang="ko-KR" altLang="en-US" b="0" dirty="0">
            <a:latin typeface="Arial" panose="020B0604020202020204" pitchFamily="34" charset="0"/>
            <a:ea typeface="맑은 고딕" panose="020B0503020000020004" pitchFamily="50" charset="-127"/>
            <a:cs typeface="Arial" panose="020B0604020202020204" pitchFamily="34" charset="0"/>
          </a:endParaRPr>
        </a:p>
      </dgm:t>
    </dgm:pt>
    <dgm:pt modelId="{45179472-2D61-41A0-8A34-1BFCA8C69C1E}" type="parTrans" cxnId="{12B383DE-734B-4001-B4C9-B290F32BEC1D}">
      <dgm:prSet/>
      <dgm:spPr/>
      <dgm:t>
        <a:bodyPr/>
        <a:lstStyle/>
        <a:p>
          <a:pPr latinLnBrk="1"/>
          <a:endParaRPr lang="ko-KR" altLang="en-US"/>
        </a:p>
      </dgm:t>
    </dgm:pt>
    <dgm:pt modelId="{472A046B-A077-4DB8-85DF-395647DD63CF}" type="sibTrans" cxnId="{12B383DE-734B-4001-B4C9-B290F32BEC1D}">
      <dgm:prSet/>
      <dgm:spPr/>
      <dgm:t>
        <a:bodyPr/>
        <a:lstStyle/>
        <a:p>
          <a:pPr latinLnBrk="1"/>
          <a:endParaRPr lang="ko-KR" altLang="en-US"/>
        </a:p>
      </dgm:t>
    </dgm:pt>
    <dgm:pt modelId="{B7B70C48-0A24-43B2-AA4A-29DC38ADD639}">
      <dgm:prSet/>
      <dgm:spPr/>
      <dgm:t>
        <a:bodyPr/>
        <a:lstStyle/>
        <a:p>
          <a:pPr latinLnBrk="1"/>
          <a:r>
            <a:rPr lang="en-US" altLang="ko-KR" b="0" dirty="0">
              <a:latin typeface="Arial" panose="020B0604020202020204" pitchFamily="34" charset="0"/>
              <a:cs typeface="Arial" panose="020B0604020202020204" pitchFamily="34" charset="0"/>
            </a:rPr>
            <a:t>To fully address the V2X requirements and potentially make the sidelink CA more useful in other applications, </a:t>
          </a:r>
          <a:r>
            <a:rPr lang="en-US" altLang="ko-KR" b="1" dirty="0">
              <a:latin typeface="Arial" panose="020B0604020202020204" pitchFamily="34" charset="0"/>
              <a:cs typeface="Arial" panose="020B0604020202020204" pitchFamily="34" charset="0"/>
            </a:rPr>
            <a:t>at least Rel-15 LTE features need to be specified for </a:t>
          </a:r>
          <a:r>
            <a:rPr lang="en-US" altLang="ko-KR" b="1" dirty="0" err="1">
              <a:latin typeface="Arial" panose="020B0604020202020204" pitchFamily="34" charset="0"/>
              <a:cs typeface="Arial" panose="020B0604020202020204" pitchFamily="34" charset="0"/>
            </a:rPr>
            <a:t>sidelink</a:t>
          </a:r>
          <a:r>
            <a:rPr lang="en-US" altLang="ko-KR" b="1" dirty="0">
              <a:latin typeface="Arial" panose="020B0604020202020204" pitchFamily="34" charset="0"/>
              <a:cs typeface="Arial" panose="020B0604020202020204" pitchFamily="34" charset="0"/>
            </a:rPr>
            <a:t> CA</a:t>
          </a:r>
          <a:endParaRPr lang="ko-KR" altLang="en-US" b="1" dirty="0">
            <a:latin typeface="Arial" panose="020B0604020202020204" pitchFamily="34" charset="0"/>
            <a:cs typeface="Arial" panose="020B0604020202020204" pitchFamily="34" charset="0"/>
          </a:endParaRPr>
        </a:p>
      </dgm:t>
    </dgm:pt>
    <dgm:pt modelId="{C0DB1096-2C44-4830-873C-4252200D3F62}" type="parTrans" cxnId="{35511462-A810-468D-BA8F-F3900CDE2333}">
      <dgm:prSet/>
      <dgm:spPr/>
      <dgm:t>
        <a:bodyPr/>
        <a:lstStyle/>
        <a:p>
          <a:pPr latinLnBrk="1"/>
          <a:endParaRPr lang="ko-KR" altLang="en-US"/>
        </a:p>
      </dgm:t>
    </dgm:pt>
    <dgm:pt modelId="{90852AE5-E652-4B2A-B90B-DDA1F772A005}" type="sibTrans" cxnId="{35511462-A810-468D-BA8F-F3900CDE2333}">
      <dgm:prSet/>
      <dgm:spPr/>
      <dgm:t>
        <a:bodyPr/>
        <a:lstStyle/>
        <a:p>
          <a:pPr latinLnBrk="1"/>
          <a:endParaRPr lang="ko-KR" altLang="en-US"/>
        </a:p>
      </dgm:t>
    </dgm:pt>
    <dgm:pt modelId="{078483EA-B76F-4962-A728-D5929C8359E3}">
      <dgm:prSet/>
      <dgm:spPr/>
      <dgm:t>
        <a:bodyPr/>
        <a:lstStyle/>
        <a:p>
          <a:pPr latinLnBrk="1"/>
          <a:r>
            <a:rPr lang="en-US" altLang="ko-KR" b="1" dirty="0">
              <a:latin typeface="Arial" panose="020B0604020202020204" pitchFamily="34" charset="0"/>
              <a:cs typeface="Arial" panose="020B0604020202020204" pitchFamily="34" charset="0"/>
            </a:rPr>
            <a:t>A frequency domain power saving mechanism is necessary </a:t>
          </a:r>
          <a:r>
            <a:rPr lang="en-US" altLang="ko-KR" b="0" dirty="0">
              <a:latin typeface="Arial" panose="020B0604020202020204" pitchFamily="34" charset="0"/>
              <a:cs typeface="Arial" panose="020B0604020202020204" pitchFamily="34" charset="0"/>
            </a:rPr>
            <a:t>so that a UE can shrink its sidelink operation bandwidth when there is no active traffic</a:t>
          </a:r>
          <a:endParaRPr lang="ko-KR" altLang="en-US" b="0" dirty="0">
            <a:latin typeface="Arial" panose="020B0604020202020204" pitchFamily="34" charset="0"/>
            <a:cs typeface="Arial" panose="020B0604020202020204" pitchFamily="34" charset="0"/>
          </a:endParaRPr>
        </a:p>
      </dgm:t>
    </dgm:pt>
    <dgm:pt modelId="{46A7740A-0381-4FE7-B1FF-DBC26D02D67E}" type="parTrans" cxnId="{B890B7E4-4689-42BE-A077-09AEC7DEEE3E}">
      <dgm:prSet/>
      <dgm:spPr/>
      <dgm:t>
        <a:bodyPr/>
        <a:lstStyle/>
        <a:p>
          <a:pPr latinLnBrk="1"/>
          <a:endParaRPr lang="ko-KR" altLang="en-US"/>
        </a:p>
      </dgm:t>
    </dgm:pt>
    <dgm:pt modelId="{30289FDD-D0A5-4A67-857D-A6ED1DA93D8A}" type="sibTrans" cxnId="{B890B7E4-4689-42BE-A077-09AEC7DEEE3E}">
      <dgm:prSet/>
      <dgm:spPr/>
      <dgm:t>
        <a:bodyPr/>
        <a:lstStyle/>
        <a:p>
          <a:pPr latinLnBrk="1"/>
          <a:endParaRPr lang="ko-KR" altLang="en-US"/>
        </a:p>
      </dgm:t>
    </dgm:pt>
    <dgm:pt modelId="{9EB8CE9C-EA25-49B7-A4F1-534574B5BE27}">
      <dgm:prSet phldrT="[텍스트]" custT="1"/>
      <dgm:spPr>
        <a:solidFill>
          <a:schemeClr val="accent2">
            <a:lumMod val="75000"/>
          </a:schemeClr>
        </a:solidFill>
      </dgm:spPr>
      <dgm:t>
        <a:bodyPr/>
        <a:lstStyle/>
        <a:p>
          <a:pPr latinLnBrk="1">
            <a:spcAft>
              <a:spcPts val="300"/>
            </a:spcAft>
          </a:pPr>
          <a:r>
            <a:rPr lang="en-US" altLang="ko-KR" sz="2000" b="1" dirty="0" err="1">
              <a:latin typeface="Arial" panose="020B0604020202020204" pitchFamily="34" charset="0"/>
              <a:ea typeface="맑은 고딕" panose="020B0503020000020004" pitchFamily="50" charset="-127"/>
              <a:cs typeface="Arial" panose="020B0604020202020204" pitchFamily="34" charset="0"/>
            </a:rPr>
            <a:t>Sidelink</a:t>
          </a:r>
          <a:r>
            <a:rPr lang="en-US" altLang="ko-KR" sz="2000" b="1" dirty="0">
              <a:latin typeface="Arial" panose="020B0604020202020204" pitchFamily="34" charset="0"/>
              <a:ea typeface="맑은 고딕" panose="020B0503020000020004" pitchFamily="50" charset="-127"/>
              <a:cs typeface="Arial" panose="020B0604020202020204" pitchFamily="34" charset="0"/>
            </a:rPr>
            <a:t> Relay </a:t>
          </a:r>
        </a:p>
        <a:p>
          <a:pPr latinLnBrk="1">
            <a:spcAft>
              <a:spcPts val="300"/>
            </a:spcAft>
          </a:pPr>
          <a:r>
            <a:rPr lang="en-US" altLang="ko-KR" sz="2000" b="1" dirty="0">
              <a:latin typeface="Arial" panose="020B0604020202020204" pitchFamily="34" charset="0"/>
              <a:ea typeface="맑은 고딕" panose="020B0503020000020004" pitchFamily="50" charset="-127"/>
              <a:cs typeface="Arial" panose="020B0604020202020204" pitchFamily="34" charset="0"/>
            </a:rPr>
            <a:t>Enhancements</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F67C3200-968D-4B15-8C9D-750FFF840EE7}" type="parTrans" cxnId="{A40EB33E-D506-42F2-B219-BD846D7B0E46}">
      <dgm:prSet/>
      <dgm:spPr/>
      <dgm:t>
        <a:bodyPr/>
        <a:lstStyle/>
        <a:p>
          <a:pPr latinLnBrk="1"/>
          <a:endParaRPr lang="ko-KR" altLang="en-US"/>
        </a:p>
      </dgm:t>
    </dgm:pt>
    <dgm:pt modelId="{93CC4E67-7973-4F9B-A6D9-9A8CA1EB1FD4}" type="sibTrans" cxnId="{A40EB33E-D506-42F2-B219-BD846D7B0E46}">
      <dgm:prSet/>
      <dgm:spPr/>
      <dgm:t>
        <a:bodyPr/>
        <a:lstStyle/>
        <a:p>
          <a:pPr latinLnBrk="1"/>
          <a:endParaRPr lang="ko-KR" altLang="en-US"/>
        </a:p>
      </dgm:t>
    </dgm:pt>
    <dgm:pt modelId="{E2F68D13-E6CF-4D8B-A4C2-2F5F59E25719}">
      <dgm:prSet phldrT="[텍스트]"/>
      <dgm:spPr>
        <a:solidFill>
          <a:schemeClr val="accent2">
            <a:lumMod val="20000"/>
            <a:lumOff val="80000"/>
            <a:alpha val="90000"/>
          </a:schemeClr>
        </a:solidFill>
      </dgm:spPr>
      <dgm:t>
        <a:bodyPr/>
        <a:lstStyle/>
        <a:p>
          <a:pPr latinLnBrk="1"/>
          <a:r>
            <a:rPr lang="en-US" altLang="ko-KR" b="1" dirty="0">
              <a:solidFill>
                <a:schemeClr val="tx1"/>
              </a:solidFill>
              <a:latin typeface="Arial" panose="020B0604020202020204" pitchFamily="34" charset="0"/>
              <a:cs typeface="Arial" panose="020B0604020202020204" pitchFamily="34" charset="0"/>
            </a:rPr>
            <a:t>Multi-path relaying aspects needs to be further enhanced</a:t>
          </a:r>
          <a:r>
            <a:rPr lang="en-US" altLang="ko-KR" dirty="0">
              <a:solidFill>
                <a:schemeClr val="tx1"/>
              </a:solidFill>
              <a:latin typeface="Arial" panose="020B0604020202020204" pitchFamily="34" charset="0"/>
              <a:cs typeface="Arial" panose="020B0604020202020204" pitchFamily="34" charset="0"/>
            </a:rPr>
            <a:t> to support power saving and reduced UE complexity for intra-</a:t>
          </a:r>
          <a:r>
            <a:rPr lang="en-US" altLang="ko-KR" dirty="0" err="1">
              <a:solidFill>
                <a:schemeClr val="tx1"/>
              </a:solidFill>
              <a:latin typeface="Arial" panose="020B0604020202020204" pitchFamily="34" charset="0"/>
              <a:cs typeface="Arial" panose="020B0604020202020204" pitchFamily="34" charset="0"/>
            </a:rPr>
            <a:t>gNB</a:t>
          </a:r>
          <a:endParaRPr lang="ko-KR" altLang="en-US" b="1">
            <a:latin typeface="Arial" panose="020B0604020202020204" pitchFamily="34" charset="0"/>
            <a:ea typeface="맑은 고딕" panose="020B0503020000020004" pitchFamily="50" charset="-127"/>
            <a:cs typeface="Arial" panose="020B0604020202020204" pitchFamily="34" charset="0"/>
          </a:endParaRPr>
        </a:p>
      </dgm:t>
    </dgm:pt>
    <dgm:pt modelId="{933BB1E3-DCE1-4579-A5C2-DFE73B50F2BA}" type="parTrans" cxnId="{A43E82E9-3088-48EE-9A9C-CD4D9AE828B4}">
      <dgm:prSet/>
      <dgm:spPr/>
      <dgm:t>
        <a:bodyPr/>
        <a:lstStyle/>
        <a:p>
          <a:pPr latinLnBrk="1"/>
          <a:endParaRPr lang="ko-KR" altLang="en-US"/>
        </a:p>
      </dgm:t>
    </dgm:pt>
    <dgm:pt modelId="{26F1DB98-65BD-4E67-B384-51C13ECD04BA}" type="sibTrans" cxnId="{A43E82E9-3088-48EE-9A9C-CD4D9AE828B4}">
      <dgm:prSet/>
      <dgm:spPr/>
      <dgm:t>
        <a:bodyPr/>
        <a:lstStyle/>
        <a:p>
          <a:pPr latinLnBrk="1"/>
          <a:endParaRPr lang="ko-KR" altLang="en-US"/>
        </a:p>
      </dgm:t>
    </dgm:pt>
    <dgm:pt modelId="{9A9C6C8F-DE0E-4E3C-958E-EF33AAA8CFA7}">
      <dgm:prSet phldrT="[텍스트]"/>
      <dgm:spPr>
        <a:solidFill>
          <a:schemeClr val="accent2">
            <a:lumMod val="20000"/>
            <a:lumOff val="80000"/>
            <a:alpha val="90000"/>
          </a:schemeClr>
        </a:solidFill>
      </dgm:spPr>
      <dgm:t>
        <a:bodyPr/>
        <a:lstStyle/>
        <a:p>
          <a:pPr latinLnBrk="1"/>
          <a:r>
            <a:rPr lang="en-US" altLang="ko-KR" b="1" dirty="0">
              <a:solidFill>
                <a:srgbClr val="000046"/>
              </a:solidFill>
              <a:latin typeface="Arial" panose="020B0604020202020204" pitchFamily="34" charset="0"/>
              <a:cs typeface="Arial" panose="020B0604020202020204" pitchFamily="34" charset="0"/>
            </a:rPr>
            <a:t>Enhance non-3GPP based UE-to-UE link for intra-</a:t>
          </a:r>
          <a:r>
            <a:rPr lang="en-US" altLang="ko-KR" b="1" dirty="0" err="1">
              <a:solidFill>
                <a:srgbClr val="000046"/>
              </a:solidFill>
              <a:latin typeface="Arial" panose="020B0604020202020204" pitchFamily="34" charset="0"/>
              <a:cs typeface="Arial" panose="020B0604020202020204" pitchFamily="34" charset="0"/>
            </a:rPr>
            <a:t>gNB</a:t>
          </a:r>
          <a:r>
            <a:rPr lang="en-US" altLang="ko-KR" b="1" dirty="0">
              <a:solidFill>
                <a:srgbClr val="000046"/>
              </a:solidFill>
              <a:latin typeface="Arial" panose="020B0604020202020204" pitchFamily="34" charset="0"/>
              <a:cs typeface="Arial" panose="020B0604020202020204" pitchFamily="34" charset="0"/>
            </a:rPr>
            <a:t> case without CN impact</a:t>
          </a:r>
          <a:r>
            <a:rPr lang="en-US" altLang="ko-KR" dirty="0">
              <a:solidFill>
                <a:srgbClr val="000046"/>
              </a:solidFill>
              <a:latin typeface="Arial" panose="020B0604020202020204" pitchFamily="34" charset="0"/>
              <a:cs typeface="Arial" panose="020B0604020202020204" pitchFamily="34" charset="0"/>
            </a:rPr>
            <a:t> (as specified in Rel-18) e.g. for in-car passenger device connectivity using relay in the vehicle mounted UE </a:t>
          </a:r>
          <a:endParaRPr lang="ko-KR" altLang="en-US" b="1">
            <a:latin typeface="Arial" panose="020B0604020202020204" pitchFamily="34" charset="0"/>
            <a:ea typeface="맑은 고딕" panose="020B0503020000020004" pitchFamily="50" charset="-127"/>
            <a:cs typeface="Arial" panose="020B0604020202020204" pitchFamily="34" charset="0"/>
          </a:endParaRPr>
        </a:p>
      </dgm:t>
    </dgm:pt>
    <dgm:pt modelId="{04AF7ABB-E2D4-463B-BBCF-7424B10AC3EF}" type="parTrans" cxnId="{05E4C5B5-D39D-4E22-9D3B-427756314D91}">
      <dgm:prSet/>
      <dgm:spPr/>
      <dgm:t>
        <a:bodyPr/>
        <a:lstStyle/>
        <a:p>
          <a:pPr latinLnBrk="1"/>
          <a:endParaRPr lang="ko-KR" altLang="en-US"/>
        </a:p>
      </dgm:t>
    </dgm:pt>
    <dgm:pt modelId="{5FF18F48-071C-44B9-BF4A-7B5C0D6EAB35}" type="sibTrans" cxnId="{05E4C5B5-D39D-4E22-9D3B-427756314D91}">
      <dgm:prSet/>
      <dgm:spPr/>
      <dgm:t>
        <a:bodyPr/>
        <a:lstStyle/>
        <a:p>
          <a:pPr latinLnBrk="1"/>
          <a:endParaRPr lang="ko-KR" altLang="en-US"/>
        </a:p>
      </dgm:t>
    </dgm:pt>
    <dgm:pt modelId="{BA176FEF-8D08-443F-9DA3-D85908E6912B}">
      <dgm:prSet phldrT="[텍스트]" custT="1"/>
      <dgm:spPr>
        <a:solidFill>
          <a:schemeClr val="accent2">
            <a:lumMod val="75000"/>
          </a:schemeClr>
        </a:solidFill>
      </dgm:spPr>
      <dgm:t>
        <a:bodyPr/>
        <a:lstStyle/>
        <a:p>
          <a:pPr latinLnBrk="1"/>
          <a:r>
            <a:rPr lang="en-US" altLang="ko-KR" sz="2000" b="1" dirty="0">
              <a:latin typeface="Arial" panose="020B0604020202020204" pitchFamily="34" charset="0"/>
              <a:ea typeface="맑은 고딕" panose="020B0503020000020004" pitchFamily="50" charset="-127"/>
              <a:cs typeface="Arial" panose="020B0604020202020204" pitchFamily="34" charset="0"/>
            </a:rPr>
            <a:t>Ambient </a:t>
          </a:r>
          <a:r>
            <a:rPr lang="en-US" altLang="ko-KR" sz="2000" b="1" dirty="0" err="1">
              <a:latin typeface="Arial" panose="020B0604020202020204" pitchFamily="34" charset="0"/>
              <a:ea typeface="맑은 고딕" panose="020B0503020000020004" pitchFamily="50" charset="-127"/>
              <a:cs typeface="Arial" panose="020B0604020202020204" pitchFamily="34" charset="0"/>
            </a:rPr>
            <a:t>IoT</a:t>
          </a:r>
          <a:endParaRPr lang="ko-KR" altLang="en-US" sz="2000" b="1" dirty="0">
            <a:latin typeface="Arial" panose="020B0604020202020204" pitchFamily="34" charset="0"/>
            <a:ea typeface="맑은 고딕" panose="020B0503020000020004" pitchFamily="50" charset="-127"/>
            <a:cs typeface="Arial" panose="020B0604020202020204" pitchFamily="34" charset="0"/>
          </a:endParaRPr>
        </a:p>
      </dgm:t>
    </dgm:pt>
    <dgm:pt modelId="{CC856D30-8CAA-45AD-B602-E90529B8025D}" type="parTrans" cxnId="{098BDDF5-26F8-4545-9CA4-E123C93CFFE9}">
      <dgm:prSet/>
      <dgm:spPr/>
      <dgm:t>
        <a:bodyPr/>
        <a:lstStyle/>
        <a:p>
          <a:pPr latinLnBrk="1"/>
          <a:endParaRPr lang="ko-KR" altLang="en-US"/>
        </a:p>
      </dgm:t>
    </dgm:pt>
    <dgm:pt modelId="{67738D75-28F8-467E-BDC8-C935AEC790C1}" type="sibTrans" cxnId="{098BDDF5-26F8-4545-9CA4-E123C93CFFE9}">
      <dgm:prSet/>
      <dgm:spPr/>
      <dgm:t>
        <a:bodyPr/>
        <a:lstStyle/>
        <a:p>
          <a:pPr latinLnBrk="1"/>
          <a:endParaRPr lang="ko-KR" altLang="en-US"/>
        </a:p>
      </dgm:t>
    </dgm:pt>
    <dgm:pt modelId="{CCE9FF3F-57EF-4816-9D00-A635DA77A5C0}">
      <dgm:prSet phldrT="[텍스트]" custT="1"/>
      <dgm:spPr>
        <a:solidFill>
          <a:schemeClr val="accent2">
            <a:lumMod val="20000"/>
            <a:lumOff val="80000"/>
            <a:alpha val="90000"/>
          </a:schemeClr>
        </a:solidFill>
      </dgm:spPr>
      <dgm:t>
        <a:bodyPr/>
        <a:lstStyle/>
        <a:p>
          <a:pPr latinLnBrk="1"/>
          <a:r>
            <a:rPr lang="en-US" altLang="ko-KR" sz="1800" dirty="0">
              <a:solidFill>
                <a:schemeClr val="tx1"/>
              </a:solidFill>
              <a:latin typeface="Arial" panose="020B0604020202020204" pitchFamily="34" charset="0"/>
              <a:cs typeface="Arial" panose="020B0604020202020204" pitchFamily="34" charset="0"/>
            </a:rPr>
            <a:t>During Rel-18, RAN level SI for Ambient </a:t>
          </a:r>
          <a:r>
            <a:rPr lang="en-US" altLang="ko-KR" sz="1800" dirty="0" err="1">
              <a:solidFill>
                <a:schemeClr val="tx1"/>
              </a:solidFill>
              <a:latin typeface="Arial" panose="020B0604020202020204" pitchFamily="34" charset="0"/>
              <a:cs typeface="Arial" panose="020B0604020202020204" pitchFamily="34" charset="0"/>
            </a:rPr>
            <a:t>IoT</a:t>
          </a:r>
          <a:r>
            <a:rPr lang="en-US" altLang="ko-KR" sz="1800" dirty="0">
              <a:solidFill>
                <a:schemeClr val="tx1"/>
              </a:solidFill>
              <a:latin typeface="Arial" panose="020B0604020202020204" pitchFamily="34" charset="0"/>
              <a:cs typeface="Arial" panose="020B0604020202020204" pitchFamily="34" charset="0"/>
            </a:rPr>
            <a:t> studies deployment scenarios, design targets and rough estimation of feasibility of Ambient </a:t>
          </a:r>
          <a:r>
            <a:rPr lang="en-US" altLang="ko-KR" sz="1800" dirty="0" err="1">
              <a:solidFill>
                <a:schemeClr val="tx1"/>
              </a:solidFill>
              <a:latin typeface="Arial" panose="020B0604020202020204" pitchFamily="34" charset="0"/>
              <a:cs typeface="Arial" panose="020B0604020202020204" pitchFamily="34" charset="0"/>
            </a:rPr>
            <a:t>IoT</a:t>
          </a:r>
          <a:r>
            <a:rPr lang="en-US" altLang="ko-KR" sz="1800" dirty="0">
              <a:solidFill>
                <a:schemeClr val="tx1"/>
              </a:solidFill>
              <a:latin typeface="Arial" panose="020B0604020202020204" pitchFamily="34" charset="0"/>
              <a:cs typeface="Arial" panose="020B0604020202020204" pitchFamily="34" charset="0"/>
            </a:rPr>
            <a:t>. </a:t>
          </a:r>
          <a:r>
            <a:rPr lang="en-US" altLang="ko-KR" sz="1800" b="1" dirty="0">
              <a:solidFill>
                <a:schemeClr val="tx1"/>
              </a:solidFill>
              <a:latin typeface="Arial" panose="020B0604020202020204" pitchFamily="34" charset="0"/>
              <a:cs typeface="Arial" panose="020B0604020202020204" pitchFamily="34" charset="0"/>
            </a:rPr>
            <a:t>Further study is necessary for more details focusing on practical scenarios for specification of Ambient </a:t>
          </a:r>
          <a:r>
            <a:rPr lang="en-US" altLang="ko-KR" sz="1800" b="1" dirty="0" err="1">
              <a:solidFill>
                <a:schemeClr val="tx1"/>
              </a:solidFill>
              <a:latin typeface="Arial" panose="020B0604020202020204" pitchFamily="34" charset="0"/>
              <a:cs typeface="Arial" panose="020B0604020202020204" pitchFamily="34" charset="0"/>
            </a:rPr>
            <a:t>IoT</a:t>
          </a:r>
          <a:endParaRPr lang="ko-KR" altLang="en-US" sz="1800" b="1">
            <a:latin typeface="Arial" panose="020B0604020202020204" pitchFamily="34" charset="0"/>
            <a:ea typeface="맑은 고딕" panose="020B0503020000020004" pitchFamily="50" charset="-127"/>
            <a:cs typeface="Arial" panose="020B0604020202020204" pitchFamily="34" charset="0"/>
          </a:endParaRPr>
        </a:p>
      </dgm:t>
    </dgm:pt>
    <dgm:pt modelId="{893633C4-03E6-452E-9D4B-01E49C67D477}" type="parTrans" cxnId="{A1DC4B24-2E25-4B8A-AF5A-F3037E28FB5E}">
      <dgm:prSet/>
      <dgm:spPr/>
      <dgm:t>
        <a:bodyPr/>
        <a:lstStyle/>
        <a:p>
          <a:pPr latinLnBrk="1"/>
          <a:endParaRPr lang="ko-KR" altLang="en-US"/>
        </a:p>
      </dgm:t>
    </dgm:pt>
    <dgm:pt modelId="{4143C7F7-5644-4E36-9F26-A787B0495FD4}" type="sibTrans" cxnId="{A1DC4B24-2E25-4B8A-AF5A-F3037E28FB5E}">
      <dgm:prSet/>
      <dgm:spPr/>
      <dgm:t>
        <a:bodyPr/>
        <a:lstStyle/>
        <a:p>
          <a:pPr latinLnBrk="1"/>
          <a:endParaRPr lang="ko-KR" altLang="en-US"/>
        </a:p>
      </dgm:t>
    </dgm:pt>
    <dgm:pt modelId="{561E95AA-7DAF-40A4-B395-43FAB9EE06F7}">
      <dgm:prSet phldrT="[텍스트]" custT="1"/>
      <dgm:spPr>
        <a:solidFill>
          <a:schemeClr val="accent2">
            <a:lumMod val="20000"/>
            <a:lumOff val="80000"/>
            <a:alpha val="90000"/>
          </a:schemeClr>
        </a:solidFill>
      </dgm:spPr>
      <dgm:t>
        <a:bodyPr/>
        <a:lstStyle/>
        <a:p>
          <a:pPr latinLnBrk="1"/>
          <a:r>
            <a:rPr lang="en-US" sz="1800" b="1" dirty="0">
              <a:latin typeface="Arial" panose="020B0604020202020204" pitchFamily="34" charset="0"/>
              <a:cs typeface="Arial" panose="020B0604020202020204" pitchFamily="34" charset="0"/>
            </a:rPr>
            <a:t>SI should focus on (or prioritize) connectivity topology 1 (BS </a:t>
          </a:r>
          <a:r>
            <a:rPr lang="en-US" sz="1800" b="1" dirty="0">
              <a:latin typeface="Arial" panose="020B0604020202020204" pitchFamily="34" charset="0"/>
              <a:cs typeface="Arial" panose="020B0604020202020204" pitchFamily="34" charset="0"/>
              <a:sym typeface="Wingdings" panose="05000000000000000000" pitchFamily="2" charset="2"/>
            </a:rPr>
            <a:t>  </a:t>
          </a:r>
          <a:r>
            <a:rPr lang="en-US" sz="1800" b="1" dirty="0">
              <a:latin typeface="Arial" panose="020B0604020202020204" pitchFamily="34" charset="0"/>
              <a:cs typeface="Arial" panose="020B0604020202020204" pitchFamily="34" charset="0"/>
            </a:rPr>
            <a:t>Ambient </a:t>
          </a:r>
          <a:r>
            <a:rPr lang="en-US" sz="1800" b="1" dirty="0" err="1">
              <a:latin typeface="Arial" panose="020B0604020202020204" pitchFamily="34" charset="0"/>
              <a:cs typeface="Arial" panose="020B0604020202020204" pitchFamily="34" charset="0"/>
            </a:rPr>
            <a:t>IoT</a:t>
          </a:r>
          <a:r>
            <a:rPr lang="en-US" sz="1800" b="1" dirty="0">
              <a:latin typeface="Arial" panose="020B0604020202020204" pitchFamily="34" charset="0"/>
              <a:cs typeface="Arial" panose="020B0604020202020204" pitchFamily="34" charset="0"/>
            </a:rPr>
            <a:t> device)</a:t>
          </a:r>
          <a:endParaRPr lang="ko-KR" altLang="en-US" sz="1800" b="1">
            <a:latin typeface="Arial" panose="020B0604020202020204" pitchFamily="34" charset="0"/>
            <a:ea typeface="맑은 고딕" panose="020B0503020000020004" pitchFamily="50" charset="-127"/>
            <a:cs typeface="Arial" panose="020B0604020202020204" pitchFamily="34" charset="0"/>
          </a:endParaRPr>
        </a:p>
      </dgm:t>
    </dgm:pt>
    <dgm:pt modelId="{5EA669AC-D284-42CA-878D-43F0B1C3D3A1}" type="parTrans" cxnId="{3F39E44E-85CA-49FE-AD09-1402B019EA94}">
      <dgm:prSet/>
      <dgm:spPr/>
      <dgm:t>
        <a:bodyPr/>
        <a:lstStyle/>
        <a:p>
          <a:pPr latinLnBrk="1"/>
          <a:endParaRPr lang="ko-KR" altLang="en-US"/>
        </a:p>
      </dgm:t>
    </dgm:pt>
    <dgm:pt modelId="{D00C85DD-4F7D-4C38-8A12-6B847AE4C3F1}" type="sibTrans" cxnId="{3F39E44E-85CA-49FE-AD09-1402B019EA94}">
      <dgm:prSet/>
      <dgm:spPr/>
      <dgm:t>
        <a:bodyPr/>
        <a:lstStyle/>
        <a:p>
          <a:pPr latinLnBrk="1"/>
          <a:endParaRPr lang="ko-KR" altLang="en-US"/>
        </a:p>
      </dgm:t>
    </dgm:pt>
    <dgm:pt modelId="{2D7345D3-904C-46AA-9C2C-3C45A33E8029}">
      <dgm:prSet phldrT="[텍스트]" custT="1"/>
      <dgm:spPr>
        <a:solidFill>
          <a:schemeClr val="accent2">
            <a:lumMod val="20000"/>
            <a:lumOff val="80000"/>
            <a:alpha val="90000"/>
          </a:schemeClr>
        </a:solidFill>
      </dgm:spPr>
      <dgm:t>
        <a:bodyPr/>
        <a:lstStyle/>
        <a:p>
          <a:pPr latinLnBrk="1"/>
          <a:r>
            <a:rPr lang="en-US" altLang="ko-KR" sz="1800" b="0" dirty="0">
              <a:latin typeface="Arial" panose="020B0604020202020204" pitchFamily="34" charset="0"/>
              <a:ea typeface="맑은 고딕" panose="020B0503020000020004" pitchFamily="50" charset="-127"/>
              <a:cs typeface="Arial" panose="020B0604020202020204" pitchFamily="34" charset="0"/>
            </a:rPr>
            <a:t>SI should include study </a:t>
          </a:r>
          <a:r>
            <a:rPr lang="en-US" altLang="ko-KR" sz="1800" b="1" dirty="0">
              <a:latin typeface="Arial" panose="020B0604020202020204" pitchFamily="34" charset="0"/>
              <a:ea typeface="맑은 고딕" panose="020B0503020000020004" pitchFamily="50" charset="-127"/>
              <a:cs typeface="Arial" panose="020B0604020202020204" pitchFamily="34" charset="0"/>
            </a:rPr>
            <a:t>on </a:t>
          </a:r>
          <a:r>
            <a:rPr lang="en-US" sz="1800" b="1" dirty="0">
              <a:latin typeface="Arial" panose="020B0604020202020204" pitchFamily="34" charset="0"/>
              <a:cs typeface="Arial" panose="020B0604020202020204" pitchFamily="34" charset="0"/>
            </a:rPr>
            <a:t>PHY layer DL/UL signal design &amp; L1 procedures to support A-</a:t>
          </a:r>
          <a:r>
            <a:rPr lang="en-US" sz="1800" b="1" dirty="0" err="1">
              <a:latin typeface="Arial" panose="020B0604020202020204" pitchFamily="34" charset="0"/>
              <a:cs typeface="Arial" panose="020B0604020202020204" pitchFamily="34" charset="0"/>
            </a:rPr>
            <a:t>IoT</a:t>
          </a:r>
          <a:r>
            <a:rPr lang="en-US" sz="1800" b="1" dirty="0">
              <a:latin typeface="Arial" panose="020B0604020202020204" pitchFamily="34" charset="0"/>
              <a:cs typeface="Arial" panose="020B0604020202020204" pitchFamily="34" charset="0"/>
            </a:rPr>
            <a:t>,  collision/interference/load handling, and coexistence/harmonization with existing NR signals/channels</a:t>
          </a:r>
          <a:endParaRPr lang="ko-KR" altLang="en-US" sz="1800" b="1" dirty="0">
            <a:latin typeface="Arial" panose="020B0604020202020204" pitchFamily="34" charset="0"/>
            <a:ea typeface="맑은 고딕" panose="020B0503020000020004" pitchFamily="50" charset="-127"/>
            <a:cs typeface="Arial" panose="020B0604020202020204" pitchFamily="34" charset="0"/>
          </a:endParaRPr>
        </a:p>
      </dgm:t>
    </dgm:pt>
    <dgm:pt modelId="{7BDC0567-D50C-4497-AF4A-E8E5F4262C5B}" type="parTrans" cxnId="{1CC4329A-131D-4994-BFFF-CEB56FF39778}">
      <dgm:prSet/>
      <dgm:spPr/>
      <dgm:t>
        <a:bodyPr/>
        <a:lstStyle/>
        <a:p>
          <a:pPr latinLnBrk="1"/>
          <a:endParaRPr lang="ko-KR" altLang="en-US"/>
        </a:p>
      </dgm:t>
    </dgm:pt>
    <dgm:pt modelId="{853D9ED7-F6D5-4855-BEFE-D480CB4B585F}" type="sibTrans" cxnId="{1CC4329A-131D-4994-BFFF-CEB56FF39778}">
      <dgm:prSet/>
      <dgm:spPr/>
      <dgm:t>
        <a:bodyPr/>
        <a:lstStyle/>
        <a:p>
          <a:pPr latinLnBrk="1"/>
          <a:endParaRPr lang="ko-KR" altLang="en-US"/>
        </a:p>
      </dgm:t>
    </dgm:pt>
    <dgm:pt modelId="{735EE211-E964-4523-90B4-9534C8E5C51C}" type="pres">
      <dgm:prSet presAssocID="{B22872E4-56E2-4F08-B7A7-33184BBEDD2D}" presName="Name0" presStyleCnt="0">
        <dgm:presLayoutVars>
          <dgm:dir/>
          <dgm:animLvl val="lvl"/>
          <dgm:resizeHandles val="exact"/>
        </dgm:presLayoutVars>
      </dgm:prSet>
      <dgm:spPr/>
      <dgm:t>
        <a:bodyPr/>
        <a:lstStyle/>
        <a:p>
          <a:pPr latinLnBrk="1"/>
          <a:endParaRPr lang="ko-KR" altLang="en-US"/>
        </a:p>
      </dgm:t>
    </dgm:pt>
    <dgm:pt modelId="{24ACC06C-905A-4124-BFCE-DF744682F269}" type="pres">
      <dgm:prSet presAssocID="{B2B26BBE-287E-4E9E-B925-BC6A52A470E3}" presName="linNode" presStyleCnt="0"/>
      <dgm:spPr/>
    </dgm:pt>
    <dgm:pt modelId="{541C5167-85D6-4387-9F11-055BE29C4E11}" type="pres">
      <dgm:prSet presAssocID="{B2B26BBE-287E-4E9E-B925-BC6A52A470E3}" presName="parentText" presStyleLbl="node1" presStyleIdx="0" presStyleCnt="3" custScaleX="85395" custScaleY="37656">
        <dgm:presLayoutVars>
          <dgm:chMax val="1"/>
          <dgm:bulletEnabled val="1"/>
        </dgm:presLayoutVars>
      </dgm:prSet>
      <dgm:spPr/>
      <dgm:t>
        <a:bodyPr/>
        <a:lstStyle/>
        <a:p>
          <a:pPr latinLnBrk="1"/>
          <a:endParaRPr lang="ko-KR" altLang="en-US"/>
        </a:p>
      </dgm:t>
    </dgm:pt>
    <dgm:pt modelId="{6B852121-CBAC-4A8A-9632-1CCAE65544D0}" type="pres">
      <dgm:prSet presAssocID="{B2B26BBE-287E-4E9E-B925-BC6A52A470E3}" presName="descendantText" presStyleLbl="alignAccFollowNode1" presStyleIdx="0" presStyleCnt="3" custScaleX="132753" custScaleY="47070" custLinFactNeighborX="0">
        <dgm:presLayoutVars>
          <dgm:bulletEnabled val="1"/>
        </dgm:presLayoutVars>
      </dgm:prSet>
      <dgm:spPr/>
      <dgm:t>
        <a:bodyPr/>
        <a:lstStyle/>
        <a:p>
          <a:pPr latinLnBrk="1"/>
          <a:endParaRPr lang="ko-KR" altLang="en-US"/>
        </a:p>
      </dgm:t>
    </dgm:pt>
    <dgm:pt modelId="{D896713D-685A-46DB-B1A3-F4810C3F249A}" type="pres">
      <dgm:prSet presAssocID="{2D4C5523-FA43-4D92-B95B-CC9EEADB1F89}" presName="sp" presStyleCnt="0"/>
      <dgm:spPr/>
    </dgm:pt>
    <dgm:pt modelId="{94A3681A-3FC0-487E-A895-2E449E9E3B67}" type="pres">
      <dgm:prSet presAssocID="{9EB8CE9C-EA25-49B7-A4F1-534574B5BE27}" presName="linNode" presStyleCnt="0"/>
      <dgm:spPr/>
    </dgm:pt>
    <dgm:pt modelId="{6DF7F6C9-53C8-4B20-AAD7-C96A94D06F08}" type="pres">
      <dgm:prSet presAssocID="{9EB8CE9C-EA25-49B7-A4F1-534574B5BE27}" presName="parentText" presStyleLbl="node1" presStyleIdx="1" presStyleCnt="3" custScaleX="80484" custScaleY="31384">
        <dgm:presLayoutVars>
          <dgm:chMax val="1"/>
          <dgm:bulletEnabled val="1"/>
        </dgm:presLayoutVars>
      </dgm:prSet>
      <dgm:spPr/>
      <dgm:t>
        <a:bodyPr/>
        <a:lstStyle/>
        <a:p>
          <a:pPr latinLnBrk="1"/>
          <a:endParaRPr lang="ko-KR" altLang="en-US"/>
        </a:p>
      </dgm:t>
    </dgm:pt>
    <dgm:pt modelId="{F6B07696-17B8-417E-A55B-D90DCAE49FE9}" type="pres">
      <dgm:prSet presAssocID="{9EB8CE9C-EA25-49B7-A4F1-534574B5BE27}" presName="descendantText" presStyleLbl="alignAccFollowNode1" presStyleIdx="1" presStyleCnt="3" custScaleX="125022" custScaleY="40348" custLinFactNeighborX="631" custLinFactNeighborY="472">
        <dgm:presLayoutVars>
          <dgm:bulletEnabled val="1"/>
        </dgm:presLayoutVars>
      </dgm:prSet>
      <dgm:spPr/>
      <dgm:t>
        <a:bodyPr/>
        <a:lstStyle/>
        <a:p>
          <a:pPr latinLnBrk="1"/>
          <a:endParaRPr lang="ko-KR" altLang="en-US"/>
        </a:p>
      </dgm:t>
    </dgm:pt>
    <dgm:pt modelId="{402B12E6-E511-4141-B8C2-E36DF0650DE3}" type="pres">
      <dgm:prSet presAssocID="{93CC4E67-7973-4F9B-A6D9-9A8CA1EB1FD4}" presName="sp" presStyleCnt="0"/>
      <dgm:spPr/>
    </dgm:pt>
    <dgm:pt modelId="{64C321CF-6DF9-4700-8B29-56720CBD8A3F}" type="pres">
      <dgm:prSet presAssocID="{BA176FEF-8D08-443F-9DA3-D85908E6912B}" presName="linNode" presStyleCnt="0"/>
      <dgm:spPr/>
    </dgm:pt>
    <dgm:pt modelId="{74B13F59-0A1C-435B-B82E-3A66E6473711}" type="pres">
      <dgm:prSet presAssocID="{BA176FEF-8D08-443F-9DA3-D85908E6912B}" presName="parentText" presStyleLbl="node1" presStyleIdx="2" presStyleCnt="3" custScaleX="80484" custScaleY="42335">
        <dgm:presLayoutVars>
          <dgm:chMax val="1"/>
          <dgm:bulletEnabled val="1"/>
        </dgm:presLayoutVars>
      </dgm:prSet>
      <dgm:spPr/>
      <dgm:t>
        <a:bodyPr/>
        <a:lstStyle/>
        <a:p>
          <a:pPr latinLnBrk="1"/>
          <a:endParaRPr lang="ko-KR" altLang="en-US"/>
        </a:p>
      </dgm:t>
    </dgm:pt>
    <dgm:pt modelId="{E5840D96-C654-4F83-95BE-C20533171A47}" type="pres">
      <dgm:prSet presAssocID="{BA176FEF-8D08-443F-9DA3-D85908E6912B}" presName="descendantText" presStyleLbl="alignAccFollowNode1" presStyleIdx="2" presStyleCnt="3" custScaleX="125022" custScaleY="50259" custLinFactNeighborX="631" custLinFactNeighborY="472">
        <dgm:presLayoutVars>
          <dgm:bulletEnabled val="1"/>
        </dgm:presLayoutVars>
      </dgm:prSet>
      <dgm:spPr/>
      <dgm:t>
        <a:bodyPr/>
        <a:lstStyle/>
        <a:p>
          <a:pPr latinLnBrk="1"/>
          <a:endParaRPr lang="ko-KR" altLang="en-US"/>
        </a:p>
      </dgm:t>
    </dgm:pt>
  </dgm:ptLst>
  <dgm:cxnLst>
    <dgm:cxn modelId="{7B5CB31C-3038-40F5-9F44-82E9D86C8FC4}" type="presOf" srcId="{BA176FEF-8D08-443F-9DA3-D85908E6912B}" destId="{74B13F59-0A1C-435B-B82E-3A66E6473711}" srcOrd="0" destOrd="0" presId="urn:microsoft.com/office/officeart/2005/8/layout/vList5"/>
    <dgm:cxn modelId="{35511462-A810-468D-BA8F-F3900CDE2333}" srcId="{B2B26BBE-287E-4E9E-B925-BC6A52A470E3}" destId="{B7B70C48-0A24-43B2-AA4A-29DC38ADD639}" srcOrd="1" destOrd="0" parTransId="{C0DB1096-2C44-4830-873C-4252200D3F62}" sibTransId="{90852AE5-E652-4B2A-B90B-DDA1F772A005}"/>
    <dgm:cxn modelId="{E89057A8-B803-4D5E-95EC-6516F2916CF6}" type="presOf" srcId="{2D7345D3-904C-46AA-9C2C-3C45A33E8029}" destId="{E5840D96-C654-4F83-95BE-C20533171A47}" srcOrd="0" destOrd="2" presId="urn:microsoft.com/office/officeart/2005/8/layout/vList5"/>
    <dgm:cxn modelId="{1CC4329A-131D-4994-BFFF-CEB56FF39778}" srcId="{BA176FEF-8D08-443F-9DA3-D85908E6912B}" destId="{2D7345D3-904C-46AA-9C2C-3C45A33E8029}" srcOrd="2" destOrd="0" parTransId="{7BDC0567-D50C-4497-AF4A-E8E5F4262C5B}" sibTransId="{853D9ED7-F6D5-4855-BEFE-D480CB4B585F}"/>
    <dgm:cxn modelId="{F0074FD6-1F47-4E8C-A068-3C64837CF7E0}" type="presOf" srcId="{561E95AA-7DAF-40A4-B395-43FAB9EE06F7}" destId="{E5840D96-C654-4F83-95BE-C20533171A47}" srcOrd="0" destOrd="1" presId="urn:microsoft.com/office/officeart/2005/8/layout/vList5"/>
    <dgm:cxn modelId="{A28C701C-E473-410E-9D12-AEC95D859923}" type="presOf" srcId="{B7B70C48-0A24-43B2-AA4A-29DC38ADD639}" destId="{6B852121-CBAC-4A8A-9632-1CCAE65544D0}" srcOrd="0" destOrd="1" presId="urn:microsoft.com/office/officeart/2005/8/layout/vList5"/>
    <dgm:cxn modelId="{05E4C5B5-D39D-4E22-9D3B-427756314D91}" srcId="{9EB8CE9C-EA25-49B7-A4F1-534574B5BE27}" destId="{9A9C6C8F-DE0E-4E3C-958E-EF33AAA8CFA7}" srcOrd="1" destOrd="0" parTransId="{04AF7ABB-E2D4-463B-BBCF-7424B10AC3EF}" sibTransId="{5FF18F48-071C-44B9-BF4A-7B5C0D6EAB35}"/>
    <dgm:cxn modelId="{8BE2F2BF-D3D1-4897-A046-10DDF2368424}" type="presOf" srcId="{9EB8CE9C-EA25-49B7-A4F1-534574B5BE27}" destId="{6DF7F6C9-53C8-4B20-AAD7-C96A94D06F08}" srcOrd="0" destOrd="0" presId="urn:microsoft.com/office/officeart/2005/8/layout/vList5"/>
    <dgm:cxn modelId="{DDAA1F30-8151-451A-9A0C-E37C424B1F96}" type="presOf" srcId="{E2F68D13-E6CF-4D8B-A4C2-2F5F59E25719}" destId="{F6B07696-17B8-417E-A55B-D90DCAE49FE9}" srcOrd="0" destOrd="0" presId="urn:microsoft.com/office/officeart/2005/8/layout/vList5"/>
    <dgm:cxn modelId="{12B383DE-734B-4001-B4C9-B290F32BEC1D}" srcId="{B2B26BBE-287E-4E9E-B925-BC6A52A470E3}" destId="{DD4A7393-E7EC-442D-8109-0E350EFE2887}" srcOrd="0" destOrd="0" parTransId="{45179472-2D61-41A0-8A34-1BFCA8C69C1E}" sibTransId="{472A046B-A077-4DB8-85DF-395647DD63CF}"/>
    <dgm:cxn modelId="{A97D1BC7-B667-43BB-93BC-717555FB5904}" srcId="{B22872E4-56E2-4F08-B7A7-33184BBEDD2D}" destId="{B2B26BBE-287E-4E9E-B925-BC6A52A470E3}" srcOrd="0" destOrd="0" parTransId="{70C3AA62-3D21-4EF4-B274-9F6B46BF691E}" sibTransId="{2D4C5523-FA43-4D92-B95B-CC9EEADB1F89}"/>
    <dgm:cxn modelId="{8AC89AF9-229D-4BBD-BDF5-DD15620F024B}" type="presOf" srcId="{078483EA-B76F-4962-A728-D5929C8359E3}" destId="{6B852121-CBAC-4A8A-9632-1CCAE65544D0}" srcOrd="0" destOrd="2" presId="urn:microsoft.com/office/officeart/2005/8/layout/vList5"/>
    <dgm:cxn modelId="{A43E82E9-3088-48EE-9A9C-CD4D9AE828B4}" srcId="{9EB8CE9C-EA25-49B7-A4F1-534574B5BE27}" destId="{E2F68D13-E6CF-4D8B-A4C2-2F5F59E25719}" srcOrd="0" destOrd="0" parTransId="{933BB1E3-DCE1-4579-A5C2-DFE73B50F2BA}" sibTransId="{26F1DB98-65BD-4E67-B384-51C13ECD04BA}"/>
    <dgm:cxn modelId="{098BDDF5-26F8-4545-9CA4-E123C93CFFE9}" srcId="{B22872E4-56E2-4F08-B7A7-33184BBEDD2D}" destId="{BA176FEF-8D08-443F-9DA3-D85908E6912B}" srcOrd="2" destOrd="0" parTransId="{CC856D30-8CAA-45AD-B602-E90529B8025D}" sibTransId="{67738D75-28F8-467E-BDC8-C935AEC790C1}"/>
    <dgm:cxn modelId="{E2C384A3-F35D-41F0-B104-9DFA3A8C262E}" type="presOf" srcId="{DD4A7393-E7EC-442D-8109-0E350EFE2887}" destId="{6B852121-CBAC-4A8A-9632-1CCAE65544D0}" srcOrd="0" destOrd="0" presId="urn:microsoft.com/office/officeart/2005/8/layout/vList5"/>
    <dgm:cxn modelId="{A4B2BB11-8668-4210-8231-8E7C860254C3}" type="presOf" srcId="{B22872E4-56E2-4F08-B7A7-33184BBEDD2D}" destId="{735EE211-E964-4523-90B4-9534C8E5C51C}" srcOrd="0" destOrd="0" presId="urn:microsoft.com/office/officeart/2005/8/layout/vList5"/>
    <dgm:cxn modelId="{6BCA7437-54F6-47D7-B563-19BFE8341F2E}" type="presOf" srcId="{B2B26BBE-287E-4E9E-B925-BC6A52A470E3}" destId="{541C5167-85D6-4387-9F11-055BE29C4E11}" srcOrd="0" destOrd="0" presId="urn:microsoft.com/office/officeart/2005/8/layout/vList5"/>
    <dgm:cxn modelId="{1AA0A364-B429-41B0-BB10-3EA314A08959}" type="presOf" srcId="{9A9C6C8F-DE0E-4E3C-958E-EF33AAA8CFA7}" destId="{F6B07696-17B8-417E-A55B-D90DCAE49FE9}" srcOrd="0" destOrd="1" presId="urn:microsoft.com/office/officeart/2005/8/layout/vList5"/>
    <dgm:cxn modelId="{3F39E44E-85CA-49FE-AD09-1402B019EA94}" srcId="{BA176FEF-8D08-443F-9DA3-D85908E6912B}" destId="{561E95AA-7DAF-40A4-B395-43FAB9EE06F7}" srcOrd="1" destOrd="0" parTransId="{5EA669AC-D284-42CA-878D-43F0B1C3D3A1}" sibTransId="{D00C85DD-4F7D-4C38-8A12-6B847AE4C3F1}"/>
    <dgm:cxn modelId="{0749FDDA-47DD-4999-A480-DEDD3D324DEC}" type="presOf" srcId="{CCE9FF3F-57EF-4816-9D00-A635DA77A5C0}" destId="{E5840D96-C654-4F83-95BE-C20533171A47}" srcOrd="0" destOrd="0" presId="urn:microsoft.com/office/officeart/2005/8/layout/vList5"/>
    <dgm:cxn modelId="{A1DC4B24-2E25-4B8A-AF5A-F3037E28FB5E}" srcId="{BA176FEF-8D08-443F-9DA3-D85908E6912B}" destId="{CCE9FF3F-57EF-4816-9D00-A635DA77A5C0}" srcOrd="0" destOrd="0" parTransId="{893633C4-03E6-452E-9D4B-01E49C67D477}" sibTransId="{4143C7F7-5644-4E36-9F26-A787B0495FD4}"/>
    <dgm:cxn modelId="{A40EB33E-D506-42F2-B219-BD846D7B0E46}" srcId="{B22872E4-56E2-4F08-B7A7-33184BBEDD2D}" destId="{9EB8CE9C-EA25-49B7-A4F1-534574B5BE27}" srcOrd="1" destOrd="0" parTransId="{F67C3200-968D-4B15-8C9D-750FFF840EE7}" sibTransId="{93CC4E67-7973-4F9B-A6D9-9A8CA1EB1FD4}"/>
    <dgm:cxn modelId="{B890B7E4-4689-42BE-A077-09AEC7DEEE3E}" srcId="{B2B26BBE-287E-4E9E-B925-BC6A52A470E3}" destId="{078483EA-B76F-4962-A728-D5929C8359E3}" srcOrd="2" destOrd="0" parTransId="{46A7740A-0381-4FE7-B1FF-DBC26D02D67E}" sibTransId="{30289FDD-D0A5-4A67-857D-A6ED1DA93D8A}"/>
    <dgm:cxn modelId="{4C725101-8A2B-446A-9B16-432712958391}" type="presParOf" srcId="{735EE211-E964-4523-90B4-9534C8E5C51C}" destId="{24ACC06C-905A-4124-BFCE-DF744682F269}" srcOrd="0" destOrd="0" presId="urn:microsoft.com/office/officeart/2005/8/layout/vList5"/>
    <dgm:cxn modelId="{62621ACF-5CAB-4A8B-9E35-A69F44EE846B}" type="presParOf" srcId="{24ACC06C-905A-4124-BFCE-DF744682F269}" destId="{541C5167-85D6-4387-9F11-055BE29C4E11}" srcOrd="0" destOrd="0" presId="urn:microsoft.com/office/officeart/2005/8/layout/vList5"/>
    <dgm:cxn modelId="{D126D4C9-DF6A-4567-AE3E-9015CF1845F0}" type="presParOf" srcId="{24ACC06C-905A-4124-BFCE-DF744682F269}" destId="{6B852121-CBAC-4A8A-9632-1CCAE65544D0}" srcOrd="1" destOrd="0" presId="urn:microsoft.com/office/officeart/2005/8/layout/vList5"/>
    <dgm:cxn modelId="{6027B8CA-6D93-48CB-99F0-4E1D32B63B80}" type="presParOf" srcId="{735EE211-E964-4523-90B4-9534C8E5C51C}" destId="{D896713D-685A-46DB-B1A3-F4810C3F249A}" srcOrd="1" destOrd="0" presId="urn:microsoft.com/office/officeart/2005/8/layout/vList5"/>
    <dgm:cxn modelId="{391CE65A-E50C-4CBE-9C40-8CBAACC5C301}" type="presParOf" srcId="{735EE211-E964-4523-90B4-9534C8E5C51C}" destId="{94A3681A-3FC0-487E-A895-2E449E9E3B67}" srcOrd="2" destOrd="0" presId="urn:microsoft.com/office/officeart/2005/8/layout/vList5"/>
    <dgm:cxn modelId="{023DAA62-17D9-4B14-85A2-4300911327D4}" type="presParOf" srcId="{94A3681A-3FC0-487E-A895-2E449E9E3B67}" destId="{6DF7F6C9-53C8-4B20-AAD7-C96A94D06F08}" srcOrd="0" destOrd="0" presId="urn:microsoft.com/office/officeart/2005/8/layout/vList5"/>
    <dgm:cxn modelId="{0EE77C49-2EA9-4B27-85D0-3864B4038656}" type="presParOf" srcId="{94A3681A-3FC0-487E-A895-2E449E9E3B67}" destId="{F6B07696-17B8-417E-A55B-D90DCAE49FE9}" srcOrd="1" destOrd="0" presId="urn:microsoft.com/office/officeart/2005/8/layout/vList5"/>
    <dgm:cxn modelId="{9E755297-BA31-4F6A-BCC7-DAF44E056607}" type="presParOf" srcId="{735EE211-E964-4523-90B4-9534C8E5C51C}" destId="{402B12E6-E511-4141-B8C2-E36DF0650DE3}" srcOrd="3" destOrd="0" presId="urn:microsoft.com/office/officeart/2005/8/layout/vList5"/>
    <dgm:cxn modelId="{84C4E245-E038-4DF7-AAE7-E7A80D35DDD5}" type="presParOf" srcId="{735EE211-E964-4523-90B4-9534C8E5C51C}" destId="{64C321CF-6DF9-4700-8B29-56720CBD8A3F}" srcOrd="4" destOrd="0" presId="urn:microsoft.com/office/officeart/2005/8/layout/vList5"/>
    <dgm:cxn modelId="{8A3201EA-3209-449E-AC67-B49E03BCAAAE}" type="presParOf" srcId="{64C321CF-6DF9-4700-8B29-56720CBD8A3F}" destId="{74B13F59-0A1C-435B-B82E-3A66E6473711}" srcOrd="0" destOrd="0" presId="urn:microsoft.com/office/officeart/2005/8/layout/vList5"/>
    <dgm:cxn modelId="{36C8E95D-6D82-4FAD-84FC-8398A2BF9C44}" type="presParOf" srcId="{64C321CF-6DF9-4700-8B29-56720CBD8A3F}" destId="{E5840D96-C654-4F83-95BE-C20533171A4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2023-05-31</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12</a:t>
            </a:fld>
            <a:endParaRPr lang="ko-KR" altLang="en-US"/>
          </a:p>
        </p:txBody>
      </p:sp>
    </p:spTree>
    <p:extLst>
      <p:ext uri="{BB962C8B-B14F-4D97-AF65-F5344CB8AC3E}">
        <p14:creationId xmlns:p14="http://schemas.microsoft.com/office/powerpoint/2010/main" val="1335904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21</a:t>
            </a:fld>
            <a:endParaRPr lang="ko-KR" altLang="en-US"/>
          </a:p>
        </p:txBody>
      </p:sp>
    </p:spTree>
    <p:extLst>
      <p:ext uri="{BB962C8B-B14F-4D97-AF65-F5344CB8AC3E}">
        <p14:creationId xmlns:p14="http://schemas.microsoft.com/office/powerpoint/2010/main" val="1867765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23</a:t>
            </a:fld>
            <a:endParaRPr lang="ko-KR" altLang="en-US"/>
          </a:p>
        </p:txBody>
      </p:sp>
    </p:spTree>
    <p:extLst>
      <p:ext uri="{BB962C8B-B14F-4D97-AF65-F5344CB8AC3E}">
        <p14:creationId xmlns:p14="http://schemas.microsoft.com/office/powerpoint/2010/main" val="7589596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24</a:t>
            </a:fld>
            <a:endParaRPr lang="ko-KR" altLang="en-US"/>
          </a:p>
        </p:txBody>
      </p:sp>
    </p:spTree>
    <p:extLst>
      <p:ext uri="{BB962C8B-B14F-4D97-AF65-F5344CB8AC3E}">
        <p14:creationId xmlns:p14="http://schemas.microsoft.com/office/powerpoint/2010/main" val="21533675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26</a:t>
            </a:fld>
            <a:endParaRPr lang="ko-KR" altLang="en-US"/>
          </a:p>
        </p:txBody>
      </p:sp>
    </p:spTree>
    <p:extLst>
      <p:ext uri="{BB962C8B-B14F-4D97-AF65-F5344CB8AC3E}">
        <p14:creationId xmlns:p14="http://schemas.microsoft.com/office/powerpoint/2010/main" val="2442933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endParaRPr lang="ko-KR" altLang="en-US"/>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a:pPr>
                <a:defRPr/>
              </a:pPr>
              <a:t>30</a:t>
            </a:fld>
            <a:endParaRPr lang="ko-KR" altLang="en-US"/>
          </a:p>
        </p:txBody>
      </p:sp>
    </p:spTree>
    <p:extLst>
      <p:ext uri="{BB962C8B-B14F-4D97-AF65-F5344CB8AC3E}">
        <p14:creationId xmlns:p14="http://schemas.microsoft.com/office/powerpoint/2010/main" val="1526834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13</a:t>
            </a:fld>
            <a:endParaRPr lang="ko-KR" altLang="en-US"/>
          </a:p>
        </p:txBody>
      </p:sp>
    </p:spTree>
    <p:extLst>
      <p:ext uri="{BB962C8B-B14F-4D97-AF65-F5344CB8AC3E}">
        <p14:creationId xmlns:p14="http://schemas.microsoft.com/office/powerpoint/2010/main" val="2533288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smtClean="0">
                <a:solidFill>
                  <a:srgbClr val="FF0000"/>
                </a:solidFill>
              </a:rPr>
              <a:t>현재 </a:t>
            </a:r>
            <a:r>
              <a:rPr lang="en-US" altLang="ko-KR" sz="1400" b="0" dirty="0" smtClean="0">
                <a:solidFill>
                  <a:srgbClr val="FF0000"/>
                </a:solidFill>
              </a:rPr>
              <a:t>PSI </a:t>
            </a:r>
            <a:r>
              <a:rPr lang="ko-KR" altLang="en-US" sz="1400" b="0" smtClean="0">
                <a:solidFill>
                  <a:srgbClr val="FF0000"/>
                </a:solidFill>
              </a:rPr>
              <a:t>정보를 기반으로는 </a:t>
            </a:r>
            <a:r>
              <a:rPr lang="en-US" altLang="ko-KR" sz="1400" b="0" dirty="0" smtClean="0">
                <a:solidFill>
                  <a:srgbClr val="FF0000"/>
                </a:solidFill>
              </a:rPr>
              <a:t>discard </a:t>
            </a:r>
            <a:r>
              <a:rPr lang="ko-KR" altLang="en-US" sz="1400" b="0" smtClean="0">
                <a:solidFill>
                  <a:srgbClr val="FF0000"/>
                </a:solidFill>
              </a:rPr>
              <a:t>만 수행할 것이다</a:t>
            </a:r>
            <a:r>
              <a:rPr lang="en-US" altLang="ko-KR" sz="1400" b="0" dirty="0" smtClean="0">
                <a:solidFill>
                  <a:srgbClr val="FF0000"/>
                </a:solidFill>
              </a:rPr>
              <a:t>. </a:t>
            </a:r>
            <a:r>
              <a:rPr lang="ko-KR" altLang="en-US" sz="1400" b="0" smtClean="0">
                <a:solidFill>
                  <a:srgbClr val="FF0000"/>
                </a:solidFill>
              </a:rPr>
              <a:t>하지만 이걸로 충분하지 않고</a:t>
            </a:r>
            <a:r>
              <a:rPr lang="en-US" altLang="ko-KR" sz="1400" b="0" dirty="0" smtClean="0">
                <a:solidFill>
                  <a:srgbClr val="FF0000"/>
                </a:solidFill>
              </a:rPr>
              <a:t> PSI </a:t>
            </a:r>
            <a:r>
              <a:rPr lang="ko-KR" altLang="en-US" sz="1400" b="0" smtClean="0">
                <a:solidFill>
                  <a:srgbClr val="FF0000"/>
                </a:solidFill>
              </a:rPr>
              <a:t>기반의 </a:t>
            </a:r>
            <a:r>
              <a:rPr lang="en-US" altLang="ko-KR" sz="1400" b="0" dirty="0" smtClean="0">
                <a:solidFill>
                  <a:srgbClr val="FF0000"/>
                </a:solidFill>
              </a:rPr>
              <a:t>reliability </a:t>
            </a:r>
            <a:r>
              <a:rPr lang="ko-KR" altLang="en-US" sz="1400" b="0" smtClean="0">
                <a:solidFill>
                  <a:srgbClr val="FF0000"/>
                </a:solidFill>
              </a:rPr>
              <a:t>및 </a:t>
            </a:r>
            <a:r>
              <a:rPr lang="en-US" altLang="ko-KR" sz="1400" b="0" dirty="0" smtClean="0">
                <a:solidFill>
                  <a:srgbClr val="FF0000"/>
                </a:solidFill>
              </a:rPr>
              <a:t>prioritization</a:t>
            </a:r>
            <a:r>
              <a:rPr lang="ko-KR" altLang="en-US" sz="1400" b="0" smtClean="0">
                <a:solidFill>
                  <a:srgbClr val="FF0000"/>
                </a:solidFill>
              </a:rPr>
              <a:t>을</a:t>
            </a:r>
            <a:r>
              <a:rPr lang="en-US" altLang="ko-KR" sz="1400" b="0" dirty="0" smtClean="0">
                <a:solidFill>
                  <a:srgbClr val="FF0000"/>
                </a:solidFill>
              </a:rPr>
              <a:t> </a:t>
            </a:r>
            <a:r>
              <a:rPr lang="ko-KR" altLang="en-US" sz="1400" b="0" smtClean="0">
                <a:solidFill>
                  <a:srgbClr val="FF0000"/>
                </a:solidFill>
              </a:rPr>
              <a:t>해야 한다</a:t>
            </a:r>
            <a:r>
              <a:rPr lang="en-US" altLang="ko-KR" sz="1400" b="0" dirty="0" smtClean="0">
                <a:solidFill>
                  <a:srgbClr val="FF0000"/>
                </a:solidFill>
              </a:rPr>
              <a:t>.</a:t>
            </a:r>
          </a:p>
          <a:p>
            <a:r>
              <a:rPr lang="ko-KR" altLang="en-US" sz="1400" b="0" dirty="0" err="1" smtClean="0">
                <a:solidFill>
                  <a:srgbClr val="FF0000"/>
                </a:solidFill>
              </a:rPr>
              <a:t>한줄로</a:t>
            </a:r>
            <a:r>
              <a:rPr lang="ko-KR" altLang="en-US" sz="1400" b="0" dirty="0" smtClean="0">
                <a:solidFill>
                  <a:srgbClr val="FF0000"/>
                </a:solidFill>
              </a:rPr>
              <a:t> 표현될 수 있도록 하자</a:t>
            </a:r>
            <a:r>
              <a:rPr lang="en-US" altLang="ko-KR" sz="1400" b="0" dirty="0" smtClean="0">
                <a:solidFill>
                  <a:srgbClr val="FF0000"/>
                </a:solidFill>
              </a:rPr>
              <a:t>. </a:t>
            </a:r>
            <a:r>
              <a:rPr lang="ko-KR" altLang="en-US" sz="1400" b="0" smtClean="0">
                <a:solidFill>
                  <a:srgbClr val="FF0000"/>
                </a:solidFill>
              </a:rPr>
              <a:t>기고의 </a:t>
            </a:r>
            <a:r>
              <a:rPr lang="en-US" altLang="ko-KR" sz="1400" b="0" dirty="0" smtClean="0">
                <a:solidFill>
                  <a:srgbClr val="FF0000"/>
                </a:solidFill>
              </a:rPr>
              <a:t>observation </a:t>
            </a:r>
            <a:r>
              <a:rPr lang="ko-KR" altLang="en-US" sz="1400" b="0" smtClean="0">
                <a:solidFill>
                  <a:srgbClr val="FF0000"/>
                </a:solidFill>
              </a:rPr>
              <a:t>같이</a:t>
            </a:r>
            <a:r>
              <a:rPr lang="en-US" altLang="ko-KR" sz="1400" b="0" dirty="0" smtClean="0">
                <a:solidFill>
                  <a:srgbClr val="FF0000"/>
                </a:solidFill>
              </a:rPr>
              <a:t>.</a:t>
            </a:r>
            <a:endParaRPr lang="ko-KR" altLang="en-US" sz="1400" b="0" smtClean="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14</a:t>
            </a:fld>
            <a:endParaRPr lang="ko-KR" altLang="en-US"/>
          </a:p>
        </p:txBody>
      </p:sp>
    </p:spTree>
    <p:extLst>
      <p:ext uri="{BB962C8B-B14F-4D97-AF65-F5344CB8AC3E}">
        <p14:creationId xmlns:p14="http://schemas.microsoft.com/office/powerpoint/2010/main" val="2194578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15</a:t>
            </a:fld>
            <a:endParaRPr lang="ko-KR" altLang="en-US"/>
          </a:p>
        </p:txBody>
      </p:sp>
    </p:spTree>
    <p:extLst>
      <p:ext uri="{BB962C8B-B14F-4D97-AF65-F5344CB8AC3E}">
        <p14:creationId xmlns:p14="http://schemas.microsoft.com/office/powerpoint/2010/main" val="13835078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16</a:t>
            </a:fld>
            <a:endParaRPr lang="ko-KR" altLang="en-US"/>
          </a:p>
        </p:txBody>
      </p:sp>
    </p:spTree>
    <p:extLst>
      <p:ext uri="{BB962C8B-B14F-4D97-AF65-F5344CB8AC3E}">
        <p14:creationId xmlns:p14="http://schemas.microsoft.com/office/powerpoint/2010/main" val="270165074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17</a:t>
            </a:fld>
            <a:endParaRPr lang="ko-KR" altLang="en-US"/>
          </a:p>
        </p:txBody>
      </p:sp>
    </p:spTree>
    <p:extLst>
      <p:ext uri="{BB962C8B-B14F-4D97-AF65-F5344CB8AC3E}">
        <p14:creationId xmlns:p14="http://schemas.microsoft.com/office/powerpoint/2010/main" val="32608122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18</a:t>
            </a:fld>
            <a:endParaRPr lang="ko-KR" altLang="en-US"/>
          </a:p>
        </p:txBody>
      </p:sp>
    </p:spTree>
    <p:extLst>
      <p:ext uri="{BB962C8B-B14F-4D97-AF65-F5344CB8AC3E}">
        <p14:creationId xmlns:p14="http://schemas.microsoft.com/office/powerpoint/2010/main" val="2029391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19</a:t>
            </a:fld>
            <a:endParaRPr lang="ko-KR" altLang="en-US"/>
          </a:p>
        </p:txBody>
      </p:sp>
    </p:spTree>
    <p:extLst>
      <p:ext uri="{BB962C8B-B14F-4D97-AF65-F5344CB8AC3E}">
        <p14:creationId xmlns:p14="http://schemas.microsoft.com/office/powerpoint/2010/main" val="3396883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a:xfrm>
            <a:off x="381000" y="685800"/>
            <a:ext cx="6096000" cy="3429000"/>
          </a:xfrm>
        </p:spPr>
      </p:sp>
      <p:sp>
        <p:nvSpPr>
          <p:cNvPr id="3" name="슬라이드 노트 개체 틀 2"/>
          <p:cNvSpPr>
            <a:spLocks noGrp="1"/>
          </p:cNvSpPr>
          <p:nvPr>
            <p:ph type="body" idx="1"/>
          </p:nvPr>
        </p:nvSpPr>
        <p:spPr/>
        <p:txBody>
          <a:bodyPr/>
          <a:lstStyle/>
          <a:p>
            <a:r>
              <a:rPr lang="ko-KR" altLang="en-US" sz="1400" b="0" dirty="0">
                <a:solidFill>
                  <a:srgbClr val="FF0000"/>
                </a:solidFill>
              </a:rPr>
              <a:t>현재 </a:t>
            </a:r>
            <a:r>
              <a:rPr lang="en-US" altLang="ko-KR" sz="1400" b="0" dirty="0">
                <a:solidFill>
                  <a:srgbClr val="FF0000"/>
                </a:solidFill>
              </a:rPr>
              <a:t>PSI </a:t>
            </a:r>
            <a:r>
              <a:rPr lang="ko-KR" altLang="en-US" sz="1400" b="0">
                <a:solidFill>
                  <a:srgbClr val="FF0000"/>
                </a:solidFill>
              </a:rPr>
              <a:t>정보를 기반으로는 </a:t>
            </a:r>
            <a:r>
              <a:rPr lang="en-US" altLang="ko-KR" sz="1400" b="0" dirty="0">
                <a:solidFill>
                  <a:srgbClr val="FF0000"/>
                </a:solidFill>
              </a:rPr>
              <a:t>discard </a:t>
            </a:r>
            <a:r>
              <a:rPr lang="ko-KR" altLang="en-US" sz="1400" b="0">
                <a:solidFill>
                  <a:srgbClr val="FF0000"/>
                </a:solidFill>
              </a:rPr>
              <a:t>만 수행할 것이다</a:t>
            </a:r>
            <a:r>
              <a:rPr lang="en-US" altLang="ko-KR" sz="1400" b="0" dirty="0">
                <a:solidFill>
                  <a:srgbClr val="FF0000"/>
                </a:solidFill>
              </a:rPr>
              <a:t>. </a:t>
            </a:r>
            <a:r>
              <a:rPr lang="ko-KR" altLang="en-US" sz="1400" b="0">
                <a:solidFill>
                  <a:srgbClr val="FF0000"/>
                </a:solidFill>
              </a:rPr>
              <a:t>하지만 이걸로 충분하지 않고</a:t>
            </a:r>
            <a:r>
              <a:rPr lang="en-US" altLang="ko-KR" sz="1400" b="0" dirty="0">
                <a:solidFill>
                  <a:srgbClr val="FF0000"/>
                </a:solidFill>
              </a:rPr>
              <a:t> PSI </a:t>
            </a:r>
            <a:r>
              <a:rPr lang="ko-KR" altLang="en-US" sz="1400" b="0">
                <a:solidFill>
                  <a:srgbClr val="FF0000"/>
                </a:solidFill>
              </a:rPr>
              <a:t>기반의 </a:t>
            </a:r>
            <a:r>
              <a:rPr lang="en-US" altLang="ko-KR" sz="1400" b="0" dirty="0">
                <a:solidFill>
                  <a:srgbClr val="FF0000"/>
                </a:solidFill>
              </a:rPr>
              <a:t>reliability </a:t>
            </a:r>
            <a:r>
              <a:rPr lang="ko-KR" altLang="en-US" sz="1400" b="0">
                <a:solidFill>
                  <a:srgbClr val="FF0000"/>
                </a:solidFill>
              </a:rPr>
              <a:t>및 </a:t>
            </a:r>
            <a:r>
              <a:rPr lang="en-US" altLang="ko-KR" sz="1400" b="0" dirty="0">
                <a:solidFill>
                  <a:srgbClr val="FF0000"/>
                </a:solidFill>
              </a:rPr>
              <a:t>prioritization</a:t>
            </a:r>
            <a:r>
              <a:rPr lang="ko-KR" altLang="en-US" sz="1400" b="0">
                <a:solidFill>
                  <a:srgbClr val="FF0000"/>
                </a:solidFill>
              </a:rPr>
              <a:t>을</a:t>
            </a:r>
            <a:r>
              <a:rPr lang="en-US" altLang="ko-KR" sz="1400" b="0" dirty="0">
                <a:solidFill>
                  <a:srgbClr val="FF0000"/>
                </a:solidFill>
              </a:rPr>
              <a:t> </a:t>
            </a:r>
            <a:r>
              <a:rPr lang="ko-KR" altLang="en-US" sz="1400" b="0">
                <a:solidFill>
                  <a:srgbClr val="FF0000"/>
                </a:solidFill>
              </a:rPr>
              <a:t>해야 한다</a:t>
            </a:r>
            <a:r>
              <a:rPr lang="en-US" altLang="ko-KR" sz="1400" b="0" dirty="0">
                <a:solidFill>
                  <a:srgbClr val="FF0000"/>
                </a:solidFill>
              </a:rPr>
              <a:t>.</a:t>
            </a:r>
          </a:p>
          <a:p>
            <a:r>
              <a:rPr lang="ko-KR" altLang="en-US" sz="1400" b="0" dirty="0" err="1">
                <a:solidFill>
                  <a:srgbClr val="FF0000"/>
                </a:solidFill>
              </a:rPr>
              <a:t>한줄로</a:t>
            </a:r>
            <a:r>
              <a:rPr lang="ko-KR" altLang="en-US" sz="1400" b="0" dirty="0">
                <a:solidFill>
                  <a:srgbClr val="FF0000"/>
                </a:solidFill>
              </a:rPr>
              <a:t> 표현될 수 있도록 하자</a:t>
            </a:r>
            <a:r>
              <a:rPr lang="en-US" altLang="ko-KR" sz="1400" b="0" dirty="0">
                <a:solidFill>
                  <a:srgbClr val="FF0000"/>
                </a:solidFill>
              </a:rPr>
              <a:t>. </a:t>
            </a:r>
            <a:r>
              <a:rPr lang="ko-KR" altLang="en-US" sz="1400" b="0">
                <a:solidFill>
                  <a:srgbClr val="FF0000"/>
                </a:solidFill>
              </a:rPr>
              <a:t>기고의 </a:t>
            </a:r>
            <a:r>
              <a:rPr lang="en-US" altLang="ko-KR" sz="1400" b="0" dirty="0">
                <a:solidFill>
                  <a:srgbClr val="FF0000"/>
                </a:solidFill>
              </a:rPr>
              <a:t>observation </a:t>
            </a:r>
            <a:r>
              <a:rPr lang="ko-KR" altLang="en-US" sz="1400" b="0">
                <a:solidFill>
                  <a:srgbClr val="FF0000"/>
                </a:solidFill>
              </a:rPr>
              <a:t>같이</a:t>
            </a:r>
            <a:r>
              <a:rPr lang="en-US" altLang="ko-KR" sz="1400" b="0" dirty="0">
                <a:solidFill>
                  <a:srgbClr val="FF0000"/>
                </a:solidFill>
              </a:rPr>
              <a:t>.</a:t>
            </a:r>
            <a:endParaRPr lang="ko-KR" altLang="en-US" sz="1400" b="0">
              <a:solidFill>
                <a:srgbClr val="FF0000"/>
              </a:solidFill>
            </a:endParaRPr>
          </a:p>
          <a:p>
            <a:endParaRPr lang="ko-KR" altLang="en-US" dirty="0"/>
          </a:p>
        </p:txBody>
      </p:sp>
      <p:sp>
        <p:nvSpPr>
          <p:cNvPr id="4" name="슬라이드 번호 개체 틀 3"/>
          <p:cNvSpPr>
            <a:spLocks noGrp="1"/>
          </p:cNvSpPr>
          <p:nvPr>
            <p:ph type="sldNum" sz="quarter" idx="10"/>
          </p:nvPr>
        </p:nvSpPr>
        <p:spPr/>
        <p:txBody>
          <a:bodyPr/>
          <a:lstStyle/>
          <a:p>
            <a:pPr>
              <a:defRPr/>
            </a:pPr>
            <a:fld id="{0D7977B6-C3DC-471B-9E18-7C83DD0CC473}" type="slidenum">
              <a:rPr lang="ko-KR" altLang="en-US" smtClean="0"/>
              <a:pPr>
                <a:defRPr/>
              </a:pPr>
              <a:t>20</a:t>
            </a:fld>
            <a:endParaRPr lang="ko-KR" altLang="en-US"/>
          </a:p>
        </p:txBody>
      </p:sp>
    </p:spTree>
    <p:extLst>
      <p:ext uri="{BB962C8B-B14F-4D97-AF65-F5344CB8AC3E}">
        <p14:creationId xmlns:p14="http://schemas.microsoft.com/office/powerpoint/2010/main" val="41093307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1284176" y="2342035"/>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23E21478-757F-499F-A6EA-89EA3D10FE73}" type="slidenum">
              <a:rPr lang="ko-KR" altLang="en-US" smtClean="0"/>
              <a:pPr>
                <a:defRPr/>
              </a:pPr>
              <a:t>‹#›</a:t>
            </a:fld>
            <a:endParaRPr lang="ko-KR" altLang="en-US"/>
          </a:p>
        </p:txBody>
      </p:sp>
      <p:cxnSp>
        <p:nvCxnSpPr>
          <p:cNvPr id="11" name="직선 연결선 10"/>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2" name="직선 연결선 11"/>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sp>
        <p:nvSpPr>
          <p:cNvPr id="8" name="직사각형 7"/>
          <p:cNvSpPr/>
          <p:nvPr userDrawn="1"/>
        </p:nvSpPr>
        <p:spPr>
          <a:xfrm>
            <a:off x="144810" y="181794"/>
            <a:ext cx="5715000" cy="646331"/>
          </a:xfrm>
          <a:prstGeom prst="rect">
            <a:avLst/>
          </a:prstGeom>
        </p:spPr>
        <p:txBody>
          <a:bodyPr>
            <a:spAutoFit/>
          </a:bodyPr>
          <a:lstStyle/>
          <a:p>
            <a:r>
              <a:rPr lang="en-US" altLang="ko-KR" b="1" i="1" dirty="0" smtClean="0">
                <a:solidFill>
                  <a:srgbClr val="6B6B6B"/>
                </a:solidFill>
                <a:latin typeface="Arial" panose="020B0604020202020204" pitchFamily="34" charset="0"/>
                <a:cs typeface="Arial" panose="020B0604020202020204" pitchFamily="34" charset="0"/>
              </a:rPr>
              <a:t>3GPP TSG RAN Rel-19 workshop</a:t>
            </a:r>
          </a:p>
          <a:p>
            <a:r>
              <a:rPr lang="en-US" altLang="ko-KR" b="1" i="1" dirty="0" smtClean="0">
                <a:solidFill>
                  <a:srgbClr val="6B6B6B"/>
                </a:solidFill>
                <a:latin typeface="Arial" panose="020B0604020202020204" pitchFamily="34" charset="0"/>
                <a:cs typeface="Arial" panose="020B0604020202020204" pitchFamily="34" charset="0"/>
              </a:rPr>
              <a:t>Taipei, June 15 - 16, 2023</a:t>
            </a:r>
            <a:endParaRPr lang="en-US" altLang="ko-KR" b="1" i="1" dirty="0">
              <a:solidFill>
                <a:srgbClr val="6B6B6B"/>
              </a:solidFill>
              <a:latin typeface="Arial" panose="020B0604020202020204" pitchFamily="34" charset="0"/>
              <a:cs typeface="Arial" panose="020B0604020202020204" pitchFamily="34" charset="0"/>
            </a:endParaRPr>
          </a:p>
        </p:txBody>
      </p:sp>
      <p:sp>
        <p:nvSpPr>
          <p:cNvPr id="10" name="직사각형 9"/>
          <p:cNvSpPr/>
          <p:nvPr userDrawn="1"/>
        </p:nvSpPr>
        <p:spPr>
          <a:xfrm>
            <a:off x="12156504" y="274126"/>
            <a:ext cx="2906688" cy="461665"/>
          </a:xfrm>
          <a:prstGeom prst="rect">
            <a:avLst/>
          </a:prstGeom>
        </p:spPr>
        <p:txBody>
          <a:bodyPr wrap="square">
            <a:spAutoFit/>
          </a:bodyPr>
          <a:lstStyle/>
          <a:p>
            <a:pPr algn="r"/>
            <a:r>
              <a:rPr lang="en-US" altLang="ko-KR" sz="2400" b="1" i="1" dirty="0" smtClean="0">
                <a:solidFill>
                  <a:srgbClr val="6B6B6B"/>
                </a:solidFill>
                <a:latin typeface="Arial" panose="020B0604020202020204" pitchFamily="34" charset="0"/>
                <a:cs typeface="Arial" panose="020B0604020202020204" pitchFamily="34" charset="0"/>
              </a:rPr>
              <a:t>RWS-230192</a:t>
            </a:r>
            <a:endParaRPr lang="en-US" altLang="ko-KR" sz="2400" b="1" i="1" dirty="0">
              <a:solidFill>
                <a:srgbClr val="6B6B6B"/>
              </a:solidFill>
              <a:latin typeface="Arial" panose="020B0604020202020204" pitchFamily="34" charset="0"/>
              <a:cs typeface="Arial" panose="020B0604020202020204" pitchFamily="34" charset="0"/>
            </a:endParaRPr>
          </a:p>
        </p:txBody>
      </p:sp>
      <p:pic>
        <p:nvPicPr>
          <p:cNvPr id="13"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819800" y="4860606"/>
            <a:ext cx="3456384"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b="1">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내용 개체 틀 2"/>
          <p:cNvSpPr>
            <a:spLocks noGrp="1"/>
          </p:cNvSpPr>
          <p:nvPr>
            <p:ph idx="1"/>
          </p:nvPr>
        </p:nvSpPr>
        <p:spPr>
          <a:xfrm>
            <a:off x="761894" y="1333922"/>
            <a:ext cx="13716212" cy="6480720"/>
          </a:xfrm>
        </p:spPr>
        <p:txBody>
          <a:bodyPr/>
          <a:lstStyle>
            <a:lvl1pPr>
              <a:defRPr sz="2800" b="1">
                <a:solidFill>
                  <a:srgbClr val="6B6B6B"/>
                </a:solidFill>
                <a:latin typeface="Arial" panose="020B0604020202020204" pitchFamily="34" charset="0"/>
                <a:cs typeface="Arial" panose="020B0604020202020204" pitchFamily="34" charset="0"/>
              </a:defRPr>
            </a:lvl1pPr>
            <a:lvl2pPr>
              <a:defRPr sz="2000" b="0">
                <a:solidFill>
                  <a:srgbClr val="6B6B6B"/>
                </a:solidFill>
                <a:latin typeface="Arial" panose="020B0604020202020204" pitchFamily="34" charset="0"/>
                <a:cs typeface="Arial" panose="020B0604020202020204" pitchFamily="34" charset="0"/>
              </a:defRPr>
            </a:lvl2pPr>
            <a:lvl3pPr>
              <a:defRPr sz="1800" b="0">
                <a:solidFill>
                  <a:srgbClr val="6B6B6B"/>
                </a:solidFill>
                <a:latin typeface="Arial" panose="020B0604020202020204" pitchFamily="34" charset="0"/>
                <a:cs typeface="Arial" panose="020B0604020202020204" pitchFamily="34" charset="0"/>
              </a:defRPr>
            </a:lvl3pPr>
            <a:lvl4pPr>
              <a:defRPr sz="1600" b="0">
                <a:solidFill>
                  <a:srgbClr val="6B6B6B"/>
                </a:solidFill>
                <a:latin typeface="Arial" panose="020B0604020202020204" pitchFamily="34" charset="0"/>
                <a:cs typeface="Arial" panose="020B0604020202020204" pitchFamily="34" charset="0"/>
              </a:defRPr>
            </a:lvl4pPr>
            <a:lvl5pPr>
              <a:defRPr sz="16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2EC3A8E2-B9DE-437B-B571-263DA6FC8CC7}" type="datetimeFigureOut">
              <a:rPr lang="ko-KR" altLang="en-US" smtClean="0"/>
              <a:pPr>
                <a:defRPr/>
              </a:pPr>
              <a:t>2023-05-31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45A508B9-9A56-4258-898F-68993A65175B}" type="slidenum">
              <a:rPr lang="ko-KR" altLang="en-US" smtClean="0"/>
              <a:pPr>
                <a:defRPr/>
              </a:pPr>
              <a:t>‹#›</a:t>
            </a:fld>
            <a:endParaRPr lang="ko-KR" altLang="en-US" dirty="0"/>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
        <p:nvSpPr>
          <p:cNvPr id="4" name="날짜 개체 틀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pPr>
              <a:defRPr/>
            </a:pPr>
            <a:fld id="{B0AC0706-528C-4E5B-A316-71D515866196}" type="datetimeFigureOut">
              <a:rPr lang="ko-KR" altLang="en-US" smtClean="0"/>
              <a:pPr>
                <a:defRPr/>
              </a:pPr>
              <a:t>2023-05-31</a:t>
            </a:fld>
            <a:endParaRPr lang="ko-KR" altLang="en-US"/>
          </a:p>
        </p:txBody>
      </p:sp>
      <p:sp>
        <p:nvSpPr>
          <p:cNvPr id="5" name="바닥글 개체 틀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pPr>
              <a:defRPr/>
            </a:pPr>
            <a:fld id="{BF1BA13A-E3D8-4B07-8D20-4216E347B617}" type="slidenum">
              <a:rPr lang="ko-KR" altLang="en-US" smtClean="0"/>
              <a:pPr>
                <a:defRPr/>
              </a:pPr>
              <a:t>‹#›</a:t>
            </a:fld>
            <a:endParaRPr lang="ko-KR" altLang="en-US"/>
          </a:p>
        </p:txBody>
      </p:sp>
    </p:spTree>
    <p:extLst>
      <p:ext uri="{BB962C8B-B14F-4D97-AF65-F5344CB8AC3E}">
        <p14:creationId xmlns:p14="http://schemas.microsoft.com/office/powerpoint/2010/main" val="15241314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40563324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12498854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3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4229489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4_구역 머리글">
    <p:spTree>
      <p:nvGrpSpPr>
        <p:cNvPr id="1" name=""/>
        <p:cNvGrpSpPr/>
        <p:nvPr/>
      </p:nvGrpSpPr>
      <p:grpSpPr>
        <a:xfrm>
          <a:off x="0" y="0"/>
          <a:ext cx="0" cy="0"/>
          <a:chOff x="0" y="0"/>
          <a:chExt cx="0" cy="0"/>
        </a:xfrm>
      </p:grpSpPr>
      <p:pic>
        <p:nvPicPr>
          <p:cNvPr id="3" name="그림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1365"/>
            <a:ext cx="15240000" cy="1123950"/>
          </a:xfrm>
          <a:prstGeom prst="rect">
            <a:avLst/>
          </a:prstGeom>
        </p:spPr>
      </p:pic>
      <p:cxnSp>
        <p:nvCxnSpPr>
          <p:cNvPr id="5" name="직선 연결선 4"/>
          <p:cNvCxnSpPr/>
          <p:nvPr userDrawn="1"/>
        </p:nvCxnSpPr>
        <p:spPr>
          <a:xfrm>
            <a:off x="674687" y="1112585"/>
            <a:ext cx="14565313" cy="0"/>
          </a:xfrm>
          <a:prstGeom prst="line">
            <a:avLst/>
          </a:prstGeom>
          <a:ln w="6350">
            <a:solidFill>
              <a:srgbClr val="6D6E71"/>
            </a:solidFill>
          </a:ln>
        </p:spPr>
        <p:style>
          <a:lnRef idx="1">
            <a:schemeClr val="accent1"/>
          </a:lnRef>
          <a:fillRef idx="0">
            <a:schemeClr val="accent1"/>
          </a:fillRef>
          <a:effectRef idx="0">
            <a:schemeClr val="accent1"/>
          </a:effectRef>
          <a:fontRef idx="minor">
            <a:schemeClr val="tx1"/>
          </a:fontRef>
        </p:style>
      </p:cxnSp>
      <p:sp>
        <p:nvSpPr>
          <p:cNvPr id="13" name="직사각형 12">
            <a:extLst>
              <a:ext uri="{FF2B5EF4-FFF2-40B4-BE49-F238E27FC236}">
                <a16:creationId xmlns="" xmlns:a16="http://schemas.microsoft.com/office/drawing/2014/main" id="{4273BB99-4B1B-4E63-9665-F72BCD29B35E}"/>
              </a:ext>
            </a:extLst>
          </p:cNvPr>
          <p:cNvSpPr/>
          <p:nvPr userDrawn="1"/>
        </p:nvSpPr>
        <p:spPr>
          <a:xfrm>
            <a:off x="14771687" y="0"/>
            <a:ext cx="468313" cy="450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ko-KR" altLang="en-US"/>
          </a:p>
        </p:txBody>
      </p:sp>
      <p:sp>
        <p:nvSpPr>
          <p:cNvPr id="14" name="TextBox 2">
            <a:extLst>
              <a:ext uri="{FF2B5EF4-FFF2-40B4-BE49-F238E27FC236}">
                <a16:creationId xmlns="" xmlns:a16="http://schemas.microsoft.com/office/drawing/2014/main" id="{42366B40-46B1-459F-9CEB-6099FBD2D1BD}"/>
              </a:ext>
            </a:extLst>
          </p:cNvPr>
          <p:cNvSpPr txBox="1">
            <a:spLocks noChangeArrowheads="1"/>
          </p:cNvSpPr>
          <p:nvPr userDrawn="1"/>
        </p:nvSpPr>
        <p:spPr bwMode="auto">
          <a:xfrm>
            <a:off x="14792444" y="103188"/>
            <a:ext cx="434734" cy="265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A23820D3-279A-4935-B563-AD79D6027581}" type="slidenum">
              <a:rPr lang="ko-KR" altLang="en-US" sz="1125"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125" b="1" dirty="0">
              <a:solidFill>
                <a:schemeClr val="bg1"/>
              </a:solidFill>
              <a:latin typeface="나눔고딕" panose="020D0604000000000000" pitchFamily="50" charset="-127"/>
              <a:ea typeface="나눔고딕" panose="020D0604000000000000" pitchFamily="50" charset="-127"/>
            </a:endParaRPr>
          </a:p>
        </p:txBody>
      </p:sp>
      <p:sp>
        <p:nvSpPr>
          <p:cNvPr id="15" name="직사각형 14">
            <a:extLst>
              <a:ext uri="{FF2B5EF4-FFF2-40B4-BE49-F238E27FC236}">
                <a16:creationId xmlns="" xmlns:a16="http://schemas.microsoft.com/office/drawing/2014/main" id="{682E8F4C-FB7F-422C-AAD9-BF36DF24BE46}"/>
              </a:ext>
            </a:extLst>
          </p:cNvPr>
          <p:cNvSpPr/>
          <p:nvPr userDrawn="1"/>
        </p:nvSpPr>
        <p:spPr>
          <a:xfrm>
            <a:off x="14771687" y="0"/>
            <a:ext cx="468313" cy="450453"/>
          </a:xfrm>
          <a:prstGeom prst="rect">
            <a:avLst/>
          </a:prstGeom>
          <a:solidFill>
            <a:srgbClr val="FF0000"/>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endParaRPr lang="ko-KR" altLang="en-US"/>
          </a:p>
        </p:txBody>
      </p:sp>
      <p:sp>
        <p:nvSpPr>
          <p:cNvPr id="16" name="TextBox 2">
            <a:extLst>
              <a:ext uri="{FF2B5EF4-FFF2-40B4-BE49-F238E27FC236}">
                <a16:creationId xmlns="" xmlns:a16="http://schemas.microsoft.com/office/drawing/2014/main" id="{7C34368E-2CB2-41C6-AA2F-D166504F5E99}"/>
              </a:ext>
            </a:extLst>
          </p:cNvPr>
          <p:cNvSpPr txBox="1">
            <a:spLocks noChangeArrowheads="1"/>
          </p:cNvSpPr>
          <p:nvPr userDrawn="1"/>
        </p:nvSpPr>
        <p:spPr bwMode="auto">
          <a:xfrm>
            <a:off x="14779620" y="103188"/>
            <a:ext cx="460382" cy="284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맑은 고딕" panose="020B0503020000020004" pitchFamily="50" charset="-127"/>
                <a:ea typeface="맑은 고딕" panose="020B0503020000020004" pitchFamily="50" charset="-127"/>
              </a:defRPr>
            </a:lvl1pPr>
            <a:lvl2pPr marL="742950" indent="-285750">
              <a:defRPr>
                <a:solidFill>
                  <a:schemeClr val="tx1"/>
                </a:solidFill>
                <a:latin typeface="맑은 고딕" panose="020B0503020000020004" pitchFamily="50" charset="-127"/>
                <a:ea typeface="맑은 고딕" panose="020B0503020000020004" pitchFamily="50" charset="-127"/>
              </a:defRPr>
            </a:lvl2pPr>
            <a:lvl3pPr marL="1143000" indent="-228600">
              <a:defRPr>
                <a:solidFill>
                  <a:schemeClr val="tx1"/>
                </a:solidFill>
                <a:latin typeface="맑은 고딕" panose="020B0503020000020004" pitchFamily="50" charset="-127"/>
                <a:ea typeface="맑은 고딕" panose="020B0503020000020004" pitchFamily="50" charset="-127"/>
              </a:defRPr>
            </a:lvl3pPr>
            <a:lvl4pPr marL="1600200" indent="-228600">
              <a:defRPr>
                <a:solidFill>
                  <a:schemeClr val="tx1"/>
                </a:solidFill>
                <a:latin typeface="맑은 고딕" panose="020B0503020000020004" pitchFamily="50" charset="-127"/>
                <a:ea typeface="맑은 고딕" panose="020B0503020000020004" pitchFamily="50" charset="-127"/>
              </a:defRPr>
            </a:lvl4pPr>
            <a:lvl5pPr marL="2057400" indent="-228600">
              <a:defRPr>
                <a:solidFill>
                  <a:schemeClr val="tx1"/>
                </a:solidFill>
                <a:latin typeface="맑은 고딕" panose="020B0503020000020004" pitchFamily="50" charset="-127"/>
                <a:ea typeface="맑은 고딕" panose="020B0503020000020004" pitchFamily="50" charset="-127"/>
              </a:defRPr>
            </a:lvl5pPr>
            <a:lvl6pPr marL="25146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6pPr>
            <a:lvl7pPr marL="29718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7pPr>
            <a:lvl8pPr marL="34290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8pPr>
            <a:lvl9pPr marL="3886200" indent="-228600" eaLnBrk="0" fontAlgn="base" hangingPunct="0">
              <a:spcBef>
                <a:spcPct val="0"/>
              </a:spcBef>
              <a:spcAft>
                <a:spcPct val="0"/>
              </a:spcAft>
              <a:defRPr>
                <a:solidFill>
                  <a:schemeClr val="tx1"/>
                </a:solidFill>
                <a:latin typeface="맑은 고딕" panose="020B0503020000020004" pitchFamily="50" charset="-127"/>
                <a:ea typeface="맑은 고딕" panose="020B0503020000020004" pitchFamily="50" charset="-127"/>
              </a:defRPr>
            </a:lvl9pPr>
          </a:lstStyle>
          <a:p>
            <a:pPr algn="ctr">
              <a:defRPr/>
            </a:pPr>
            <a:fld id="{CDA6B489-3885-4489-B0BF-9512F242DAAC}" type="slidenum">
              <a:rPr lang="ko-KR" altLang="en-US" sz="1250" b="1" smtClean="0">
                <a:solidFill>
                  <a:schemeClr val="bg1"/>
                </a:solidFill>
                <a:latin typeface="나눔고딕" panose="020D0604000000000000" pitchFamily="50" charset="-127"/>
                <a:ea typeface="나눔고딕" panose="020D0604000000000000" pitchFamily="50" charset="-127"/>
              </a:rPr>
              <a:pPr algn="ctr">
                <a:defRPr/>
              </a:pPr>
              <a:t>‹#›</a:t>
            </a:fld>
            <a:endParaRPr lang="ko-KR" altLang="en-US" sz="1250" b="1" dirty="0">
              <a:solidFill>
                <a:schemeClr val="bg1"/>
              </a:solidFill>
              <a:latin typeface="나눔고딕" panose="020D0604000000000000" pitchFamily="50" charset="-127"/>
              <a:ea typeface="나눔고딕" panose="020D0604000000000000" pitchFamily="50" charset="-127"/>
            </a:endParaRPr>
          </a:p>
        </p:txBody>
      </p:sp>
    </p:spTree>
    <p:extLst>
      <p:ext uri="{BB962C8B-B14F-4D97-AF65-F5344CB8AC3E}">
        <p14:creationId xmlns:p14="http://schemas.microsoft.com/office/powerpoint/2010/main" val="25755567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제목 슬라이드">
    <p:spTree>
      <p:nvGrpSpPr>
        <p:cNvPr id="1" name=""/>
        <p:cNvGrpSpPr/>
        <p:nvPr/>
      </p:nvGrpSpPr>
      <p:grpSpPr>
        <a:xfrm>
          <a:off x="0" y="0"/>
          <a:ext cx="0" cy="0"/>
          <a:chOff x="0" y="0"/>
          <a:chExt cx="0" cy="0"/>
        </a:xfrm>
      </p:grpSpPr>
      <p:sp>
        <p:nvSpPr>
          <p:cNvPr id="2" name="Title 1"/>
          <p:cNvSpPr>
            <a:spLocks noGrp="1"/>
          </p:cNvSpPr>
          <p:nvPr>
            <p:ph type="ctrTitle"/>
          </p:nvPr>
        </p:nvSpPr>
        <p:spPr>
          <a:xfrm>
            <a:off x="3236517" y="3143251"/>
            <a:ext cx="11144249" cy="2828476"/>
          </a:xfrm>
        </p:spPr>
        <p:txBody>
          <a:bodyPr anchor="b">
            <a:normAutofit/>
          </a:bodyPr>
          <a:lstStyle>
            <a:lvl1pPr>
              <a:defRPr sz="6750">
                <a:latin typeface="+mn-lt"/>
              </a:defRPr>
            </a:lvl1pPr>
          </a:lstStyle>
          <a:p>
            <a:r>
              <a:rPr lang="ko-KR" altLang="en-US" dirty="0"/>
              <a:t>마스터 제목 스타일 편집</a:t>
            </a:r>
            <a:endParaRPr lang="en-US" dirty="0"/>
          </a:p>
        </p:txBody>
      </p:sp>
      <p:sp>
        <p:nvSpPr>
          <p:cNvPr id="3" name="Subtitle 2"/>
          <p:cNvSpPr>
            <a:spLocks noGrp="1"/>
          </p:cNvSpPr>
          <p:nvPr>
            <p:ph type="subTitle" idx="1"/>
          </p:nvPr>
        </p:nvSpPr>
        <p:spPr>
          <a:xfrm>
            <a:off x="3236517" y="5971724"/>
            <a:ext cx="11144249" cy="1407854"/>
          </a:xfrm>
        </p:spPr>
        <p:txBody>
          <a:bodyPr anchor="t"/>
          <a:lstStyle>
            <a:lvl1pPr marL="0" indent="0" algn="l">
              <a:buNone/>
              <a:defRPr>
                <a:solidFill>
                  <a:schemeClr val="tx1">
                    <a:lumMod val="65000"/>
                    <a:lumOff val="35000"/>
                  </a:schemeClr>
                </a:solidFill>
              </a:defRPr>
            </a:lvl1pPr>
            <a:lvl2pPr marL="571500" indent="0" algn="ctr">
              <a:buNone/>
              <a:defRPr>
                <a:solidFill>
                  <a:schemeClr val="tx1">
                    <a:tint val="75000"/>
                  </a:schemeClr>
                </a:solidFill>
              </a:defRPr>
            </a:lvl2pPr>
            <a:lvl3pPr marL="1143000" indent="0" algn="ctr">
              <a:buNone/>
              <a:defRPr>
                <a:solidFill>
                  <a:schemeClr val="tx1">
                    <a:tint val="75000"/>
                  </a:schemeClr>
                </a:solidFill>
              </a:defRPr>
            </a:lvl3pPr>
            <a:lvl4pPr marL="1714500" indent="0" algn="ctr">
              <a:buNone/>
              <a:defRPr>
                <a:solidFill>
                  <a:schemeClr val="tx1">
                    <a:tint val="75000"/>
                  </a:schemeClr>
                </a:solidFill>
              </a:defRPr>
            </a:lvl4pPr>
            <a:lvl5pPr marL="2286000" indent="0" algn="ctr">
              <a:buNone/>
              <a:defRPr>
                <a:solidFill>
                  <a:schemeClr val="tx1">
                    <a:tint val="75000"/>
                  </a:schemeClr>
                </a:solidFill>
              </a:defRPr>
            </a:lvl5pPr>
            <a:lvl6pPr marL="2857500" indent="0" algn="ctr">
              <a:buNone/>
              <a:defRPr>
                <a:solidFill>
                  <a:schemeClr val="tx1">
                    <a:tint val="75000"/>
                  </a:schemeClr>
                </a:solidFill>
              </a:defRPr>
            </a:lvl6pPr>
            <a:lvl7pPr marL="3429000" indent="0" algn="ctr">
              <a:buNone/>
              <a:defRPr>
                <a:solidFill>
                  <a:schemeClr val="tx1">
                    <a:tint val="75000"/>
                  </a:schemeClr>
                </a:solidFill>
              </a:defRPr>
            </a:lvl7pPr>
            <a:lvl8pPr marL="4000500" indent="0" algn="ctr">
              <a:buNone/>
              <a:defRPr>
                <a:solidFill>
                  <a:schemeClr val="tx1">
                    <a:tint val="75000"/>
                  </a:schemeClr>
                </a:solidFill>
              </a:defRPr>
            </a:lvl8pPr>
            <a:lvl9pPr marL="4572000" indent="0" algn="ctr">
              <a:buNone/>
              <a:defRPr>
                <a:solidFill>
                  <a:schemeClr val="tx1">
                    <a:tint val="75000"/>
                  </a:schemeClr>
                </a:solidFill>
              </a:defRPr>
            </a:lvl9pPr>
          </a:lstStyle>
          <a:p>
            <a:r>
              <a:rPr lang="ko-KR" altLang="en-US"/>
              <a:t>마스터 부제목 스타일 편집</a:t>
            </a:r>
            <a:endParaRPr lang="en-US" dirty="0"/>
          </a:p>
        </p:txBody>
      </p:sp>
      <p:sp>
        <p:nvSpPr>
          <p:cNvPr id="7" name="Freeform 6"/>
          <p:cNvSpPr/>
          <p:nvPr/>
        </p:nvSpPr>
        <p:spPr bwMode="auto">
          <a:xfrm>
            <a:off x="0" y="5404763"/>
            <a:ext cx="2180815" cy="973236"/>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rgbClr val="A50034"/>
          </a:solidFill>
          <a:ln>
            <a:noFill/>
          </a:ln>
        </p:spPr>
      </p:sp>
      <p:sp>
        <p:nvSpPr>
          <p:cNvPr id="8" name="Footer Placeholder 4"/>
          <p:cNvSpPr>
            <a:spLocks noGrp="1"/>
          </p:cNvSpPr>
          <p:nvPr>
            <p:ph type="ftr" sz="quarter" idx="11"/>
          </p:nvPr>
        </p:nvSpPr>
        <p:spPr>
          <a:xfrm>
            <a:off x="3236515" y="7863661"/>
            <a:ext cx="10275378" cy="456406"/>
          </a:xfrm>
          <a:prstGeom prst="rect">
            <a:avLst/>
          </a:prstGeom>
        </p:spPr>
        <p:txBody>
          <a:bodyPr/>
          <a:lstStyle>
            <a:lvl1pPr>
              <a:defRPr sz="1250"/>
            </a:lvl1pPr>
          </a:lstStyle>
          <a:p>
            <a:endParaRPr lang="en-US" dirty="0"/>
          </a:p>
        </p:txBody>
      </p:sp>
    </p:spTree>
    <p:extLst>
      <p:ext uri="{BB962C8B-B14F-4D97-AF65-F5344CB8AC3E}">
        <p14:creationId xmlns:p14="http://schemas.microsoft.com/office/powerpoint/2010/main" val="975703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4" name="날짜 개체 틀 3"/>
          <p:cNvSpPr>
            <a:spLocks noGrp="1"/>
          </p:cNvSpPr>
          <p:nvPr>
            <p:ph type="dt" sz="half" idx="2"/>
          </p:nvPr>
        </p:nvSpPr>
        <p:spPr>
          <a:xfrm>
            <a:off x="761894" y="7945438"/>
            <a:ext cx="3555506" cy="457200"/>
          </a:xfrm>
          <a:prstGeom prst="rect">
            <a:avLst/>
          </a:prstGeom>
        </p:spPr>
        <p:txBody>
          <a:bodyPr vert="horz" wrap="square" lIns="114248" tIns="57124" rIns="114248" bIns="57124" numCol="1" anchor="ctr" anchorCtr="0" compatLnSpc="1">
            <a:prstTxWarp prst="textNoShape">
              <a:avLst/>
            </a:prstTxWarp>
          </a:bodyPr>
          <a:lstStyle>
            <a:lvl1pP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6711C1B2-90F4-49F8-A375-40DDE5F017A8}" type="datetimeFigureOut">
              <a:rPr lang="ko-KR" altLang="en-US" smtClean="0"/>
              <a:pPr>
                <a:defRPr/>
              </a:pPr>
              <a:t>2023-05-31</a:t>
            </a:fld>
            <a:endParaRPr lang="ko-KR" altLang="en-US"/>
          </a:p>
        </p:txBody>
      </p:sp>
      <p:sp>
        <p:nvSpPr>
          <p:cNvPr id="5" name="바닥글 개체 틀 4"/>
          <p:cNvSpPr>
            <a:spLocks noGrp="1"/>
          </p:cNvSpPr>
          <p:nvPr>
            <p:ph type="ftr" sz="quarter" idx="3"/>
          </p:nvPr>
        </p:nvSpPr>
        <p:spPr>
          <a:xfrm>
            <a:off x="5206277" y="7945438"/>
            <a:ext cx="4827447" cy="457200"/>
          </a:xfrm>
          <a:prstGeom prst="rect">
            <a:avLst/>
          </a:prstGeom>
        </p:spPr>
        <p:txBody>
          <a:bodyPr vert="horz" wrap="square" lIns="114248" tIns="57124" rIns="114248" bIns="57124" numCol="1" anchor="ctr" anchorCtr="0" compatLnSpc="1">
            <a:prstTxWarp prst="textNoShape">
              <a:avLst/>
            </a:prstTxWarp>
          </a:bodyPr>
          <a:lstStyle>
            <a:lvl1pPr algn="ctr" defTabSz="1139628"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endParaRPr lang="ko-KR" altLang="en-US"/>
          </a:p>
        </p:txBody>
      </p:sp>
      <p:sp>
        <p:nvSpPr>
          <p:cNvPr id="6" name="슬라이드 번호 개체 틀 5"/>
          <p:cNvSpPr>
            <a:spLocks noGrp="1"/>
          </p:cNvSpPr>
          <p:nvPr>
            <p:ph type="sldNum" sz="quarter" idx="4"/>
          </p:nvPr>
        </p:nvSpPr>
        <p:spPr>
          <a:xfrm>
            <a:off x="10922600" y="7945438"/>
            <a:ext cx="3555506" cy="457200"/>
          </a:xfrm>
          <a:prstGeom prst="rect">
            <a:avLst/>
          </a:prstGeom>
        </p:spPr>
        <p:txBody>
          <a:bodyPr vert="horz" wrap="square" lIns="114248" tIns="57124" rIns="114248" bIns="57124" numCol="1" anchor="ctr" anchorCtr="0" compatLnSpc="1">
            <a:prstTxWarp prst="textNoShape">
              <a:avLst/>
            </a:prstTxWarp>
          </a:bodyPr>
          <a:lstStyle>
            <a:lvl1pPr algn="r" eaLnBrk="1" latinLnBrk="1" hangingPunct="1">
              <a:defRPr kumimoji="0" sz="1400">
                <a:solidFill>
                  <a:srgbClr val="898989"/>
                </a:solidFill>
                <a:latin typeface="Arial" panose="020B0604020202020204" pitchFamily="34" charset="0"/>
                <a:ea typeface="LG스마트체 Regular" panose="020B0600000101010101" pitchFamily="50" charset="-127"/>
                <a:cs typeface="Arial" panose="020B0604020202020204" pitchFamily="34" charset="0"/>
              </a:defRPr>
            </a:lvl1pPr>
          </a:lstStyle>
          <a:p>
            <a:pPr>
              <a:defRPr/>
            </a:pPr>
            <a:fld id="{55AF0625-BC22-4FB1-A8E6-F900B1E07C1A}" type="slidenum">
              <a:rPr lang="ko-KR" altLang="en-US" smtClean="0"/>
              <a:pPr>
                <a:defRPr/>
              </a:pPr>
              <a:t>‹#›</a:t>
            </a:fld>
            <a:endParaRPr lang="ko-KR"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7" Type="http://schemas.openxmlformats.org/officeDocument/2006/relationships/image" Target="../media/image33.png"/><Relationship Id="rId2" Type="http://schemas.openxmlformats.org/officeDocument/2006/relationships/image" Target="../media/image29.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00.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24.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7.emf"/></Relationships>
</file>

<file path=ppt/slides/_rels/slide25.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38.emf"/><Relationship Id="rId1" Type="http://schemas.openxmlformats.org/officeDocument/2006/relationships/slideLayout" Target="../slideLayouts/slideLayout2.xml"/><Relationship Id="rId5" Type="http://schemas.openxmlformats.org/officeDocument/2006/relationships/image" Target="../media/image40.png"/><Relationship Id="rId4" Type="http://schemas.openxmlformats.org/officeDocument/2006/relationships/image" Target="../media/image39.emf"/></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41.emf"/><Relationship Id="rId4" Type="http://schemas.openxmlformats.org/officeDocument/2006/relationships/image" Target="../media/image6.emf"/></Relationships>
</file>

<file path=ppt/slides/_rels/slide28.xml.rels><?xml version="1.0" encoding="UTF-8" standalone="yes"?>
<Relationships xmlns="http://schemas.openxmlformats.org/package/2006/relationships"><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png"/><Relationship Id="rId18" Type="http://schemas.openxmlformats.org/officeDocument/2006/relationships/image" Target="../media/image6.emf"/><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6.png"/><Relationship Id="rId17"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image" Target="../media/image20.emf"/><Relationship Id="rId1" Type="http://schemas.openxmlformats.org/officeDocument/2006/relationships/vmlDrawing" Target="../drawings/vmlDrawing1.vml"/><Relationship Id="rId6" Type="http://schemas.openxmlformats.org/officeDocument/2006/relationships/image" Target="../media/image10.png"/><Relationship Id="rId11" Type="http://schemas.openxmlformats.org/officeDocument/2006/relationships/image" Target="../media/image15.png"/><Relationship Id="rId5" Type="http://schemas.openxmlformats.org/officeDocument/2006/relationships/image" Target="../media/image9.png"/><Relationship Id="rId15" Type="http://schemas.openxmlformats.org/officeDocument/2006/relationships/image" Target="../media/image19.png"/><Relationship Id="rId10" Type="http://schemas.openxmlformats.org/officeDocument/2006/relationships/image" Target="../media/image14.png"/><Relationship Id="rId4" Type="http://schemas.openxmlformats.org/officeDocument/2006/relationships/image" Target="../media/image8.emf"/><Relationship Id="rId9" Type="http://schemas.openxmlformats.org/officeDocument/2006/relationships/image" Target="../media/image13.png"/><Relationship Id="rId1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altLang="ko-KR" b="1" dirty="0"/>
              <a:t>Overview of LGE’s Proposals on </a:t>
            </a:r>
            <a:br>
              <a:rPr lang="en-US" altLang="ko-KR" b="1" dirty="0"/>
            </a:br>
            <a:r>
              <a:rPr lang="en-US" altLang="ko-KR" b="1" dirty="0"/>
              <a:t>Rel-19 5G-Advanced</a:t>
            </a:r>
            <a:endParaRPr lang="ko-KR" altLang="en-US" b="1" dirty="0"/>
          </a:p>
        </p:txBody>
      </p:sp>
    </p:spTree>
    <p:extLst>
      <p:ext uri="{BB962C8B-B14F-4D97-AF65-F5344CB8AC3E}">
        <p14:creationId xmlns:p14="http://schemas.microsoft.com/office/powerpoint/2010/main" val="1002445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defTabSz="1143000" eaLnBrk="1" hangingPunct="1"/>
            <a:r>
              <a:rPr lang="en-US" altLang="ko-KR" dirty="0">
                <a:latin typeface="Arial" charset="0"/>
                <a:ea typeface="Arial" charset="0"/>
              </a:rPr>
              <a:t>Summary of LGE’s Proposals for each WG</a:t>
            </a:r>
            <a:endParaRPr lang="ko-KR" altLang="en-US">
              <a:latin typeface="Arial" charset="0"/>
              <a:ea typeface="Arial" charset="0"/>
            </a:endParaRPr>
          </a:p>
        </p:txBody>
      </p:sp>
      <p:graphicFrame>
        <p:nvGraphicFramePr>
          <p:cNvPr id="3" name="표 2"/>
          <p:cNvGraphicFramePr>
            <a:graphicFrameLocks noGrp="1"/>
          </p:cNvGraphicFramePr>
          <p:nvPr>
            <p:extLst>
              <p:ext uri="{D42A27DB-BD31-4B8C-83A1-F6EECF244321}">
                <p14:modId xmlns:p14="http://schemas.microsoft.com/office/powerpoint/2010/main" val="4037157596"/>
              </p:ext>
            </p:extLst>
          </p:nvPr>
        </p:nvGraphicFramePr>
        <p:xfrm>
          <a:off x="491208" y="2198018"/>
          <a:ext cx="6912768" cy="2952328"/>
        </p:xfrm>
        <a:graphic>
          <a:graphicData uri="http://schemas.openxmlformats.org/drawingml/2006/table">
            <a:tbl>
              <a:tblPr firstRow="1" bandRow="1">
                <a:tableStyleId>{21E4AEA4-8DFA-4A89-87EB-49C32662AFE0}</a:tableStyleId>
              </a:tblPr>
              <a:tblGrid>
                <a:gridCol w="6912768">
                  <a:extLst>
                    <a:ext uri="{9D8B030D-6E8A-4147-A177-3AD203B41FA5}">
                      <a16:colId xmlns="" xmlns:a16="http://schemas.microsoft.com/office/drawing/2014/main" val="20000"/>
                    </a:ext>
                  </a:extLst>
                </a:gridCol>
              </a:tblGrid>
              <a:tr h="582433">
                <a:tc>
                  <a:txBody>
                    <a:bodyPr/>
                    <a:lstStyle/>
                    <a:p>
                      <a:pPr algn="ctr" latinLnBrk="1"/>
                      <a:r>
                        <a:rPr lang="en-US" altLang="ko-KR" dirty="0">
                          <a:latin typeface="Arial" panose="020B0604020202020204" pitchFamily="34" charset="0"/>
                          <a:cs typeface="Arial" panose="020B0604020202020204" pitchFamily="34" charset="0"/>
                        </a:rPr>
                        <a:t>RAN1-led</a:t>
                      </a:r>
                      <a:r>
                        <a:rPr lang="en-US" altLang="ko-KR" baseline="0" dirty="0">
                          <a:latin typeface="Arial" panose="020B0604020202020204" pitchFamily="34" charset="0"/>
                          <a:cs typeface="Arial" panose="020B0604020202020204" pitchFamily="34" charset="0"/>
                        </a:rPr>
                        <a:t> Proposals</a:t>
                      </a:r>
                      <a:endParaRPr lang="ko-KR" altLang="en-US"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0"/>
                  </a:ext>
                </a:extLst>
              </a:tr>
              <a:tr h="2369895">
                <a:tc>
                  <a:txBody>
                    <a:bodyPr/>
                    <a:lstStyle/>
                    <a:p>
                      <a:pPr marL="285750" indent="-285750" latinLnBrk="1">
                        <a:lnSpc>
                          <a:spcPts val="2100"/>
                        </a:lnSpc>
                        <a:buFont typeface="Wingdings" panose="05000000000000000000" pitchFamily="2" charset="2"/>
                        <a:buChar char="§"/>
                      </a:pPr>
                      <a:r>
                        <a:rPr lang="en-US" altLang="ko-KR" sz="1600" b="1" dirty="0" smtClean="0">
                          <a:solidFill>
                            <a:schemeClr val="tx1"/>
                          </a:solidFill>
                          <a:latin typeface="Arial" panose="020B0604020202020204" pitchFamily="34" charset="0"/>
                          <a:cs typeface="Arial" panose="020B0604020202020204" pitchFamily="34" charset="0"/>
                        </a:rPr>
                        <a:t>WI </a:t>
                      </a:r>
                      <a:r>
                        <a:rPr lang="en-US" altLang="ko-KR" sz="1600" b="1" dirty="0">
                          <a:solidFill>
                            <a:schemeClr val="tx1"/>
                          </a:solidFill>
                          <a:latin typeface="Arial" panose="020B0604020202020204" pitchFamily="34" charset="0"/>
                          <a:cs typeface="Arial" panose="020B0604020202020204" pitchFamily="34" charset="0"/>
                        </a:rPr>
                        <a:t>on duplex evolution </a:t>
                      </a:r>
                      <a:r>
                        <a:rPr lang="en-US" altLang="ko-KR" sz="1600" b="1" dirty="0" smtClean="0">
                          <a:solidFill>
                            <a:schemeClr val="tx1"/>
                          </a:solidFill>
                          <a:latin typeface="Arial" panose="020B0604020202020204" pitchFamily="34" charset="0"/>
                          <a:cs typeface="Arial" panose="020B0604020202020204" pitchFamily="34" charset="0"/>
                        </a:rPr>
                        <a:t>[RWS-230193]</a:t>
                      </a:r>
                    </a:p>
                    <a:p>
                      <a:pPr marL="285750" marR="0" indent="-285750" algn="l" defTabSz="1142480" rtl="0" eaLnBrk="1" fontAlgn="auto" latinLnBrk="1" hangingPunct="1">
                        <a:lnSpc>
                          <a:spcPts val="2100"/>
                        </a:lnSpc>
                        <a:spcBef>
                          <a:spcPts val="0"/>
                        </a:spcBef>
                        <a:spcAft>
                          <a:spcPts val="0"/>
                        </a:spcAft>
                        <a:buClrTx/>
                        <a:buSzTx/>
                        <a:buFont typeface="Wingdings" panose="05000000000000000000" pitchFamily="2" charset="2"/>
                        <a:buChar char="§"/>
                        <a:tabLst/>
                        <a:defRPr/>
                      </a:pPr>
                      <a:r>
                        <a:rPr lang="en-US" altLang="ko-KR" sz="1600" b="1" dirty="0" smtClean="0">
                          <a:solidFill>
                            <a:schemeClr val="tx1"/>
                          </a:solidFill>
                          <a:latin typeface="Arial" panose="020B0604020202020204" pitchFamily="34" charset="0"/>
                          <a:cs typeface="Arial" panose="020B0604020202020204" pitchFamily="34" charset="0"/>
                        </a:rPr>
                        <a:t>WI on AI/ML for air interface [RWS-230194]</a:t>
                      </a:r>
                    </a:p>
                    <a:p>
                      <a:pPr marL="285750" indent="-285750" latinLnBrk="1">
                        <a:lnSpc>
                          <a:spcPts val="2100"/>
                        </a:lnSpc>
                        <a:buFont typeface="Wingdings" panose="05000000000000000000" pitchFamily="2" charset="2"/>
                        <a:buChar char="§"/>
                      </a:pPr>
                      <a:r>
                        <a:rPr lang="en-US" altLang="ko-KR" sz="1600" b="1" dirty="0" smtClean="0">
                          <a:solidFill>
                            <a:schemeClr val="tx1"/>
                          </a:solidFill>
                          <a:latin typeface="Arial" panose="020B0604020202020204" pitchFamily="34" charset="0"/>
                          <a:cs typeface="Arial" panose="020B0604020202020204" pitchFamily="34" charset="0"/>
                        </a:rPr>
                        <a:t>WI </a:t>
                      </a:r>
                      <a:r>
                        <a:rPr lang="en-US" altLang="ko-KR" sz="1600" b="1" dirty="0">
                          <a:solidFill>
                            <a:schemeClr val="tx1"/>
                          </a:solidFill>
                          <a:latin typeface="Arial" panose="020B0604020202020204" pitchFamily="34" charset="0"/>
                          <a:cs typeface="Arial" panose="020B0604020202020204" pitchFamily="34" charset="0"/>
                        </a:rPr>
                        <a:t>on MIMO </a:t>
                      </a:r>
                      <a:r>
                        <a:rPr lang="en-US" altLang="ko-KR" sz="1600" b="1" dirty="0" smtClean="0">
                          <a:solidFill>
                            <a:schemeClr val="tx1"/>
                          </a:solidFill>
                          <a:latin typeface="Arial" panose="020B0604020202020204" pitchFamily="34" charset="0"/>
                          <a:cs typeface="Arial" panose="020B0604020202020204" pitchFamily="34" charset="0"/>
                        </a:rPr>
                        <a:t>enhancements [RWS-230195]</a:t>
                      </a:r>
                    </a:p>
                    <a:p>
                      <a:pPr marL="285750" marR="0" indent="-285750" algn="l" defTabSz="1142480" rtl="0" eaLnBrk="1" fontAlgn="auto" latinLnBrk="1" hangingPunct="1">
                        <a:lnSpc>
                          <a:spcPts val="2100"/>
                        </a:lnSpc>
                        <a:spcBef>
                          <a:spcPts val="0"/>
                        </a:spcBef>
                        <a:spcAft>
                          <a:spcPts val="0"/>
                        </a:spcAft>
                        <a:buClrTx/>
                        <a:buSzTx/>
                        <a:buFont typeface="Wingdings" panose="05000000000000000000" pitchFamily="2" charset="2"/>
                        <a:buChar char="§"/>
                        <a:tabLst/>
                        <a:defRPr/>
                      </a:pPr>
                      <a:r>
                        <a:rPr lang="en-US" altLang="ko-KR" sz="1600" b="1" dirty="0" smtClean="0">
                          <a:solidFill>
                            <a:schemeClr val="tx1"/>
                          </a:solidFill>
                          <a:latin typeface="Arial" panose="020B0604020202020204" pitchFamily="34" charset="0"/>
                          <a:cs typeface="Arial" panose="020B0604020202020204" pitchFamily="34" charset="0"/>
                        </a:rPr>
                        <a:t>WI on Positioning enhancements [RWS-230196]</a:t>
                      </a:r>
                    </a:p>
                    <a:p>
                      <a:pPr marL="285750" marR="0" indent="-285750" algn="l" defTabSz="1142480" rtl="0" eaLnBrk="1" fontAlgn="auto" latinLnBrk="1" hangingPunct="1">
                        <a:lnSpc>
                          <a:spcPts val="2100"/>
                        </a:lnSpc>
                        <a:spcBef>
                          <a:spcPts val="0"/>
                        </a:spcBef>
                        <a:spcAft>
                          <a:spcPts val="0"/>
                        </a:spcAft>
                        <a:buClrTx/>
                        <a:buSzTx/>
                        <a:buFont typeface="Wingdings" panose="05000000000000000000" pitchFamily="2" charset="2"/>
                        <a:buChar char="§"/>
                        <a:tabLst/>
                        <a:defRPr/>
                      </a:pPr>
                      <a:r>
                        <a:rPr lang="en-US" altLang="ko-KR" sz="1600" b="1" dirty="0" smtClean="0">
                          <a:solidFill>
                            <a:schemeClr val="tx1"/>
                          </a:solidFill>
                          <a:latin typeface="Arial" panose="020B0604020202020204" pitchFamily="34" charset="0"/>
                          <a:cs typeface="Arial" panose="020B0604020202020204" pitchFamily="34" charset="0"/>
                        </a:rPr>
                        <a:t>WI on enhancements for network energy saving [RWS-230197]</a:t>
                      </a:r>
                    </a:p>
                    <a:p>
                      <a:pPr marL="285750" marR="0" indent="-285750" algn="l" defTabSz="1142480" rtl="0" eaLnBrk="1" fontAlgn="auto" latinLnBrk="1" hangingPunct="1">
                        <a:lnSpc>
                          <a:spcPts val="2100"/>
                        </a:lnSpc>
                        <a:spcBef>
                          <a:spcPts val="0"/>
                        </a:spcBef>
                        <a:spcAft>
                          <a:spcPts val="0"/>
                        </a:spcAft>
                        <a:buClrTx/>
                        <a:buSzTx/>
                        <a:buFont typeface="Wingdings" panose="05000000000000000000" pitchFamily="2" charset="2"/>
                        <a:buChar char="§"/>
                        <a:tabLst/>
                        <a:defRPr/>
                      </a:pPr>
                      <a:r>
                        <a:rPr lang="en-US" altLang="ko-KR" sz="1600" b="1" dirty="0" smtClean="0">
                          <a:solidFill>
                            <a:schemeClr val="tx1"/>
                          </a:solidFill>
                          <a:latin typeface="Arial" panose="020B0604020202020204" pitchFamily="34" charset="0"/>
                          <a:cs typeface="Arial" panose="020B0604020202020204" pitchFamily="34" charset="0"/>
                        </a:rPr>
                        <a:t>SI on ambient </a:t>
                      </a:r>
                      <a:r>
                        <a:rPr lang="en-US" altLang="ko-KR" sz="1600" b="1" dirty="0" err="1" smtClean="0">
                          <a:solidFill>
                            <a:schemeClr val="tx1"/>
                          </a:solidFill>
                          <a:latin typeface="Arial" panose="020B0604020202020204" pitchFamily="34" charset="0"/>
                          <a:cs typeface="Arial" panose="020B0604020202020204" pitchFamily="34" charset="0"/>
                        </a:rPr>
                        <a:t>IoT</a:t>
                      </a:r>
                      <a:r>
                        <a:rPr lang="en-US" altLang="ko-KR" sz="1600" b="1" dirty="0" smtClean="0">
                          <a:solidFill>
                            <a:schemeClr val="tx1"/>
                          </a:solidFill>
                          <a:latin typeface="Arial" panose="020B0604020202020204" pitchFamily="34" charset="0"/>
                          <a:cs typeface="Arial" panose="020B0604020202020204" pitchFamily="34" charset="0"/>
                        </a:rPr>
                        <a:t> (continuation from Rel-18 SI) [RWS-230198]</a:t>
                      </a:r>
                      <a:endParaRPr lang="ko-KR" altLang="en-US" sz="1600" b="1" smtClean="0">
                        <a:solidFill>
                          <a:schemeClr val="tx1"/>
                        </a:solidFill>
                        <a:latin typeface="Arial" panose="020B0604020202020204" pitchFamily="34" charset="0"/>
                        <a:cs typeface="Arial" panose="020B0604020202020204" pitchFamily="34" charset="0"/>
                      </a:endParaRPr>
                    </a:p>
                    <a:p>
                      <a:pPr marL="285750" marR="0" indent="-285750" algn="l" defTabSz="1142480" rtl="0" eaLnBrk="1" fontAlgn="auto" latinLnBrk="1" hangingPunct="1">
                        <a:lnSpc>
                          <a:spcPts val="2100"/>
                        </a:lnSpc>
                        <a:spcBef>
                          <a:spcPts val="0"/>
                        </a:spcBef>
                        <a:spcAft>
                          <a:spcPts val="0"/>
                        </a:spcAft>
                        <a:buClrTx/>
                        <a:buSzTx/>
                        <a:buFont typeface="Wingdings" panose="05000000000000000000" pitchFamily="2" charset="2"/>
                        <a:buChar char="§"/>
                        <a:tabLst/>
                        <a:defRPr/>
                      </a:pPr>
                      <a:r>
                        <a:rPr lang="en-US" altLang="ko-KR" sz="1600" b="1" dirty="0" smtClean="0">
                          <a:solidFill>
                            <a:schemeClr val="tx1"/>
                          </a:solidFill>
                          <a:latin typeface="Arial" panose="020B0604020202020204" pitchFamily="34" charset="0"/>
                          <a:cs typeface="Arial" panose="020B0604020202020204" pitchFamily="34" charset="0"/>
                        </a:rPr>
                        <a:t>WI on</a:t>
                      </a:r>
                      <a:r>
                        <a:rPr lang="en-US" altLang="ko-KR" sz="1600" b="1" baseline="0" dirty="0" smtClean="0">
                          <a:solidFill>
                            <a:schemeClr val="tx1"/>
                          </a:solidFill>
                          <a:latin typeface="Arial" panose="020B0604020202020204" pitchFamily="34" charset="0"/>
                          <a:cs typeface="Arial" panose="020B0604020202020204" pitchFamily="34" charset="0"/>
                        </a:rPr>
                        <a:t> </a:t>
                      </a:r>
                      <a:r>
                        <a:rPr lang="en-US" altLang="ko-KR" sz="1600" b="1" baseline="0" dirty="0" err="1" smtClean="0">
                          <a:solidFill>
                            <a:schemeClr val="tx1"/>
                          </a:solidFill>
                          <a:latin typeface="Arial" panose="020B0604020202020204" pitchFamily="34" charset="0"/>
                          <a:cs typeface="Arial" panose="020B0604020202020204" pitchFamily="34" charset="0"/>
                        </a:rPr>
                        <a:t>sidelink</a:t>
                      </a:r>
                      <a:r>
                        <a:rPr lang="en-US" altLang="ko-KR" sz="1600" b="1" baseline="0" dirty="0" smtClean="0">
                          <a:solidFill>
                            <a:schemeClr val="tx1"/>
                          </a:solidFill>
                          <a:latin typeface="Arial" panose="020B0604020202020204" pitchFamily="34" charset="0"/>
                          <a:cs typeface="Arial" panose="020B0604020202020204" pitchFamily="34" charset="0"/>
                        </a:rPr>
                        <a:t> communication enhancements [RWS-230199]</a:t>
                      </a:r>
                      <a:endParaRPr lang="en-US" altLang="ko-KR" sz="1400" b="1" dirty="0">
                        <a:solidFill>
                          <a:schemeClr val="tx1"/>
                        </a:solidFill>
                      </a:endParaRPr>
                    </a:p>
                  </a:txBody>
                  <a:tcPr anchor="ctr"/>
                </a:tc>
                <a:extLst>
                  <a:ext uri="{0D108BD9-81ED-4DB2-BD59-A6C34878D82A}">
                    <a16:rowId xmlns="" xmlns:a16="http://schemas.microsoft.com/office/drawing/2014/main" val="10001"/>
                  </a:ext>
                </a:extLst>
              </a:tr>
            </a:tbl>
          </a:graphicData>
        </a:graphic>
      </p:graphicFrame>
      <p:graphicFrame>
        <p:nvGraphicFramePr>
          <p:cNvPr id="6" name="표 5"/>
          <p:cNvGraphicFramePr>
            <a:graphicFrameLocks noGrp="1"/>
          </p:cNvGraphicFramePr>
          <p:nvPr>
            <p:extLst>
              <p:ext uri="{D42A27DB-BD31-4B8C-83A1-F6EECF244321}">
                <p14:modId xmlns:p14="http://schemas.microsoft.com/office/powerpoint/2010/main" val="2756100004"/>
              </p:ext>
            </p:extLst>
          </p:nvPr>
        </p:nvGraphicFramePr>
        <p:xfrm>
          <a:off x="7836024" y="2198018"/>
          <a:ext cx="6912000" cy="2952328"/>
        </p:xfrm>
        <a:graphic>
          <a:graphicData uri="http://schemas.openxmlformats.org/drawingml/2006/table">
            <a:tbl>
              <a:tblPr firstRow="1" bandRow="1">
                <a:tableStyleId>{21E4AEA4-8DFA-4A89-87EB-49C32662AFE0}</a:tableStyleId>
              </a:tblPr>
              <a:tblGrid>
                <a:gridCol w="6912000">
                  <a:extLst>
                    <a:ext uri="{9D8B030D-6E8A-4147-A177-3AD203B41FA5}">
                      <a16:colId xmlns="" xmlns:a16="http://schemas.microsoft.com/office/drawing/2014/main" val="20000"/>
                    </a:ext>
                  </a:extLst>
                </a:gridCol>
              </a:tblGrid>
              <a:tr h="582432">
                <a:tc>
                  <a:txBody>
                    <a:bodyPr/>
                    <a:lstStyle/>
                    <a:p>
                      <a:pPr algn="ctr" latinLnBrk="1"/>
                      <a:r>
                        <a:rPr lang="en-US" altLang="ko-KR" dirty="0">
                          <a:latin typeface="Arial" panose="020B0604020202020204" pitchFamily="34" charset="0"/>
                          <a:cs typeface="Arial" panose="020B0604020202020204" pitchFamily="34" charset="0"/>
                        </a:rPr>
                        <a:t>RAN2-led</a:t>
                      </a:r>
                      <a:r>
                        <a:rPr lang="en-US" altLang="ko-KR" baseline="0" dirty="0">
                          <a:latin typeface="Arial" panose="020B0604020202020204" pitchFamily="34" charset="0"/>
                          <a:cs typeface="Arial" panose="020B0604020202020204" pitchFamily="34" charset="0"/>
                        </a:rPr>
                        <a:t> Proposals</a:t>
                      </a:r>
                      <a:endParaRPr lang="ko-KR" altLang="en-US"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0"/>
                  </a:ext>
                </a:extLst>
              </a:tr>
              <a:tr h="2369896">
                <a:tc>
                  <a:txBody>
                    <a:bodyPr/>
                    <a:lstStyle/>
                    <a:p>
                      <a:pPr marL="285750" indent="-285750" latinLnBrk="1">
                        <a:lnSpc>
                          <a:spcPts val="2100"/>
                        </a:lnSpc>
                        <a:buFont typeface="Wingdings" panose="05000000000000000000" pitchFamily="2" charset="2"/>
                        <a:buChar char="§"/>
                      </a:pPr>
                      <a:r>
                        <a:rPr lang="en-US" altLang="ko-KR" sz="1600" b="1" dirty="0">
                          <a:solidFill>
                            <a:schemeClr val="tx1"/>
                          </a:solidFill>
                          <a:latin typeface="Arial" panose="020B0604020202020204" pitchFamily="34" charset="0"/>
                          <a:cs typeface="Arial" panose="020B0604020202020204" pitchFamily="34" charset="0"/>
                        </a:rPr>
                        <a:t>SI on ML-Aided Predictive </a:t>
                      </a:r>
                      <a:r>
                        <a:rPr lang="en-US" altLang="ko-KR" sz="1600" b="1" dirty="0" smtClean="0">
                          <a:solidFill>
                            <a:schemeClr val="tx1"/>
                          </a:solidFill>
                          <a:latin typeface="Arial" panose="020B0604020202020204" pitchFamily="34" charset="0"/>
                          <a:cs typeface="Arial" panose="020B0604020202020204" pitchFamily="34" charset="0"/>
                        </a:rPr>
                        <a:t>mobility [RWS-230200]</a:t>
                      </a:r>
                      <a:endParaRPr lang="en-US" altLang="ko-KR" sz="1600" b="1" dirty="0">
                        <a:solidFill>
                          <a:schemeClr val="tx1"/>
                        </a:solidFill>
                        <a:latin typeface="Arial" panose="020B0604020202020204" pitchFamily="34" charset="0"/>
                        <a:cs typeface="Arial" panose="020B0604020202020204" pitchFamily="34" charset="0"/>
                      </a:endParaRPr>
                    </a:p>
                    <a:p>
                      <a:pPr marL="285750" marR="0" indent="-285750" algn="l" defTabSz="1142480" rtl="0" eaLnBrk="1" fontAlgn="auto" latinLnBrk="1" hangingPunct="1">
                        <a:lnSpc>
                          <a:spcPts val="2100"/>
                        </a:lnSpc>
                        <a:spcBef>
                          <a:spcPts val="0"/>
                        </a:spcBef>
                        <a:spcAft>
                          <a:spcPts val="0"/>
                        </a:spcAft>
                        <a:buClrTx/>
                        <a:buSzTx/>
                        <a:buFont typeface="Wingdings" panose="05000000000000000000" pitchFamily="2" charset="2"/>
                        <a:buChar char="§"/>
                        <a:tabLst/>
                        <a:defRPr/>
                      </a:pPr>
                      <a:r>
                        <a:rPr lang="en-US" altLang="ko-KR" sz="1600" b="1" dirty="0" smtClean="0">
                          <a:solidFill>
                            <a:schemeClr val="tx1"/>
                          </a:solidFill>
                          <a:latin typeface="Arial" panose="020B0604020202020204" pitchFamily="34" charset="0"/>
                          <a:cs typeface="Arial" panose="020B0604020202020204" pitchFamily="34" charset="0"/>
                        </a:rPr>
                        <a:t>WI on SDT enhancements [RWS-230201]</a:t>
                      </a:r>
                    </a:p>
                    <a:p>
                      <a:pPr marL="285750" marR="0" indent="-285750" algn="l" defTabSz="1142480" rtl="0" eaLnBrk="1" fontAlgn="auto" latinLnBrk="1" hangingPunct="1">
                        <a:lnSpc>
                          <a:spcPts val="2100"/>
                        </a:lnSpc>
                        <a:spcBef>
                          <a:spcPts val="0"/>
                        </a:spcBef>
                        <a:spcAft>
                          <a:spcPts val="0"/>
                        </a:spcAft>
                        <a:buClrTx/>
                        <a:buSzTx/>
                        <a:buFont typeface="Wingdings" panose="05000000000000000000" pitchFamily="2" charset="2"/>
                        <a:buChar char="§"/>
                        <a:tabLst/>
                        <a:defRPr/>
                      </a:pPr>
                      <a:r>
                        <a:rPr lang="en-US" altLang="ko-KR" sz="1600" b="1" dirty="0" smtClean="0">
                          <a:solidFill>
                            <a:schemeClr val="tx1"/>
                          </a:solidFill>
                          <a:latin typeface="Arial" panose="020B0604020202020204" pitchFamily="34" charset="0"/>
                          <a:cs typeface="Arial" panose="020B0604020202020204" pitchFamily="34" charset="0"/>
                        </a:rPr>
                        <a:t>WI</a:t>
                      </a:r>
                      <a:r>
                        <a:rPr lang="en-US" altLang="ko-KR" sz="1600" b="1" baseline="0" dirty="0" smtClean="0">
                          <a:solidFill>
                            <a:schemeClr val="tx1"/>
                          </a:solidFill>
                          <a:latin typeface="Arial" panose="020B0604020202020204" pitchFamily="34" charset="0"/>
                          <a:cs typeface="Arial" panose="020B0604020202020204" pitchFamily="34" charset="0"/>
                        </a:rPr>
                        <a:t> on </a:t>
                      </a:r>
                      <a:r>
                        <a:rPr lang="en-US" altLang="ko-KR" sz="1600" b="1" dirty="0" smtClean="0">
                          <a:solidFill>
                            <a:schemeClr val="tx1"/>
                          </a:solidFill>
                          <a:latin typeface="Arial" panose="020B0604020202020204" pitchFamily="34" charset="0"/>
                          <a:cs typeface="Arial" panose="020B0604020202020204" pitchFamily="34" charset="0"/>
                        </a:rPr>
                        <a:t>XR enhancements [RWS-230202]</a:t>
                      </a:r>
                    </a:p>
                    <a:p>
                      <a:pPr marL="285750" indent="-285750" latinLnBrk="1">
                        <a:lnSpc>
                          <a:spcPts val="2100"/>
                        </a:lnSpc>
                        <a:buFont typeface="Wingdings" panose="05000000000000000000" pitchFamily="2" charset="2"/>
                        <a:buChar char="§"/>
                      </a:pPr>
                      <a:r>
                        <a:rPr lang="en-US" altLang="ko-KR" sz="1600" b="1" dirty="0" smtClean="0">
                          <a:solidFill>
                            <a:schemeClr val="tx1"/>
                          </a:solidFill>
                          <a:latin typeface="Arial" panose="020B0604020202020204" pitchFamily="34" charset="0"/>
                          <a:cs typeface="Arial" panose="020B0604020202020204" pitchFamily="34" charset="0"/>
                        </a:rPr>
                        <a:t>WI </a:t>
                      </a:r>
                      <a:r>
                        <a:rPr lang="en-US" altLang="ko-KR" sz="1600" b="1" dirty="0">
                          <a:solidFill>
                            <a:schemeClr val="tx1"/>
                          </a:solidFill>
                          <a:latin typeface="Arial" panose="020B0604020202020204" pitchFamily="34" charset="0"/>
                          <a:cs typeface="Arial" panose="020B0604020202020204" pitchFamily="34" charset="0"/>
                        </a:rPr>
                        <a:t>on LTM </a:t>
                      </a:r>
                      <a:r>
                        <a:rPr lang="en-US" altLang="ko-KR" sz="1600" b="1" dirty="0" smtClean="0">
                          <a:solidFill>
                            <a:schemeClr val="tx1"/>
                          </a:solidFill>
                          <a:latin typeface="Arial" panose="020B0604020202020204" pitchFamily="34" charset="0"/>
                          <a:cs typeface="Arial" panose="020B0604020202020204" pitchFamily="34" charset="0"/>
                        </a:rPr>
                        <a:t>enhancements [RWS-230203]</a:t>
                      </a:r>
                      <a:endParaRPr lang="en-US" altLang="ko-KR" sz="1600" b="1" dirty="0">
                        <a:solidFill>
                          <a:schemeClr val="tx1"/>
                        </a:solidFill>
                        <a:latin typeface="Arial" panose="020B0604020202020204" pitchFamily="34" charset="0"/>
                        <a:cs typeface="Arial" panose="020B0604020202020204" pitchFamily="34" charset="0"/>
                      </a:endParaRPr>
                    </a:p>
                    <a:p>
                      <a:pPr marL="285750" indent="-285750" latinLnBrk="1">
                        <a:lnSpc>
                          <a:spcPts val="2100"/>
                        </a:lnSpc>
                        <a:buFont typeface="Wingdings" panose="05000000000000000000" pitchFamily="2" charset="2"/>
                        <a:buChar char="§"/>
                      </a:pPr>
                      <a:r>
                        <a:rPr lang="en-US" altLang="ko-KR" sz="1600" b="1" dirty="0" smtClean="0">
                          <a:solidFill>
                            <a:schemeClr val="tx1"/>
                          </a:solidFill>
                          <a:latin typeface="Arial" panose="020B0604020202020204" pitchFamily="34" charset="0"/>
                          <a:cs typeface="Arial" panose="020B0604020202020204" pitchFamily="34" charset="0"/>
                        </a:rPr>
                        <a:t>WI </a:t>
                      </a:r>
                      <a:r>
                        <a:rPr lang="en-US" altLang="ko-KR" sz="1600" b="1" dirty="0">
                          <a:solidFill>
                            <a:schemeClr val="tx1"/>
                          </a:solidFill>
                          <a:latin typeface="Arial" panose="020B0604020202020204" pitchFamily="34" charset="0"/>
                          <a:cs typeface="Arial" panose="020B0604020202020204" pitchFamily="34" charset="0"/>
                        </a:rPr>
                        <a:t>on </a:t>
                      </a:r>
                      <a:r>
                        <a:rPr lang="en-US" altLang="ko-KR" sz="1600" b="1" dirty="0" err="1">
                          <a:solidFill>
                            <a:schemeClr val="tx1"/>
                          </a:solidFill>
                          <a:latin typeface="Arial" panose="020B0604020202020204" pitchFamily="34" charset="0"/>
                          <a:cs typeface="Arial" panose="020B0604020202020204" pitchFamily="34" charset="0"/>
                        </a:rPr>
                        <a:t>sidelink</a:t>
                      </a:r>
                      <a:r>
                        <a:rPr lang="en-US" altLang="ko-KR" sz="1600" b="1" baseline="0" dirty="0">
                          <a:solidFill>
                            <a:schemeClr val="tx1"/>
                          </a:solidFill>
                          <a:latin typeface="Arial" panose="020B0604020202020204" pitchFamily="34" charset="0"/>
                          <a:cs typeface="Arial" panose="020B0604020202020204" pitchFamily="34" charset="0"/>
                        </a:rPr>
                        <a:t> </a:t>
                      </a:r>
                      <a:r>
                        <a:rPr lang="en-US" altLang="ko-KR" sz="1600" b="1" baseline="0" dirty="0" smtClean="0">
                          <a:solidFill>
                            <a:schemeClr val="tx1"/>
                          </a:solidFill>
                          <a:latin typeface="Arial" panose="020B0604020202020204" pitchFamily="34" charset="0"/>
                          <a:cs typeface="Arial" panose="020B0604020202020204" pitchFamily="34" charset="0"/>
                        </a:rPr>
                        <a:t>relay [RWS-230204]</a:t>
                      </a:r>
                    </a:p>
                    <a:p>
                      <a:pPr marL="285750" marR="0" indent="-285750" algn="l" defTabSz="1142480" rtl="0" eaLnBrk="1" fontAlgn="auto" latinLnBrk="1" hangingPunct="1">
                        <a:lnSpc>
                          <a:spcPts val="2100"/>
                        </a:lnSpc>
                        <a:spcBef>
                          <a:spcPts val="0"/>
                        </a:spcBef>
                        <a:spcAft>
                          <a:spcPts val="0"/>
                        </a:spcAft>
                        <a:buClrTx/>
                        <a:buSzTx/>
                        <a:buFont typeface="Wingdings" panose="05000000000000000000" pitchFamily="2" charset="2"/>
                        <a:buChar char="§"/>
                        <a:tabLst/>
                        <a:defRPr/>
                      </a:pPr>
                      <a:r>
                        <a:rPr lang="en-US" altLang="ko-KR" sz="1600" b="1" dirty="0" smtClean="0">
                          <a:solidFill>
                            <a:schemeClr val="tx1"/>
                          </a:solidFill>
                          <a:latin typeface="Arial" panose="020B0604020202020204" pitchFamily="34" charset="0"/>
                          <a:cs typeface="Arial" panose="020B0604020202020204" pitchFamily="34" charset="0"/>
                        </a:rPr>
                        <a:t>SI on Layer 2 overhead reduction [RWS-230273]</a:t>
                      </a:r>
                      <a:endParaRPr lang="ko-KR" altLang="en-US" sz="1600" b="1" smtClean="0">
                        <a:solidFill>
                          <a:schemeClr val="tx1"/>
                        </a:solidFill>
                        <a:latin typeface="Arial" panose="020B0604020202020204" pitchFamily="34" charset="0"/>
                        <a:cs typeface="Arial" panose="020B0604020202020204" pitchFamily="34" charset="0"/>
                      </a:endParaRPr>
                    </a:p>
                    <a:p>
                      <a:pPr marL="285750" indent="-285750" latinLnBrk="1">
                        <a:lnSpc>
                          <a:spcPts val="2100"/>
                        </a:lnSpc>
                        <a:buFont typeface="Wingdings" panose="05000000000000000000" pitchFamily="2" charset="2"/>
                        <a:buChar char="§"/>
                      </a:pPr>
                      <a:r>
                        <a:rPr lang="en-US" altLang="ko-KR" sz="1600" b="1" dirty="0" smtClean="0">
                          <a:solidFill>
                            <a:schemeClr val="tx1"/>
                          </a:solidFill>
                          <a:latin typeface="Arial" panose="020B0604020202020204" pitchFamily="34" charset="0"/>
                          <a:cs typeface="Arial" panose="020B0604020202020204" pitchFamily="34" charset="0"/>
                        </a:rPr>
                        <a:t>WI </a:t>
                      </a:r>
                      <a:r>
                        <a:rPr lang="en-US" altLang="ko-KR" sz="1600" b="1" dirty="0">
                          <a:solidFill>
                            <a:schemeClr val="tx1"/>
                          </a:solidFill>
                          <a:latin typeface="Arial" panose="020B0604020202020204" pitchFamily="34" charset="0"/>
                          <a:cs typeface="Arial" panose="020B0604020202020204" pitchFamily="34" charset="0"/>
                        </a:rPr>
                        <a:t>on MBS enhancements</a:t>
                      </a:r>
                    </a:p>
                    <a:p>
                      <a:pPr marL="285750" indent="-285750" latinLnBrk="1">
                        <a:lnSpc>
                          <a:spcPts val="2100"/>
                        </a:lnSpc>
                        <a:buFont typeface="Wingdings" panose="05000000000000000000" pitchFamily="2" charset="2"/>
                        <a:buChar char="§"/>
                      </a:pPr>
                      <a:r>
                        <a:rPr lang="en-US" altLang="ko-KR" sz="1600" b="1" dirty="0">
                          <a:solidFill>
                            <a:schemeClr val="tx1"/>
                          </a:solidFill>
                          <a:latin typeface="Arial" panose="020B0604020202020204" pitchFamily="34" charset="0"/>
                          <a:cs typeface="Arial" panose="020B0604020202020204" pitchFamily="34" charset="0"/>
                        </a:rPr>
                        <a:t>WI on NTN </a:t>
                      </a:r>
                      <a:r>
                        <a:rPr lang="en-US" altLang="ko-KR" sz="1600" b="1" dirty="0" smtClean="0">
                          <a:solidFill>
                            <a:schemeClr val="tx1"/>
                          </a:solidFill>
                          <a:latin typeface="Arial" panose="020B0604020202020204" pitchFamily="34" charset="0"/>
                          <a:cs typeface="Arial" panose="020B0604020202020204" pitchFamily="34" charset="0"/>
                        </a:rPr>
                        <a:t>enhancements</a:t>
                      </a:r>
                      <a:endParaRPr lang="en-US" altLang="ko-KR" sz="1600" b="1"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1"/>
                  </a:ext>
                </a:extLst>
              </a:tr>
            </a:tbl>
          </a:graphicData>
        </a:graphic>
      </p:graphicFrame>
      <p:sp>
        <p:nvSpPr>
          <p:cNvPr id="4" name="TextBox 3"/>
          <p:cNvSpPr txBox="1"/>
          <p:nvPr/>
        </p:nvSpPr>
        <p:spPr>
          <a:xfrm>
            <a:off x="347192" y="7958658"/>
            <a:ext cx="6231129" cy="307777"/>
          </a:xfrm>
          <a:prstGeom prst="rect">
            <a:avLst/>
          </a:prstGeom>
          <a:noFill/>
        </p:spPr>
        <p:txBody>
          <a:bodyPr wrap="none" rtlCol="0">
            <a:spAutoFit/>
          </a:bodyPr>
          <a:lstStyle/>
          <a:p>
            <a:pPr marL="285750" indent="-285750">
              <a:buFont typeface="Arial" panose="020B0604020202020204" pitchFamily="34" charset="0"/>
              <a:buChar char="•"/>
            </a:pPr>
            <a:r>
              <a:rPr lang="en-US" altLang="ko-KR" sz="1400" dirty="0" smtClean="0">
                <a:latin typeface="Arial" panose="020B0604020202020204" pitchFamily="34" charset="0"/>
                <a:ea typeface="LG스마트체 Regular" panose="020B0600000101010101" pitchFamily="50" charset="-127"/>
                <a:cs typeface="Arial" panose="020B0604020202020204" pitchFamily="34" charset="0"/>
              </a:rPr>
              <a:t>Order of the items in the list has no implication on LGE’s prioritized items</a:t>
            </a:r>
            <a:endParaRPr lang="en-US" altLang="ko-KR" sz="1400" dirty="0">
              <a:latin typeface="Arial" panose="020B0604020202020204" pitchFamily="34" charset="0"/>
              <a:ea typeface="LG스마트체 Regular" panose="020B0600000101010101" pitchFamily="50" charset="-127"/>
              <a:cs typeface="Arial" panose="020B0604020202020204" pitchFamily="34" charset="0"/>
            </a:endParaRPr>
          </a:p>
        </p:txBody>
      </p:sp>
      <p:graphicFrame>
        <p:nvGraphicFramePr>
          <p:cNvPr id="7" name="표 6"/>
          <p:cNvGraphicFramePr>
            <a:graphicFrameLocks noGrp="1"/>
          </p:cNvGraphicFramePr>
          <p:nvPr>
            <p:extLst>
              <p:ext uri="{D42A27DB-BD31-4B8C-83A1-F6EECF244321}">
                <p14:modId xmlns:p14="http://schemas.microsoft.com/office/powerpoint/2010/main" val="2474729079"/>
              </p:ext>
            </p:extLst>
          </p:nvPr>
        </p:nvGraphicFramePr>
        <p:xfrm>
          <a:off x="4523656" y="5582394"/>
          <a:ext cx="6192688" cy="1224136"/>
        </p:xfrm>
        <a:graphic>
          <a:graphicData uri="http://schemas.openxmlformats.org/drawingml/2006/table">
            <a:tbl>
              <a:tblPr firstRow="1" bandRow="1">
                <a:tableStyleId>{21E4AEA4-8DFA-4A89-87EB-49C32662AFE0}</a:tableStyleId>
              </a:tblPr>
              <a:tblGrid>
                <a:gridCol w="6192688">
                  <a:extLst>
                    <a:ext uri="{9D8B030D-6E8A-4147-A177-3AD203B41FA5}">
                      <a16:colId xmlns="" xmlns:a16="http://schemas.microsoft.com/office/drawing/2014/main" val="20000"/>
                    </a:ext>
                  </a:extLst>
                </a:gridCol>
              </a:tblGrid>
              <a:tr h="554021">
                <a:tc>
                  <a:txBody>
                    <a:bodyPr/>
                    <a:lstStyle/>
                    <a:p>
                      <a:pPr algn="ctr" latinLnBrk="1"/>
                      <a:r>
                        <a:rPr lang="en-US" altLang="ko-KR" dirty="0">
                          <a:latin typeface="Arial" panose="020B0604020202020204" pitchFamily="34" charset="0"/>
                          <a:cs typeface="Arial" panose="020B0604020202020204" pitchFamily="34" charset="0"/>
                        </a:rPr>
                        <a:t>RAN3-led</a:t>
                      </a:r>
                      <a:r>
                        <a:rPr lang="en-US" altLang="ko-KR" baseline="0" dirty="0">
                          <a:latin typeface="Arial" panose="020B0604020202020204" pitchFamily="34" charset="0"/>
                          <a:cs typeface="Arial" panose="020B0604020202020204" pitchFamily="34" charset="0"/>
                        </a:rPr>
                        <a:t> Proposals</a:t>
                      </a:r>
                      <a:endParaRPr lang="ko-KR" altLang="en-US" dirty="0">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0"/>
                  </a:ext>
                </a:extLst>
              </a:tr>
              <a:tr h="670115">
                <a:tc>
                  <a:txBody>
                    <a:bodyPr/>
                    <a:lstStyle/>
                    <a:p>
                      <a:pPr marL="285750" marR="0" indent="-285750" algn="l" defTabSz="1142480" rtl="0" eaLnBrk="1" fontAlgn="auto" latinLnBrk="1" hangingPunct="1">
                        <a:lnSpc>
                          <a:spcPct val="100000"/>
                        </a:lnSpc>
                        <a:spcBef>
                          <a:spcPts val="0"/>
                        </a:spcBef>
                        <a:spcAft>
                          <a:spcPts val="0"/>
                        </a:spcAft>
                        <a:buClrTx/>
                        <a:buSzTx/>
                        <a:buFont typeface="Wingdings" panose="05000000000000000000" pitchFamily="2" charset="2"/>
                        <a:buChar char="§"/>
                        <a:tabLst/>
                        <a:defRPr/>
                      </a:pPr>
                      <a:r>
                        <a:rPr lang="en-US" altLang="ko-KR" sz="1600" b="1" dirty="0">
                          <a:solidFill>
                            <a:schemeClr val="tx1"/>
                          </a:solidFill>
                          <a:latin typeface="Arial" panose="020B0604020202020204" pitchFamily="34" charset="0"/>
                          <a:cs typeface="Arial" panose="020B0604020202020204" pitchFamily="34" charset="0"/>
                        </a:rPr>
                        <a:t>WI on</a:t>
                      </a:r>
                      <a:r>
                        <a:rPr lang="en-US" altLang="ko-KR" sz="1600" b="1" baseline="0" dirty="0">
                          <a:solidFill>
                            <a:schemeClr val="tx1"/>
                          </a:solidFill>
                          <a:latin typeface="Arial" panose="020B0604020202020204" pitchFamily="34" charset="0"/>
                          <a:cs typeface="Arial" panose="020B0604020202020204" pitchFamily="34" charset="0"/>
                        </a:rPr>
                        <a:t> AI/ML for NG-RAN enhancements</a:t>
                      </a:r>
                      <a:endParaRPr lang="ko-KR" altLang="en-US" sz="1600" dirty="0">
                        <a:solidFill>
                          <a:schemeClr val="tx1"/>
                        </a:solidFill>
                        <a:latin typeface="Arial" panose="020B0604020202020204" pitchFamily="34" charset="0"/>
                        <a:cs typeface="Arial" panose="020B0604020202020204" pitchFamily="34" charset="0"/>
                      </a:endParaRPr>
                    </a:p>
                  </a:txBody>
                  <a:tcPr anchor="ct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5999041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a:xfrm>
            <a:off x="1292301" y="1693962"/>
            <a:ext cx="13528499" cy="2828476"/>
          </a:xfrm>
        </p:spPr>
        <p:txBody>
          <a:bodyPr>
            <a:normAutofit/>
          </a:bodyPr>
          <a:lstStyle/>
          <a:p>
            <a:r>
              <a:rPr lang="en-US" altLang="ko-KR" sz="5500" b="1" dirty="0">
                <a:solidFill>
                  <a:schemeClr val="tx1"/>
                </a:solidFill>
                <a:latin typeface="Arial Unicode MS" panose="020B0604020202020204" pitchFamily="50" charset="-127"/>
                <a:ea typeface="Arial Unicode MS" panose="020B0604020202020204" pitchFamily="50" charset="-127"/>
                <a:cs typeface="Arial Unicode MS" panose="020B0604020202020204" pitchFamily="50" charset="-127"/>
              </a:rPr>
              <a:t>Annex: More detailed proposals from LGE</a:t>
            </a:r>
            <a:endParaRPr lang="ko-KR" altLang="en-US" sz="5500" b="1" dirty="0">
              <a:solidFill>
                <a:schemeClr val="tx1"/>
              </a:solidFill>
            </a:endParaRPr>
          </a:p>
        </p:txBody>
      </p:sp>
      <p:pic>
        <p:nvPicPr>
          <p:cNvPr id="7" name="Picture 10" descr="Download LG Electronics Logo in SVG Vector or PNG File Format - Logo.wine"/>
          <p:cNvPicPr>
            <a:picLocks noChangeAspect="1" noChangeArrowheads="1"/>
          </p:cNvPicPr>
          <p:nvPr/>
        </p:nvPicPr>
        <p:blipFill rotWithShape="1">
          <a:blip r:embed="rId2">
            <a:extLst>
              <a:ext uri="{28A0092B-C50C-407E-A947-70E740481C1C}">
                <a14:useLocalDpi xmlns:a14="http://schemas.microsoft.com/office/drawing/2010/main" val="0"/>
              </a:ext>
            </a:extLst>
          </a:blip>
          <a:srcRect t="38554" b="38547"/>
          <a:stretch/>
        </p:blipFill>
        <p:spPr bwMode="auto">
          <a:xfrm>
            <a:off x="9299499" y="5582394"/>
            <a:ext cx="5915969" cy="7907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44185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a:t>RAN1-led Rel-19 Proposals</a:t>
            </a:r>
            <a:endParaRPr lang="ko-KR" altLang="en-US" dirty="0"/>
          </a:p>
        </p:txBody>
      </p:sp>
    </p:spTree>
    <p:extLst>
      <p:ext uri="{BB962C8B-B14F-4D97-AF65-F5344CB8AC3E}">
        <p14:creationId xmlns:p14="http://schemas.microsoft.com/office/powerpoint/2010/main" val="32892686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Duplex evolution</a:t>
            </a:r>
            <a:endParaRPr lang="ko-KR" altLang="en-US" dirty="0"/>
          </a:p>
        </p:txBody>
      </p:sp>
      <p:sp>
        <p:nvSpPr>
          <p:cNvPr id="3" name="내용 개체 틀 2"/>
          <p:cNvSpPr>
            <a:spLocks noGrp="1"/>
          </p:cNvSpPr>
          <p:nvPr>
            <p:ph idx="1"/>
          </p:nvPr>
        </p:nvSpPr>
        <p:spPr>
          <a:xfrm>
            <a:off x="419200" y="1333922"/>
            <a:ext cx="14185576" cy="7238578"/>
          </a:xfrm>
        </p:spPr>
        <p:txBody>
          <a:bodyPr>
            <a:normAutofit/>
          </a:bodyPr>
          <a:lstStyle/>
          <a:p>
            <a:r>
              <a:rPr lang="en-US" altLang="ko-KR" sz="2400" dirty="0"/>
              <a:t>Motivation</a:t>
            </a:r>
          </a:p>
          <a:p>
            <a:pPr lvl="1"/>
            <a:r>
              <a:rPr lang="en-US" altLang="ko-KR" sz="1600" dirty="0">
                <a:solidFill>
                  <a:schemeClr val="tx1"/>
                </a:solidFill>
              </a:rPr>
              <a:t>Rel-18 SI on duplex enhancement includes</a:t>
            </a:r>
          </a:p>
          <a:p>
            <a:pPr lvl="2"/>
            <a:r>
              <a:rPr lang="en-US" altLang="ko-KR" sz="1400" dirty="0">
                <a:solidFill>
                  <a:schemeClr val="tx1"/>
                </a:solidFill>
              </a:rPr>
              <a:t>Duplex enhancement at </a:t>
            </a:r>
            <a:r>
              <a:rPr lang="en-US" altLang="ko-KR" sz="1400" dirty="0" err="1">
                <a:solidFill>
                  <a:schemeClr val="tx1"/>
                </a:solidFill>
              </a:rPr>
              <a:t>gNB</a:t>
            </a:r>
            <a:r>
              <a:rPr lang="en-US" altLang="ko-KR" sz="1400" dirty="0">
                <a:solidFill>
                  <a:schemeClr val="tx1"/>
                </a:solidFill>
              </a:rPr>
              <a:t> side assuming half duplex operation at UE side</a:t>
            </a:r>
          </a:p>
          <a:p>
            <a:pPr lvl="2"/>
            <a:r>
              <a:rPr lang="en-US" altLang="ko-KR" sz="1400" dirty="0">
                <a:solidFill>
                  <a:schemeClr val="tx1"/>
                </a:solidFill>
              </a:rPr>
              <a:t>No restriction on frequency range</a:t>
            </a:r>
          </a:p>
          <a:p>
            <a:pPr lvl="2"/>
            <a:r>
              <a:rPr lang="en-US" altLang="ko-KR" sz="1400" dirty="0">
                <a:solidFill>
                  <a:schemeClr val="tx1"/>
                </a:solidFill>
              </a:rPr>
              <a:t>SBFD and potential enhancements on dynamic/flexible TDD</a:t>
            </a:r>
          </a:p>
          <a:p>
            <a:pPr lvl="1"/>
            <a:r>
              <a:rPr lang="en-US" altLang="ko-KR" sz="1600" dirty="0">
                <a:solidFill>
                  <a:schemeClr val="tx1"/>
                </a:solidFill>
              </a:rPr>
              <a:t>Rel-18 SI is limited to the gain from coexistence handling</a:t>
            </a:r>
          </a:p>
          <a:p>
            <a:pPr lvl="2"/>
            <a:r>
              <a:rPr lang="en-US" altLang="ko-KR" sz="1400" dirty="0">
                <a:solidFill>
                  <a:schemeClr val="tx1"/>
                </a:solidFill>
              </a:rPr>
              <a:t>Further evolution on duplexing is expected by spectrum-shared full duplex operation</a:t>
            </a:r>
            <a:endParaRPr lang="en-US" altLang="ko-KR" sz="500" dirty="0"/>
          </a:p>
          <a:p>
            <a:r>
              <a:rPr lang="en-US" altLang="ko-KR" sz="2400" dirty="0"/>
              <a:t>Proposals</a:t>
            </a:r>
          </a:p>
          <a:p>
            <a:pPr lvl="1"/>
            <a:r>
              <a:rPr lang="en-US" altLang="ko-KR" sz="1600" dirty="0">
                <a:solidFill>
                  <a:schemeClr val="tx1"/>
                </a:solidFill>
              </a:rPr>
              <a:t>Start Rel-19 normative work based on Rel-18 duplex enhancement SI</a:t>
            </a:r>
            <a:endParaRPr lang="ko-KR" altLang="ko-KR" sz="1600">
              <a:solidFill>
                <a:schemeClr val="tx1"/>
              </a:solidFill>
            </a:endParaRPr>
          </a:p>
          <a:p>
            <a:pPr lvl="1"/>
            <a:r>
              <a:rPr lang="en-US" altLang="ko-KR" sz="1600" dirty="0">
                <a:solidFill>
                  <a:schemeClr val="tx1"/>
                </a:solidFill>
              </a:rPr>
              <a:t>Rel-19 WI consists of normative work for:</a:t>
            </a:r>
            <a:endParaRPr lang="ko-KR" altLang="ko-KR" sz="1600">
              <a:solidFill>
                <a:schemeClr val="tx1"/>
              </a:solidFill>
            </a:endParaRPr>
          </a:p>
          <a:p>
            <a:pPr lvl="2"/>
            <a:r>
              <a:rPr lang="en-US" altLang="ko-KR" sz="1500" dirty="0">
                <a:solidFill>
                  <a:schemeClr val="tx1"/>
                </a:solidFill>
              </a:rPr>
              <a:t>SBFD operation</a:t>
            </a:r>
            <a:endParaRPr lang="ko-KR" altLang="ko-KR" sz="1500">
              <a:solidFill>
                <a:schemeClr val="tx1"/>
              </a:solidFill>
            </a:endParaRPr>
          </a:p>
          <a:p>
            <a:pPr lvl="2"/>
            <a:r>
              <a:rPr lang="en-US" altLang="ko-KR" sz="1500" dirty="0">
                <a:solidFill>
                  <a:schemeClr val="tx1"/>
                </a:solidFill>
              </a:rPr>
              <a:t>Co-channel CLI handling for SBFD and dynamic/flexible TDD</a:t>
            </a:r>
            <a:endParaRPr lang="ko-KR" altLang="ko-KR" sz="1500">
              <a:solidFill>
                <a:schemeClr val="tx1"/>
              </a:solidFill>
            </a:endParaRPr>
          </a:p>
          <a:p>
            <a:pPr lvl="1"/>
            <a:r>
              <a:rPr lang="en-US" altLang="ko-KR" sz="1600" dirty="0">
                <a:solidFill>
                  <a:schemeClr val="tx1"/>
                </a:solidFill>
              </a:rPr>
              <a:t>While it is desirable to continue study on spectrum shared full duplex operation as the next step of duplex evolution, this work can be considered in further releases (e.g. Rel-20) to focus on normative work for duplex evolution and to keep moderate work load of Rel-19</a:t>
            </a:r>
            <a:endParaRPr lang="en-US" altLang="ko-KR" sz="1400" dirty="0">
              <a:solidFill>
                <a:srgbClr val="0070C0"/>
              </a:solidFill>
            </a:endParaRPr>
          </a:p>
          <a:p>
            <a:r>
              <a:rPr lang="en-US" altLang="ko-KR" sz="2400" dirty="0"/>
              <a:t>Objective for Rel-19 Normative Work</a:t>
            </a:r>
          </a:p>
          <a:p>
            <a:pPr lvl="1"/>
            <a:r>
              <a:rPr lang="en-US" altLang="ko-KR" sz="1600" dirty="0">
                <a:solidFill>
                  <a:schemeClr val="tx1"/>
                </a:solidFill>
              </a:rPr>
              <a:t>SBFD operation</a:t>
            </a:r>
            <a:endParaRPr lang="ko-KR" altLang="ko-KR" sz="1600">
              <a:solidFill>
                <a:schemeClr val="tx1"/>
              </a:solidFill>
            </a:endParaRPr>
          </a:p>
          <a:p>
            <a:pPr lvl="2"/>
            <a:r>
              <a:rPr lang="en-US" altLang="ko-KR" sz="1400" dirty="0">
                <a:solidFill>
                  <a:schemeClr val="tx1"/>
                </a:solidFill>
              </a:rPr>
              <a:t>Semi-static/dynamic SBFD (SBFD symbol/slot time configuration, </a:t>
            </a:r>
            <a:r>
              <a:rPr lang="en-US" altLang="ko-KR" sz="1400" dirty="0" err="1">
                <a:solidFill>
                  <a:schemeClr val="tx1"/>
                </a:solidFill>
              </a:rPr>
              <a:t>Subband</a:t>
            </a:r>
            <a:r>
              <a:rPr lang="en-US" altLang="ko-KR" sz="1400" dirty="0">
                <a:solidFill>
                  <a:schemeClr val="tx1"/>
                </a:solidFill>
              </a:rPr>
              <a:t> configuration)</a:t>
            </a:r>
            <a:endParaRPr lang="ko-KR" altLang="ko-KR" sz="1400">
              <a:solidFill>
                <a:schemeClr val="tx1"/>
              </a:solidFill>
            </a:endParaRPr>
          </a:p>
          <a:p>
            <a:pPr lvl="2"/>
            <a:r>
              <a:rPr lang="en-US" altLang="ko-KR" sz="1400" dirty="0">
                <a:solidFill>
                  <a:schemeClr val="tx1"/>
                </a:solidFill>
              </a:rPr>
              <a:t>Operation in SBFD symbol and non-SBFD symbol (FDRA, MCS, TBS, CSI-RS, CSI Measurement and reporting, PUCCH, SRS, Multi-antenna, CORESET, Search Space, etc.)</a:t>
            </a:r>
            <a:endParaRPr lang="ko-KR" altLang="ko-KR" sz="1400">
              <a:solidFill>
                <a:schemeClr val="tx1"/>
              </a:solidFill>
            </a:endParaRPr>
          </a:p>
          <a:p>
            <a:pPr lvl="2"/>
            <a:r>
              <a:rPr lang="en-US" altLang="ko-KR" sz="1400" dirty="0">
                <a:solidFill>
                  <a:schemeClr val="tx1"/>
                </a:solidFill>
              </a:rPr>
              <a:t>UE behavior for supporting spectrum non-overlapped full duplex capable </a:t>
            </a:r>
            <a:r>
              <a:rPr lang="en-US" altLang="ko-KR" sz="1400" dirty="0" err="1">
                <a:solidFill>
                  <a:schemeClr val="tx1"/>
                </a:solidFill>
              </a:rPr>
              <a:t>gNB</a:t>
            </a:r>
            <a:r>
              <a:rPr lang="en-US" altLang="ko-KR" sz="1400" dirty="0">
                <a:solidFill>
                  <a:schemeClr val="tx1"/>
                </a:solidFill>
              </a:rPr>
              <a:t> (DL Rx and UL </a:t>
            </a:r>
            <a:r>
              <a:rPr lang="en-US" altLang="ko-KR" sz="1400" dirty="0" err="1">
                <a:solidFill>
                  <a:schemeClr val="tx1"/>
                </a:solidFill>
              </a:rPr>
              <a:t>Tx</a:t>
            </a:r>
            <a:r>
              <a:rPr lang="en-US" altLang="ko-KR" sz="1400" dirty="0">
                <a:solidFill>
                  <a:schemeClr val="tx1"/>
                </a:solidFill>
              </a:rPr>
              <a:t>, Timing advance, Power control, etc.)</a:t>
            </a:r>
            <a:endParaRPr lang="ko-KR" altLang="ko-KR" sz="1400">
              <a:solidFill>
                <a:schemeClr val="tx1"/>
              </a:solidFill>
            </a:endParaRPr>
          </a:p>
          <a:p>
            <a:pPr lvl="1"/>
            <a:r>
              <a:rPr lang="en-US" altLang="ko-KR" sz="1600" dirty="0">
                <a:solidFill>
                  <a:schemeClr val="tx1"/>
                </a:solidFill>
              </a:rPr>
              <a:t>Co-channel CLI handling for SBFD and dynamic/flexible TDD</a:t>
            </a:r>
            <a:endParaRPr lang="ko-KR" altLang="ko-KR" sz="1600">
              <a:solidFill>
                <a:schemeClr val="tx1"/>
              </a:solidFill>
            </a:endParaRPr>
          </a:p>
          <a:p>
            <a:pPr lvl="2"/>
            <a:r>
              <a:rPr lang="en-US" altLang="ko-KR" sz="1400" dirty="0" err="1">
                <a:solidFill>
                  <a:schemeClr val="tx1"/>
                </a:solidFill>
              </a:rPr>
              <a:t>gNB</a:t>
            </a:r>
            <a:r>
              <a:rPr lang="en-US" altLang="ko-KR" sz="1400" dirty="0">
                <a:solidFill>
                  <a:schemeClr val="tx1"/>
                </a:solidFill>
              </a:rPr>
              <a:t>-to-</a:t>
            </a:r>
            <a:r>
              <a:rPr lang="en-US" altLang="ko-KR" sz="1400" dirty="0" err="1">
                <a:solidFill>
                  <a:schemeClr val="tx1"/>
                </a:solidFill>
              </a:rPr>
              <a:t>gNB</a:t>
            </a:r>
            <a:r>
              <a:rPr lang="en-US" altLang="ko-KR" sz="1400" dirty="0">
                <a:solidFill>
                  <a:schemeClr val="tx1"/>
                </a:solidFill>
              </a:rPr>
              <a:t> CLI handling (co-channel CLI and/or channel measurement, Timing alignment, Time/frequency resource coordination, Spatial domain coordination)</a:t>
            </a:r>
            <a:endParaRPr lang="ko-KR" altLang="ko-KR" sz="1400">
              <a:solidFill>
                <a:schemeClr val="tx1"/>
              </a:solidFill>
            </a:endParaRPr>
          </a:p>
          <a:p>
            <a:pPr lvl="2"/>
            <a:r>
              <a:rPr lang="en-US" altLang="ko-KR" sz="1400" dirty="0">
                <a:solidFill>
                  <a:schemeClr val="tx1"/>
                </a:solidFill>
              </a:rPr>
              <a:t>UE-to-UE CLI handling (L1/L2 based CLI measurement and reporting including co-channel intra-/inter-</a:t>
            </a:r>
            <a:r>
              <a:rPr lang="en-US" altLang="ko-KR" sz="1400" dirty="0" err="1">
                <a:solidFill>
                  <a:schemeClr val="tx1"/>
                </a:solidFill>
              </a:rPr>
              <a:t>subband</a:t>
            </a:r>
            <a:r>
              <a:rPr lang="en-US" altLang="ko-KR" sz="1400" dirty="0">
                <a:solidFill>
                  <a:schemeClr val="tx1"/>
                </a:solidFill>
              </a:rPr>
              <a:t> CLI)</a:t>
            </a: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grpSp>
        <p:nvGrpSpPr>
          <p:cNvPr id="34" name="그룹 33"/>
          <p:cNvGrpSpPr/>
          <p:nvPr/>
        </p:nvGrpSpPr>
        <p:grpSpPr>
          <a:xfrm>
            <a:off x="8972978" y="1768499"/>
            <a:ext cx="4873490" cy="2843933"/>
            <a:chOff x="8972978" y="1768499"/>
            <a:chExt cx="4873490" cy="2843933"/>
          </a:xfrm>
        </p:grpSpPr>
        <p:sp>
          <p:nvSpPr>
            <p:cNvPr id="26" name="사다리꼴 25"/>
            <p:cNvSpPr/>
            <p:nvPr/>
          </p:nvSpPr>
          <p:spPr bwMode="auto">
            <a:xfrm>
              <a:off x="9546964" y="3429812"/>
              <a:ext cx="2409950" cy="432048"/>
            </a:xfrm>
            <a:prstGeom prst="trapezoid">
              <a:avLst/>
            </a:prstGeom>
            <a:solidFill>
              <a:schemeClr val="accent6">
                <a:lumMod val="20000"/>
                <a:lumOff val="80000"/>
              </a:schemeClr>
            </a:solidFill>
            <a:ln w="9525">
              <a:solidFill>
                <a:schemeClr val="tx1"/>
              </a:solidFill>
              <a:miter lim="800000"/>
              <a:headEnd/>
              <a:tailEnd/>
            </a:ln>
          </p:spPr>
          <p:txBody>
            <a:bodyPr wrap="square"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400" dirty="0">
                  <a:solidFill>
                    <a:srgbClr val="000000"/>
                  </a:solidFill>
                  <a:latin typeface="Times New Roman" panose="02020603050405020304" pitchFamily="18" charset="0"/>
                  <a:cs typeface="Times New Roman" panose="02020603050405020304" pitchFamily="18" charset="0"/>
                </a:rPr>
                <a:t>DL</a:t>
              </a:r>
              <a:endParaRPr lang="ko-KR" altLang="en-US" sz="1400" dirty="0">
                <a:solidFill>
                  <a:srgbClr val="000000"/>
                </a:solidFill>
                <a:latin typeface="Times New Roman" panose="02020603050405020304" pitchFamily="18" charset="0"/>
                <a:cs typeface="Times New Roman" panose="02020603050405020304" pitchFamily="18" charset="0"/>
              </a:endParaRPr>
            </a:p>
          </p:txBody>
        </p:sp>
        <p:sp>
          <p:nvSpPr>
            <p:cNvPr id="5" name="사다리꼴 4"/>
            <p:cNvSpPr/>
            <p:nvPr/>
          </p:nvSpPr>
          <p:spPr bwMode="auto">
            <a:xfrm>
              <a:off x="10372738" y="1768499"/>
              <a:ext cx="888576" cy="432048"/>
            </a:xfrm>
            <a:prstGeom prst="trapezoid">
              <a:avLst/>
            </a:prstGeom>
            <a:solidFill>
              <a:srgbClr val="92D050"/>
            </a:solidFill>
            <a:ln w="9525">
              <a:solidFill>
                <a:schemeClr val="tx1"/>
              </a:solidFill>
              <a:miter lim="800000"/>
              <a:headEnd/>
              <a:tailEnd/>
            </a:ln>
          </p:spPr>
          <p:txBody>
            <a:bodyPr wrap="square"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050" dirty="0">
                  <a:solidFill>
                    <a:srgbClr val="000000"/>
                  </a:solidFill>
                  <a:latin typeface="Times New Roman" panose="02020603050405020304" pitchFamily="18" charset="0"/>
                  <a:cs typeface="Times New Roman" panose="02020603050405020304" pitchFamily="18" charset="0"/>
                </a:rPr>
                <a:t>UL</a:t>
              </a:r>
              <a:endParaRPr lang="ko-KR" altLang="en-US" sz="1050" dirty="0">
                <a:solidFill>
                  <a:srgbClr val="000000"/>
                </a:solidFill>
                <a:latin typeface="Times New Roman" panose="02020603050405020304" pitchFamily="18" charset="0"/>
                <a:cs typeface="Times New Roman" panose="02020603050405020304" pitchFamily="18" charset="0"/>
              </a:endParaRPr>
            </a:p>
          </p:txBody>
        </p:sp>
        <p:sp>
          <p:nvSpPr>
            <p:cNvPr id="6" name="사다리꼴 5"/>
            <p:cNvSpPr/>
            <p:nvPr/>
          </p:nvSpPr>
          <p:spPr bwMode="auto">
            <a:xfrm>
              <a:off x="9556970" y="1773666"/>
              <a:ext cx="815768" cy="432048"/>
            </a:xfrm>
            <a:prstGeom prst="trapezoid">
              <a:avLst/>
            </a:prstGeom>
            <a:solidFill>
              <a:schemeClr val="accent6">
                <a:lumMod val="20000"/>
                <a:lumOff val="80000"/>
              </a:schemeClr>
            </a:solidFill>
            <a:ln w="9525">
              <a:solidFill>
                <a:schemeClr val="tx1"/>
              </a:solidFill>
              <a:miter lim="800000"/>
              <a:headEnd/>
              <a:tailEnd/>
            </a:ln>
          </p:spPr>
          <p:txBody>
            <a:bodyPr wrap="square"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400" dirty="0">
                  <a:solidFill>
                    <a:srgbClr val="000000"/>
                  </a:solidFill>
                  <a:latin typeface="Times New Roman" panose="02020603050405020304" pitchFamily="18" charset="0"/>
                  <a:cs typeface="Times New Roman" panose="02020603050405020304" pitchFamily="18" charset="0"/>
                </a:rPr>
                <a:t>DL</a:t>
              </a:r>
              <a:endParaRPr lang="ko-KR" altLang="en-US" sz="1400" dirty="0">
                <a:solidFill>
                  <a:srgbClr val="000000"/>
                </a:solidFill>
                <a:latin typeface="Times New Roman" panose="02020603050405020304" pitchFamily="18" charset="0"/>
                <a:cs typeface="Times New Roman" panose="02020603050405020304" pitchFamily="18" charset="0"/>
              </a:endParaRPr>
            </a:p>
          </p:txBody>
        </p:sp>
        <p:cxnSp>
          <p:nvCxnSpPr>
            <p:cNvPr id="16" name="직선 화살표 연결선 15"/>
            <p:cNvCxnSpPr/>
            <p:nvPr/>
          </p:nvCxnSpPr>
          <p:spPr bwMode="auto">
            <a:xfrm>
              <a:off x="9253702" y="2205713"/>
              <a:ext cx="3408094" cy="435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17" name="사다리꼴 16"/>
            <p:cNvSpPr/>
            <p:nvPr/>
          </p:nvSpPr>
          <p:spPr bwMode="auto">
            <a:xfrm>
              <a:off x="9556932" y="1768499"/>
              <a:ext cx="2520094" cy="432048"/>
            </a:xfrm>
            <a:prstGeom prst="trapezoid">
              <a:avLst/>
            </a:prstGeom>
            <a:noFill/>
            <a:ln w="19050">
              <a:solidFill>
                <a:schemeClr val="tx1"/>
              </a:solidFill>
              <a:miter lim="800000"/>
              <a:headEnd/>
              <a:tailEnd/>
            </a:ln>
          </p:spPr>
          <p:txBody>
            <a:bodyPr wrap="square"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ko-KR" altLang="en-US" sz="1400" dirty="0">
                <a:solidFill>
                  <a:srgbClr val="000000"/>
                </a:solidFill>
                <a:latin typeface="Times New Roman" panose="02020603050405020304" pitchFamily="18" charset="0"/>
                <a:cs typeface="Times New Roman" panose="02020603050405020304" pitchFamily="18" charset="0"/>
              </a:endParaRPr>
            </a:p>
          </p:txBody>
        </p:sp>
        <p:sp>
          <p:nvSpPr>
            <p:cNvPr id="19" name="TextBox 10"/>
            <p:cNvSpPr txBox="1"/>
            <p:nvPr/>
          </p:nvSpPr>
          <p:spPr>
            <a:xfrm>
              <a:off x="12588552" y="2054002"/>
              <a:ext cx="1152000" cy="307777"/>
            </a:xfrm>
            <a:prstGeom prst="rect">
              <a:avLst/>
            </a:prstGeom>
            <a:noFill/>
          </p:spPr>
          <p:txBody>
            <a:bodyPr wrap="square" rtlCol="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400" b="1" dirty="0">
                  <a:latin typeface="Times New Roman" panose="02020603050405020304" pitchFamily="18" charset="0"/>
                  <a:cs typeface="Times New Roman" panose="02020603050405020304" pitchFamily="18" charset="0"/>
                </a:rPr>
                <a:t>Frequency</a:t>
              </a:r>
              <a:endParaRPr lang="ko-KR" altLang="en-US" sz="1400" b="1" dirty="0">
                <a:latin typeface="Times New Roman" panose="02020603050405020304" pitchFamily="18" charset="0"/>
                <a:cs typeface="Times New Roman" panose="02020603050405020304" pitchFamily="18" charset="0"/>
              </a:endParaRPr>
            </a:p>
          </p:txBody>
        </p:sp>
        <p:sp>
          <p:nvSpPr>
            <p:cNvPr id="14" name="TextBox 23"/>
            <p:cNvSpPr txBox="1"/>
            <p:nvPr/>
          </p:nvSpPr>
          <p:spPr>
            <a:xfrm>
              <a:off x="9109654" y="2678392"/>
              <a:ext cx="4303320" cy="307777"/>
            </a:xfrm>
            <a:prstGeom prst="rect">
              <a:avLst/>
            </a:prstGeom>
            <a:noFill/>
          </p:spPr>
          <p:txBody>
            <a:bodyPr wrap="square" rtlCol="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400" b="1" dirty="0" err="1">
                  <a:latin typeface="Times New Roman" panose="02020603050405020304" pitchFamily="18" charset="0"/>
                  <a:cs typeface="Times New Roman" panose="02020603050405020304" pitchFamily="18" charset="0"/>
                </a:rPr>
                <a:t>Subband</a:t>
              </a:r>
              <a:r>
                <a:rPr lang="en-US" altLang="ko-KR" sz="1400" b="1" dirty="0">
                  <a:latin typeface="Times New Roman" panose="02020603050405020304" pitchFamily="18" charset="0"/>
                  <a:cs typeface="Times New Roman" panose="02020603050405020304" pitchFamily="18" charset="0"/>
                </a:rPr>
                <a:t>-wise Full Duplex operation in Rel-19</a:t>
              </a:r>
              <a:endParaRPr lang="ko-KR" altLang="en-US" sz="1400" b="1" dirty="0">
                <a:latin typeface="Times New Roman" panose="02020603050405020304" pitchFamily="18" charset="0"/>
                <a:cs typeface="Times New Roman" panose="02020603050405020304" pitchFamily="18" charset="0"/>
              </a:endParaRPr>
            </a:p>
          </p:txBody>
        </p:sp>
        <p:sp>
          <p:nvSpPr>
            <p:cNvPr id="21" name="사다리꼴 20"/>
            <p:cNvSpPr/>
            <p:nvPr/>
          </p:nvSpPr>
          <p:spPr bwMode="auto">
            <a:xfrm>
              <a:off x="11261314" y="1773666"/>
              <a:ext cx="815712" cy="432048"/>
            </a:xfrm>
            <a:prstGeom prst="trapezoid">
              <a:avLst/>
            </a:prstGeom>
            <a:solidFill>
              <a:schemeClr val="accent6">
                <a:lumMod val="20000"/>
                <a:lumOff val="80000"/>
              </a:schemeClr>
            </a:solidFill>
            <a:ln w="9525">
              <a:solidFill>
                <a:schemeClr val="tx1"/>
              </a:solidFill>
              <a:miter lim="800000"/>
              <a:headEnd/>
              <a:tailEnd/>
            </a:ln>
          </p:spPr>
          <p:txBody>
            <a:bodyPr wrap="square"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400" dirty="0">
                  <a:solidFill>
                    <a:srgbClr val="000000"/>
                  </a:solidFill>
                  <a:latin typeface="Times New Roman" panose="02020603050405020304" pitchFamily="18" charset="0"/>
                  <a:cs typeface="Times New Roman" panose="02020603050405020304" pitchFamily="18" charset="0"/>
                </a:rPr>
                <a:t>DL</a:t>
              </a:r>
              <a:endParaRPr lang="ko-KR" altLang="en-US" sz="1400" dirty="0">
                <a:solidFill>
                  <a:srgbClr val="000000"/>
                </a:solidFill>
                <a:latin typeface="Times New Roman" panose="02020603050405020304" pitchFamily="18" charset="0"/>
                <a:cs typeface="Times New Roman" panose="02020603050405020304" pitchFamily="18" charset="0"/>
              </a:endParaRPr>
            </a:p>
          </p:txBody>
        </p:sp>
        <p:sp>
          <p:nvSpPr>
            <p:cNvPr id="23" name="TextBox 16"/>
            <p:cNvSpPr txBox="1"/>
            <p:nvPr/>
          </p:nvSpPr>
          <p:spPr>
            <a:xfrm>
              <a:off x="10356284" y="2418303"/>
              <a:ext cx="983411" cy="276999"/>
            </a:xfrm>
            <a:prstGeom prst="rect">
              <a:avLst/>
            </a:prstGeom>
            <a:noFill/>
          </p:spPr>
          <p:txBody>
            <a:bodyPr wrap="none" rtlCol="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200" b="1" dirty="0">
                  <a:latin typeface="Times New Roman" panose="02020603050405020304" pitchFamily="18" charset="0"/>
                  <a:cs typeface="Times New Roman" panose="02020603050405020304" pitchFamily="18" charset="0"/>
                </a:rPr>
                <a:t>Carrier BW</a:t>
              </a:r>
              <a:endParaRPr lang="ko-KR" altLang="en-US" sz="1200" b="1" dirty="0">
                <a:latin typeface="Times New Roman" panose="02020603050405020304" pitchFamily="18" charset="0"/>
                <a:cs typeface="Times New Roman" panose="02020603050405020304" pitchFamily="18" charset="0"/>
              </a:endParaRPr>
            </a:p>
          </p:txBody>
        </p:sp>
        <p:sp>
          <p:nvSpPr>
            <p:cNvPr id="24" name="오른쪽 중괄호 23"/>
            <p:cNvSpPr/>
            <p:nvPr/>
          </p:nvSpPr>
          <p:spPr>
            <a:xfrm rot="5400000">
              <a:off x="10732804" y="955617"/>
              <a:ext cx="172647" cy="285163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25" name="사다리꼴 24"/>
            <p:cNvSpPr/>
            <p:nvPr/>
          </p:nvSpPr>
          <p:spPr bwMode="auto">
            <a:xfrm>
              <a:off x="9652658" y="3424645"/>
              <a:ext cx="2414362" cy="432048"/>
            </a:xfrm>
            <a:prstGeom prst="trapezoid">
              <a:avLst/>
            </a:prstGeom>
            <a:solidFill>
              <a:srgbClr val="92D050">
                <a:alpha val="67000"/>
              </a:srgbClr>
            </a:solidFill>
            <a:ln w="9525">
              <a:solidFill>
                <a:schemeClr val="tx1"/>
              </a:solidFill>
              <a:miter lim="800000"/>
              <a:headEnd/>
              <a:tailEnd/>
            </a:ln>
          </p:spPr>
          <p:txBody>
            <a:bodyPr wrap="square"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050" dirty="0">
                  <a:solidFill>
                    <a:srgbClr val="000000"/>
                  </a:solidFill>
                  <a:latin typeface="Times New Roman" panose="02020603050405020304" pitchFamily="18" charset="0"/>
                  <a:cs typeface="Times New Roman" panose="02020603050405020304" pitchFamily="18" charset="0"/>
                </a:rPr>
                <a:t>UL</a:t>
              </a:r>
              <a:endParaRPr lang="ko-KR" altLang="en-US" sz="1050" dirty="0">
                <a:solidFill>
                  <a:srgbClr val="000000"/>
                </a:solidFill>
                <a:latin typeface="Times New Roman" panose="02020603050405020304" pitchFamily="18" charset="0"/>
                <a:cs typeface="Times New Roman" panose="02020603050405020304" pitchFamily="18" charset="0"/>
              </a:endParaRPr>
            </a:p>
          </p:txBody>
        </p:sp>
        <p:cxnSp>
          <p:nvCxnSpPr>
            <p:cNvPr id="27" name="직선 화살표 연결선 26"/>
            <p:cNvCxnSpPr/>
            <p:nvPr/>
          </p:nvCxnSpPr>
          <p:spPr bwMode="auto">
            <a:xfrm>
              <a:off x="9243696" y="3861859"/>
              <a:ext cx="3408094" cy="4356"/>
            </a:xfrm>
            <a:prstGeom prst="straightConnector1">
              <a:avLst/>
            </a:prstGeom>
            <a:solidFill>
              <a:schemeClr val="accent1"/>
            </a:solidFill>
            <a:ln w="9525" cap="flat" cmpd="sng" algn="ctr">
              <a:solidFill>
                <a:schemeClr val="tx1"/>
              </a:solidFill>
              <a:prstDash val="solid"/>
              <a:round/>
              <a:headEnd type="none" w="med" len="med"/>
              <a:tailEnd type="triangle"/>
            </a:ln>
            <a:effectLst/>
          </p:spPr>
        </p:cxnSp>
        <p:sp>
          <p:nvSpPr>
            <p:cNvPr id="28" name="사다리꼴 27"/>
            <p:cNvSpPr/>
            <p:nvPr/>
          </p:nvSpPr>
          <p:spPr bwMode="auto">
            <a:xfrm>
              <a:off x="9546926" y="3424645"/>
              <a:ext cx="2520094" cy="432048"/>
            </a:xfrm>
            <a:prstGeom prst="trapezoid">
              <a:avLst/>
            </a:prstGeom>
            <a:noFill/>
            <a:ln w="19050">
              <a:solidFill>
                <a:schemeClr val="tx1"/>
              </a:solidFill>
              <a:miter lim="800000"/>
              <a:headEnd/>
              <a:tailEnd/>
            </a:ln>
          </p:spPr>
          <p:txBody>
            <a:bodyPr wrap="square" rtlCol="0" anchor="ctr">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lang="ko-KR" altLang="en-US" sz="1400" dirty="0">
                <a:solidFill>
                  <a:srgbClr val="000000"/>
                </a:solidFill>
                <a:latin typeface="Times New Roman" panose="02020603050405020304" pitchFamily="18" charset="0"/>
                <a:cs typeface="Times New Roman" panose="02020603050405020304" pitchFamily="18" charset="0"/>
              </a:endParaRPr>
            </a:p>
          </p:txBody>
        </p:sp>
        <p:sp>
          <p:nvSpPr>
            <p:cNvPr id="29" name="TextBox 10"/>
            <p:cNvSpPr txBox="1"/>
            <p:nvPr/>
          </p:nvSpPr>
          <p:spPr>
            <a:xfrm>
              <a:off x="12578546" y="3710148"/>
              <a:ext cx="1152000" cy="307777"/>
            </a:xfrm>
            <a:prstGeom prst="rect">
              <a:avLst/>
            </a:prstGeom>
            <a:noFill/>
          </p:spPr>
          <p:txBody>
            <a:bodyPr wrap="square" rtlCol="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400" b="1" dirty="0">
                  <a:latin typeface="Times New Roman" panose="02020603050405020304" pitchFamily="18" charset="0"/>
                  <a:cs typeface="Times New Roman" panose="02020603050405020304" pitchFamily="18" charset="0"/>
                </a:rPr>
                <a:t>Frequency</a:t>
              </a:r>
              <a:endParaRPr lang="ko-KR" altLang="en-US" sz="1400" b="1" dirty="0">
                <a:latin typeface="Times New Roman" panose="02020603050405020304" pitchFamily="18" charset="0"/>
                <a:cs typeface="Times New Roman" panose="02020603050405020304" pitchFamily="18" charset="0"/>
              </a:endParaRPr>
            </a:p>
          </p:txBody>
        </p:sp>
        <p:sp>
          <p:nvSpPr>
            <p:cNvPr id="30" name="TextBox 23"/>
            <p:cNvSpPr txBox="1"/>
            <p:nvPr/>
          </p:nvSpPr>
          <p:spPr>
            <a:xfrm>
              <a:off x="8972978" y="4304655"/>
              <a:ext cx="4873490" cy="307777"/>
            </a:xfrm>
            <a:prstGeom prst="rect">
              <a:avLst/>
            </a:prstGeom>
            <a:noFill/>
          </p:spPr>
          <p:txBody>
            <a:bodyPr wrap="square" rtlCol="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400" b="1" dirty="0">
                  <a:latin typeface="Times New Roman" panose="02020603050405020304" pitchFamily="18" charset="0"/>
                  <a:cs typeface="Times New Roman" panose="02020603050405020304" pitchFamily="18" charset="0"/>
                </a:rPr>
                <a:t>Spectrum-shared Full Duplex operation for further study</a:t>
              </a:r>
              <a:endParaRPr lang="ko-KR" altLang="en-US" sz="1400" b="1" dirty="0">
                <a:latin typeface="Times New Roman" panose="02020603050405020304" pitchFamily="18" charset="0"/>
                <a:cs typeface="Times New Roman" panose="02020603050405020304" pitchFamily="18" charset="0"/>
              </a:endParaRPr>
            </a:p>
          </p:txBody>
        </p:sp>
        <p:sp>
          <p:nvSpPr>
            <p:cNvPr id="32" name="TextBox 16"/>
            <p:cNvSpPr txBox="1"/>
            <p:nvPr/>
          </p:nvSpPr>
          <p:spPr>
            <a:xfrm>
              <a:off x="10346278" y="4074449"/>
              <a:ext cx="983411" cy="276999"/>
            </a:xfrm>
            <a:prstGeom prst="rect">
              <a:avLst/>
            </a:prstGeom>
            <a:noFill/>
          </p:spPr>
          <p:txBody>
            <a:bodyPr wrap="none" rtlCol="0" anchor="t" anchorCtr="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en-US" altLang="ko-KR" sz="1200" b="1" dirty="0">
                  <a:latin typeface="Times New Roman" panose="02020603050405020304" pitchFamily="18" charset="0"/>
                  <a:cs typeface="Times New Roman" panose="02020603050405020304" pitchFamily="18" charset="0"/>
                </a:rPr>
                <a:t>Carrier BW</a:t>
              </a:r>
              <a:endParaRPr lang="ko-KR" altLang="en-US" sz="1200" b="1" dirty="0">
                <a:latin typeface="Times New Roman" panose="02020603050405020304" pitchFamily="18" charset="0"/>
                <a:cs typeface="Times New Roman" panose="02020603050405020304" pitchFamily="18" charset="0"/>
              </a:endParaRPr>
            </a:p>
          </p:txBody>
        </p:sp>
        <p:sp>
          <p:nvSpPr>
            <p:cNvPr id="33" name="오른쪽 중괄호 32"/>
            <p:cNvSpPr/>
            <p:nvPr/>
          </p:nvSpPr>
          <p:spPr>
            <a:xfrm rot="5400000">
              <a:off x="10722798" y="2611763"/>
              <a:ext cx="172647" cy="2851635"/>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grpSp>
    </p:spTree>
    <p:extLst>
      <p:ext uri="{BB962C8B-B14F-4D97-AF65-F5344CB8AC3E}">
        <p14:creationId xmlns:p14="http://schemas.microsoft.com/office/powerpoint/2010/main" val="23204154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AI/ML for </a:t>
            </a:r>
            <a:r>
              <a:rPr lang="en-US" altLang="ko-KR" dirty="0"/>
              <a:t>NR Air Interface</a:t>
            </a:r>
            <a:endParaRPr lang="ko-KR" altLang="en-US" dirty="0"/>
          </a:p>
        </p:txBody>
      </p:sp>
      <p:sp>
        <p:nvSpPr>
          <p:cNvPr id="3" name="내용 개체 틀 2"/>
          <p:cNvSpPr>
            <a:spLocks noGrp="1"/>
          </p:cNvSpPr>
          <p:nvPr>
            <p:ph idx="1"/>
          </p:nvPr>
        </p:nvSpPr>
        <p:spPr>
          <a:xfrm>
            <a:off x="419200" y="1333922"/>
            <a:ext cx="14185576" cy="7238578"/>
          </a:xfrm>
        </p:spPr>
        <p:txBody>
          <a:bodyPr>
            <a:normAutofit fontScale="92500" lnSpcReduction="10000"/>
          </a:bodyPr>
          <a:lstStyle/>
          <a:p>
            <a:r>
              <a:rPr lang="en-US" altLang="ko-KR" sz="2400" dirty="0"/>
              <a:t>Motivation</a:t>
            </a:r>
          </a:p>
          <a:p>
            <a:pPr lvl="1"/>
            <a:r>
              <a:rPr lang="en-US" altLang="ko-KR" sz="1600" dirty="0" smtClean="0">
                <a:solidFill>
                  <a:schemeClr val="tx1"/>
                </a:solidFill>
              </a:rPr>
              <a:t>Rel-18 AI/ML </a:t>
            </a:r>
            <a:r>
              <a:rPr lang="en-US" altLang="ko-KR" sz="1600" dirty="0">
                <a:solidFill>
                  <a:schemeClr val="tx1"/>
                </a:solidFill>
              </a:rPr>
              <a:t>SI </a:t>
            </a:r>
            <a:r>
              <a:rPr lang="en-US" altLang="ko-KR" sz="1600" dirty="0" smtClean="0">
                <a:solidFill>
                  <a:schemeClr val="tx1"/>
                </a:solidFill>
              </a:rPr>
              <a:t>studies general framework and 6 sub-use cases including CSI feedback, beam management and positioning. Each sub-use case evaluates performance benefit and assesses potential specification impact.</a:t>
            </a:r>
          </a:p>
          <a:p>
            <a:pPr lvl="1"/>
            <a:r>
              <a:rPr lang="en-US" altLang="ko-KR" sz="1600" dirty="0">
                <a:solidFill>
                  <a:schemeClr val="tx1"/>
                </a:solidFill>
              </a:rPr>
              <a:t>In general, AI/ML model  based operation provides potential gain compared to existing scheme in terms of performance and/or overhead.</a:t>
            </a:r>
          </a:p>
          <a:p>
            <a:pPr lvl="1"/>
            <a:r>
              <a:rPr lang="en-US" altLang="ko-KR" sz="1600" dirty="0">
                <a:solidFill>
                  <a:schemeClr val="tx1"/>
                </a:solidFill>
              </a:rPr>
              <a:t>Some challenging parts </a:t>
            </a:r>
            <a:r>
              <a:rPr lang="en-US" altLang="ko-KR" sz="1600" dirty="0" smtClean="0">
                <a:solidFill>
                  <a:schemeClr val="tx1"/>
                </a:solidFill>
              </a:rPr>
              <a:t>are </a:t>
            </a:r>
            <a:endParaRPr lang="en-US" altLang="ko-KR" sz="1600" dirty="0">
              <a:solidFill>
                <a:schemeClr val="tx1"/>
              </a:solidFill>
            </a:endParaRPr>
          </a:p>
          <a:p>
            <a:pPr lvl="2"/>
            <a:r>
              <a:rPr lang="en-US" altLang="ko-KR" sz="1400" dirty="0">
                <a:solidFill>
                  <a:schemeClr val="tx1"/>
                </a:solidFill>
              </a:rPr>
              <a:t>Model transfer</a:t>
            </a:r>
          </a:p>
          <a:p>
            <a:pPr lvl="2"/>
            <a:r>
              <a:rPr lang="en-US" altLang="ko-KR" sz="1400" dirty="0">
                <a:solidFill>
                  <a:schemeClr val="tx1"/>
                </a:solidFill>
              </a:rPr>
              <a:t>Dataset delivery</a:t>
            </a:r>
          </a:p>
          <a:p>
            <a:pPr lvl="2"/>
            <a:r>
              <a:rPr lang="en-US" altLang="ko-KR" sz="1400" dirty="0">
                <a:solidFill>
                  <a:schemeClr val="tx1"/>
                </a:solidFill>
              </a:rPr>
              <a:t>Model identification over-the-air</a:t>
            </a:r>
          </a:p>
          <a:p>
            <a:pPr lvl="1"/>
            <a:r>
              <a:rPr lang="en-US" altLang="ko-KR" sz="1600" dirty="0">
                <a:solidFill>
                  <a:schemeClr val="tx1"/>
                </a:solidFill>
              </a:rPr>
              <a:t>In order to facilitate AI/ML applications in </a:t>
            </a:r>
            <a:r>
              <a:rPr lang="en-US" altLang="ko-KR" sz="1600" dirty="0" smtClean="0">
                <a:solidFill>
                  <a:schemeClr val="tx1"/>
                </a:solidFill>
              </a:rPr>
              <a:t>NR air-interface</a:t>
            </a:r>
            <a:r>
              <a:rPr lang="en-US" altLang="ko-KR" sz="1600" dirty="0">
                <a:solidFill>
                  <a:schemeClr val="tx1"/>
                </a:solidFill>
              </a:rPr>
              <a:t>, it will be beneficial to start work item with focused scope in Rel-19</a:t>
            </a:r>
          </a:p>
          <a:p>
            <a:pPr lvl="1"/>
            <a:r>
              <a:rPr lang="en-US" altLang="ko-KR" sz="1600" dirty="0">
                <a:solidFill>
                  <a:schemeClr val="tx1"/>
                </a:solidFill>
              </a:rPr>
              <a:t>The work scope should be selected based on the following aspects</a:t>
            </a:r>
          </a:p>
          <a:p>
            <a:pPr lvl="2"/>
            <a:r>
              <a:rPr lang="en-US" altLang="ko-KR" sz="1400" dirty="0">
                <a:solidFill>
                  <a:schemeClr val="tx1"/>
                </a:solidFill>
              </a:rPr>
              <a:t>Completeness level of study</a:t>
            </a:r>
          </a:p>
          <a:p>
            <a:pPr lvl="2"/>
            <a:r>
              <a:rPr lang="en-US" altLang="ko-KR" sz="1400" dirty="0">
                <a:solidFill>
                  <a:schemeClr val="tx1"/>
                </a:solidFill>
              </a:rPr>
              <a:t>Easier adaptation to vendors (e.g. keeping vendor-specific proprietary information)</a:t>
            </a:r>
          </a:p>
          <a:p>
            <a:pPr lvl="2"/>
            <a:r>
              <a:rPr lang="en-US" altLang="ko-KR" sz="1400" dirty="0">
                <a:solidFill>
                  <a:schemeClr val="tx1"/>
                </a:solidFill>
              </a:rPr>
              <a:t>Expected performance gain</a:t>
            </a:r>
          </a:p>
          <a:p>
            <a:pPr lvl="2"/>
            <a:r>
              <a:rPr lang="en-US" altLang="ko-KR" sz="1400" dirty="0">
                <a:solidFill>
                  <a:schemeClr val="tx1"/>
                </a:solidFill>
              </a:rPr>
              <a:t>Expected amount of specification impact </a:t>
            </a:r>
          </a:p>
          <a:p>
            <a:pPr lvl="2"/>
            <a:endParaRPr lang="en-US" altLang="ko-KR" sz="1400" dirty="0" smtClean="0">
              <a:solidFill>
                <a:schemeClr val="tx1"/>
              </a:solidFill>
            </a:endParaRPr>
          </a:p>
          <a:p>
            <a:endParaRPr lang="en-US" altLang="ko-KR" sz="500" dirty="0"/>
          </a:p>
          <a:p>
            <a:endParaRPr lang="en-US" altLang="ko-KR" sz="500" dirty="0" smtClean="0"/>
          </a:p>
          <a:p>
            <a:endParaRPr lang="en-US" altLang="ko-KR" sz="500" dirty="0"/>
          </a:p>
          <a:p>
            <a:r>
              <a:rPr lang="en-US" altLang="ko-KR" sz="2400" dirty="0" smtClean="0"/>
              <a:t>Proposals </a:t>
            </a:r>
            <a:r>
              <a:rPr lang="it-IT" altLang="ko-KR" sz="2400" dirty="0"/>
              <a:t>for </a:t>
            </a:r>
            <a:r>
              <a:rPr lang="it-IT" altLang="ko-KR" sz="2400" dirty="0" smtClean="0"/>
              <a:t>AI/ML WI </a:t>
            </a:r>
            <a:r>
              <a:rPr lang="it-IT" altLang="ko-KR" sz="2400" dirty="0"/>
              <a:t>in Rel-19</a:t>
            </a:r>
            <a:endParaRPr lang="en-US" altLang="ko-KR" sz="2400" dirty="0"/>
          </a:p>
          <a:p>
            <a:pPr lvl="1"/>
            <a:r>
              <a:rPr lang="en-US" altLang="ko-KR" sz="1600" dirty="0">
                <a:solidFill>
                  <a:schemeClr val="tx2">
                    <a:lumMod val="60000"/>
                    <a:lumOff val="40000"/>
                  </a:schemeClr>
                </a:solidFill>
              </a:rPr>
              <a:t>Specify enhanced UE capability framework to facilitate UE-side AI/ML operation (e.g. dynamic update of applicable UE functionality).</a:t>
            </a:r>
          </a:p>
          <a:p>
            <a:pPr lvl="1"/>
            <a:r>
              <a:rPr lang="en-US" altLang="ko-KR" sz="1600" dirty="0">
                <a:solidFill>
                  <a:schemeClr val="tx2">
                    <a:lumMod val="60000"/>
                    <a:lumOff val="40000"/>
                  </a:schemeClr>
                </a:solidFill>
              </a:rPr>
              <a:t>Study and, if needed, specify CSI prediction (1st priority) or CSI compression with limited training collaboration type(s) (2nd priority). </a:t>
            </a:r>
          </a:p>
          <a:p>
            <a:pPr lvl="1"/>
            <a:r>
              <a:rPr lang="en-US" altLang="ko-KR" sz="1600" dirty="0">
                <a:solidFill>
                  <a:schemeClr val="tx2">
                    <a:lumMod val="60000"/>
                    <a:lumOff val="40000"/>
                  </a:schemeClr>
                </a:solidFill>
              </a:rPr>
              <a:t>Specify spatial/temporal DL </a:t>
            </a:r>
            <a:r>
              <a:rPr lang="en-US" altLang="ko-KR" sz="1600" dirty="0" err="1">
                <a:solidFill>
                  <a:schemeClr val="tx2">
                    <a:lumMod val="60000"/>
                    <a:lumOff val="40000"/>
                  </a:schemeClr>
                </a:solidFill>
              </a:rPr>
              <a:t>Tx</a:t>
            </a:r>
            <a:r>
              <a:rPr lang="en-US" altLang="ko-KR" sz="1600" dirty="0">
                <a:solidFill>
                  <a:schemeClr val="tx2">
                    <a:lumMod val="60000"/>
                    <a:lumOff val="40000"/>
                  </a:schemeClr>
                </a:solidFill>
              </a:rPr>
              <a:t> beam prediction based on one-sided AI/ML model. </a:t>
            </a:r>
          </a:p>
          <a:p>
            <a:pPr lvl="1"/>
            <a:r>
              <a:rPr lang="en-US" altLang="ko-KR" sz="1600" dirty="0">
                <a:solidFill>
                  <a:schemeClr val="tx2">
                    <a:lumMod val="60000"/>
                    <a:lumOff val="40000"/>
                  </a:schemeClr>
                </a:solidFill>
              </a:rPr>
              <a:t>Specify direct AI/ML positioning based one-sided model.</a:t>
            </a:r>
          </a:p>
          <a:p>
            <a:pPr lvl="1"/>
            <a:r>
              <a:rPr lang="en-US" altLang="ko-KR" sz="1600" dirty="0">
                <a:solidFill>
                  <a:schemeClr val="tx1"/>
                </a:solidFill>
              </a:rPr>
              <a:t>Above use cases should be considered following aspects</a:t>
            </a:r>
          </a:p>
          <a:p>
            <a:pPr lvl="2"/>
            <a:r>
              <a:rPr lang="en-US" altLang="ko-KR" sz="1400" dirty="0">
                <a:solidFill>
                  <a:schemeClr val="tx1"/>
                </a:solidFill>
              </a:rPr>
              <a:t>Focus on signaling-based collaboration without model transfer (collaboration level y only).</a:t>
            </a:r>
          </a:p>
          <a:p>
            <a:pPr lvl="2"/>
            <a:r>
              <a:rPr lang="en-US" altLang="ko-KR" sz="1400" dirty="0">
                <a:solidFill>
                  <a:schemeClr val="tx1"/>
                </a:solidFill>
              </a:rPr>
              <a:t>Focus on offline training only.</a:t>
            </a:r>
          </a:p>
          <a:p>
            <a:pPr lvl="2"/>
            <a:r>
              <a:rPr lang="en-US" altLang="ko-KR" sz="1400" dirty="0">
                <a:solidFill>
                  <a:schemeClr val="tx1"/>
                </a:solidFill>
              </a:rPr>
              <a:t>Specification impact on</a:t>
            </a:r>
          </a:p>
          <a:p>
            <a:pPr lvl="3"/>
            <a:r>
              <a:rPr lang="en-US" altLang="ko-KR" sz="1400" dirty="0">
                <a:solidFill>
                  <a:schemeClr val="tx1"/>
                </a:solidFill>
              </a:rPr>
              <a:t>Data collection without RS enhancement, </a:t>
            </a:r>
          </a:p>
          <a:p>
            <a:pPr lvl="3"/>
            <a:r>
              <a:rPr lang="en-US" altLang="ko-KR" sz="1400" dirty="0">
                <a:solidFill>
                  <a:schemeClr val="tx1"/>
                </a:solidFill>
              </a:rPr>
              <a:t>Inference, </a:t>
            </a:r>
          </a:p>
          <a:p>
            <a:pPr lvl="3"/>
            <a:r>
              <a:rPr lang="en-US" altLang="ko-KR" sz="1400" dirty="0">
                <a:solidFill>
                  <a:schemeClr val="tx1"/>
                </a:solidFill>
              </a:rPr>
              <a:t>Functionality/model based LCM operation.</a:t>
            </a:r>
          </a:p>
          <a:p>
            <a:endParaRPr lang="en-US" altLang="ko-KR" sz="2000" dirty="0"/>
          </a:p>
          <a:p>
            <a:endParaRPr lang="en-US" altLang="ko-KR" sz="2000" dirty="0"/>
          </a:p>
          <a:p>
            <a:endParaRPr lang="en-US" altLang="ko-KR" sz="2000" dirty="0"/>
          </a:p>
          <a:p>
            <a:endParaRPr lang="en-US" altLang="ko-KR" sz="2000" dirty="0"/>
          </a:p>
        </p:txBody>
      </p:sp>
      <p:pic>
        <p:nvPicPr>
          <p:cNvPr id="5" name="그림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014999" y="3965430"/>
            <a:ext cx="5874716" cy="1080120"/>
          </a:xfrm>
          <a:prstGeom prst="rect">
            <a:avLst/>
          </a:prstGeom>
          <a:noFill/>
        </p:spPr>
      </p:pic>
      <p:pic>
        <p:nvPicPr>
          <p:cNvPr id="4" name="그림 3"/>
          <p:cNvPicPr>
            <a:picLocks noChangeAspect="1"/>
          </p:cNvPicPr>
          <p:nvPr/>
        </p:nvPicPr>
        <p:blipFill>
          <a:blip r:embed="rId4"/>
          <a:stretch>
            <a:fillRect/>
          </a:stretch>
        </p:blipFill>
        <p:spPr>
          <a:xfrm>
            <a:off x="9060160" y="6327762"/>
            <a:ext cx="5964536" cy="1224136"/>
          </a:xfrm>
          <a:prstGeom prst="rect">
            <a:avLst/>
          </a:prstGeom>
        </p:spPr>
      </p:pic>
      <p:sp>
        <p:nvSpPr>
          <p:cNvPr id="32" name="TextBox 31"/>
          <p:cNvSpPr txBox="1"/>
          <p:nvPr/>
        </p:nvSpPr>
        <p:spPr>
          <a:xfrm>
            <a:off x="10537546" y="5045550"/>
            <a:ext cx="2829621" cy="261610"/>
          </a:xfrm>
          <a:prstGeom prst="rect">
            <a:avLst/>
          </a:prstGeom>
          <a:noFill/>
        </p:spPr>
        <p:txBody>
          <a:bodyPr wrap="none" rtlCol="0">
            <a:spAutoFit/>
          </a:bodyPr>
          <a:lstStyle/>
          <a:p>
            <a:r>
              <a:rPr lang="en-US" altLang="ko-KR" sz="1100" b="1" dirty="0" smtClean="0">
                <a:latin typeface="LG스마트체 Bold" panose="020B0600000101010101" pitchFamily="50" charset="-127"/>
                <a:ea typeface="LG스마트체 Bold" panose="020B0600000101010101" pitchFamily="50" charset="-127"/>
              </a:rPr>
              <a:t>Figure 1. Illustration of CSI compression</a:t>
            </a:r>
            <a:endParaRPr lang="ko-KR" altLang="en-US" sz="1100" b="1" dirty="0">
              <a:latin typeface="LG스마트체 Bold" panose="020B0600000101010101" pitchFamily="50" charset="-127"/>
              <a:ea typeface="LG스마트체 Bold" panose="020B0600000101010101" pitchFamily="50" charset="-127"/>
            </a:endParaRPr>
          </a:p>
        </p:txBody>
      </p:sp>
      <p:sp>
        <p:nvSpPr>
          <p:cNvPr id="33" name="TextBox 32"/>
          <p:cNvSpPr txBox="1"/>
          <p:nvPr/>
        </p:nvSpPr>
        <p:spPr>
          <a:xfrm>
            <a:off x="10788352" y="7711186"/>
            <a:ext cx="2802370" cy="261610"/>
          </a:xfrm>
          <a:prstGeom prst="rect">
            <a:avLst/>
          </a:prstGeom>
          <a:noFill/>
        </p:spPr>
        <p:txBody>
          <a:bodyPr wrap="none" rtlCol="0">
            <a:spAutoFit/>
          </a:bodyPr>
          <a:lstStyle/>
          <a:p>
            <a:r>
              <a:rPr lang="en-US" altLang="ko-KR" sz="1100" b="1" dirty="0" smtClean="0">
                <a:latin typeface="LG스마트체 Bold" panose="020B0600000101010101" pitchFamily="50" charset="-127"/>
                <a:ea typeface="LG스마트체 Bold" panose="020B0600000101010101" pitchFamily="50" charset="-127"/>
              </a:rPr>
              <a:t>Figure 2. Illustration of beam prediction</a:t>
            </a:r>
            <a:endParaRPr lang="ko-KR" altLang="en-US" sz="1100" b="1" dirty="0">
              <a:latin typeface="LG스마트체 Bold" panose="020B0600000101010101" pitchFamily="50" charset="-127"/>
              <a:ea typeface="LG스마트체 Bold" panose="020B0600000101010101" pitchFamily="50" charset="-127"/>
            </a:endParaRPr>
          </a:p>
        </p:txBody>
      </p:sp>
    </p:spTree>
    <p:extLst>
      <p:ext uri="{BB962C8B-B14F-4D97-AF65-F5344CB8AC3E}">
        <p14:creationId xmlns:p14="http://schemas.microsoft.com/office/powerpoint/2010/main" val="364121668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MIMO enhancements</a:t>
            </a:r>
            <a:endParaRPr lang="ko-KR" altLang="en-US" dirty="0"/>
          </a:p>
        </p:txBody>
      </p:sp>
      <p:sp>
        <p:nvSpPr>
          <p:cNvPr id="3" name="내용 개체 틀 2"/>
          <p:cNvSpPr>
            <a:spLocks noGrp="1"/>
          </p:cNvSpPr>
          <p:nvPr>
            <p:ph idx="1"/>
          </p:nvPr>
        </p:nvSpPr>
        <p:spPr>
          <a:xfrm>
            <a:off x="419200" y="1333922"/>
            <a:ext cx="14185576" cy="7238578"/>
          </a:xfrm>
        </p:spPr>
        <p:txBody>
          <a:bodyPr>
            <a:normAutofit lnSpcReduction="10000"/>
          </a:bodyPr>
          <a:lstStyle/>
          <a:p>
            <a:r>
              <a:rPr lang="en-US" altLang="ko-KR" sz="2400" dirty="0"/>
              <a:t>Motivation</a:t>
            </a:r>
          </a:p>
          <a:p>
            <a:pPr lvl="1"/>
            <a:r>
              <a:rPr lang="en-US" altLang="ko-KR" sz="1600" dirty="0">
                <a:solidFill>
                  <a:schemeClr val="tx1"/>
                </a:solidFill>
              </a:rPr>
              <a:t>In Rel-17/Rel-18 MIMO, UE multi-panel features such as panel-specific beam report, simultaneous </a:t>
            </a:r>
            <a:r>
              <a:rPr lang="en-US" altLang="ko-KR" sz="1600" dirty="0" err="1">
                <a:solidFill>
                  <a:schemeClr val="tx1"/>
                </a:solidFill>
              </a:rPr>
              <a:t>Tx</a:t>
            </a:r>
            <a:r>
              <a:rPr lang="en-US" altLang="ko-KR" sz="1600" dirty="0">
                <a:solidFill>
                  <a:schemeClr val="tx1"/>
                </a:solidFill>
              </a:rPr>
              <a:t> across multi-panel (</a:t>
            </a:r>
            <a:r>
              <a:rPr lang="en-US" altLang="ko-KR" sz="1600" dirty="0" err="1">
                <a:solidFill>
                  <a:schemeClr val="tx1"/>
                </a:solidFill>
              </a:rPr>
              <a:t>STxMP</a:t>
            </a:r>
            <a:r>
              <a:rPr lang="en-US" altLang="ko-KR" sz="1600" dirty="0">
                <a:solidFill>
                  <a:schemeClr val="tx1"/>
                </a:solidFill>
              </a:rPr>
              <a:t>), and panel/TRP-specific TA have been introduced to improve UL performance. These features are useful especially for various applications of vehicle UEs in FR1 as well as in FR2 as indicated in the LSs from 5GAA[RWS-210360][R1-2205116]. However, there features are still under quite limited scope. </a:t>
            </a:r>
          </a:p>
          <a:p>
            <a:pPr lvl="2">
              <a:buFont typeface="Wingdings" panose="05000000000000000000" pitchFamily="2" charset="2"/>
              <a:buChar char="Ø"/>
            </a:pPr>
            <a:r>
              <a:rPr lang="en-US" altLang="ko-KR" sz="1400" i="1" dirty="0">
                <a:solidFill>
                  <a:srgbClr val="FF0000"/>
                </a:solidFill>
              </a:rPr>
              <a:t>R18 </a:t>
            </a:r>
            <a:r>
              <a:rPr lang="en-US" altLang="ko-KR" sz="1400" i="1" dirty="0" err="1">
                <a:solidFill>
                  <a:srgbClr val="FF0000"/>
                </a:solidFill>
              </a:rPr>
              <a:t>STxMP</a:t>
            </a:r>
            <a:r>
              <a:rPr lang="en-US" altLang="ko-KR" sz="1400" i="1" dirty="0">
                <a:solidFill>
                  <a:srgbClr val="FF0000"/>
                </a:solidFill>
              </a:rPr>
              <a:t>  </a:t>
            </a:r>
          </a:p>
          <a:p>
            <a:pPr lvl="3">
              <a:buFont typeface="Wingdings" panose="05000000000000000000" pitchFamily="2" charset="2"/>
              <a:buChar char="Ø"/>
            </a:pPr>
            <a:r>
              <a:rPr lang="en-US" altLang="ko-KR" sz="1200" i="1" dirty="0">
                <a:solidFill>
                  <a:srgbClr val="FF0000"/>
                </a:solidFill>
              </a:rPr>
              <a:t>supports limited combination only, i.e. PUSCH+PUSCH and PUCCH+PUCCH</a:t>
            </a:r>
          </a:p>
          <a:p>
            <a:pPr lvl="3">
              <a:buFont typeface="Wingdings" panose="05000000000000000000" pitchFamily="2" charset="2"/>
              <a:buChar char="Ø"/>
            </a:pPr>
            <a:r>
              <a:rPr lang="en-US" altLang="ko-KR" sz="1200" i="1" dirty="0">
                <a:solidFill>
                  <a:srgbClr val="FF0000"/>
                </a:solidFill>
              </a:rPr>
              <a:t>does not support asymmetric panel implementation, which is useful for vehicles (e.g. large panel(s) on upper body and small panel(s) on lower body) </a:t>
            </a:r>
          </a:p>
          <a:p>
            <a:pPr lvl="3">
              <a:buFont typeface="Wingdings" panose="05000000000000000000" pitchFamily="2" charset="2"/>
              <a:buChar char="Ø"/>
            </a:pPr>
            <a:r>
              <a:rPr lang="en-US" altLang="ko-KR" sz="1200" i="1" dirty="0">
                <a:solidFill>
                  <a:srgbClr val="FF0000"/>
                </a:solidFill>
              </a:rPr>
              <a:t>supports up to 2 panels and up to 4 layers only</a:t>
            </a:r>
          </a:p>
          <a:p>
            <a:pPr lvl="3">
              <a:buFont typeface="Wingdings" panose="05000000000000000000" pitchFamily="2" charset="2"/>
              <a:buChar char="Ø"/>
            </a:pPr>
            <a:r>
              <a:rPr lang="en-US" altLang="ko-KR" sz="1200" i="1" dirty="0">
                <a:solidFill>
                  <a:srgbClr val="FF0000"/>
                </a:solidFill>
              </a:rPr>
              <a:t>supports SFN scheme that does not provide coherent combining for URLLC applications </a:t>
            </a:r>
          </a:p>
          <a:p>
            <a:pPr lvl="2">
              <a:buFont typeface="Wingdings" panose="05000000000000000000" pitchFamily="2" charset="2"/>
              <a:buChar char="Ø"/>
            </a:pPr>
            <a:r>
              <a:rPr lang="en-US" altLang="ko-KR" sz="1400" i="1" dirty="0">
                <a:solidFill>
                  <a:srgbClr val="FF0000"/>
                </a:solidFill>
              </a:rPr>
              <a:t>R18 2TA </a:t>
            </a:r>
          </a:p>
          <a:p>
            <a:pPr lvl="3">
              <a:buFont typeface="Wingdings" panose="05000000000000000000" pitchFamily="2" charset="2"/>
              <a:buChar char="Ø"/>
            </a:pPr>
            <a:r>
              <a:rPr lang="en-US" altLang="ko-KR" sz="1200" i="1" dirty="0">
                <a:solidFill>
                  <a:srgbClr val="FF0000"/>
                </a:solidFill>
              </a:rPr>
              <a:t>supports only with multi-DCI mTRP operation, while different TA for different panel/TRP is needed in any mTRP operation (e.g. dynamic TRP switching, </a:t>
            </a:r>
            <a:r>
              <a:rPr lang="en-US" altLang="ko-KR" sz="1200" i="1" dirty="0" err="1">
                <a:solidFill>
                  <a:srgbClr val="FF0000"/>
                </a:solidFill>
              </a:rPr>
              <a:t>sDCI</a:t>
            </a:r>
            <a:r>
              <a:rPr lang="en-US" altLang="ko-KR" sz="1200" i="1" dirty="0">
                <a:solidFill>
                  <a:srgbClr val="FF0000"/>
                </a:solidFill>
              </a:rPr>
              <a:t> mTRP)</a:t>
            </a:r>
          </a:p>
          <a:p>
            <a:pPr lvl="2">
              <a:buFont typeface="Wingdings" panose="05000000000000000000" pitchFamily="2" charset="2"/>
              <a:buChar char="Ø"/>
            </a:pPr>
            <a:r>
              <a:rPr lang="en-US" altLang="ko-KR" sz="1400" i="1" dirty="0">
                <a:solidFill>
                  <a:srgbClr val="FF0000"/>
                </a:solidFill>
              </a:rPr>
              <a:t>R17 panel-specific beam report </a:t>
            </a:r>
          </a:p>
          <a:p>
            <a:pPr lvl="3">
              <a:buFont typeface="Wingdings" panose="05000000000000000000" pitchFamily="2" charset="2"/>
              <a:buChar char="Ø"/>
            </a:pPr>
            <a:r>
              <a:rPr lang="en-US" altLang="ko-KR" sz="1200" i="1" dirty="0">
                <a:solidFill>
                  <a:srgbClr val="FF0000"/>
                </a:solidFill>
              </a:rPr>
              <a:t>does not support symmetric panels</a:t>
            </a:r>
          </a:p>
          <a:p>
            <a:pPr lvl="3">
              <a:buFont typeface="Wingdings" panose="05000000000000000000" pitchFamily="2" charset="2"/>
              <a:buChar char="Ø"/>
            </a:pPr>
            <a:r>
              <a:rPr lang="en-US" altLang="ko-KR" sz="1200" i="1" dirty="0">
                <a:solidFill>
                  <a:srgbClr val="FF0000"/>
                </a:solidFill>
              </a:rPr>
              <a:t>does not support dynamic SRS port number adaptation according to the beam report</a:t>
            </a:r>
          </a:p>
          <a:p>
            <a:r>
              <a:rPr lang="en-US" altLang="ko-KR" sz="2400" dirty="0"/>
              <a:t>Objective</a:t>
            </a:r>
          </a:p>
          <a:p>
            <a:pPr lvl="1"/>
            <a:r>
              <a:rPr lang="en-US" altLang="ko-KR" sz="1600" dirty="0" err="1">
                <a:solidFill>
                  <a:srgbClr val="0070C0"/>
                </a:solidFill>
              </a:rPr>
              <a:t>STxMP</a:t>
            </a:r>
            <a:r>
              <a:rPr lang="en-US" altLang="ko-KR" sz="1600" dirty="0">
                <a:solidFill>
                  <a:srgbClr val="0070C0"/>
                </a:solidFill>
              </a:rPr>
              <a:t> enhancements </a:t>
            </a:r>
          </a:p>
          <a:p>
            <a:pPr lvl="2"/>
            <a:r>
              <a:rPr lang="en-US" altLang="ko-KR" sz="1400" dirty="0" err="1">
                <a:solidFill>
                  <a:srgbClr val="0070C0"/>
                </a:solidFill>
              </a:rPr>
              <a:t>STxMP</a:t>
            </a:r>
            <a:r>
              <a:rPr lang="en-US" altLang="ko-KR" sz="1400" dirty="0">
                <a:solidFill>
                  <a:srgbClr val="0070C0"/>
                </a:solidFill>
              </a:rPr>
              <a:t> for various channel/RS combinations (e.g. SRS+SRS, PUCCH+PUSCH) </a:t>
            </a:r>
          </a:p>
          <a:p>
            <a:pPr lvl="2"/>
            <a:r>
              <a:rPr lang="en-US" altLang="ko-KR" sz="1400" dirty="0" err="1">
                <a:solidFill>
                  <a:srgbClr val="0070C0"/>
                </a:solidFill>
              </a:rPr>
              <a:t>STxMP</a:t>
            </a:r>
            <a:r>
              <a:rPr lang="en-US" altLang="ko-KR" sz="1400" dirty="0">
                <a:solidFill>
                  <a:srgbClr val="0070C0"/>
                </a:solidFill>
              </a:rPr>
              <a:t> with asymmetric panels </a:t>
            </a:r>
          </a:p>
          <a:p>
            <a:pPr lvl="2"/>
            <a:r>
              <a:rPr lang="en-US" altLang="ko-KR" sz="1400" dirty="0">
                <a:solidFill>
                  <a:srgbClr val="0070C0"/>
                </a:solidFill>
              </a:rPr>
              <a:t>&gt;2 panel and &gt;4 layer </a:t>
            </a:r>
            <a:r>
              <a:rPr lang="en-US" altLang="ko-KR" sz="1400" dirty="0" err="1">
                <a:solidFill>
                  <a:srgbClr val="0070C0"/>
                </a:solidFill>
              </a:rPr>
              <a:t>STxMP</a:t>
            </a:r>
            <a:endParaRPr lang="en-US" altLang="ko-KR" sz="1400" dirty="0">
              <a:solidFill>
                <a:srgbClr val="0070C0"/>
              </a:solidFill>
            </a:endParaRPr>
          </a:p>
          <a:p>
            <a:pPr lvl="2"/>
            <a:r>
              <a:rPr lang="en-US" altLang="ko-KR" sz="1400" dirty="0">
                <a:solidFill>
                  <a:srgbClr val="0070C0"/>
                </a:solidFill>
              </a:rPr>
              <a:t>Coherent SFN </a:t>
            </a:r>
            <a:r>
              <a:rPr lang="en-US" altLang="ko-KR" sz="1400" dirty="0" err="1">
                <a:solidFill>
                  <a:srgbClr val="0070C0"/>
                </a:solidFill>
              </a:rPr>
              <a:t>STxMP</a:t>
            </a:r>
            <a:r>
              <a:rPr lang="en-US" altLang="ko-KR" sz="1400" dirty="0">
                <a:solidFill>
                  <a:srgbClr val="0070C0"/>
                </a:solidFill>
              </a:rPr>
              <a:t> </a:t>
            </a:r>
          </a:p>
          <a:p>
            <a:pPr lvl="1"/>
            <a:r>
              <a:rPr lang="en-US" altLang="ko-KR" sz="1600" dirty="0">
                <a:solidFill>
                  <a:srgbClr val="0070C0"/>
                </a:solidFill>
              </a:rPr>
              <a:t>2TA enhancement </a:t>
            </a:r>
          </a:p>
          <a:p>
            <a:pPr lvl="2"/>
            <a:r>
              <a:rPr lang="en-US" altLang="ko-KR" sz="1400" dirty="0">
                <a:solidFill>
                  <a:srgbClr val="0070C0"/>
                </a:solidFill>
              </a:rPr>
              <a:t>Support of 2TA feature without multi-DCI mTRP </a:t>
            </a:r>
            <a:r>
              <a:rPr lang="en-US" altLang="ko-KR" sz="1400" dirty="0" err="1" smtClean="0">
                <a:solidFill>
                  <a:srgbClr val="0070C0"/>
                </a:solidFill>
              </a:rPr>
              <a:t>restiction</a:t>
            </a:r>
            <a:endParaRPr lang="en-US" altLang="ko-KR" sz="1400" dirty="0">
              <a:solidFill>
                <a:srgbClr val="0070C0"/>
              </a:solidFill>
            </a:endParaRPr>
          </a:p>
          <a:p>
            <a:pPr lvl="1"/>
            <a:r>
              <a:rPr lang="en-US" altLang="ko-KR" sz="1600" dirty="0">
                <a:solidFill>
                  <a:srgbClr val="0070C0"/>
                </a:solidFill>
              </a:rPr>
              <a:t>Enhancements for dynamic switching across symmetric and asymmetric panels</a:t>
            </a:r>
          </a:p>
          <a:p>
            <a:pPr lvl="2"/>
            <a:r>
              <a:rPr lang="en-US" altLang="ko-KR" sz="1400" dirty="0">
                <a:solidFill>
                  <a:srgbClr val="0070C0"/>
                </a:solidFill>
              </a:rPr>
              <a:t>Extension of panel-specific beam report for symmetric panels</a:t>
            </a:r>
          </a:p>
          <a:p>
            <a:pPr lvl="2"/>
            <a:r>
              <a:rPr lang="en-US" altLang="ko-KR" sz="1400" dirty="0">
                <a:solidFill>
                  <a:srgbClr val="0070C0"/>
                </a:solidFill>
              </a:rPr>
              <a:t>Support of dynamic SRS port number adaptation for asymmetric panels</a:t>
            </a:r>
          </a:p>
          <a:p>
            <a:pPr lvl="1"/>
            <a:r>
              <a:rPr lang="en-US" altLang="ko-KR" sz="1600" dirty="0">
                <a:solidFill>
                  <a:srgbClr val="0070C0"/>
                </a:solidFill>
              </a:rPr>
              <a:t>RS enhancement </a:t>
            </a:r>
          </a:p>
          <a:p>
            <a:pPr lvl="2"/>
            <a:r>
              <a:rPr lang="en-US" altLang="ko-KR" sz="1400" dirty="0">
                <a:solidFill>
                  <a:srgbClr val="0070C0"/>
                </a:solidFill>
              </a:rPr>
              <a:t>Support for 3 and 4 UL PT-RS ports for &gt;2 panels</a:t>
            </a: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Tree>
    <p:extLst>
      <p:ext uri="{BB962C8B-B14F-4D97-AF65-F5344CB8AC3E}">
        <p14:creationId xmlns:p14="http://schemas.microsoft.com/office/powerpoint/2010/main" val="27513783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Positioning Enhancements </a:t>
            </a:r>
            <a:r>
              <a:rPr lang="en-US" altLang="ko-KR" dirty="0" smtClean="0"/>
              <a:t>[1/2</a:t>
            </a:r>
            <a:r>
              <a:rPr lang="en-US" altLang="ko-KR" dirty="0"/>
              <a:t>]</a:t>
            </a:r>
            <a:endParaRPr lang="ko-KR" altLang="en-US" dirty="0"/>
          </a:p>
        </p:txBody>
      </p:sp>
      <p:sp>
        <p:nvSpPr>
          <p:cNvPr id="3" name="내용 개체 틀 2"/>
          <p:cNvSpPr>
            <a:spLocks noGrp="1"/>
          </p:cNvSpPr>
          <p:nvPr>
            <p:ph idx="1"/>
          </p:nvPr>
        </p:nvSpPr>
        <p:spPr>
          <a:xfrm>
            <a:off x="419200" y="1333922"/>
            <a:ext cx="10153128" cy="7238578"/>
          </a:xfrm>
        </p:spPr>
        <p:txBody>
          <a:bodyPr>
            <a:normAutofit/>
          </a:bodyPr>
          <a:lstStyle/>
          <a:p>
            <a:r>
              <a:rPr lang="en-US" altLang="ko-KR" sz="2400" dirty="0"/>
              <a:t>Motivation</a:t>
            </a:r>
          </a:p>
          <a:p>
            <a:pPr lvl="1"/>
            <a:r>
              <a:rPr lang="en-US" altLang="ko-KR" sz="1600" dirty="0">
                <a:solidFill>
                  <a:schemeClr val="tx1"/>
                </a:solidFill>
              </a:rPr>
              <a:t>Rel-18 positioning introduces basic features to enhance positioning accuracy based on CPP. </a:t>
            </a:r>
            <a:br>
              <a:rPr lang="en-US" altLang="ko-KR" sz="1600" dirty="0">
                <a:solidFill>
                  <a:schemeClr val="tx1"/>
                </a:solidFill>
              </a:rPr>
            </a:br>
            <a:r>
              <a:rPr lang="en-US" altLang="ko-KR" sz="1600" dirty="0">
                <a:solidFill>
                  <a:schemeClr val="tx1"/>
                </a:solidFill>
              </a:rPr>
              <a:t>Further enhancements on the positioning accuracy for various scenarios is necessary</a:t>
            </a:r>
          </a:p>
          <a:p>
            <a:pPr lvl="2">
              <a:buFont typeface="Wingdings" panose="05000000000000000000" pitchFamily="2" charset="2"/>
              <a:buChar char="Ø"/>
            </a:pPr>
            <a:r>
              <a:rPr lang="en-US" altLang="ko-KR" sz="1400" i="1" dirty="0">
                <a:solidFill>
                  <a:srgbClr val="FF0000"/>
                </a:solidFill>
              </a:rPr>
              <a:t>Specifying PRU specific signaling and behavior would be beneficial from positioning accuracy and resource overhead/complexity reduction perspective. </a:t>
            </a:r>
          </a:p>
          <a:p>
            <a:pPr lvl="2">
              <a:buFont typeface="Wingdings" panose="05000000000000000000" pitchFamily="2" charset="2"/>
              <a:buChar char="Ø"/>
            </a:pPr>
            <a:r>
              <a:rPr lang="en-US" altLang="ko-KR" sz="1400" i="1" dirty="0">
                <a:solidFill>
                  <a:srgbClr val="FF0000"/>
                </a:solidFill>
              </a:rPr>
              <a:t>Several remaining works for CPP enhancement needs to be consider further </a:t>
            </a:r>
            <a:br>
              <a:rPr lang="en-US" altLang="ko-KR" sz="1400" i="1" dirty="0">
                <a:solidFill>
                  <a:srgbClr val="FF0000"/>
                </a:solidFill>
              </a:rPr>
            </a:br>
            <a:r>
              <a:rPr lang="en-US" altLang="ko-KR" sz="1400" i="1" dirty="0">
                <a:solidFill>
                  <a:srgbClr val="FF0000"/>
                </a:solidFill>
              </a:rPr>
              <a:t>(e.g. integer ambiguity resolution, multipath mitigation, and resource efficiency)</a:t>
            </a:r>
          </a:p>
          <a:p>
            <a:pPr lvl="1"/>
            <a:endParaRPr lang="en-GB" altLang="ko-KR" sz="100" dirty="0"/>
          </a:p>
          <a:p>
            <a:pPr lvl="1"/>
            <a:r>
              <a:rPr lang="en-US" altLang="ko-KR" sz="1600" dirty="0">
                <a:solidFill>
                  <a:schemeClr val="tx1"/>
                </a:solidFill>
              </a:rPr>
              <a:t>Rel-18 </a:t>
            </a:r>
            <a:r>
              <a:rPr lang="en-US" altLang="ko-KR" sz="1600" dirty="0" err="1">
                <a:solidFill>
                  <a:schemeClr val="tx1"/>
                </a:solidFill>
              </a:rPr>
              <a:t>RedCap</a:t>
            </a:r>
            <a:r>
              <a:rPr lang="en-US" altLang="ko-KR" sz="1600" dirty="0">
                <a:solidFill>
                  <a:schemeClr val="tx1"/>
                </a:solidFill>
              </a:rPr>
              <a:t> positioning requires special UE implementation of FH and BW capability, and may not be suitable for low power/low cost UEs and BW limited scenarios. In addition, Rel-18 CPP utilizing time-based positioning measurements for resolving integer ambiguity may not meet the target requirements if the UE receives/transmits narrowband positioning reference signals</a:t>
            </a:r>
            <a:br>
              <a:rPr lang="en-US" altLang="ko-KR" sz="1600" dirty="0">
                <a:solidFill>
                  <a:schemeClr val="tx1"/>
                </a:solidFill>
              </a:rPr>
            </a:br>
            <a:r>
              <a:rPr lang="en-US" altLang="ko-KR" sz="1600" dirty="0">
                <a:solidFill>
                  <a:schemeClr val="tx1"/>
                </a:solidFill>
              </a:rPr>
              <a:t>(e.g. </a:t>
            </a:r>
            <a:r>
              <a:rPr lang="en-US" altLang="ko-KR" sz="1600" dirty="0" err="1">
                <a:solidFill>
                  <a:schemeClr val="tx1"/>
                </a:solidFill>
              </a:rPr>
              <a:t>RedCap</a:t>
            </a:r>
            <a:r>
              <a:rPr lang="en-US" altLang="ko-KR" sz="1600" dirty="0">
                <a:solidFill>
                  <a:schemeClr val="tx1"/>
                </a:solidFill>
              </a:rPr>
              <a:t> UEs).</a:t>
            </a:r>
          </a:p>
          <a:p>
            <a:pPr lvl="2">
              <a:buFont typeface="Wingdings" panose="05000000000000000000" pitchFamily="2" charset="2"/>
              <a:buChar char="Ø"/>
            </a:pPr>
            <a:r>
              <a:rPr lang="en-US" altLang="ko-KR" sz="1400" i="1" dirty="0">
                <a:solidFill>
                  <a:srgbClr val="FF0000"/>
                </a:solidFill>
              </a:rPr>
              <a:t>It is necessary to investigate narrowband positioning support without FH, such as angle-based positioning enhancements to achieve higher accuracy. </a:t>
            </a:r>
          </a:p>
          <a:p>
            <a:pPr lvl="2">
              <a:buFont typeface="Wingdings" panose="05000000000000000000" pitchFamily="2" charset="2"/>
              <a:buChar char="Ø"/>
            </a:pPr>
            <a:r>
              <a:rPr lang="en-US" altLang="ko-KR" sz="1400" i="1" dirty="0">
                <a:solidFill>
                  <a:srgbClr val="FF0000"/>
                </a:solidFill>
              </a:rPr>
              <a:t>Methods to support high accuracy with CPP using narrowband reference signals needs to be investigate, especially for </a:t>
            </a:r>
            <a:r>
              <a:rPr lang="en-US" altLang="ko-KR" sz="1400" i="1" dirty="0" err="1">
                <a:solidFill>
                  <a:srgbClr val="FF0000"/>
                </a:solidFill>
              </a:rPr>
              <a:t>RedCap</a:t>
            </a:r>
            <a:r>
              <a:rPr lang="en-US" altLang="ko-KR" sz="1400" i="1" dirty="0">
                <a:solidFill>
                  <a:srgbClr val="FF0000"/>
                </a:solidFill>
              </a:rPr>
              <a:t> UEs.</a:t>
            </a:r>
          </a:p>
          <a:p>
            <a:endParaRPr lang="en-US" altLang="ko-KR" sz="500" dirty="0"/>
          </a:p>
          <a:p>
            <a:r>
              <a:rPr lang="en-US" altLang="ko-KR" sz="2400" dirty="0"/>
              <a:t>Objective</a:t>
            </a:r>
          </a:p>
          <a:p>
            <a:pPr lvl="1"/>
            <a:r>
              <a:rPr lang="en-GB" altLang="ko-KR" sz="1600" dirty="0">
                <a:solidFill>
                  <a:srgbClr val="0070C0"/>
                </a:solidFill>
              </a:rPr>
              <a:t>NR CPP enhancement </a:t>
            </a:r>
          </a:p>
          <a:p>
            <a:pPr lvl="2"/>
            <a:r>
              <a:rPr lang="en-US" altLang="ko-KR" sz="1400" dirty="0">
                <a:solidFill>
                  <a:srgbClr val="0070C0"/>
                </a:solidFill>
              </a:rPr>
              <a:t>Enhancement on signaling and measurement report for the carrier phase positioning</a:t>
            </a:r>
          </a:p>
          <a:p>
            <a:pPr lvl="3"/>
            <a:r>
              <a:rPr lang="en-US" altLang="ko-KR" sz="1200" dirty="0">
                <a:solidFill>
                  <a:srgbClr val="0070C0"/>
                </a:solidFill>
              </a:rPr>
              <a:t>PRU specific enhancements</a:t>
            </a:r>
          </a:p>
          <a:p>
            <a:pPr lvl="3"/>
            <a:r>
              <a:rPr lang="en-US" altLang="ko-KR" sz="1200" dirty="0">
                <a:solidFill>
                  <a:srgbClr val="0070C0"/>
                </a:solidFill>
              </a:rPr>
              <a:t>Further integer ambiguity resolution (e.g. Multiple RF frequencies for the carrier phase measurements report )</a:t>
            </a:r>
          </a:p>
          <a:p>
            <a:pPr lvl="2"/>
            <a:r>
              <a:rPr lang="en-US" altLang="ko-KR" sz="1400" dirty="0">
                <a:solidFill>
                  <a:srgbClr val="0070C0"/>
                </a:solidFill>
              </a:rPr>
              <a:t>The carrier phase measurement report together with legacy positioning measurements</a:t>
            </a:r>
            <a:br>
              <a:rPr lang="en-US" altLang="ko-KR" sz="1400" dirty="0">
                <a:solidFill>
                  <a:srgbClr val="0070C0"/>
                </a:solidFill>
              </a:rPr>
            </a:br>
            <a:r>
              <a:rPr lang="en-US" altLang="ko-KR" sz="1400" dirty="0">
                <a:solidFill>
                  <a:srgbClr val="0070C0"/>
                </a:solidFill>
              </a:rPr>
              <a:t>other than time-based positioning measurements (e.g. angle-based positioning measurement)</a:t>
            </a:r>
          </a:p>
          <a:p>
            <a:pPr lvl="1"/>
            <a:r>
              <a:rPr lang="en-US" altLang="ko-KR" sz="1600" dirty="0">
                <a:solidFill>
                  <a:srgbClr val="0070C0"/>
                </a:solidFill>
              </a:rPr>
              <a:t>Positioning enhancement for narrowband RS transmission/reception without FH</a:t>
            </a:r>
          </a:p>
          <a:p>
            <a:pPr lvl="2"/>
            <a:r>
              <a:rPr lang="en-US" altLang="ko-KR" sz="1400" dirty="0">
                <a:solidFill>
                  <a:srgbClr val="0070C0"/>
                </a:solidFill>
              </a:rPr>
              <a:t>CPP support for </a:t>
            </a:r>
            <a:r>
              <a:rPr lang="en-US" altLang="ko-KR" sz="1400" dirty="0" err="1">
                <a:solidFill>
                  <a:srgbClr val="0070C0"/>
                </a:solidFill>
              </a:rPr>
              <a:t>RedCap</a:t>
            </a:r>
            <a:r>
              <a:rPr lang="en-US" altLang="ko-KR" sz="1400" dirty="0">
                <a:solidFill>
                  <a:srgbClr val="0070C0"/>
                </a:solidFill>
              </a:rPr>
              <a:t> positioning (or narrowband UEs) </a:t>
            </a:r>
          </a:p>
          <a:p>
            <a:pPr lvl="2"/>
            <a:r>
              <a:rPr lang="en-US" altLang="ko-KR" sz="1400" dirty="0">
                <a:solidFill>
                  <a:srgbClr val="0070C0"/>
                </a:solidFill>
              </a:rPr>
              <a:t>UL </a:t>
            </a:r>
            <a:r>
              <a:rPr lang="en-US" altLang="ko-KR" sz="1400" dirty="0" err="1">
                <a:solidFill>
                  <a:srgbClr val="0070C0"/>
                </a:solidFill>
              </a:rPr>
              <a:t>AoA</a:t>
            </a:r>
            <a:r>
              <a:rPr lang="en-US" altLang="ko-KR" sz="1400" dirty="0">
                <a:solidFill>
                  <a:srgbClr val="0070C0"/>
                </a:solidFill>
              </a:rPr>
              <a:t> Enhancements </a:t>
            </a:r>
          </a:p>
          <a:p>
            <a:pPr lvl="2"/>
            <a:r>
              <a:rPr lang="en-US" altLang="ko-KR" sz="1400" dirty="0">
                <a:solidFill>
                  <a:srgbClr val="0070C0"/>
                </a:solidFill>
              </a:rPr>
              <a:t>Others (time/angle-based positioning without FH) </a:t>
            </a:r>
          </a:p>
        </p:txBody>
      </p:sp>
      <p:pic>
        <p:nvPicPr>
          <p:cNvPr id="4" name="그림 3">
            <a:extLst>
              <a:ext uri="{FF2B5EF4-FFF2-40B4-BE49-F238E27FC236}">
                <a16:creationId xmlns="" xmlns:a16="http://schemas.microsoft.com/office/drawing/2014/main" id="{F1A2BCE0-6F9D-49E6-84A0-A9B3E0E06E21}"/>
              </a:ext>
            </a:extLst>
          </p:cNvPr>
          <p:cNvPicPr>
            <a:picLocks noChangeAspect="1"/>
          </p:cNvPicPr>
          <p:nvPr/>
        </p:nvPicPr>
        <p:blipFill>
          <a:blip r:embed="rId3"/>
          <a:stretch>
            <a:fillRect/>
          </a:stretch>
        </p:blipFill>
        <p:spPr>
          <a:xfrm>
            <a:off x="11436424" y="1693962"/>
            <a:ext cx="2875869" cy="2875869"/>
          </a:xfrm>
          <a:prstGeom prst="rect">
            <a:avLst/>
          </a:prstGeom>
        </p:spPr>
      </p:pic>
      <p:sp>
        <p:nvSpPr>
          <p:cNvPr id="5" name="TextBox 4">
            <a:extLst>
              <a:ext uri="{FF2B5EF4-FFF2-40B4-BE49-F238E27FC236}">
                <a16:creationId xmlns="" xmlns:a16="http://schemas.microsoft.com/office/drawing/2014/main" id="{6E28C9D5-CCD1-483A-BEF1-A723AEDCCA02}"/>
              </a:ext>
            </a:extLst>
          </p:cNvPr>
          <p:cNvSpPr txBox="1"/>
          <p:nvPr/>
        </p:nvSpPr>
        <p:spPr>
          <a:xfrm>
            <a:off x="11436423" y="4646290"/>
            <a:ext cx="2875869" cy="261610"/>
          </a:xfrm>
          <a:prstGeom prst="rect">
            <a:avLst/>
          </a:prstGeom>
          <a:noFill/>
        </p:spPr>
        <p:txBody>
          <a:bodyPr wrap="square" rtlCol="0">
            <a:spAutoFit/>
          </a:bodyPr>
          <a:lstStyle/>
          <a:p>
            <a:r>
              <a:rPr lang="en-US" altLang="ko-KR" sz="1100" dirty="0">
                <a:latin typeface="Arial" panose="020B0604020202020204" pitchFamily="34" charset="0"/>
                <a:cs typeface="Arial" panose="020B0604020202020204" pitchFamily="34" charset="0"/>
              </a:rPr>
              <a:t>Fig. 1 PRU specific signaling and behavior</a:t>
            </a:r>
            <a:endParaRPr lang="ko-KR" altLang="en-US" sz="1100" dirty="0">
              <a:latin typeface="Arial" panose="020B0604020202020204" pitchFamily="34" charset="0"/>
              <a:cs typeface="Arial" panose="020B0604020202020204" pitchFamily="34" charset="0"/>
            </a:endParaRPr>
          </a:p>
        </p:txBody>
      </p:sp>
      <p:sp>
        <p:nvSpPr>
          <p:cNvPr id="7" name="TextBox 6">
            <a:extLst>
              <a:ext uri="{FF2B5EF4-FFF2-40B4-BE49-F238E27FC236}">
                <a16:creationId xmlns="" xmlns:a16="http://schemas.microsoft.com/office/drawing/2014/main" id="{34A2C686-10B2-40F9-AD44-30A510C60E00}"/>
              </a:ext>
            </a:extLst>
          </p:cNvPr>
          <p:cNvSpPr txBox="1"/>
          <p:nvPr/>
        </p:nvSpPr>
        <p:spPr>
          <a:xfrm>
            <a:off x="11303697" y="7993840"/>
            <a:ext cx="3207348" cy="261610"/>
          </a:xfrm>
          <a:prstGeom prst="rect">
            <a:avLst/>
          </a:prstGeom>
          <a:noFill/>
        </p:spPr>
        <p:txBody>
          <a:bodyPr wrap="square" rtlCol="0">
            <a:spAutoFit/>
          </a:bodyPr>
          <a:lstStyle/>
          <a:p>
            <a:r>
              <a:rPr lang="en-US" altLang="ko-KR" sz="1100" dirty="0">
                <a:latin typeface="Arial" panose="020B0604020202020204" pitchFamily="34" charset="0"/>
                <a:cs typeface="Arial" panose="020B0604020202020204" pitchFamily="34" charset="0"/>
              </a:rPr>
              <a:t>Fig. 2 Rel-18 CPP performance with 20MHz BW</a:t>
            </a:r>
            <a:endParaRPr lang="ko-KR" altLang="en-US" sz="1100" dirty="0">
              <a:latin typeface="Arial" panose="020B0604020202020204" pitchFamily="34" charset="0"/>
              <a:cs typeface="Arial" panose="020B0604020202020204" pitchFamily="34" charset="0"/>
            </a:endParaRPr>
          </a:p>
        </p:txBody>
      </p:sp>
      <p:pic>
        <p:nvPicPr>
          <p:cNvPr id="11" name="Picture 2">
            <a:extLst>
              <a:ext uri="{FF2B5EF4-FFF2-40B4-BE49-F238E27FC236}">
                <a16:creationId xmlns="" xmlns:a16="http://schemas.microsoft.com/office/drawing/2014/main" id="{01117DD7-B373-4B2B-99E8-21F84C558B36}"/>
              </a:ext>
            </a:extLst>
          </p:cNvPr>
          <p:cNvPicPr>
            <a:picLocks noChangeAspect="1"/>
          </p:cNvPicPr>
          <p:nvPr/>
        </p:nvPicPr>
        <p:blipFill>
          <a:blip r:embed="rId4"/>
          <a:stretch>
            <a:fillRect/>
          </a:stretch>
        </p:blipFill>
        <p:spPr>
          <a:xfrm>
            <a:off x="10874107" y="4958283"/>
            <a:ext cx="4000500" cy="3000375"/>
          </a:xfrm>
          <a:prstGeom prst="rect">
            <a:avLst/>
          </a:prstGeom>
        </p:spPr>
      </p:pic>
    </p:spTree>
    <p:extLst>
      <p:ext uri="{BB962C8B-B14F-4D97-AF65-F5344CB8AC3E}">
        <p14:creationId xmlns:p14="http://schemas.microsoft.com/office/powerpoint/2010/main" val="20658342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Positioning Enhancements </a:t>
            </a:r>
            <a:r>
              <a:rPr lang="en-US" altLang="ko-KR" dirty="0" smtClean="0"/>
              <a:t>[2/2</a:t>
            </a:r>
            <a:r>
              <a:rPr lang="en-US" altLang="ko-KR" dirty="0"/>
              <a:t>]</a:t>
            </a:r>
            <a:endParaRPr lang="ko-KR" altLang="en-US" dirty="0"/>
          </a:p>
        </p:txBody>
      </p:sp>
      <p:sp>
        <p:nvSpPr>
          <p:cNvPr id="3" name="내용 개체 틀 2"/>
          <p:cNvSpPr>
            <a:spLocks noGrp="1"/>
          </p:cNvSpPr>
          <p:nvPr>
            <p:ph idx="1"/>
          </p:nvPr>
        </p:nvSpPr>
        <p:spPr>
          <a:xfrm>
            <a:off x="419200" y="1333922"/>
            <a:ext cx="14185576" cy="7238578"/>
          </a:xfrm>
        </p:spPr>
        <p:txBody>
          <a:bodyPr>
            <a:normAutofit/>
          </a:bodyPr>
          <a:lstStyle/>
          <a:p>
            <a:r>
              <a:rPr lang="en-US" altLang="ko-KR" sz="2400" dirty="0"/>
              <a:t>Motivation</a:t>
            </a:r>
          </a:p>
          <a:p>
            <a:pPr lvl="1"/>
            <a:r>
              <a:rPr lang="en-US" altLang="ko-KR" sz="1600" dirty="0">
                <a:solidFill>
                  <a:schemeClr val="tx1"/>
                </a:solidFill>
              </a:rPr>
              <a:t>Rel-18 </a:t>
            </a:r>
            <a:r>
              <a:rPr lang="en-US" altLang="ko-KR" sz="1600" dirty="0" err="1">
                <a:solidFill>
                  <a:schemeClr val="tx1"/>
                </a:solidFill>
              </a:rPr>
              <a:t>sidelink</a:t>
            </a:r>
            <a:r>
              <a:rPr lang="en-US" altLang="ko-KR" sz="1600" dirty="0">
                <a:solidFill>
                  <a:schemeClr val="tx1"/>
                </a:solidFill>
              </a:rPr>
              <a:t> positioning is limited to FR1 ITS and licensed bands, where the supported bandwidth may not be sufficient in achieving all the accuracy requirements.</a:t>
            </a:r>
          </a:p>
          <a:p>
            <a:pPr lvl="2"/>
            <a:r>
              <a:rPr lang="en-US" altLang="ko-KR" sz="1400" dirty="0">
                <a:solidFill>
                  <a:schemeClr val="tx1"/>
                </a:solidFill>
              </a:rPr>
              <a:t>Rel-18 did not exclude SL positioning in FR2, but the detailed operation was not specified</a:t>
            </a:r>
          </a:p>
          <a:p>
            <a:pPr lvl="1"/>
            <a:r>
              <a:rPr lang="en-US" altLang="ko-KR" sz="1600" dirty="0">
                <a:solidFill>
                  <a:schemeClr val="tx1"/>
                </a:solidFill>
              </a:rPr>
              <a:t>Carrier-phase positioning(CPP) was specified in Rel-18 </a:t>
            </a:r>
            <a:r>
              <a:rPr lang="en-US" altLang="ko-KR" sz="1600" dirty="0" err="1">
                <a:solidFill>
                  <a:schemeClr val="tx1"/>
                </a:solidFill>
              </a:rPr>
              <a:t>Uu</a:t>
            </a:r>
            <a:r>
              <a:rPr lang="en-US" altLang="ko-KR" sz="1600" dirty="0">
                <a:solidFill>
                  <a:schemeClr val="tx1"/>
                </a:solidFill>
              </a:rPr>
              <a:t> link positioning to improve the positioning accuracy. The same benefit of positioning accuracy improvement can be achieved in </a:t>
            </a:r>
            <a:r>
              <a:rPr lang="en-US" altLang="ko-KR" sz="1600" dirty="0" err="1">
                <a:solidFill>
                  <a:schemeClr val="tx1"/>
                </a:solidFill>
              </a:rPr>
              <a:t>sidelink</a:t>
            </a:r>
            <a:r>
              <a:rPr lang="en-US" altLang="ko-KR" sz="1600" dirty="0">
                <a:solidFill>
                  <a:schemeClr val="tx1"/>
                </a:solidFill>
              </a:rPr>
              <a:t>, possibly with a narrow bandwidth in FR1 ITS band.</a:t>
            </a:r>
          </a:p>
          <a:p>
            <a:pPr lvl="1"/>
            <a:r>
              <a:rPr lang="en-US" altLang="ko-KR" sz="1600" dirty="0" err="1">
                <a:solidFill>
                  <a:schemeClr val="tx1"/>
                </a:solidFill>
              </a:rPr>
              <a:t>Sidelink</a:t>
            </a:r>
            <a:r>
              <a:rPr lang="en-US" altLang="ko-KR" sz="1600" dirty="0">
                <a:solidFill>
                  <a:schemeClr val="tx1"/>
                </a:solidFill>
              </a:rPr>
              <a:t> positioning will mostly be used for battery-driven devices. Power saving is one of the most important aspect for successful </a:t>
            </a:r>
            <a:r>
              <a:rPr lang="en-US" altLang="ko-KR" sz="1600" dirty="0" err="1">
                <a:solidFill>
                  <a:schemeClr val="tx1"/>
                </a:solidFill>
              </a:rPr>
              <a:t>sidelink</a:t>
            </a:r>
            <a:r>
              <a:rPr lang="en-US" altLang="ko-KR" sz="1600" dirty="0">
                <a:solidFill>
                  <a:schemeClr val="tx1"/>
                </a:solidFill>
              </a:rPr>
              <a:t> positioning deployment.</a:t>
            </a:r>
          </a:p>
          <a:p>
            <a:endParaRPr lang="en-US" altLang="ko-KR" sz="500" dirty="0"/>
          </a:p>
          <a:p>
            <a:r>
              <a:rPr lang="en-US" altLang="ko-KR" sz="2400" dirty="0"/>
              <a:t>Objective</a:t>
            </a:r>
          </a:p>
          <a:p>
            <a:pPr lvl="1"/>
            <a:r>
              <a:rPr lang="en-US" altLang="ko-KR" sz="1600" dirty="0" err="1">
                <a:solidFill>
                  <a:srgbClr val="000046"/>
                </a:solidFill>
              </a:rPr>
              <a:t>Sidelink</a:t>
            </a:r>
            <a:r>
              <a:rPr lang="en-US" altLang="ko-KR" sz="1600" dirty="0">
                <a:solidFill>
                  <a:srgbClr val="000046"/>
                </a:solidFill>
              </a:rPr>
              <a:t> positioning enhancements</a:t>
            </a:r>
          </a:p>
          <a:p>
            <a:pPr lvl="2"/>
            <a:r>
              <a:rPr lang="en-US" altLang="ko-KR" sz="1400" dirty="0">
                <a:solidFill>
                  <a:srgbClr val="000046"/>
                </a:solidFill>
              </a:rPr>
              <a:t>Support of </a:t>
            </a:r>
            <a:r>
              <a:rPr lang="en-US" altLang="ko-KR" sz="1400" dirty="0" err="1">
                <a:solidFill>
                  <a:srgbClr val="000046"/>
                </a:solidFill>
              </a:rPr>
              <a:t>sidelink</a:t>
            </a:r>
            <a:r>
              <a:rPr lang="en-US" altLang="ko-KR" sz="1400" dirty="0">
                <a:solidFill>
                  <a:srgbClr val="000046"/>
                </a:solidFill>
              </a:rPr>
              <a:t> positioning in FR1 unlicensed band, FR2 ITS and licensed band, and FR2 unlicensed band [RAN1, RAN2]</a:t>
            </a:r>
          </a:p>
          <a:p>
            <a:pPr lvl="3"/>
            <a:r>
              <a:rPr lang="en-US" altLang="ko-KR" sz="1400" dirty="0">
                <a:solidFill>
                  <a:srgbClr val="000046"/>
                </a:solidFill>
              </a:rPr>
              <a:t>Unlicensed channel access and physical layer structure with applying Rel-18 design whenever possible</a:t>
            </a:r>
          </a:p>
          <a:p>
            <a:pPr lvl="3"/>
            <a:r>
              <a:rPr lang="en-US" altLang="ko-KR" sz="1400" dirty="0">
                <a:solidFill>
                  <a:srgbClr val="000046"/>
                </a:solidFill>
              </a:rPr>
              <a:t>Introduce a beam management mechanism for </a:t>
            </a:r>
            <a:r>
              <a:rPr lang="en-US" altLang="ko-KR" sz="1400" dirty="0" err="1">
                <a:solidFill>
                  <a:srgbClr val="000046"/>
                </a:solidFill>
              </a:rPr>
              <a:t>sidelink</a:t>
            </a:r>
            <a:r>
              <a:rPr lang="en-US" altLang="ko-KR" sz="1400" dirty="0">
                <a:solidFill>
                  <a:srgbClr val="000046"/>
                </a:solidFill>
              </a:rPr>
              <a:t> positioning in FR2</a:t>
            </a:r>
          </a:p>
          <a:p>
            <a:pPr lvl="2"/>
            <a:r>
              <a:rPr lang="en-US" altLang="ko-KR" sz="1400" dirty="0">
                <a:solidFill>
                  <a:srgbClr val="000046"/>
                </a:solidFill>
              </a:rPr>
              <a:t>Support </a:t>
            </a:r>
            <a:r>
              <a:rPr lang="en-US" altLang="ko-KR" sz="1400" dirty="0" err="1">
                <a:solidFill>
                  <a:srgbClr val="000046"/>
                </a:solidFill>
              </a:rPr>
              <a:t>sidelink</a:t>
            </a:r>
            <a:r>
              <a:rPr lang="en-US" altLang="ko-KR" sz="1400" dirty="0">
                <a:solidFill>
                  <a:srgbClr val="000046"/>
                </a:solidFill>
              </a:rPr>
              <a:t> carrier-phase positioning for UE-based and network-based </a:t>
            </a:r>
            <a:r>
              <a:rPr lang="en-US" altLang="ko-KR" sz="1400" dirty="0" err="1">
                <a:solidFill>
                  <a:srgbClr val="000046"/>
                </a:solidFill>
              </a:rPr>
              <a:t>sidelink</a:t>
            </a:r>
            <a:r>
              <a:rPr lang="en-US" altLang="ko-KR" sz="1400" dirty="0">
                <a:solidFill>
                  <a:srgbClr val="000046"/>
                </a:solidFill>
              </a:rPr>
              <a:t> positioning</a:t>
            </a:r>
          </a:p>
          <a:p>
            <a:pPr lvl="3"/>
            <a:r>
              <a:rPr lang="en-US" altLang="ko-KR" sz="1400" dirty="0">
                <a:solidFill>
                  <a:srgbClr val="000046"/>
                </a:solidFill>
              </a:rPr>
              <a:t>Mechanism for </a:t>
            </a:r>
            <a:r>
              <a:rPr lang="en-US" altLang="ko-KR" sz="1400" dirty="0" err="1">
                <a:solidFill>
                  <a:srgbClr val="000046"/>
                </a:solidFill>
              </a:rPr>
              <a:t>sidelink</a:t>
            </a:r>
            <a:r>
              <a:rPr lang="en-US" altLang="ko-KR" sz="1400" dirty="0">
                <a:solidFill>
                  <a:srgbClr val="000046"/>
                </a:solidFill>
              </a:rPr>
              <a:t> carrier phase estimation with applying Rel-18 design whenever possible</a:t>
            </a:r>
          </a:p>
          <a:p>
            <a:pPr lvl="3"/>
            <a:r>
              <a:rPr lang="en-US" altLang="ko-KR" sz="1400" dirty="0">
                <a:solidFill>
                  <a:srgbClr val="000046"/>
                </a:solidFill>
              </a:rPr>
              <a:t>Combined </a:t>
            </a:r>
            <a:r>
              <a:rPr lang="en-US" altLang="ko-KR" sz="1400" dirty="0" err="1">
                <a:solidFill>
                  <a:srgbClr val="000046"/>
                </a:solidFill>
              </a:rPr>
              <a:t>Uu</a:t>
            </a:r>
            <a:r>
              <a:rPr lang="en-US" altLang="ko-KR" sz="1400" dirty="0">
                <a:solidFill>
                  <a:srgbClr val="000046"/>
                </a:solidFill>
              </a:rPr>
              <a:t> link and </a:t>
            </a:r>
            <a:r>
              <a:rPr lang="en-US" altLang="ko-KR" sz="1400" dirty="0" err="1">
                <a:solidFill>
                  <a:srgbClr val="000046"/>
                </a:solidFill>
              </a:rPr>
              <a:t>sidelink</a:t>
            </a:r>
            <a:r>
              <a:rPr lang="en-US" altLang="ko-KR" sz="1400" dirty="0">
                <a:solidFill>
                  <a:srgbClr val="000046"/>
                </a:solidFill>
              </a:rPr>
              <a:t> based carrier-phase positioning</a:t>
            </a:r>
            <a:endParaRPr lang="en-US" altLang="ko-KR" sz="1000" dirty="0">
              <a:solidFill>
                <a:srgbClr val="000046"/>
              </a:solidFill>
            </a:endParaRPr>
          </a:p>
          <a:p>
            <a:pPr lvl="2"/>
            <a:r>
              <a:rPr lang="en-US" altLang="ko-KR" sz="1400" dirty="0">
                <a:solidFill>
                  <a:srgbClr val="000046"/>
                </a:solidFill>
              </a:rPr>
              <a:t>Support power saving for </a:t>
            </a:r>
            <a:r>
              <a:rPr lang="en-US" altLang="ko-KR" sz="1400" dirty="0" err="1">
                <a:solidFill>
                  <a:srgbClr val="000046"/>
                </a:solidFill>
              </a:rPr>
              <a:t>sidelink</a:t>
            </a:r>
            <a:r>
              <a:rPr lang="en-US" altLang="ko-KR" sz="1400" dirty="0">
                <a:solidFill>
                  <a:srgbClr val="000046"/>
                </a:solidFill>
              </a:rPr>
              <a:t> positioning</a:t>
            </a:r>
          </a:p>
          <a:p>
            <a:pPr lvl="3"/>
            <a:r>
              <a:rPr lang="en-US" altLang="ko-KR" sz="1400" dirty="0">
                <a:solidFill>
                  <a:srgbClr val="000046"/>
                </a:solidFill>
              </a:rPr>
              <a:t>Introduce a power saving mechanism for </a:t>
            </a:r>
            <a:r>
              <a:rPr lang="en-US" altLang="ko-KR" sz="1400" dirty="0" err="1">
                <a:solidFill>
                  <a:srgbClr val="000046"/>
                </a:solidFill>
              </a:rPr>
              <a:t>sidelink</a:t>
            </a:r>
            <a:r>
              <a:rPr lang="en-US" altLang="ko-KR" sz="1400" dirty="0">
                <a:solidFill>
                  <a:srgbClr val="000046"/>
                </a:solidFill>
              </a:rPr>
              <a:t> positioning with applying Rel-17 design (i.e., SL DRX, partial sensing) whenever possible</a:t>
            </a: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Tree>
    <p:extLst>
      <p:ext uri="{BB962C8B-B14F-4D97-AF65-F5344CB8AC3E}">
        <p14:creationId xmlns:p14="http://schemas.microsoft.com/office/powerpoint/2010/main" val="60024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Enhanced NW Energy Saving</a:t>
            </a:r>
            <a:endParaRPr lang="ko-KR" altLang="en-US" dirty="0"/>
          </a:p>
        </p:txBody>
      </p:sp>
      <p:sp>
        <p:nvSpPr>
          <p:cNvPr id="3" name="내용 개체 틀 2"/>
          <p:cNvSpPr>
            <a:spLocks noGrp="1"/>
          </p:cNvSpPr>
          <p:nvPr>
            <p:ph idx="1"/>
          </p:nvPr>
        </p:nvSpPr>
        <p:spPr>
          <a:xfrm>
            <a:off x="419200" y="1333922"/>
            <a:ext cx="14185576" cy="7238578"/>
          </a:xfrm>
        </p:spPr>
        <p:txBody>
          <a:bodyPr>
            <a:normAutofit/>
          </a:bodyPr>
          <a:lstStyle/>
          <a:p>
            <a:r>
              <a:rPr lang="en-US" altLang="ko-KR" sz="2400" dirty="0"/>
              <a:t>Motivation</a:t>
            </a:r>
          </a:p>
          <a:p>
            <a:pPr lvl="1"/>
            <a:r>
              <a:rPr lang="en-US" altLang="ko-KR" sz="1600" dirty="0">
                <a:solidFill>
                  <a:schemeClr val="tx1"/>
                </a:solidFill>
              </a:rPr>
              <a:t>Rel-18 NW Energy Saving (NES) WI introduces S/P-domain techniques focusing on single TRP operation, while adaptation of TRPs in multi-TRP operation has shown performance gain during SI phase.</a:t>
            </a:r>
          </a:p>
          <a:p>
            <a:pPr lvl="1"/>
            <a:r>
              <a:rPr lang="en-US" altLang="ko-KR" sz="1600" dirty="0">
                <a:solidFill>
                  <a:schemeClr val="tx1"/>
                </a:solidFill>
              </a:rPr>
              <a:t>Rel-18 NES SI/WI has been initially considered/evaluated assuming deployment scenario without NCR and focusing on licensed band operation.</a:t>
            </a:r>
          </a:p>
          <a:p>
            <a:pPr lvl="1"/>
            <a:endParaRPr lang="en-GB" altLang="ko-KR" sz="100" dirty="0"/>
          </a:p>
          <a:p>
            <a:pPr lvl="1"/>
            <a:r>
              <a:rPr lang="en-US" altLang="ko-KR" sz="1600" dirty="0">
                <a:solidFill>
                  <a:schemeClr val="tx1"/>
                </a:solidFill>
              </a:rPr>
              <a:t>To make NES feature more versatile, support of NES can be extended to additional scenario/deployment such as multi-TRP operation, NCR and unlicensed band environment.</a:t>
            </a:r>
          </a:p>
          <a:p>
            <a:endParaRPr lang="en-US" altLang="ko-KR" sz="500" dirty="0"/>
          </a:p>
          <a:p>
            <a:r>
              <a:rPr lang="en-US" altLang="ko-KR" sz="2400" dirty="0"/>
              <a:t>Objective</a:t>
            </a:r>
          </a:p>
          <a:p>
            <a:pPr lvl="1"/>
            <a:r>
              <a:rPr lang="en-US" altLang="ko-KR" sz="1600" dirty="0">
                <a:solidFill>
                  <a:srgbClr val="0070C0"/>
                </a:solidFill>
              </a:rPr>
              <a:t>Dynamic TRP adaptation (on/off) mechanism for NW energy savings in multi-TRP operation</a:t>
            </a:r>
            <a:endParaRPr lang="en-GB" altLang="ko-KR" sz="1600" dirty="0">
              <a:solidFill>
                <a:srgbClr val="0070C0"/>
              </a:solidFill>
            </a:endParaRPr>
          </a:p>
          <a:p>
            <a:pPr lvl="2"/>
            <a:r>
              <a:rPr lang="en-GB" altLang="ko-KR" sz="1400" dirty="0">
                <a:solidFill>
                  <a:srgbClr val="0070C0"/>
                </a:solidFill>
              </a:rPr>
              <a:t>Enhancements of CSI, TCI, beam management and repetition related procedures to enable efficient adaptation of TRPs</a:t>
            </a:r>
          </a:p>
          <a:p>
            <a:pPr lvl="1"/>
            <a:r>
              <a:rPr lang="en-US" altLang="ko-KR" sz="1600" dirty="0">
                <a:solidFill>
                  <a:srgbClr val="0070C0"/>
                </a:solidFill>
              </a:rPr>
              <a:t>Enhancement to support NES techniques under NCR deployment and unlicensed band operation</a:t>
            </a:r>
            <a:endParaRPr lang="en-GB" altLang="ko-KR" sz="1400" dirty="0">
              <a:solidFill>
                <a:srgbClr val="0070C0"/>
              </a:solidFill>
            </a:endParaRP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
        <p:nvSpPr>
          <p:cNvPr id="8" name="TextBox 7"/>
          <p:cNvSpPr txBox="1"/>
          <p:nvPr/>
        </p:nvSpPr>
        <p:spPr>
          <a:xfrm>
            <a:off x="5530772" y="7548096"/>
            <a:ext cx="3962431" cy="338554"/>
          </a:xfrm>
          <a:prstGeom prst="rect">
            <a:avLst/>
          </a:prstGeom>
          <a:noFill/>
        </p:spPr>
        <p:txBody>
          <a:bodyPr wrap="none" rtlCol="0">
            <a:spAutoFit/>
          </a:bodyPr>
          <a:lstStyle/>
          <a:p>
            <a:r>
              <a:rPr lang="en-US" altLang="ko-KR" sz="1600" dirty="0">
                <a:latin typeface="Arial" panose="020B0604020202020204" pitchFamily="34" charset="0"/>
                <a:cs typeface="Arial" panose="020B0604020202020204" pitchFamily="34" charset="0"/>
              </a:rPr>
              <a:t>Multi-TRP operation with enhanced NES</a:t>
            </a:r>
            <a:endParaRPr lang="ko-KR" altLang="en-US" sz="1600" dirty="0">
              <a:latin typeface="Arial" panose="020B0604020202020204" pitchFamily="34" charset="0"/>
              <a:cs typeface="Arial" panose="020B0604020202020204" pitchFamily="34" charset="0"/>
            </a:endParaRPr>
          </a:p>
        </p:txBody>
      </p:sp>
      <p:pic>
        <p:nvPicPr>
          <p:cNvPr id="4" name="그림 3"/>
          <p:cNvPicPr>
            <a:picLocks noChangeAspect="1"/>
          </p:cNvPicPr>
          <p:nvPr/>
        </p:nvPicPr>
        <p:blipFill>
          <a:blip r:embed="rId3"/>
          <a:stretch>
            <a:fillRect/>
          </a:stretch>
        </p:blipFill>
        <p:spPr>
          <a:xfrm>
            <a:off x="2706276" y="5443866"/>
            <a:ext cx="9827447" cy="2097592"/>
          </a:xfrm>
          <a:prstGeom prst="rect">
            <a:avLst/>
          </a:prstGeom>
        </p:spPr>
      </p:pic>
    </p:spTree>
    <p:extLst>
      <p:ext uri="{BB962C8B-B14F-4D97-AF65-F5344CB8AC3E}">
        <p14:creationId xmlns:p14="http://schemas.microsoft.com/office/powerpoint/2010/main" val="41999953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Ambient IoT</a:t>
            </a:r>
            <a:endParaRPr lang="ko-KR" altLang="en-US" dirty="0"/>
          </a:p>
        </p:txBody>
      </p:sp>
      <p:sp>
        <p:nvSpPr>
          <p:cNvPr id="3" name="내용 개체 틀 2"/>
          <p:cNvSpPr>
            <a:spLocks noGrp="1"/>
          </p:cNvSpPr>
          <p:nvPr>
            <p:ph idx="1"/>
          </p:nvPr>
        </p:nvSpPr>
        <p:spPr>
          <a:xfrm>
            <a:off x="419200" y="1333922"/>
            <a:ext cx="14185576" cy="7238578"/>
          </a:xfrm>
        </p:spPr>
        <p:txBody>
          <a:bodyPr>
            <a:normAutofit/>
          </a:bodyPr>
          <a:lstStyle/>
          <a:p>
            <a:r>
              <a:rPr lang="en-US" altLang="ko-KR" sz="2400" dirty="0"/>
              <a:t>Motivation</a:t>
            </a:r>
          </a:p>
          <a:p>
            <a:pPr lvl="1"/>
            <a:r>
              <a:rPr lang="en-US" altLang="ko-KR" sz="1600" dirty="0">
                <a:solidFill>
                  <a:schemeClr val="tx1"/>
                </a:solidFill>
              </a:rPr>
              <a:t>Rel-18 A-IoT SI studies deployment scenarios, design targets and rough estimation of feasibility of A-IoT</a:t>
            </a:r>
          </a:p>
          <a:p>
            <a:pPr lvl="1"/>
            <a:r>
              <a:rPr lang="en-US" altLang="ko-KR" sz="1600" dirty="0">
                <a:solidFill>
                  <a:schemeClr val="tx1"/>
                </a:solidFill>
              </a:rPr>
              <a:t>Further study is necessary for more details focusing on practical scenarios for specification of A-IoT</a:t>
            </a:r>
          </a:p>
          <a:p>
            <a:pPr lvl="1"/>
            <a:endParaRPr lang="en-US" altLang="ko-KR" sz="1600" dirty="0">
              <a:solidFill>
                <a:schemeClr val="tx1"/>
              </a:solidFill>
            </a:endParaRPr>
          </a:p>
          <a:p>
            <a:endParaRPr lang="en-US" altLang="ko-KR" sz="500" dirty="0"/>
          </a:p>
          <a:p>
            <a:r>
              <a:rPr lang="en-US" altLang="ko-KR" sz="2400" dirty="0"/>
              <a:t>Proposals </a:t>
            </a:r>
            <a:r>
              <a:rPr lang="it-IT" altLang="ko-KR" sz="2400" dirty="0"/>
              <a:t>for A-IoT SI in Rel-19</a:t>
            </a:r>
            <a:endParaRPr lang="en-US" altLang="ko-KR" sz="2400" dirty="0"/>
          </a:p>
          <a:p>
            <a:pPr lvl="1"/>
            <a:r>
              <a:rPr lang="en-US" altLang="ko-KR" sz="1600" dirty="0">
                <a:solidFill>
                  <a:srgbClr val="0070C0"/>
                </a:solidFill>
              </a:rPr>
              <a:t>Introduce RAN WG-level SI for the feasibility study of A-IoT in Rel-19</a:t>
            </a:r>
          </a:p>
          <a:p>
            <a:pPr lvl="2"/>
            <a:r>
              <a:rPr lang="en-US" altLang="ko-KR" sz="1400" dirty="0">
                <a:solidFill>
                  <a:srgbClr val="0070C0"/>
                </a:solidFill>
              </a:rPr>
              <a:t>The study to be led by RAN1</a:t>
            </a:r>
          </a:p>
          <a:p>
            <a:pPr lvl="1"/>
            <a:r>
              <a:rPr lang="en-US" altLang="ko-KR" sz="1600" dirty="0">
                <a:solidFill>
                  <a:srgbClr val="0070C0"/>
                </a:solidFill>
              </a:rPr>
              <a:t>SI focuses on (or prioritize) connectivity topology 1 (BS </a:t>
            </a:r>
            <a:r>
              <a:rPr lang="en-US" altLang="ko-KR" sz="1600" dirty="0">
                <a:solidFill>
                  <a:srgbClr val="0070C0"/>
                </a:solidFill>
                <a:sym typeface="Wingdings" panose="05000000000000000000" pitchFamily="2" charset="2"/>
              </a:rPr>
              <a:t></a:t>
            </a:r>
            <a:r>
              <a:rPr lang="en-US" altLang="ko-KR" sz="1600" dirty="0">
                <a:solidFill>
                  <a:srgbClr val="0070C0"/>
                </a:solidFill>
              </a:rPr>
              <a:t> Ambient IoT device):</a:t>
            </a:r>
          </a:p>
          <a:p>
            <a:pPr lvl="2"/>
            <a:r>
              <a:rPr lang="en-US" altLang="ko-KR" sz="1400" dirty="0">
                <a:solidFill>
                  <a:srgbClr val="0070C0"/>
                </a:solidFill>
              </a:rPr>
              <a:t>Further consideration: whether to additionally study connectivity topologies 2 and 3 in Rel-19</a:t>
            </a:r>
          </a:p>
          <a:p>
            <a:pPr lvl="2"/>
            <a:r>
              <a:rPr lang="en-US" altLang="ko-KR" sz="1400" dirty="0">
                <a:solidFill>
                  <a:srgbClr val="0070C0"/>
                </a:solidFill>
              </a:rPr>
              <a:t>Further consideration : whether to focus on Device C [and B] for topology 1, or consider device A/B/C</a:t>
            </a:r>
          </a:p>
          <a:p>
            <a:pPr lvl="1"/>
            <a:r>
              <a:rPr lang="en-US" altLang="ko-KR" sz="1600" dirty="0">
                <a:solidFill>
                  <a:srgbClr val="0070C0"/>
                </a:solidFill>
              </a:rPr>
              <a:t>SI focuses on (or prioritize) the licensed spectrum in FR1:</a:t>
            </a:r>
          </a:p>
          <a:p>
            <a:pPr lvl="2"/>
            <a:r>
              <a:rPr lang="en-US" altLang="ko-KR" sz="1400" dirty="0">
                <a:solidFill>
                  <a:srgbClr val="0070C0"/>
                </a:solidFill>
              </a:rPr>
              <a:t>Licensed TDD in FR1</a:t>
            </a:r>
          </a:p>
          <a:p>
            <a:pPr lvl="2"/>
            <a:r>
              <a:rPr lang="en-US" altLang="ko-KR" sz="1400" dirty="0">
                <a:solidFill>
                  <a:srgbClr val="0070C0"/>
                </a:solidFill>
              </a:rPr>
              <a:t>Further consideration : licensed FDD</a:t>
            </a:r>
          </a:p>
          <a:p>
            <a:pPr lvl="1"/>
            <a:r>
              <a:rPr lang="en-US" altLang="ko-KR" sz="1600" dirty="0">
                <a:solidFill>
                  <a:srgbClr val="0070C0"/>
                </a:solidFill>
              </a:rPr>
              <a:t>SI includes study on</a:t>
            </a:r>
          </a:p>
          <a:p>
            <a:pPr lvl="2"/>
            <a:r>
              <a:rPr lang="en-US" altLang="ko-KR" sz="1400" dirty="0">
                <a:solidFill>
                  <a:srgbClr val="0070C0"/>
                </a:solidFill>
              </a:rPr>
              <a:t>PHY layer DL/UL signal design &amp; L1 procedures to support A-IoT</a:t>
            </a:r>
          </a:p>
          <a:p>
            <a:pPr lvl="2"/>
            <a:r>
              <a:rPr lang="en-US" altLang="ko-KR" sz="1400" dirty="0">
                <a:solidFill>
                  <a:srgbClr val="0070C0"/>
                </a:solidFill>
              </a:rPr>
              <a:t>Collision/interference/load handling</a:t>
            </a:r>
          </a:p>
          <a:p>
            <a:pPr lvl="2"/>
            <a:r>
              <a:rPr lang="en-US" altLang="ko-KR" sz="1400" dirty="0">
                <a:solidFill>
                  <a:srgbClr val="0070C0"/>
                </a:solidFill>
              </a:rPr>
              <a:t>Coexistence/harmonization with existing NR signals/channels</a:t>
            </a:r>
          </a:p>
          <a:p>
            <a:endParaRPr lang="en-US" altLang="ko-KR" sz="2000" dirty="0"/>
          </a:p>
          <a:p>
            <a:endParaRPr lang="en-US" altLang="ko-KR" sz="2000" dirty="0"/>
          </a:p>
          <a:p>
            <a:endParaRPr lang="en-US" altLang="ko-KR" sz="2000" dirty="0"/>
          </a:p>
          <a:p>
            <a:endParaRPr lang="en-US" altLang="ko-KR" sz="2000" dirty="0"/>
          </a:p>
        </p:txBody>
      </p:sp>
      <p:pic>
        <p:nvPicPr>
          <p:cNvPr id="4" name="그림 3"/>
          <p:cNvPicPr>
            <a:picLocks noChangeAspect="1"/>
          </p:cNvPicPr>
          <p:nvPr/>
        </p:nvPicPr>
        <p:blipFill>
          <a:blip r:embed="rId3"/>
          <a:stretch>
            <a:fillRect/>
          </a:stretch>
        </p:blipFill>
        <p:spPr>
          <a:xfrm>
            <a:off x="8916144" y="3422154"/>
            <a:ext cx="5198701" cy="4423201"/>
          </a:xfrm>
          <a:prstGeom prst="rect">
            <a:avLst/>
          </a:prstGeom>
        </p:spPr>
      </p:pic>
    </p:spTree>
    <p:extLst>
      <p:ext uri="{BB962C8B-B14F-4D97-AF65-F5344CB8AC3E}">
        <p14:creationId xmlns:p14="http://schemas.microsoft.com/office/powerpoint/2010/main" val="25499111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오각형 25"/>
          <p:cNvSpPr/>
          <p:nvPr/>
        </p:nvSpPr>
        <p:spPr>
          <a:xfrm>
            <a:off x="8501225" y="2918098"/>
            <a:ext cx="2661496" cy="360040"/>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200" dirty="0" smtClean="0">
                <a:solidFill>
                  <a:schemeClr val="tx1"/>
                </a:solidFill>
                <a:latin typeface="Arial" panose="020B0604020202020204" pitchFamily="34" charset="0"/>
                <a:cs typeface="Arial" panose="020B0604020202020204" pitchFamily="34" charset="0"/>
              </a:rPr>
              <a:t>Proposals</a:t>
            </a:r>
            <a:endParaRPr lang="ko-KR" altLang="en-US" sz="1200">
              <a:solidFill>
                <a:schemeClr val="tx1"/>
              </a:solidFill>
              <a:latin typeface="Arial" panose="020B0604020202020204" pitchFamily="34" charset="0"/>
              <a:cs typeface="Arial" panose="020B0604020202020204" pitchFamily="34" charset="0"/>
            </a:endParaRPr>
          </a:p>
        </p:txBody>
      </p:sp>
      <p:cxnSp>
        <p:nvCxnSpPr>
          <p:cNvPr id="62" name="직선 화살표 연결선 61"/>
          <p:cNvCxnSpPr/>
          <p:nvPr/>
        </p:nvCxnSpPr>
        <p:spPr>
          <a:xfrm flipH="1" flipV="1">
            <a:off x="10102742" y="3062114"/>
            <a:ext cx="1" cy="5129025"/>
          </a:xfrm>
          <a:prstGeom prst="straightConnector1">
            <a:avLst/>
          </a:prstGeom>
          <a:ln w="44450">
            <a:solidFill>
              <a:schemeClr val="accent1">
                <a:shade val="95000"/>
                <a:satMod val="105000"/>
                <a:alpha val="51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5" name="직선 연결선 64"/>
          <p:cNvCxnSpPr/>
          <p:nvPr/>
        </p:nvCxnSpPr>
        <p:spPr>
          <a:xfrm>
            <a:off x="12138730" y="2846090"/>
            <a:ext cx="0" cy="5364000"/>
          </a:xfrm>
          <a:prstGeom prst="line">
            <a:avLst/>
          </a:prstGeom>
          <a:ln>
            <a:solidFill>
              <a:srgbClr val="C00000">
                <a:alpha val="61961"/>
              </a:srgbClr>
            </a:solidFill>
            <a:prstDash val="dash"/>
          </a:ln>
        </p:spPr>
        <p:style>
          <a:lnRef idx="1">
            <a:schemeClr val="accent1"/>
          </a:lnRef>
          <a:fillRef idx="0">
            <a:schemeClr val="accent1"/>
          </a:fillRef>
          <a:effectRef idx="0">
            <a:schemeClr val="accent1"/>
          </a:effectRef>
          <a:fontRef idx="minor">
            <a:schemeClr val="tx1"/>
          </a:fontRef>
        </p:style>
      </p:cxnSp>
      <p:sp>
        <p:nvSpPr>
          <p:cNvPr id="2" name="제목 1"/>
          <p:cNvSpPr>
            <a:spLocks noGrp="1"/>
          </p:cNvSpPr>
          <p:nvPr>
            <p:ph type="title"/>
          </p:nvPr>
        </p:nvSpPr>
        <p:spPr/>
        <p:txBody>
          <a:bodyPr/>
          <a:lstStyle/>
          <a:p>
            <a:r>
              <a:rPr lang="en-US" altLang="ko-KR" dirty="0" smtClean="0"/>
              <a:t>General </a:t>
            </a:r>
            <a:r>
              <a:rPr lang="en-US" altLang="ko-KR" dirty="0"/>
              <a:t>overview </a:t>
            </a:r>
            <a:r>
              <a:rPr lang="en-US" altLang="ko-KR" dirty="0" smtClean="0"/>
              <a:t>[1/3]</a:t>
            </a:r>
            <a:endParaRPr lang="ko-KR" altLang="en-US"/>
          </a:p>
        </p:txBody>
      </p:sp>
      <p:sp>
        <p:nvSpPr>
          <p:cNvPr id="3" name="내용 개체 틀 2"/>
          <p:cNvSpPr>
            <a:spLocks noGrp="1"/>
          </p:cNvSpPr>
          <p:nvPr>
            <p:ph idx="1"/>
          </p:nvPr>
        </p:nvSpPr>
        <p:spPr>
          <a:xfrm>
            <a:off x="851248" y="1261914"/>
            <a:ext cx="13626858" cy="1050336"/>
          </a:xfrm>
        </p:spPr>
        <p:txBody>
          <a:bodyPr>
            <a:normAutofit fontScale="92500" lnSpcReduction="20000"/>
          </a:bodyPr>
          <a:lstStyle/>
          <a:p>
            <a:r>
              <a:rPr lang="en-US" altLang="ko-KR" dirty="0" smtClean="0">
                <a:solidFill>
                  <a:srgbClr val="0067A6"/>
                </a:solidFill>
              </a:rPr>
              <a:t>Rel-19 </a:t>
            </a:r>
            <a:r>
              <a:rPr lang="en-US" altLang="ko-KR" dirty="0">
                <a:solidFill>
                  <a:srgbClr val="0067A6"/>
                </a:solidFill>
              </a:rPr>
              <a:t>time </a:t>
            </a:r>
            <a:r>
              <a:rPr lang="en-US" altLang="ko-KR" dirty="0" smtClean="0">
                <a:solidFill>
                  <a:srgbClr val="0067A6"/>
                </a:solidFill>
              </a:rPr>
              <a:t>schedule should be kept tightly </a:t>
            </a:r>
            <a:endParaRPr lang="en-US" altLang="ko-KR" dirty="0">
              <a:solidFill>
                <a:srgbClr val="0067A6"/>
              </a:solidFill>
            </a:endParaRPr>
          </a:p>
          <a:p>
            <a:pPr lvl="1"/>
            <a:r>
              <a:rPr lang="en-US" altLang="ko-KR" dirty="0" smtClean="0"/>
              <a:t>The </a:t>
            </a:r>
            <a:r>
              <a:rPr lang="en-US" altLang="ko-KR" dirty="0"/>
              <a:t>Rel-19 completion time is closely related to the start of Rel-20, when the 6G study is expected to </a:t>
            </a:r>
            <a:r>
              <a:rPr lang="en-US" altLang="ko-KR" dirty="0" smtClean="0"/>
              <a:t>begin</a:t>
            </a:r>
          </a:p>
          <a:p>
            <a:pPr lvl="1"/>
            <a:r>
              <a:rPr lang="en-US" altLang="ko-KR" dirty="0"/>
              <a:t>Workload of Rel-19 should be controlled moderately to be completed on time within 18 months per WG</a:t>
            </a:r>
          </a:p>
          <a:p>
            <a:pPr lvl="1"/>
            <a:endParaRPr lang="en-US" altLang="ko-KR" dirty="0" smtClean="0"/>
          </a:p>
        </p:txBody>
      </p:sp>
      <p:cxnSp>
        <p:nvCxnSpPr>
          <p:cNvPr id="4" name="직선 화살표 연결선 3"/>
          <p:cNvCxnSpPr>
            <a:stCxn id="44" idx="0"/>
          </p:cNvCxnSpPr>
          <p:nvPr/>
        </p:nvCxnSpPr>
        <p:spPr>
          <a:xfrm>
            <a:off x="6668329" y="4986852"/>
            <a:ext cx="11239" cy="24753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 name="직선 화살표 연결선 4"/>
          <p:cNvCxnSpPr/>
          <p:nvPr/>
        </p:nvCxnSpPr>
        <p:spPr>
          <a:xfrm>
            <a:off x="6971719" y="5138528"/>
            <a:ext cx="11239" cy="2475347"/>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7" name="직사각형 6"/>
          <p:cNvSpPr/>
          <p:nvPr/>
        </p:nvSpPr>
        <p:spPr>
          <a:xfrm>
            <a:off x="2397886" y="2414042"/>
            <a:ext cx="1224136" cy="360000"/>
          </a:xfrm>
          <a:prstGeom prst="rect">
            <a:avLst/>
          </a:prstGeom>
          <a:solidFill>
            <a:srgbClr val="A500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smtClean="0">
                <a:latin typeface="Arial" panose="020B0604020202020204" pitchFamily="34" charset="0"/>
                <a:cs typeface="Arial" panose="020B0604020202020204" pitchFamily="34" charset="0"/>
              </a:rPr>
              <a:t>2022</a:t>
            </a:r>
            <a:endParaRPr lang="ko-KR" altLang="en-US" sz="1400">
              <a:latin typeface="Arial" panose="020B0604020202020204" pitchFamily="34" charset="0"/>
              <a:cs typeface="Arial" panose="020B0604020202020204" pitchFamily="34" charset="0"/>
            </a:endParaRPr>
          </a:p>
        </p:txBody>
      </p:sp>
      <p:sp>
        <p:nvSpPr>
          <p:cNvPr id="8" name="직사각형 7"/>
          <p:cNvSpPr/>
          <p:nvPr/>
        </p:nvSpPr>
        <p:spPr>
          <a:xfrm>
            <a:off x="3622022" y="2414042"/>
            <a:ext cx="1224136" cy="360000"/>
          </a:xfrm>
          <a:prstGeom prst="rect">
            <a:avLst/>
          </a:prstGeom>
          <a:solidFill>
            <a:srgbClr val="A500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b="1" dirty="0" smtClean="0">
                <a:latin typeface="Arial" panose="020B0604020202020204" pitchFamily="34" charset="0"/>
                <a:cs typeface="Arial" panose="020B0604020202020204" pitchFamily="34" charset="0"/>
              </a:rPr>
              <a:t>2023</a:t>
            </a:r>
            <a:endParaRPr lang="ko-KR" altLang="en-US" sz="1400" b="1">
              <a:latin typeface="Arial" panose="020B0604020202020204" pitchFamily="34" charset="0"/>
              <a:cs typeface="Arial" panose="020B0604020202020204" pitchFamily="34" charset="0"/>
            </a:endParaRPr>
          </a:p>
        </p:txBody>
      </p:sp>
      <p:sp>
        <p:nvSpPr>
          <p:cNvPr id="9" name="직사각형 8"/>
          <p:cNvSpPr/>
          <p:nvPr/>
        </p:nvSpPr>
        <p:spPr>
          <a:xfrm>
            <a:off x="4846158" y="2414042"/>
            <a:ext cx="1224136" cy="360000"/>
          </a:xfrm>
          <a:prstGeom prst="rect">
            <a:avLst/>
          </a:prstGeom>
          <a:solidFill>
            <a:srgbClr val="A500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smtClean="0">
                <a:latin typeface="Arial" panose="020B0604020202020204" pitchFamily="34" charset="0"/>
                <a:cs typeface="Arial" panose="020B0604020202020204" pitchFamily="34" charset="0"/>
              </a:rPr>
              <a:t>2024</a:t>
            </a:r>
            <a:endParaRPr lang="ko-KR" altLang="en-US" sz="1400">
              <a:latin typeface="Arial" panose="020B0604020202020204" pitchFamily="34" charset="0"/>
              <a:cs typeface="Arial" panose="020B0604020202020204" pitchFamily="34" charset="0"/>
            </a:endParaRPr>
          </a:p>
        </p:txBody>
      </p:sp>
      <p:sp>
        <p:nvSpPr>
          <p:cNvPr id="10" name="직사각형 9"/>
          <p:cNvSpPr/>
          <p:nvPr/>
        </p:nvSpPr>
        <p:spPr>
          <a:xfrm>
            <a:off x="6070294" y="2414042"/>
            <a:ext cx="1224136" cy="360000"/>
          </a:xfrm>
          <a:prstGeom prst="rect">
            <a:avLst/>
          </a:prstGeom>
          <a:solidFill>
            <a:srgbClr val="A500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smtClean="0">
                <a:latin typeface="Arial" panose="020B0604020202020204" pitchFamily="34" charset="0"/>
                <a:cs typeface="Arial" panose="020B0604020202020204" pitchFamily="34" charset="0"/>
              </a:rPr>
              <a:t>2025</a:t>
            </a:r>
            <a:endParaRPr lang="ko-KR" altLang="en-US" sz="1400">
              <a:latin typeface="Arial" panose="020B0604020202020204" pitchFamily="34" charset="0"/>
              <a:cs typeface="Arial" panose="020B0604020202020204" pitchFamily="34" charset="0"/>
            </a:endParaRPr>
          </a:p>
        </p:txBody>
      </p:sp>
      <p:sp>
        <p:nvSpPr>
          <p:cNvPr id="11" name="직사각형 10"/>
          <p:cNvSpPr/>
          <p:nvPr/>
        </p:nvSpPr>
        <p:spPr>
          <a:xfrm>
            <a:off x="7259527" y="2414042"/>
            <a:ext cx="1224136" cy="360000"/>
          </a:xfrm>
          <a:prstGeom prst="rect">
            <a:avLst/>
          </a:prstGeom>
          <a:solidFill>
            <a:srgbClr val="A500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smtClean="0">
                <a:latin typeface="Arial" panose="020B0604020202020204" pitchFamily="34" charset="0"/>
                <a:cs typeface="Arial" panose="020B0604020202020204" pitchFamily="34" charset="0"/>
              </a:rPr>
              <a:t>2026</a:t>
            </a:r>
            <a:endParaRPr lang="ko-KR" altLang="en-US" sz="1400">
              <a:latin typeface="Arial" panose="020B0604020202020204" pitchFamily="34" charset="0"/>
              <a:cs typeface="Arial" panose="020B0604020202020204" pitchFamily="34" charset="0"/>
            </a:endParaRPr>
          </a:p>
        </p:txBody>
      </p:sp>
      <p:sp>
        <p:nvSpPr>
          <p:cNvPr id="12" name="직사각형 11"/>
          <p:cNvSpPr/>
          <p:nvPr/>
        </p:nvSpPr>
        <p:spPr>
          <a:xfrm>
            <a:off x="8483663" y="2414042"/>
            <a:ext cx="1224136" cy="360000"/>
          </a:xfrm>
          <a:prstGeom prst="rect">
            <a:avLst/>
          </a:prstGeom>
          <a:solidFill>
            <a:srgbClr val="A500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smtClean="0">
                <a:latin typeface="Arial" panose="020B0604020202020204" pitchFamily="34" charset="0"/>
                <a:cs typeface="Arial" panose="020B0604020202020204" pitchFamily="34" charset="0"/>
              </a:rPr>
              <a:t>2027</a:t>
            </a:r>
            <a:endParaRPr lang="ko-KR" altLang="en-US" sz="1400">
              <a:latin typeface="Arial" panose="020B0604020202020204" pitchFamily="34" charset="0"/>
              <a:cs typeface="Arial" panose="020B0604020202020204" pitchFamily="34" charset="0"/>
            </a:endParaRPr>
          </a:p>
        </p:txBody>
      </p:sp>
      <p:sp>
        <p:nvSpPr>
          <p:cNvPr id="13" name="직사각형 12"/>
          <p:cNvSpPr/>
          <p:nvPr/>
        </p:nvSpPr>
        <p:spPr>
          <a:xfrm>
            <a:off x="9707799" y="2414042"/>
            <a:ext cx="1224136" cy="360000"/>
          </a:xfrm>
          <a:prstGeom prst="rect">
            <a:avLst/>
          </a:prstGeom>
          <a:solidFill>
            <a:srgbClr val="A500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smtClean="0">
                <a:latin typeface="Arial" panose="020B0604020202020204" pitchFamily="34" charset="0"/>
                <a:cs typeface="Arial" panose="020B0604020202020204" pitchFamily="34" charset="0"/>
              </a:rPr>
              <a:t>2028</a:t>
            </a:r>
            <a:endParaRPr lang="ko-KR" altLang="en-US" sz="1400">
              <a:latin typeface="Arial" panose="020B0604020202020204" pitchFamily="34" charset="0"/>
              <a:cs typeface="Arial" panose="020B0604020202020204" pitchFamily="34" charset="0"/>
            </a:endParaRPr>
          </a:p>
        </p:txBody>
      </p:sp>
      <p:sp>
        <p:nvSpPr>
          <p:cNvPr id="14" name="직사각형 13"/>
          <p:cNvSpPr/>
          <p:nvPr/>
        </p:nvSpPr>
        <p:spPr>
          <a:xfrm>
            <a:off x="10931935" y="2414042"/>
            <a:ext cx="1224136" cy="360000"/>
          </a:xfrm>
          <a:prstGeom prst="rect">
            <a:avLst/>
          </a:prstGeom>
          <a:solidFill>
            <a:srgbClr val="A500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smtClean="0">
                <a:latin typeface="Arial" panose="020B0604020202020204" pitchFamily="34" charset="0"/>
                <a:cs typeface="Arial" panose="020B0604020202020204" pitchFamily="34" charset="0"/>
              </a:rPr>
              <a:t>2029</a:t>
            </a:r>
            <a:endParaRPr lang="ko-KR" altLang="en-US" sz="1400">
              <a:latin typeface="Arial" panose="020B0604020202020204" pitchFamily="34" charset="0"/>
              <a:cs typeface="Arial" panose="020B0604020202020204" pitchFamily="34" charset="0"/>
            </a:endParaRPr>
          </a:p>
        </p:txBody>
      </p:sp>
      <p:sp>
        <p:nvSpPr>
          <p:cNvPr id="15" name="직사각형 14"/>
          <p:cNvSpPr/>
          <p:nvPr/>
        </p:nvSpPr>
        <p:spPr>
          <a:xfrm>
            <a:off x="12124144" y="2414042"/>
            <a:ext cx="1224136" cy="360000"/>
          </a:xfrm>
          <a:prstGeom prst="rect">
            <a:avLst/>
          </a:prstGeom>
          <a:solidFill>
            <a:srgbClr val="A50034"/>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smtClean="0">
                <a:latin typeface="Arial" panose="020B0604020202020204" pitchFamily="34" charset="0"/>
                <a:cs typeface="Arial" panose="020B0604020202020204" pitchFamily="34" charset="0"/>
              </a:rPr>
              <a:t>2030</a:t>
            </a:r>
            <a:endParaRPr lang="ko-KR" altLang="en-US" sz="1400">
              <a:latin typeface="Arial" panose="020B0604020202020204" pitchFamily="34" charset="0"/>
              <a:cs typeface="Arial" panose="020B0604020202020204" pitchFamily="34" charset="0"/>
            </a:endParaRPr>
          </a:p>
        </p:txBody>
      </p:sp>
      <p:pic>
        <p:nvPicPr>
          <p:cNvPr id="16" name="그림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97760" y="2853131"/>
            <a:ext cx="624801" cy="701427"/>
          </a:xfrm>
          <a:prstGeom prst="rect">
            <a:avLst/>
          </a:prstGeom>
        </p:spPr>
      </p:pic>
      <p:cxnSp>
        <p:nvCxnSpPr>
          <p:cNvPr id="17" name="직선 연결선 16"/>
          <p:cNvCxnSpPr/>
          <p:nvPr/>
        </p:nvCxnSpPr>
        <p:spPr>
          <a:xfrm>
            <a:off x="3622022" y="2846090"/>
            <a:ext cx="0" cy="5364000"/>
          </a:xfrm>
          <a:prstGeom prst="line">
            <a:avLst/>
          </a:prstGeom>
          <a:ln>
            <a:solidFill>
              <a:srgbClr val="C00000">
                <a:alpha val="61961"/>
              </a:srgbClr>
            </a:solidFill>
            <a:prstDash val="dash"/>
          </a:ln>
        </p:spPr>
        <p:style>
          <a:lnRef idx="1">
            <a:schemeClr val="accent1"/>
          </a:lnRef>
          <a:fillRef idx="0">
            <a:schemeClr val="accent1"/>
          </a:fillRef>
          <a:effectRef idx="0">
            <a:schemeClr val="accent1"/>
          </a:effectRef>
          <a:fontRef idx="minor">
            <a:schemeClr val="tx1"/>
          </a:fontRef>
        </p:style>
      </p:cxnSp>
      <p:cxnSp>
        <p:nvCxnSpPr>
          <p:cNvPr id="18" name="직선 연결선 17"/>
          <p:cNvCxnSpPr/>
          <p:nvPr/>
        </p:nvCxnSpPr>
        <p:spPr>
          <a:xfrm>
            <a:off x="4846158" y="2846090"/>
            <a:ext cx="0" cy="5364000"/>
          </a:xfrm>
          <a:prstGeom prst="line">
            <a:avLst/>
          </a:prstGeom>
          <a:ln>
            <a:solidFill>
              <a:srgbClr val="C00000">
                <a:alpha val="61961"/>
              </a:srgbClr>
            </a:solidFill>
            <a:prstDash val="dash"/>
          </a:ln>
        </p:spPr>
        <p:style>
          <a:lnRef idx="1">
            <a:schemeClr val="accent1"/>
          </a:lnRef>
          <a:fillRef idx="0">
            <a:schemeClr val="accent1"/>
          </a:fillRef>
          <a:effectRef idx="0">
            <a:schemeClr val="accent1"/>
          </a:effectRef>
          <a:fontRef idx="minor">
            <a:schemeClr val="tx1"/>
          </a:fontRef>
        </p:style>
      </p:cxnSp>
      <p:cxnSp>
        <p:nvCxnSpPr>
          <p:cNvPr id="19" name="직선 연결선 18"/>
          <p:cNvCxnSpPr/>
          <p:nvPr/>
        </p:nvCxnSpPr>
        <p:spPr>
          <a:xfrm>
            <a:off x="6070294" y="2846090"/>
            <a:ext cx="0" cy="5364000"/>
          </a:xfrm>
          <a:prstGeom prst="line">
            <a:avLst/>
          </a:prstGeom>
          <a:ln>
            <a:solidFill>
              <a:srgbClr val="C00000">
                <a:alpha val="61961"/>
              </a:srgbClr>
            </a:solidFill>
            <a:prstDash val="dash"/>
          </a:ln>
        </p:spPr>
        <p:style>
          <a:lnRef idx="1">
            <a:schemeClr val="accent1"/>
          </a:lnRef>
          <a:fillRef idx="0">
            <a:schemeClr val="accent1"/>
          </a:fillRef>
          <a:effectRef idx="0">
            <a:schemeClr val="accent1"/>
          </a:effectRef>
          <a:fontRef idx="minor">
            <a:schemeClr val="tx1"/>
          </a:fontRef>
        </p:style>
      </p:cxnSp>
      <p:cxnSp>
        <p:nvCxnSpPr>
          <p:cNvPr id="20" name="직선 연결선 19"/>
          <p:cNvCxnSpPr/>
          <p:nvPr/>
        </p:nvCxnSpPr>
        <p:spPr>
          <a:xfrm>
            <a:off x="7259527" y="2846090"/>
            <a:ext cx="0" cy="5364000"/>
          </a:xfrm>
          <a:prstGeom prst="line">
            <a:avLst/>
          </a:prstGeom>
          <a:ln>
            <a:solidFill>
              <a:srgbClr val="C00000">
                <a:alpha val="61961"/>
              </a:srgbClr>
            </a:solidFill>
            <a:prstDash val="dash"/>
          </a:ln>
        </p:spPr>
        <p:style>
          <a:lnRef idx="1">
            <a:schemeClr val="accent1"/>
          </a:lnRef>
          <a:fillRef idx="0">
            <a:schemeClr val="accent1"/>
          </a:fillRef>
          <a:effectRef idx="0">
            <a:schemeClr val="accent1"/>
          </a:effectRef>
          <a:fontRef idx="minor">
            <a:schemeClr val="tx1"/>
          </a:fontRef>
        </p:style>
      </p:cxnSp>
      <p:cxnSp>
        <p:nvCxnSpPr>
          <p:cNvPr id="21" name="직선 연결선 20"/>
          <p:cNvCxnSpPr/>
          <p:nvPr/>
        </p:nvCxnSpPr>
        <p:spPr>
          <a:xfrm>
            <a:off x="8501225" y="2846090"/>
            <a:ext cx="0" cy="5364000"/>
          </a:xfrm>
          <a:prstGeom prst="line">
            <a:avLst/>
          </a:prstGeom>
          <a:ln>
            <a:solidFill>
              <a:srgbClr val="C00000">
                <a:alpha val="61961"/>
              </a:srgbClr>
            </a:solidFill>
            <a:prstDash val="dash"/>
          </a:ln>
        </p:spPr>
        <p:style>
          <a:lnRef idx="1">
            <a:schemeClr val="accent1"/>
          </a:lnRef>
          <a:fillRef idx="0">
            <a:schemeClr val="accent1"/>
          </a:fillRef>
          <a:effectRef idx="0">
            <a:schemeClr val="accent1"/>
          </a:effectRef>
          <a:fontRef idx="minor">
            <a:schemeClr val="tx1"/>
          </a:fontRef>
        </p:style>
      </p:cxnSp>
      <p:cxnSp>
        <p:nvCxnSpPr>
          <p:cNvPr id="22" name="직선 연결선 21"/>
          <p:cNvCxnSpPr/>
          <p:nvPr/>
        </p:nvCxnSpPr>
        <p:spPr>
          <a:xfrm>
            <a:off x="9725361" y="2846090"/>
            <a:ext cx="0" cy="5364000"/>
          </a:xfrm>
          <a:prstGeom prst="line">
            <a:avLst/>
          </a:prstGeom>
          <a:ln>
            <a:solidFill>
              <a:srgbClr val="C00000">
                <a:alpha val="61961"/>
              </a:srgbClr>
            </a:solidFill>
            <a:prstDash val="dash"/>
          </a:ln>
        </p:spPr>
        <p:style>
          <a:lnRef idx="1">
            <a:schemeClr val="accent1"/>
          </a:lnRef>
          <a:fillRef idx="0">
            <a:schemeClr val="accent1"/>
          </a:fillRef>
          <a:effectRef idx="0">
            <a:schemeClr val="accent1"/>
          </a:effectRef>
          <a:fontRef idx="minor">
            <a:schemeClr val="tx1"/>
          </a:fontRef>
        </p:style>
      </p:cxnSp>
      <p:cxnSp>
        <p:nvCxnSpPr>
          <p:cNvPr id="23" name="직선 연결선 22"/>
          <p:cNvCxnSpPr/>
          <p:nvPr/>
        </p:nvCxnSpPr>
        <p:spPr>
          <a:xfrm>
            <a:off x="10949497" y="2846090"/>
            <a:ext cx="0" cy="5364000"/>
          </a:xfrm>
          <a:prstGeom prst="line">
            <a:avLst/>
          </a:prstGeom>
          <a:ln>
            <a:solidFill>
              <a:srgbClr val="C00000">
                <a:alpha val="61961"/>
              </a:srgbClr>
            </a:solidFill>
            <a:prstDash val="dash"/>
          </a:ln>
        </p:spPr>
        <p:style>
          <a:lnRef idx="1">
            <a:schemeClr val="accent1"/>
          </a:lnRef>
          <a:fillRef idx="0">
            <a:schemeClr val="accent1"/>
          </a:fillRef>
          <a:effectRef idx="0">
            <a:schemeClr val="accent1"/>
          </a:effectRef>
          <a:fontRef idx="minor">
            <a:schemeClr val="tx1"/>
          </a:fontRef>
        </p:style>
      </p:cxnSp>
      <p:sp>
        <p:nvSpPr>
          <p:cNvPr id="24" name="오각형 23"/>
          <p:cNvSpPr/>
          <p:nvPr/>
        </p:nvSpPr>
        <p:spPr>
          <a:xfrm>
            <a:off x="2397886" y="2918098"/>
            <a:ext cx="1800200" cy="360040"/>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200" dirty="0" smtClean="0">
                <a:solidFill>
                  <a:schemeClr val="tx1"/>
                </a:solidFill>
                <a:latin typeface="Arial" panose="020B0604020202020204" pitchFamily="34" charset="0"/>
                <a:cs typeface="Arial" panose="020B0604020202020204" pitchFamily="34" charset="0"/>
              </a:rPr>
              <a:t>Vision</a:t>
            </a:r>
            <a:endParaRPr lang="ko-KR" altLang="en-US" sz="1200">
              <a:solidFill>
                <a:schemeClr val="tx1"/>
              </a:solidFill>
              <a:latin typeface="Arial" panose="020B0604020202020204" pitchFamily="34" charset="0"/>
              <a:cs typeface="Arial" panose="020B0604020202020204" pitchFamily="34" charset="0"/>
            </a:endParaRPr>
          </a:p>
        </p:txBody>
      </p:sp>
      <p:sp>
        <p:nvSpPr>
          <p:cNvPr id="25" name="오각형 24"/>
          <p:cNvSpPr/>
          <p:nvPr/>
        </p:nvSpPr>
        <p:spPr>
          <a:xfrm>
            <a:off x="4847260" y="2918098"/>
            <a:ext cx="2520000" cy="360040"/>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chemeClr val="tx1"/>
                </a:solidFill>
                <a:latin typeface="Arial" panose="020B0604020202020204" pitchFamily="34" charset="0"/>
                <a:cs typeface="Arial" panose="020B0604020202020204" pitchFamily="34" charset="0"/>
              </a:rPr>
              <a:t>Technical requirements</a:t>
            </a:r>
            <a:endParaRPr lang="ko-KR" altLang="en-US" sz="1200" dirty="0">
              <a:latin typeface="Arial" panose="020B0604020202020204" pitchFamily="34" charset="0"/>
              <a:cs typeface="Arial" panose="020B0604020202020204" pitchFamily="34" charset="0"/>
            </a:endParaRPr>
          </a:p>
        </p:txBody>
      </p:sp>
      <p:sp>
        <p:nvSpPr>
          <p:cNvPr id="27" name="오각형 26"/>
          <p:cNvSpPr/>
          <p:nvPr/>
        </p:nvSpPr>
        <p:spPr>
          <a:xfrm>
            <a:off x="9741028" y="3350146"/>
            <a:ext cx="2397701" cy="360040"/>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chemeClr val="tx1"/>
                </a:solidFill>
                <a:latin typeface="Arial" panose="020B0604020202020204" pitchFamily="34" charset="0"/>
                <a:cs typeface="Arial" panose="020B0604020202020204" pitchFamily="34" charset="0"/>
              </a:rPr>
              <a:t>Evaluation</a:t>
            </a:r>
            <a:endParaRPr lang="ko-KR" altLang="en-US" sz="1200">
              <a:solidFill>
                <a:schemeClr val="tx1"/>
              </a:solidFill>
              <a:latin typeface="Arial" panose="020B0604020202020204" pitchFamily="34" charset="0"/>
              <a:cs typeface="Arial" panose="020B0604020202020204" pitchFamily="34" charset="0"/>
            </a:endParaRPr>
          </a:p>
        </p:txBody>
      </p:sp>
      <p:sp>
        <p:nvSpPr>
          <p:cNvPr id="28" name="다이아몬드 27"/>
          <p:cNvSpPr/>
          <p:nvPr/>
        </p:nvSpPr>
        <p:spPr>
          <a:xfrm>
            <a:off x="4198086" y="3015814"/>
            <a:ext cx="144017" cy="144016"/>
          </a:xfrm>
          <a:prstGeom prst="diamond">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29" name="다이아몬드 28"/>
          <p:cNvSpPr/>
          <p:nvPr/>
        </p:nvSpPr>
        <p:spPr>
          <a:xfrm>
            <a:off x="4486117" y="3015814"/>
            <a:ext cx="144017" cy="144016"/>
          </a:xfrm>
          <a:prstGeom prst="diamond">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30" name="다이아몬드 29"/>
          <p:cNvSpPr/>
          <p:nvPr/>
        </p:nvSpPr>
        <p:spPr>
          <a:xfrm>
            <a:off x="2997613" y="3015814"/>
            <a:ext cx="144017" cy="144016"/>
          </a:xfrm>
          <a:prstGeom prst="diamond">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31" name="다이아몬드 30"/>
          <p:cNvSpPr/>
          <p:nvPr/>
        </p:nvSpPr>
        <p:spPr>
          <a:xfrm>
            <a:off x="7366438" y="3015814"/>
            <a:ext cx="144017" cy="144016"/>
          </a:xfrm>
          <a:prstGeom prst="diamond">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32" name="다이아몬드 31"/>
          <p:cNvSpPr/>
          <p:nvPr/>
        </p:nvSpPr>
        <p:spPr>
          <a:xfrm>
            <a:off x="9382661" y="3015814"/>
            <a:ext cx="144017" cy="144016"/>
          </a:xfrm>
          <a:prstGeom prst="diamond">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33" name="오각형 32"/>
          <p:cNvSpPr/>
          <p:nvPr/>
        </p:nvSpPr>
        <p:spPr>
          <a:xfrm>
            <a:off x="11254870" y="3782194"/>
            <a:ext cx="1512168" cy="360040"/>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chemeClr val="tx1"/>
                </a:solidFill>
                <a:latin typeface="Arial" panose="020B0604020202020204" pitchFamily="34" charset="0"/>
                <a:cs typeface="Arial" panose="020B0604020202020204" pitchFamily="34" charset="0"/>
              </a:rPr>
              <a:t>Decision &amp; Rec</a:t>
            </a:r>
            <a:endParaRPr lang="ko-KR" altLang="en-US" sz="1200">
              <a:solidFill>
                <a:schemeClr val="tx1"/>
              </a:solidFill>
              <a:latin typeface="Arial" panose="020B0604020202020204" pitchFamily="34" charset="0"/>
              <a:cs typeface="Arial" panose="020B0604020202020204" pitchFamily="34" charset="0"/>
            </a:endParaRPr>
          </a:p>
        </p:txBody>
      </p:sp>
      <p:sp>
        <p:nvSpPr>
          <p:cNvPr id="34" name="다이아몬드 33"/>
          <p:cNvSpPr/>
          <p:nvPr/>
        </p:nvSpPr>
        <p:spPr>
          <a:xfrm>
            <a:off x="12736212" y="3851640"/>
            <a:ext cx="144017" cy="144016"/>
          </a:xfrm>
          <a:prstGeom prst="diamond">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35" name="TextBox 34"/>
          <p:cNvSpPr txBox="1"/>
          <p:nvPr/>
        </p:nvSpPr>
        <p:spPr>
          <a:xfrm>
            <a:off x="2777720" y="3292215"/>
            <a:ext cx="611065" cy="246221"/>
          </a:xfrm>
          <a:prstGeom prst="rect">
            <a:avLst/>
          </a:prstGeom>
          <a:noFill/>
        </p:spPr>
        <p:txBody>
          <a:bodyPr wrap="none" rtlCol="0">
            <a:spAutoFit/>
          </a:bodyPr>
          <a:lstStyle/>
          <a:p>
            <a:r>
              <a:rPr lang="en-US" altLang="ko-KR" sz="1000" b="1" dirty="0" smtClean="0">
                <a:solidFill>
                  <a:srgbClr val="C00000"/>
                </a:solidFill>
                <a:latin typeface="Arial" panose="020B0604020202020204" pitchFamily="34" charset="0"/>
                <a:cs typeface="Arial" panose="020B0604020202020204" pitchFamily="34" charset="0"/>
              </a:rPr>
              <a:t>Trends</a:t>
            </a:r>
            <a:endParaRPr lang="ko-KR" altLang="en-US" sz="1000" b="1">
              <a:solidFill>
                <a:srgbClr val="C00000"/>
              </a:solidFill>
              <a:latin typeface="Arial" panose="020B0604020202020204" pitchFamily="34" charset="0"/>
              <a:cs typeface="Arial" panose="020B0604020202020204" pitchFamily="34" charset="0"/>
            </a:endParaRPr>
          </a:p>
        </p:txBody>
      </p:sp>
      <p:sp>
        <p:nvSpPr>
          <p:cNvPr id="36" name="TextBox 35"/>
          <p:cNvSpPr txBox="1"/>
          <p:nvPr/>
        </p:nvSpPr>
        <p:spPr>
          <a:xfrm>
            <a:off x="3925530" y="3292215"/>
            <a:ext cx="567784" cy="246221"/>
          </a:xfrm>
          <a:prstGeom prst="rect">
            <a:avLst/>
          </a:prstGeom>
          <a:noFill/>
        </p:spPr>
        <p:txBody>
          <a:bodyPr wrap="none" rtlCol="0">
            <a:spAutoFit/>
          </a:bodyPr>
          <a:lstStyle/>
          <a:p>
            <a:r>
              <a:rPr lang="en-US" altLang="ko-KR" sz="1000" b="1" dirty="0" smtClean="0">
                <a:solidFill>
                  <a:srgbClr val="C00000"/>
                </a:solidFill>
                <a:latin typeface="Arial" panose="020B0604020202020204" pitchFamily="34" charset="0"/>
                <a:cs typeface="Arial" panose="020B0604020202020204" pitchFamily="34" charset="0"/>
              </a:rPr>
              <a:t>Vision</a:t>
            </a:r>
            <a:endParaRPr lang="ko-KR" altLang="en-US" sz="1000" b="1">
              <a:solidFill>
                <a:srgbClr val="C00000"/>
              </a:solidFill>
              <a:latin typeface="Arial" panose="020B0604020202020204" pitchFamily="34" charset="0"/>
              <a:cs typeface="Arial" panose="020B0604020202020204" pitchFamily="34" charset="0"/>
            </a:endParaRPr>
          </a:p>
        </p:txBody>
      </p:sp>
      <p:sp>
        <p:nvSpPr>
          <p:cNvPr id="37" name="TextBox 36"/>
          <p:cNvSpPr txBox="1"/>
          <p:nvPr/>
        </p:nvSpPr>
        <p:spPr>
          <a:xfrm>
            <a:off x="7294430" y="3292215"/>
            <a:ext cx="461986" cy="246221"/>
          </a:xfrm>
          <a:prstGeom prst="rect">
            <a:avLst/>
          </a:prstGeom>
          <a:noFill/>
        </p:spPr>
        <p:txBody>
          <a:bodyPr wrap="none" rtlCol="0">
            <a:spAutoFit/>
          </a:bodyPr>
          <a:lstStyle/>
          <a:p>
            <a:r>
              <a:rPr lang="en-US" altLang="ko-KR" sz="1000" b="1" dirty="0" smtClean="0">
                <a:solidFill>
                  <a:srgbClr val="C00000"/>
                </a:solidFill>
                <a:latin typeface="Arial" panose="020B0604020202020204" pitchFamily="34" charset="0"/>
                <a:cs typeface="Arial" panose="020B0604020202020204" pitchFamily="34" charset="0"/>
              </a:rPr>
              <a:t>Req.</a:t>
            </a:r>
            <a:endParaRPr lang="ko-KR" altLang="en-US" sz="1000" b="1">
              <a:solidFill>
                <a:srgbClr val="C00000"/>
              </a:solidFill>
              <a:latin typeface="Arial" panose="020B0604020202020204" pitchFamily="34" charset="0"/>
              <a:cs typeface="Arial" panose="020B0604020202020204" pitchFamily="34" charset="0"/>
            </a:endParaRPr>
          </a:p>
        </p:txBody>
      </p:sp>
      <p:sp>
        <p:nvSpPr>
          <p:cNvPr id="38" name="TextBox 37"/>
          <p:cNvSpPr txBox="1"/>
          <p:nvPr/>
        </p:nvSpPr>
        <p:spPr>
          <a:xfrm>
            <a:off x="12236717" y="3369815"/>
            <a:ext cx="1260281" cy="400110"/>
          </a:xfrm>
          <a:prstGeom prst="rect">
            <a:avLst/>
          </a:prstGeom>
          <a:noFill/>
        </p:spPr>
        <p:txBody>
          <a:bodyPr wrap="none" rtlCol="0">
            <a:spAutoFit/>
          </a:bodyPr>
          <a:lstStyle/>
          <a:p>
            <a:pPr algn="ctr"/>
            <a:r>
              <a:rPr lang="en-US" altLang="ko-KR" sz="1000" b="1" dirty="0" smtClean="0">
                <a:solidFill>
                  <a:srgbClr val="C00000"/>
                </a:solidFill>
                <a:latin typeface="Arial" panose="020B0604020202020204" pitchFamily="34" charset="0"/>
                <a:cs typeface="Arial" panose="020B0604020202020204" pitchFamily="34" charset="0"/>
              </a:rPr>
              <a:t>IMT-2030</a:t>
            </a:r>
          </a:p>
          <a:p>
            <a:pPr algn="ctr"/>
            <a:r>
              <a:rPr lang="en-US" altLang="ko-KR" sz="1000" b="1" dirty="0" smtClean="0">
                <a:solidFill>
                  <a:srgbClr val="C00000"/>
                </a:solidFill>
                <a:latin typeface="Arial" panose="020B0604020202020204" pitchFamily="34" charset="0"/>
                <a:cs typeface="Arial" panose="020B0604020202020204" pitchFamily="34" charset="0"/>
              </a:rPr>
              <a:t>Recommendation</a:t>
            </a:r>
            <a:endParaRPr lang="ko-KR" altLang="en-US" sz="1000" b="1">
              <a:solidFill>
                <a:srgbClr val="C00000"/>
              </a:solidFill>
              <a:latin typeface="Arial" panose="020B0604020202020204" pitchFamily="34" charset="0"/>
              <a:cs typeface="Arial" panose="020B0604020202020204" pitchFamily="34" charset="0"/>
            </a:endParaRPr>
          </a:p>
        </p:txBody>
      </p:sp>
      <p:sp>
        <p:nvSpPr>
          <p:cNvPr id="39" name="TextBox 38"/>
          <p:cNvSpPr txBox="1"/>
          <p:nvPr/>
        </p:nvSpPr>
        <p:spPr>
          <a:xfrm>
            <a:off x="4377236" y="3292215"/>
            <a:ext cx="633507" cy="246221"/>
          </a:xfrm>
          <a:prstGeom prst="rect">
            <a:avLst/>
          </a:prstGeom>
          <a:noFill/>
        </p:spPr>
        <p:txBody>
          <a:bodyPr wrap="none" rtlCol="0">
            <a:spAutoFit/>
          </a:bodyPr>
          <a:lstStyle/>
          <a:p>
            <a:r>
              <a:rPr lang="en-US" altLang="ko-KR" sz="1000" dirty="0" smtClean="0">
                <a:latin typeface="Arial" panose="020B0604020202020204" pitchFamily="34" charset="0"/>
                <a:cs typeface="Arial" panose="020B0604020202020204" pitchFamily="34" charset="0"/>
              </a:rPr>
              <a:t>WRC26</a:t>
            </a:r>
            <a:endParaRPr lang="ko-KR" altLang="en-US" sz="1000">
              <a:latin typeface="Arial" panose="020B0604020202020204" pitchFamily="34" charset="0"/>
              <a:cs typeface="Arial" panose="020B0604020202020204" pitchFamily="34" charset="0"/>
            </a:endParaRPr>
          </a:p>
        </p:txBody>
      </p:sp>
      <p:sp>
        <p:nvSpPr>
          <p:cNvPr id="40" name="TextBox 39"/>
          <p:cNvSpPr txBox="1"/>
          <p:nvPr/>
        </p:nvSpPr>
        <p:spPr>
          <a:xfrm>
            <a:off x="9133170" y="3292215"/>
            <a:ext cx="633507" cy="246221"/>
          </a:xfrm>
          <a:prstGeom prst="rect">
            <a:avLst/>
          </a:prstGeom>
          <a:noFill/>
        </p:spPr>
        <p:txBody>
          <a:bodyPr wrap="none" rtlCol="0">
            <a:spAutoFit/>
          </a:bodyPr>
          <a:lstStyle/>
          <a:p>
            <a:r>
              <a:rPr lang="en-US" altLang="ko-KR" sz="1000" dirty="0" smtClean="0">
                <a:latin typeface="Arial" panose="020B0604020202020204" pitchFamily="34" charset="0"/>
                <a:cs typeface="Arial" panose="020B0604020202020204" pitchFamily="34" charset="0"/>
              </a:rPr>
              <a:t>WRC27</a:t>
            </a:r>
            <a:endParaRPr lang="ko-KR" altLang="en-US" sz="1000">
              <a:latin typeface="Arial" panose="020B0604020202020204" pitchFamily="34" charset="0"/>
              <a:cs typeface="Arial" panose="020B0604020202020204" pitchFamily="34" charset="0"/>
            </a:endParaRPr>
          </a:p>
        </p:txBody>
      </p:sp>
      <p:cxnSp>
        <p:nvCxnSpPr>
          <p:cNvPr id="41" name="직선 연결선 40"/>
          <p:cNvCxnSpPr/>
          <p:nvPr/>
        </p:nvCxnSpPr>
        <p:spPr>
          <a:xfrm>
            <a:off x="2236898" y="4214242"/>
            <a:ext cx="11269393"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42" name="그림 4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7974" y="5950402"/>
            <a:ext cx="964372" cy="832867"/>
          </a:xfrm>
          <a:prstGeom prst="rect">
            <a:avLst/>
          </a:prstGeom>
        </p:spPr>
      </p:pic>
      <p:sp>
        <p:nvSpPr>
          <p:cNvPr id="51" name="오각형 50"/>
          <p:cNvSpPr/>
          <p:nvPr/>
        </p:nvSpPr>
        <p:spPr>
          <a:xfrm>
            <a:off x="4869308" y="6045251"/>
            <a:ext cx="1818011" cy="393523"/>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200" b="1" dirty="0" smtClean="0">
                <a:solidFill>
                  <a:schemeClr val="tx1"/>
                </a:solidFill>
                <a:latin typeface="Arial" panose="020B0604020202020204" pitchFamily="34" charset="0"/>
                <a:cs typeface="Arial" panose="020B0604020202020204" pitchFamily="34" charset="0"/>
              </a:rPr>
              <a:t>R19 6G </a:t>
            </a:r>
          </a:p>
          <a:p>
            <a:r>
              <a:rPr lang="en-US" altLang="ko-KR" sz="1200" b="1" dirty="0" smtClean="0">
                <a:solidFill>
                  <a:schemeClr val="tx1"/>
                </a:solidFill>
                <a:latin typeface="Arial" panose="020B0604020202020204" pitchFamily="34" charset="0"/>
                <a:cs typeface="Arial" panose="020B0604020202020204" pitchFamily="34" charset="0"/>
              </a:rPr>
              <a:t>channel model SI</a:t>
            </a:r>
            <a:r>
              <a:rPr lang="en-US" altLang="ko-KR" sz="1200" b="1" baseline="30000" dirty="0" smtClean="0">
                <a:solidFill>
                  <a:schemeClr val="tx1"/>
                </a:solidFill>
                <a:latin typeface="Arial" panose="020B0604020202020204" pitchFamily="34" charset="0"/>
                <a:cs typeface="Arial" panose="020B0604020202020204" pitchFamily="34" charset="0"/>
              </a:rPr>
              <a:t>1)</a:t>
            </a:r>
          </a:p>
        </p:txBody>
      </p:sp>
      <p:sp>
        <p:nvSpPr>
          <p:cNvPr id="53" name="오각형 52"/>
          <p:cNvSpPr/>
          <p:nvPr/>
        </p:nvSpPr>
        <p:spPr>
          <a:xfrm>
            <a:off x="6059084" y="5446188"/>
            <a:ext cx="1934642" cy="526472"/>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200" b="1" dirty="0" smtClean="0">
                <a:solidFill>
                  <a:schemeClr val="tx1"/>
                </a:solidFill>
                <a:latin typeface="Arial" panose="020B0604020202020204" pitchFamily="34" charset="0"/>
                <a:cs typeface="Arial" panose="020B0604020202020204" pitchFamily="34" charset="0"/>
              </a:rPr>
              <a:t> Stage 1 </a:t>
            </a:r>
          </a:p>
          <a:p>
            <a:pPr algn="r"/>
            <a:r>
              <a:rPr lang="en-US" altLang="ko-KR" sz="1200" b="1" dirty="0" smtClean="0">
                <a:solidFill>
                  <a:schemeClr val="tx1"/>
                </a:solidFill>
                <a:latin typeface="Arial" panose="020B0604020202020204" pitchFamily="34" charset="0"/>
                <a:cs typeface="Arial" panose="020B0604020202020204" pitchFamily="34" charset="0"/>
              </a:rPr>
              <a:t>Requirements</a:t>
            </a:r>
          </a:p>
        </p:txBody>
      </p:sp>
      <p:sp>
        <p:nvSpPr>
          <p:cNvPr id="54" name="오각형 53"/>
          <p:cNvSpPr/>
          <p:nvPr/>
        </p:nvSpPr>
        <p:spPr>
          <a:xfrm>
            <a:off x="4846275" y="5516196"/>
            <a:ext cx="1833293" cy="402142"/>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200" b="1" dirty="0" smtClean="0">
                <a:solidFill>
                  <a:schemeClr val="tx1"/>
                </a:solidFill>
                <a:latin typeface="Arial" panose="020B0604020202020204" pitchFamily="34" charset="0"/>
                <a:cs typeface="Arial" panose="020B0604020202020204" pitchFamily="34" charset="0"/>
              </a:rPr>
              <a:t>R20 Stage1 Req. SI</a:t>
            </a:r>
          </a:p>
        </p:txBody>
      </p:sp>
      <p:sp>
        <p:nvSpPr>
          <p:cNvPr id="55" name="오각형 54"/>
          <p:cNvSpPr/>
          <p:nvPr/>
        </p:nvSpPr>
        <p:spPr>
          <a:xfrm>
            <a:off x="10313392" y="7435737"/>
            <a:ext cx="2422820" cy="906903"/>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200" b="1" dirty="0" smtClean="0">
                <a:solidFill>
                  <a:schemeClr val="tx1"/>
                </a:solidFill>
                <a:latin typeface="Arial" panose="020B0604020202020204" pitchFamily="34" charset="0"/>
                <a:cs typeface="Arial" panose="020B0604020202020204" pitchFamily="34" charset="0"/>
              </a:rPr>
              <a:t>R22 6G phase 2 WI</a:t>
            </a:r>
            <a:endParaRPr lang="ko-KR" altLang="en-US" sz="1200" b="1">
              <a:solidFill>
                <a:schemeClr val="tx1"/>
              </a:solidFill>
              <a:latin typeface="Arial" panose="020B0604020202020204" pitchFamily="34" charset="0"/>
              <a:cs typeface="Arial" panose="020B0604020202020204" pitchFamily="34" charset="0"/>
            </a:endParaRPr>
          </a:p>
        </p:txBody>
      </p:sp>
      <p:sp>
        <p:nvSpPr>
          <p:cNvPr id="56" name="오각형 55"/>
          <p:cNvSpPr/>
          <p:nvPr/>
        </p:nvSpPr>
        <p:spPr>
          <a:xfrm>
            <a:off x="6687319" y="7011089"/>
            <a:ext cx="3626072" cy="618338"/>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b="1" dirty="0" smtClean="0">
                <a:solidFill>
                  <a:schemeClr val="tx1"/>
                </a:solidFill>
                <a:latin typeface="Arial" panose="020B0604020202020204" pitchFamily="34" charset="0"/>
                <a:cs typeface="Arial" panose="020B0604020202020204" pitchFamily="34" charset="0"/>
              </a:rPr>
              <a:t>6G </a:t>
            </a:r>
            <a:r>
              <a:rPr lang="en-US" altLang="ko-KR" sz="1200" b="1" dirty="0" smtClean="0">
                <a:solidFill>
                  <a:schemeClr val="tx1"/>
                </a:solidFill>
                <a:latin typeface="Arial" panose="020B0604020202020204" pitchFamily="34" charset="0"/>
                <a:cs typeface="Arial" panose="020B0604020202020204" pitchFamily="34" charset="0"/>
              </a:rPr>
              <a:t>Technical</a:t>
            </a:r>
          </a:p>
          <a:p>
            <a:pPr algn="ctr"/>
            <a:r>
              <a:rPr lang="en-US" altLang="ko-KR" sz="1200" b="1" dirty="0" smtClean="0">
                <a:solidFill>
                  <a:schemeClr val="tx1"/>
                </a:solidFill>
                <a:latin typeface="Arial" panose="020B0604020202020204" pitchFamily="34" charset="0"/>
                <a:cs typeface="Arial" panose="020B0604020202020204" pitchFamily="34" charset="0"/>
              </a:rPr>
              <a:t>Study </a:t>
            </a:r>
            <a:r>
              <a:rPr lang="en-US" altLang="ko-KR" sz="1200" b="1" dirty="0" smtClean="0">
                <a:solidFill>
                  <a:schemeClr val="tx1"/>
                </a:solidFill>
                <a:latin typeface="Arial" panose="020B0604020202020204" pitchFamily="34" charset="0"/>
                <a:cs typeface="Arial" panose="020B0604020202020204" pitchFamily="34" charset="0"/>
              </a:rPr>
              <a:t>Item</a:t>
            </a:r>
            <a:endParaRPr lang="ko-KR" altLang="en-US" sz="1200" b="1">
              <a:solidFill>
                <a:schemeClr val="tx1"/>
              </a:solidFill>
              <a:latin typeface="Arial" panose="020B0604020202020204" pitchFamily="34" charset="0"/>
              <a:cs typeface="Arial" panose="020B0604020202020204" pitchFamily="34" charset="0"/>
            </a:endParaRPr>
          </a:p>
        </p:txBody>
      </p:sp>
      <p:sp>
        <p:nvSpPr>
          <p:cNvPr id="57" name="다이아몬드 56"/>
          <p:cNvSpPr/>
          <p:nvPr/>
        </p:nvSpPr>
        <p:spPr>
          <a:xfrm>
            <a:off x="6628312" y="6988953"/>
            <a:ext cx="144017" cy="144016"/>
          </a:xfrm>
          <a:prstGeom prst="diamond">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58" name="다이아몬드 57"/>
          <p:cNvSpPr/>
          <p:nvPr/>
        </p:nvSpPr>
        <p:spPr>
          <a:xfrm>
            <a:off x="6907448" y="6997970"/>
            <a:ext cx="144017" cy="144016"/>
          </a:xfrm>
          <a:prstGeom prst="diamond">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59" name="TextBox 58"/>
          <p:cNvSpPr txBox="1"/>
          <p:nvPr/>
        </p:nvSpPr>
        <p:spPr>
          <a:xfrm>
            <a:off x="5854270" y="6993549"/>
            <a:ext cx="992579" cy="707886"/>
          </a:xfrm>
          <a:prstGeom prst="rect">
            <a:avLst/>
          </a:prstGeom>
          <a:noFill/>
        </p:spPr>
        <p:txBody>
          <a:bodyPr wrap="none" rtlCol="0">
            <a:spAutoFit/>
          </a:bodyPr>
          <a:lstStyle/>
          <a:p>
            <a:pPr algn="ctr"/>
            <a:r>
              <a:rPr lang="en-US" altLang="ko-KR" sz="1000" b="1" dirty="0" smtClean="0">
                <a:solidFill>
                  <a:srgbClr val="C00000"/>
                </a:solidFill>
                <a:latin typeface="Arial" panose="020B0604020202020204" pitchFamily="34" charset="0"/>
                <a:cs typeface="Arial" panose="020B0604020202020204" pitchFamily="34" charset="0"/>
              </a:rPr>
              <a:t>Earliest</a:t>
            </a:r>
          </a:p>
          <a:p>
            <a:pPr algn="ctr"/>
            <a:r>
              <a:rPr lang="en-US" altLang="ko-KR" sz="1000" b="1" dirty="0" smtClean="0">
                <a:solidFill>
                  <a:srgbClr val="C00000"/>
                </a:solidFill>
                <a:latin typeface="Arial" panose="020B0604020202020204" pitchFamily="34" charset="0"/>
                <a:cs typeface="Arial" panose="020B0604020202020204" pitchFamily="34" charset="0"/>
              </a:rPr>
              <a:t>Possible </a:t>
            </a:r>
          </a:p>
          <a:p>
            <a:pPr algn="ctr"/>
            <a:r>
              <a:rPr lang="en-US" altLang="ko-KR" sz="1000" b="1" dirty="0" smtClean="0">
                <a:solidFill>
                  <a:srgbClr val="C00000"/>
                </a:solidFill>
                <a:latin typeface="Arial" panose="020B0604020202020204" pitchFamily="34" charset="0"/>
                <a:cs typeface="Arial" panose="020B0604020202020204" pitchFamily="34" charset="0"/>
              </a:rPr>
              <a:t>6G start time</a:t>
            </a:r>
          </a:p>
          <a:p>
            <a:pPr algn="ctr"/>
            <a:r>
              <a:rPr lang="en-US" altLang="ko-KR" sz="1000" b="1" dirty="0" smtClean="0">
                <a:solidFill>
                  <a:srgbClr val="C00000"/>
                </a:solidFill>
                <a:latin typeface="Arial" panose="020B0604020202020204" pitchFamily="34" charset="0"/>
                <a:cs typeface="Arial" panose="020B0604020202020204" pitchFamily="34" charset="0"/>
              </a:rPr>
              <a:t>(‘25.6)</a:t>
            </a:r>
            <a:endParaRPr lang="ko-KR" altLang="en-US" sz="1000" b="1">
              <a:solidFill>
                <a:srgbClr val="C00000"/>
              </a:solidFill>
              <a:latin typeface="Arial" panose="020B0604020202020204" pitchFamily="34" charset="0"/>
              <a:cs typeface="Arial" panose="020B0604020202020204" pitchFamily="34" charset="0"/>
            </a:endParaRPr>
          </a:p>
        </p:txBody>
      </p:sp>
      <p:sp>
        <p:nvSpPr>
          <p:cNvPr id="60" name="TextBox 59"/>
          <p:cNvSpPr txBox="1"/>
          <p:nvPr/>
        </p:nvSpPr>
        <p:spPr>
          <a:xfrm>
            <a:off x="6911070" y="6993549"/>
            <a:ext cx="992579" cy="553998"/>
          </a:xfrm>
          <a:prstGeom prst="rect">
            <a:avLst/>
          </a:prstGeom>
          <a:noFill/>
        </p:spPr>
        <p:txBody>
          <a:bodyPr wrap="none" rtlCol="0">
            <a:spAutoFit/>
          </a:bodyPr>
          <a:lstStyle/>
          <a:p>
            <a:pPr algn="ctr"/>
            <a:r>
              <a:rPr lang="en-US" altLang="ko-KR" sz="1000" b="1" dirty="0" smtClean="0">
                <a:solidFill>
                  <a:srgbClr val="C00000"/>
                </a:solidFill>
                <a:latin typeface="Arial" panose="020B0604020202020204" pitchFamily="34" charset="0"/>
                <a:cs typeface="Arial" panose="020B0604020202020204" pitchFamily="34" charset="0"/>
              </a:rPr>
              <a:t>2</a:t>
            </a:r>
            <a:r>
              <a:rPr lang="en-US" altLang="ko-KR" sz="1000" b="1" baseline="30000" dirty="0" smtClean="0">
                <a:solidFill>
                  <a:srgbClr val="C00000"/>
                </a:solidFill>
                <a:latin typeface="Arial" panose="020B0604020202020204" pitchFamily="34" charset="0"/>
                <a:cs typeface="Arial" panose="020B0604020202020204" pitchFamily="34" charset="0"/>
              </a:rPr>
              <a:t>nd</a:t>
            </a:r>
            <a:r>
              <a:rPr lang="en-US" altLang="ko-KR" sz="1000" b="1" dirty="0" smtClean="0">
                <a:solidFill>
                  <a:srgbClr val="C00000"/>
                </a:solidFill>
                <a:latin typeface="Arial" panose="020B0604020202020204" pitchFamily="34" charset="0"/>
                <a:cs typeface="Arial" panose="020B0604020202020204" pitchFamily="34" charset="0"/>
              </a:rPr>
              <a:t> possible</a:t>
            </a:r>
          </a:p>
          <a:p>
            <a:pPr algn="ctr"/>
            <a:r>
              <a:rPr lang="en-US" altLang="ko-KR" sz="1000" b="1" dirty="0" smtClean="0">
                <a:solidFill>
                  <a:srgbClr val="C00000"/>
                </a:solidFill>
                <a:latin typeface="Arial" panose="020B0604020202020204" pitchFamily="34" charset="0"/>
                <a:cs typeface="Arial" panose="020B0604020202020204" pitchFamily="34" charset="0"/>
              </a:rPr>
              <a:t>6G start time</a:t>
            </a:r>
          </a:p>
          <a:p>
            <a:pPr algn="ctr"/>
            <a:r>
              <a:rPr lang="en-US" altLang="ko-KR" sz="1000" b="1" dirty="0" smtClean="0">
                <a:solidFill>
                  <a:srgbClr val="C00000"/>
                </a:solidFill>
                <a:latin typeface="Arial" panose="020B0604020202020204" pitchFamily="34" charset="0"/>
                <a:cs typeface="Arial" panose="020B0604020202020204" pitchFamily="34" charset="0"/>
              </a:rPr>
              <a:t>(‘25.9)</a:t>
            </a:r>
            <a:endParaRPr lang="ko-KR" altLang="en-US" sz="1000" b="1">
              <a:solidFill>
                <a:srgbClr val="C00000"/>
              </a:solidFill>
              <a:latin typeface="Arial" panose="020B0604020202020204" pitchFamily="34" charset="0"/>
              <a:cs typeface="Arial" panose="020B0604020202020204" pitchFamily="34" charset="0"/>
            </a:endParaRPr>
          </a:p>
        </p:txBody>
      </p:sp>
      <p:sp>
        <p:nvSpPr>
          <p:cNvPr id="61" name="오각형 60"/>
          <p:cNvSpPr/>
          <p:nvPr/>
        </p:nvSpPr>
        <p:spPr>
          <a:xfrm>
            <a:off x="6052953" y="6506501"/>
            <a:ext cx="1241477" cy="372037"/>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ko-KR" sz="1200" b="1" dirty="0" smtClean="0">
                <a:solidFill>
                  <a:schemeClr val="tx1"/>
                </a:solidFill>
                <a:latin typeface="Arial" panose="020B0604020202020204" pitchFamily="34" charset="0"/>
                <a:cs typeface="Arial" panose="020B0604020202020204" pitchFamily="34" charset="0"/>
              </a:rPr>
              <a:t>RAN level requirements</a:t>
            </a:r>
          </a:p>
        </p:txBody>
      </p:sp>
      <p:cxnSp>
        <p:nvCxnSpPr>
          <p:cNvPr id="63" name="직선 화살표 연결선 62"/>
          <p:cNvCxnSpPr/>
          <p:nvPr/>
        </p:nvCxnSpPr>
        <p:spPr>
          <a:xfrm flipH="1" flipV="1">
            <a:off x="12085649" y="4106714"/>
            <a:ext cx="1" cy="3348000"/>
          </a:xfrm>
          <a:prstGeom prst="straightConnector1">
            <a:avLst/>
          </a:prstGeom>
          <a:ln w="44450">
            <a:solidFill>
              <a:schemeClr val="accent1">
                <a:shade val="95000"/>
                <a:satMod val="105000"/>
                <a:alpha val="51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4" name="오각형 63"/>
          <p:cNvSpPr/>
          <p:nvPr/>
        </p:nvSpPr>
        <p:spPr>
          <a:xfrm>
            <a:off x="8526677" y="7489910"/>
            <a:ext cx="2422820" cy="781054"/>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200" b="1" dirty="0" smtClean="0">
                <a:solidFill>
                  <a:schemeClr val="tx1"/>
                </a:solidFill>
                <a:latin typeface="Arial" panose="020B0604020202020204" pitchFamily="34" charset="0"/>
                <a:cs typeface="Arial" panose="020B0604020202020204" pitchFamily="34" charset="0"/>
              </a:rPr>
              <a:t>R21 6G phase 1 WI</a:t>
            </a:r>
            <a:endParaRPr lang="ko-KR" altLang="en-US" sz="1200" b="1">
              <a:solidFill>
                <a:schemeClr val="tx1"/>
              </a:solidFill>
              <a:latin typeface="Arial" panose="020B0604020202020204" pitchFamily="34" charset="0"/>
              <a:cs typeface="Arial" panose="020B0604020202020204" pitchFamily="34" charset="0"/>
            </a:endParaRPr>
          </a:p>
        </p:txBody>
      </p:sp>
      <p:sp>
        <p:nvSpPr>
          <p:cNvPr id="66" name="다이아몬드 65"/>
          <p:cNvSpPr/>
          <p:nvPr/>
        </p:nvSpPr>
        <p:spPr>
          <a:xfrm>
            <a:off x="10030733" y="7417319"/>
            <a:ext cx="144017" cy="144016"/>
          </a:xfrm>
          <a:prstGeom prst="diamond">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67" name="다이아몬드 66"/>
          <p:cNvSpPr/>
          <p:nvPr/>
        </p:nvSpPr>
        <p:spPr>
          <a:xfrm>
            <a:off x="12023807" y="7382594"/>
            <a:ext cx="144017" cy="144016"/>
          </a:xfrm>
          <a:prstGeom prst="diamond">
            <a:avLst/>
          </a:prstGeom>
          <a:solidFill>
            <a:srgbClr val="00B0F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68" name="TextBox 67"/>
          <p:cNvSpPr txBox="1"/>
          <p:nvPr/>
        </p:nvSpPr>
        <p:spPr>
          <a:xfrm>
            <a:off x="2435424" y="5550292"/>
            <a:ext cx="526106" cy="400110"/>
          </a:xfrm>
          <a:prstGeom prst="rect">
            <a:avLst/>
          </a:prstGeom>
          <a:noFill/>
        </p:spPr>
        <p:txBody>
          <a:bodyPr wrap="none" rtlCol="0">
            <a:spAutoFit/>
          </a:bodyPr>
          <a:lstStyle/>
          <a:p>
            <a:r>
              <a:rPr lang="en-US" altLang="ko-KR" sz="2000" b="1" dirty="0" smtClean="0">
                <a:latin typeface="Arial" panose="020B0604020202020204" pitchFamily="34" charset="0"/>
                <a:ea typeface="+mn-ea"/>
                <a:cs typeface="Arial" panose="020B0604020202020204" pitchFamily="34" charset="0"/>
              </a:rPr>
              <a:t>6G</a:t>
            </a:r>
            <a:endParaRPr lang="ko-KR" altLang="en-US" sz="2000" b="1">
              <a:latin typeface="Arial" panose="020B0604020202020204" pitchFamily="34" charset="0"/>
              <a:ea typeface="+mn-ea"/>
              <a:cs typeface="Arial" panose="020B0604020202020204" pitchFamily="34" charset="0"/>
            </a:endParaRPr>
          </a:p>
        </p:txBody>
      </p:sp>
      <p:sp>
        <p:nvSpPr>
          <p:cNvPr id="70" name="오각형 69"/>
          <p:cNvSpPr/>
          <p:nvPr/>
        </p:nvSpPr>
        <p:spPr>
          <a:xfrm>
            <a:off x="8518786" y="4286250"/>
            <a:ext cx="2377631" cy="893879"/>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200" b="1" dirty="0" smtClean="0">
                <a:solidFill>
                  <a:schemeClr val="tx1"/>
                </a:solidFill>
                <a:latin typeface="Arial" panose="020B0604020202020204" pitchFamily="34" charset="0"/>
                <a:cs typeface="Arial" panose="020B0604020202020204" pitchFamily="34" charset="0"/>
              </a:rPr>
              <a:t>R21 5G-Adv.</a:t>
            </a:r>
            <a:endParaRPr lang="ko-KR" altLang="en-US" sz="1200" b="1">
              <a:solidFill>
                <a:schemeClr val="tx1"/>
              </a:solidFill>
              <a:latin typeface="Arial" panose="020B0604020202020204" pitchFamily="34" charset="0"/>
              <a:cs typeface="Arial" panose="020B0604020202020204" pitchFamily="34" charset="0"/>
            </a:endParaRPr>
          </a:p>
        </p:txBody>
      </p:sp>
      <p:sp>
        <p:nvSpPr>
          <p:cNvPr id="6" name="오각형 5"/>
          <p:cNvSpPr/>
          <p:nvPr/>
        </p:nvSpPr>
        <p:spPr>
          <a:xfrm>
            <a:off x="6679568" y="4320575"/>
            <a:ext cx="2559078" cy="807506"/>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200" b="1" dirty="0" smtClean="0">
                <a:solidFill>
                  <a:schemeClr val="tx1"/>
                </a:solidFill>
                <a:latin typeface="Arial" panose="020B0604020202020204" pitchFamily="34" charset="0"/>
                <a:cs typeface="Arial" panose="020B0604020202020204" pitchFamily="34" charset="0"/>
              </a:rPr>
              <a:t>R20 5G-Adv.</a:t>
            </a:r>
            <a:endParaRPr lang="ko-KR" altLang="en-US" sz="1200" b="1">
              <a:solidFill>
                <a:schemeClr val="tx1"/>
              </a:solidFill>
              <a:latin typeface="Arial" panose="020B0604020202020204" pitchFamily="34" charset="0"/>
              <a:cs typeface="Arial" panose="020B0604020202020204" pitchFamily="34" charset="0"/>
            </a:endParaRPr>
          </a:p>
        </p:txBody>
      </p:sp>
      <p:sp>
        <p:nvSpPr>
          <p:cNvPr id="43" name="오각형 42"/>
          <p:cNvSpPr/>
          <p:nvPr/>
        </p:nvSpPr>
        <p:spPr>
          <a:xfrm>
            <a:off x="4830490" y="4398144"/>
            <a:ext cx="2446599" cy="605163"/>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200" b="1" dirty="0" smtClean="0">
                <a:solidFill>
                  <a:schemeClr val="tx1"/>
                </a:solidFill>
                <a:latin typeface="Arial" panose="020B0604020202020204" pitchFamily="34" charset="0"/>
                <a:cs typeface="Arial" panose="020B0604020202020204" pitchFamily="34" charset="0"/>
              </a:rPr>
              <a:t>R19 5G-Adv.</a:t>
            </a:r>
            <a:endParaRPr lang="ko-KR" altLang="en-US" sz="1200" b="1">
              <a:solidFill>
                <a:schemeClr val="tx1"/>
              </a:solidFill>
              <a:latin typeface="Arial" panose="020B0604020202020204" pitchFamily="34" charset="0"/>
              <a:cs typeface="Arial" panose="020B0604020202020204" pitchFamily="34" charset="0"/>
            </a:endParaRPr>
          </a:p>
        </p:txBody>
      </p:sp>
      <p:sp>
        <p:nvSpPr>
          <p:cNvPr id="44" name="다이아몬드 43"/>
          <p:cNvSpPr/>
          <p:nvPr/>
        </p:nvSpPr>
        <p:spPr>
          <a:xfrm>
            <a:off x="6596320" y="4986852"/>
            <a:ext cx="144017" cy="144016"/>
          </a:xfrm>
          <a:prstGeom prst="diamond">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45" name="다이아몬드 44"/>
          <p:cNvSpPr/>
          <p:nvPr/>
        </p:nvSpPr>
        <p:spPr>
          <a:xfrm>
            <a:off x="6905006" y="4986852"/>
            <a:ext cx="144017" cy="144016"/>
          </a:xfrm>
          <a:prstGeom prst="diamond">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46" name="TextBox 45"/>
          <p:cNvSpPr txBox="1"/>
          <p:nvPr/>
        </p:nvSpPr>
        <p:spPr>
          <a:xfrm>
            <a:off x="6070294" y="5104717"/>
            <a:ext cx="679994" cy="400110"/>
          </a:xfrm>
          <a:prstGeom prst="rect">
            <a:avLst/>
          </a:prstGeom>
          <a:noFill/>
        </p:spPr>
        <p:txBody>
          <a:bodyPr wrap="none" rtlCol="0">
            <a:spAutoFit/>
          </a:bodyPr>
          <a:lstStyle/>
          <a:p>
            <a:pPr algn="ctr"/>
            <a:r>
              <a:rPr lang="en-US" altLang="ko-KR" sz="1000" b="1" dirty="0" smtClean="0">
                <a:solidFill>
                  <a:srgbClr val="C00000"/>
                </a:solidFill>
                <a:latin typeface="Arial" panose="020B0604020202020204" pitchFamily="34" charset="0"/>
                <a:cs typeface="Arial" panose="020B0604020202020204" pitchFamily="34" charset="0"/>
              </a:rPr>
              <a:t>RAN1</a:t>
            </a:r>
          </a:p>
          <a:p>
            <a:pPr algn="ctr"/>
            <a:r>
              <a:rPr lang="en-US" altLang="ko-KR" sz="1000" b="1" dirty="0" smtClean="0">
                <a:solidFill>
                  <a:srgbClr val="C00000"/>
                </a:solidFill>
                <a:latin typeface="Arial" panose="020B0604020202020204" pitchFamily="34" charset="0"/>
                <a:cs typeface="Arial" panose="020B0604020202020204" pitchFamily="34" charset="0"/>
              </a:rPr>
              <a:t>freezing</a:t>
            </a:r>
            <a:endParaRPr lang="ko-KR" altLang="en-US" sz="1000" b="1">
              <a:solidFill>
                <a:srgbClr val="C00000"/>
              </a:solidFill>
              <a:latin typeface="Arial" panose="020B0604020202020204" pitchFamily="34" charset="0"/>
              <a:cs typeface="Arial" panose="020B0604020202020204" pitchFamily="34" charset="0"/>
            </a:endParaRPr>
          </a:p>
        </p:txBody>
      </p:sp>
      <p:sp>
        <p:nvSpPr>
          <p:cNvPr id="47" name="TextBox 46"/>
          <p:cNvSpPr txBox="1"/>
          <p:nvPr/>
        </p:nvSpPr>
        <p:spPr>
          <a:xfrm>
            <a:off x="6584354" y="5104717"/>
            <a:ext cx="760144" cy="400110"/>
          </a:xfrm>
          <a:prstGeom prst="rect">
            <a:avLst/>
          </a:prstGeom>
          <a:noFill/>
        </p:spPr>
        <p:txBody>
          <a:bodyPr wrap="none" rtlCol="0">
            <a:spAutoFit/>
          </a:bodyPr>
          <a:lstStyle/>
          <a:p>
            <a:r>
              <a:rPr lang="en-US" altLang="ko-KR" sz="1000" b="1" dirty="0" smtClean="0">
                <a:solidFill>
                  <a:srgbClr val="C00000"/>
                </a:solidFill>
                <a:latin typeface="Arial" panose="020B0604020202020204" pitchFamily="34" charset="0"/>
                <a:cs typeface="Arial" panose="020B0604020202020204" pitchFamily="34" charset="0"/>
              </a:rPr>
              <a:t>Core part</a:t>
            </a:r>
          </a:p>
          <a:p>
            <a:r>
              <a:rPr lang="en-US" altLang="ko-KR" sz="1000" b="1" dirty="0" smtClean="0">
                <a:solidFill>
                  <a:srgbClr val="C00000"/>
                </a:solidFill>
                <a:latin typeface="Arial" panose="020B0604020202020204" pitchFamily="34" charset="0"/>
                <a:cs typeface="Arial" panose="020B0604020202020204" pitchFamily="34" charset="0"/>
              </a:rPr>
              <a:t> freezing</a:t>
            </a:r>
            <a:endParaRPr lang="ko-KR" altLang="en-US" sz="1000" b="1">
              <a:solidFill>
                <a:srgbClr val="C00000"/>
              </a:solidFill>
              <a:latin typeface="Arial" panose="020B0604020202020204" pitchFamily="34" charset="0"/>
              <a:cs typeface="Arial" panose="020B0604020202020204" pitchFamily="34" charset="0"/>
            </a:endParaRPr>
          </a:p>
        </p:txBody>
      </p:sp>
      <p:sp>
        <p:nvSpPr>
          <p:cNvPr id="48" name="TextBox 47"/>
          <p:cNvSpPr txBox="1"/>
          <p:nvPr/>
        </p:nvSpPr>
        <p:spPr>
          <a:xfrm>
            <a:off x="7264902" y="5104717"/>
            <a:ext cx="679994" cy="400110"/>
          </a:xfrm>
          <a:prstGeom prst="rect">
            <a:avLst/>
          </a:prstGeom>
          <a:noFill/>
        </p:spPr>
        <p:txBody>
          <a:bodyPr wrap="none" rtlCol="0">
            <a:spAutoFit/>
          </a:bodyPr>
          <a:lstStyle/>
          <a:p>
            <a:pPr algn="ctr"/>
            <a:r>
              <a:rPr lang="en-US" altLang="ko-KR" sz="1000" b="1" dirty="0" smtClean="0">
                <a:solidFill>
                  <a:srgbClr val="C00000"/>
                </a:solidFill>
                <a:latin typeface="Arial" panose="020B0604020202020204" pitchFamily="34" charset="0"/>
                <a:cs typeface="Arial" panose="020B0604020202020204" pitchFamily="34" charset="0"/>
              </a:rPr>
              <a:t>ASN.1 </a:t>
            </a:r>
          </a:p>
          <a:p>
            <a:pPr algn="ctr"/>
            <a:r>
              <a:rPr lang="en-US" altLang="ko-KR" sz="1000" b="1" dirty="0" smtClean="0">
                <a:solidFill>
                  <a:srgbClr val="C00000"/>
                </a:solidFill>
                <a:latin typeface="Arial" panose="020B0604020202020204" pitchFamily="34" charset="0"/>
                <a:cs typeface="Arial" panose="020B0604020202020204" pitchFamily="34" charset="0"/>
              </a:rPr>
              <a:t>freezing</a:t>
            </a:r>
          </a:p>
        </p:txBody>
      </p:sp>
      <p:sp>
        <p:nvSpPr>
          <p:cNvPr id="50" name="다이아몬드 49"/>
          <p:cNvSpPr/>
          <p:nvPr/>
        </p:nvSpPr>
        <p:spPr>
          <a:xfrm>
            <a:off x="7199561" y="4986852"/>
            <a:ext cx="144017" cy="144016"/>
          </a:xfrm>
          <a:prstGeom prst="diamond">
            <a:avLst/>
          </a:prstGeom>
          <a:solidFill>
            <a:srgbClr val="C0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latin typeface="Arial" panose="020B0604020202020204" pitchFamily="34" charset="0"/>
              <a:cs typeface="Arial" panose="020B0604020202020204" pitchFamily="34" charset="0"/>
            </a:endParaRPr>
          </a:p>
        </p:txBody>
      </p:sp>
      <p:sp>
        <p:nvSpPr>
          <p:cNvPr id="69" name="모서리가 둥근 직사각형 68"/>
          <p:cNvSpPr/>
          <p:nvPr/>
        </p:nvSpPr>
        <p:spPr>
          <a:xfrm>
            <a:off x="10372611" y="5210124"/>
            <a:ext cx="4304173" cy="1956445"/>
          </a:xfrm>
          <a:prstGeom prst="roundRect">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Wingdings" panose="05000000000000000000" pitchFamily="2" charset="2"/>
              <a:buChar char="§"/>
            </a:pPr>
            <a:r>
              <a:rPr lang="en-US" altLang="ko-KR" b="1" u="sng" dirty="0">
                <a:solidFill>
                  <a:schemeClr val="tx1"/>
                </a:solidFill>
                <a:latin typeface="Arial" panose="020B0604020202020204" pitchFamily="34" charset="0"/>
                <a:cs typeface="Arial" panose="020B0604020202020204" pitchFamily="34" charset="0"/>
              </a:rPr>
              <a:t>Important </a:t>
            </a:r>
            <a:r>
              <a:rPr lang="en-US" altLang="ko-KR" b="1" u="sng" dirty="0" smtClean="0">
                <a:solidFill>
                  <a:schemeClr val="tx1"/>
                </a:solidFill>
                <a:latin typeface="Arial" panose="020B0604020202020204" pitchFamily="34" charset="0"/>
                <a:cs typeface="Arial" panose="020B0604020202020204" pitchFamily="34" charset="0"/>
              </a:rPr>
              <a:t>milestones for 6G</a:t>
            </a:r>
            <a:endParaRPr lang="en-US" altLang="ko-KR" b="1" u="sng" dirty="0">
              <a:solidFill>
                <a:schemeClr val="tx1"/>
              </a:solidFill>
              <a:latin typeface="Arial" panose="020B0604020202020204" pitchFamily="34" charset="0"/>
              <a:cs typeface="Arial" panose="020B0604020202020204" pitchFamily="34" charset="0"/>
            </a:endParaRPr>
          </a:p>
          <a:p>
            <a:pPr marL="531813" lvl="1" indent="-265113">
              <a:buFont typeface="Wingdings" panose="05000000000000000000" pitchFamily="2" charset="2"/>
              <a:buChar char="ü"/>
            </a:pPr>
            <a:r>
              <a:rPr lang="en-US" altLang="ko-KR" dirty="0">
                <a:solidFill>
                  <a:schemeClr val="tx1"/>
                </a:solidFill>
                <a:latin typeface="Arial" panose="020B0604020202020204" pitchFamily="34" charset="0"/>
                <a:cs typeface="Arial" panose="020B0604020202020204" pitchFamily="34" charset="0"/>
              </a:rPr>
              <a:t>6G channel </a:t>
            </a:r>
            <a:r>
              <a:rPr lang="en-US" altLang="ko-KR" dirty="0" smtClean="0">
                <a:solidFill>
                  <a:schemeClr val="tx1"/>
                </a:solidFill>
                <a:latin typeface="Arial" panose="020B0604020202020204" pitchFamily="34" charset="0"/>
                <a:cs typeface="Arial" panose="020B0604020202020204" pitchFamily="34" charset="0"/>
              </a:rPr>
              <a:t>model </a:t>
            </a:r>
            <a:r>
              <a:rPr lang="en-US" altLang="ko-KR" dirty="0">
                <a:solidFill>
                  <a:schemeClr val="tx1"/>
                </a:solidFill>
                <a:latin typeface="Arial" panose="020B0604020202020204" pitchFamily="34" charset="0"/>
                <a:cs typeface="Arial" panose="020B0604020202020204" pitchFamily="34" charset="0"/>
              </a:rPr>
              <a:t>study in </a:t>
            </a:r>
            <a:r>
              <a:rPr lang="en-US" altLang="ko-KR" dirty="0" smtClean="0">
                <a:solidFill>
                  <a:schemeClr val="tx1"/>
                </a:solidFill>
                <a:latin typeface="Arial" panose="020B0604020202020204" pitchFamily="34" charset="0"/>
                <a:cs typeface="Arial" panose="020B0604020202020204" pitchFamily="34" charset="0"/>
              </a:rPr>
              <a:t>R19</a:t>
            </a:r>
            <a:endParaRPr lang="en-US" altLang="ko-KR" dirty="0">
              <a:solidFill>
                <a:schemeClr val="tx1"/>
              </a:solidFill>
              <a:latin typeface="Arial" panose="020B0604020202020204" pitchFamily="34" charset="0"/>
              <a:cs typeface="Arial" panose="020B0604020202020204" pitchFamily="34" charset="0"/>
            </a:endParaRPr>
          </a:p>
          <a:p>
            <a:pPr marL="531813" lvl="1" indent="-265113">
              <a:buFont typeface="Wingdings" panose="05000000000000000000" pitchFamily="2" charset="2"/>
              <a:buChar char="ü"/>
            </a:pPr>
            <a:r>
              <a:rPr lang="en-US" altLang="ko-KR" dirty="0">
                <a:solidFill>
                  <a:schemeClr val="tx1"/>
                </a:solidFill>
                <a:latin typeface="Arial" panose="020B0604020202020204" pitchFamily="34" charset="0"/>
                <a:cs typeface="Arial" panose="020B0604020202020204" pitchFamily="34" charset="0"/>
              </a:rPr>
              <a:t>6G RAN req</a:t>
            </a:r>
            <a:r>
              <a:rPr lang="en-US" altLang="ko-KR" dirty="0" smtClean="0">
                <a:solidFill>
                  <a:schemeClr val="tx1"/>
                </a:solidFill>
                <a:latin typeface="Arial" panose="020B0604020202020204" pitchFamily="34" charset="0"/>
                <a:cs typeface="Arial" panose="020B0604020202020204" pitchFamily="34" charset="0"/>
              </a:rPr>
              <a:t>. SI: ’24.12 or ‘25.03</a:t>
            </a:r>
            <a:endParaRPr lang="en-US" altLang="ko-KR" dirty="0">
              <a:solidFill>
                <a:schemeClr val="tx1"/>
              </a:solidFill>
              <a:latin typeface="Arial" panose="020B0604020202020204" pitchFamily="34" charset="0"/>
              <a:cs typeface="Arial" panose="020B0604020202020204" pitchFamily="34" charset="0"/>
            </a:endParaRPr>
          </a:p>
          <a:p>
            <a:pPr marL="531813" lvl="1" indent="-265113">
              <a:buFont typeface="Wingdings" panose="05000000000000000000" pitchFamily="2" charset="2"/>
              <a:buChar char="ü"/>
            </a:pPr>
            <a:r>
              <a:rPr lang="en-US" altLang="ko-KR" dirty="0">
                <a:solidFill>
                  <a:schemeClr val="tx1"/>
                </a:solidFill>
                <a:latin typeface="Arial" panose="020B0604020202020204" pitchFamily="34" charset="0"/>
                <a:cs typeface="Arial" panose="020B0604020202020204" pitchFamily="34" charset="0"/>
              </a:rPr>
              <a:t>6G </a:t>
            </a:r>
            <a:r>
              <a:rPr lang="en-US" altLang="ko-KR" dirty="0" smtClean="0">
                <a:solidFill>
                  <a:schemeClr val="tx1"/>
                </a:solidFill>
                <a:latin typeface="Arial" panose="020B0604020202020204" pitchFamily="34" charset="0"/>
                <a:cs typeface="Arial" panose="020B0604020202020204" pitchFamily="34" charset="0"/>
              </a:rPr>
              <a:t>technical SI</a:t>
            </a:r>
            <a:r>
              <a:rPr lang="en-US" altLang="ko-KR" dirty="0">
                <a:solidFill>
                  <a:schemeClr val="tx1"/>
                </a:solidFill>
                <a:latin typeface="Arial" panose="020B0604020202020204" pitchFamily="34" charset="0"/>
                <a:cs typeface="Arial" panose="020B0604020202020204" pitchFamily="34" charset="0"/>
              </a:rPr>
              <a:t>: ‘25.06 or </a:t>
            </a:r>
            <a:r>
              <a:rPr lang="en-US" altLang="ko-KR" dirty="0" smtClean="0">
                <a:solidFill>
                  <a:schemeClr val="tx1"/>
                </a:solidFill>
                <a:latin typeface="Arial" panose="020B0604020202020204" pitchFamily="34" charset="0"/>
                <a:cs typeface="Arial" panose="020B0604020202020204" pitchFamily="34" charset="0"/>
              </a:rPr>
              <a:t>‘25.09 </a:t>
            </a:r>
            <a:endParaRPr lang="en-US" altLang="ko-KR" dirty="0">
              <a:solidFill>
                <a:schemeClr val="tx1"/>
              </a:solidFill>
              <a:latin typeface="Arial" panose="020B0604020202020204" pitchFamily="34" charset="0"/>
              <a:cs typeface="Arial" panose="020B0604020202020204" pitchFamily="34" charset="0"/>
            </a:endParaRPr>
          </a:p>
          <a:p>
            <a:pPr marL="531813" lvl="1" indent="-265113">
              <a:buFont typeface="Wingdings" panose="05000000000000000000" pitchFamily="2" charset="2"/>
              <a:buChar char="ü"/>
            </a:pPr>
            <a:r>
              <a:rPr lang="en-US" altLang="ko-KR" dirty="0">
                <a:solidFill>
                  <a:schemeClr val="tx1"/>
                </a:solidFill>
                <a:latin typeface="Arial" panose="020B0604020202020204" pitchFamily="34" charset="0"/>
                <a:cs typeface="Arial" panose="020B0604020202020204" pitchFamily="34" charset="0"/>
              </a:rPr>
              <a:t>Initial phase </a:t>
            </a:r>
            <a:r>
              <a:rPr lang="en-US" altLang="ko-KR" dirty="0" smtClean="0">
                <a:solidFill>
                  <a:schemeClr val="tx1"/>
                </a:solidFill>
                <a:latin typeface="Arial" panose="020B0604020202020204" pitchFamily="34" charset="0"/>
                <a:cs typeface="Arial" panose="020B0604020202020204" pitchFamily="34" charset="0"/>
              </a:rPr>
              <a:t>6G in R21</a:t>
            </a:r>
            <a:endParaRPr lang="en-US" altLang="ko-KR" dirty="0">
              <a:solidFill>
                <a:schemeClr val="tx1"/>
              </a:solidFill>
              <a:latin typeface="Arial" panose="020B0604020202020204" pitchFamily="34" charset="0"/>
              <a:cs typeface="Arial" panose="020B0604020202020204" pitchFamily="34" charset="0"/>
            </a:endParaRPr>
          </a:p>
          <a:p>
            <a:pPr marL="531813" lvl="1" indent="-265113">
              <a:buFont typeface="Wingdings" panose="05000000000000000000" pitchFamily="2" charset="2"/>
              <a:buChar char="ü"/>
            </a:pPr>
            <a:r>
              <a:rPr lang="en-US" altLang="ko-KR" dirty="0">
                <a:solidFill>
                  <a:schemeClr val="tx1"/>
                </a:solidFill>
                <a:latin typeface="Arial" panose="020B0604020202020204" pitchFamily="34" charset="0"/>
                <a:cs typeface="Arial" panose="020B0604020202020204" pitchFamily="34" charset="0"/>
              </a:rPr>
              <a:t>2</a:t>
            </a:r>
            <a:r>
              <a:rPr lang="en-US" altLang="ko-KR" baseline="30000" dirty="0">
                <a:solidFill>
                  <a:schemeClr val="tx1"/>
                </a:solidFill>
                <a:latin typeface="Arial" panose="020B0604020202020204" pitchFamily="34" charset="0"/>
                <a:cs typeface="Arial" panose="020B0604020202020204" pitchFamily="34" charset="0"/>
              </a:rPr>
              <a:t>nd</a:t>
            </a:r>
            <a:r>
              <a:rPr lang="en-US" altLang="ko-KR" dirty="0">
                <a:solidFill>
                  <a:schemeClr val="tx1"/>
                </a:solidFill>
                <a:latin typeface="Arial" panose="020B0604020202020204" pitchFamily="34" charset="0"/>
                <a:cs typeface="Arial" panose="020B0604020202020204" pitchFamily="34" charset="0"/>
              </a:rPr>
              <a:t> phase  </a:t>
            </a:r>
            <a:r>
              <a:rPr lang="en-US" altLang="ko-KR" dirty="0" smtClean="0">
                <a:solidFill>
                  <a:schemeClr val="tx1"/>
                </a:solidFill>
                <a:latin typeface="Arial" panose="020B0604020202020204" pitchFamily="34" charset="0"/>
                <a:cs typeface="Arial" panose="020B0604020202020204" pitchFamily="34" charset="0"/>
              </a:rPr>
              <a:t>6G in R22</a:t>
            </a:r>
            <a:endParaRPr lang="ko-KR" altLang="en-US" dirty="0">
              <a:solidFill>
                <a:schemeClr val="tx1"/>
              </a:solidFill>
              <a:latin typeface="Arial" panose="020B0604020202020204" pitchFamily="34" charset="0"/>
              <a:cs typeface="Arial" panose="020B0604020202020204" pitchFamily="34" charset="0"/>
            </a:endParaRPr>
          </a:p>
        </p:txBody>
      </p:sp>
      <p:sp>
        <p:nvSpPr>
          <p:cNvPr id="71" name="TextBox 70"/>
          <p:cNvSpPr txBox="1"/>
          <p:nvPr/>
        </p:nvSpPr>
        <p:spPr>
          <a:xfrm>
            <a:off x="682460" y="8274009"/>
            <a:ext cx="5277407" cy="253916"/>
          </a:xfrm>
          <a:prstGeom prst="rect">
            <a:avLst/>
          </a:prstGeom>
          <a:noFill/>
        </p:spPr>
        <p:txBody>
          <a:bodyPr wrap="none" rtlCol="0">
            <a:spAutoFit/>
          </a:bodyPr>
          <a:lstStyle/>
          <a:p>
            <a:r>
              <a:rPr lang="en-US" altLang="ko-KR" sz="1050" dirty="0" smtClean="0">
                <a:latin typeface="Arial" panose="020B0604020202020204" pitchFamily="34" charset="0"/>
                <a:cs typeface="Arial" panose="020B0604020202020204" pitchFamily="34" charset="0"/>
              </a:rPr>
              <a:t>1) sub-THz channel, upper mid-band, RIS channel model, JCAS channel model, </a:t>
            </a:r>
            <a:r>
              <a:rPr lang="en-US" altLang="ko-KR" sz="1050" dirty="0" err="1" smtClean="0">
                <a:latin typeface="Arial" panose="020B0604020202020204" pitchFamily="34" charset="0"/>
                <a:cs typeface="Arial" panose="020B0604020202020204" pitchFamily="34" charset="0"/>
              </a:rPr>
              <a:t>etc</a:t>
            </a:r>
            <a:endParaRPr lang="ko-KR" altLang="en-US" sz="1050">
              <a:latin typeface="Arial" panose="020B0604020202020204" pitchFamily="34" charset="0"/>
              <a:cs typeface="Arial" panose="020B0604020202020204" pitchFamily="34" charset="0"/>
            </a:endParaRPr>
          </a:p>
        </p:txBody>
      </p:sp>
      <p:sp>
        <p:nvSpPr>
          <p:cNvPr id="49" name="오각형 48"/>
          <p:cNvSpPr/>
          <p:nvPr/>
        </p:nvSpPr>
        <p:spPr>
          <a:xfrm>
            <a:off x="2496303" y="4470744"/>
            <a:ext cx="2625768" cy="443986"/>
          </a:xfrm>
          <a:prstGeom prst="homePlate">
            <a:avLst/>
          </a:prstGeom>
          <a:gradFill flip="none" rotWithShape="1">
            <a:gsLst>
              <a:gs pos="0">
                <a:srgbClr val="C00000">
                  <a:tint val="66000"/>
                  <a:satMod val="160000"/>
                </a:srgbClr>
              </a:gs>
              <a:gs pos="28000">
                <a:srgbClr val="C00000">
                  <a:tint val="44500"/>
                  <a:satMod val="160000"/>
                </a:srgbClr>
              </a:gs>
              <a:gs pos="100000">
                <a:srgbClr val="C00000">
                  <a:tint val="23500"/>
                  <a:satMod val="160000"/>
                </a:srgbClr>
              </a:gs>
            </a:gsLst>
            <a:path path="circle">
              <a:fillToRect l="100000" b="100000"/>
            </a:path>
            <a:tileRect t="-100000" r="-10000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ko-KR" sz="1200" b="1" dirty="0" smtClean="0">
                <a:solidFill>
                  <a:schemeClr val="tx1"/>
                </a:solidFill>
                <a:latin typeface="Arial" panose="020B0604020202020204" pitchFamily="34" charset="0"/>
                <a:cs typeface="Arial" panose="020B0604020202020204" pitchFamily="34" charset="0"/>
              </a:rPr>
              <a:t>R18 5G Adv.</a:t>
            </a:r>
            <a:endParaRPr lang="ko-KR" altLang="en-US" sz="1200" b="1">
              <a:solidFill>
                <a:schemeClr val="tx1"/>
              </a:solidFill>
              <a:latin typeface="Arial" panose="020B0604020202020204" pitchFamily="34" charset="0"/>
              <a:cs typeface="Arial" panose="020B0604020202020204" pitchFamily="34" charset="0"/>
            </a:endParaRPr>
          </a:p>
        </p:txBody>
      </p:sp>
      <p:pic>
        <p:nvPicPr>
          <p:cNvPr id="72" name="그림 7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0409" y="4511143"/>
            <a:ext cx="589535" cy="366132"/>
          </a:xfrm>
          <a:prstGeom prst="rect">
            <a:avLst/>
          </a:prstGeom>
        </p:spPr>
      </p:pic>
    </p:spTree>
    <p:extLst>
      <p:ext uri="{BB962C8B-B14F-4D97-AF65-F5344CB8AC3E}">
        <p14:creationId xmlns:p14="http://schemas.microsoft.com/office/powerpoint/2010/main" val="198879519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a:t>Sidelink</a:t>
            </a:r>
            <a:r>
              <a:rPr lang="en-US" altLang="ko-KR" dirty="0"/>
              <a:t> communication</a:t>
            </a:r>
            <a:endParaRPr lang="ko-KR" altLang="en-US" dirty="0"/>
          </a:p>
        </p:txBody>
      </p:sp>
      <p:sp>
        <p:nvSpPr>
          <p:cNvPr id="3" name="내용 개체 틀 2"/>
          <p:cNvSpPr>
            <a:spLocks noGrp="1"/>
          </p:cNvSpPr>
          <p:nvPr>
            <p:ph idx="1"/>
          </p:nvPr>
        </p:nvSpPr>
        <p:spPr>
          <a:xfrm>
            <a:off x="419200" y="1333922"/>
            <a:ext cx="14185576" cy="7238578"/>
          </a:xfrm>
        </p:spPr>
        <p:txBody>
          <a:bodyPr>
            <a:normAutofit/>
          </a:bodyPr>
          <a:lstStyle/>
          <a:p>
            <a:r>
              <a:rPr lang="en-US" altLang="ko-KR" sz="2400" dirty="0"/>
              <a:t>Motivation</a:t>
            </a:r>
          </a:p>
          <a:p>
            <a:pPr lvl="1"/>
            <a:r>
              <a:rPr lang="en-US" altLang="ko-KR" sz="1600" dirty="0">
                <a:solidFill>
                  <a:schemeClr val="tx1"/>
                </a:solidFill>
              </a:rPr>
              <a:t>Some</a:t>
            </a:r>
            <a:r>
              <a:rPr lang="ko-KR" altLang="en-US" sz="1600">
                <a:solidFill>
                  <a:schemeClr val="tx1"/>
                </a:solidFill>
              </a:rPr>
              <a:t> </a:t>
            </a:r>
            <a:r>
              <a:rPr lang="en-US" altLang="ko-KR" sz="1600" dirty="0" err="1">
                <a:solidFill>
                  <a:schemeClr val="tx1"/>
                </a:solidFill>
              </a:rPr>
              <a:t>sidelink</a:t>
            </a:r>
            <a:r>
              <a:rPr lang="en-US" altLang="ko-KR" sz="1600" dirty="0">
                <a:solidFill>
                  <a:schemeClr val="tx1"/>
                </a:solidFill>
              </a:rPr>
              <a:t> use cases require wide channel bandwidth which can be found in FR2. Such use cases include raw sensor data sharing in V2X and high definition video and XR streaming among devices.</a:t>
            </a:r>
          </a:p>
          <a:p>
            <a:pPr lvl="2"/>
            <a:r>
              <a:rPr lang="en-US" altLang="ko-KR" sz="1400" dirty="0">
                <a:solidFill>
                  <a:schemeClr val="tx1"/>
                </a:solidFill>
              </a:rPr>
              <a:t>RAN1 is conducting </a:t>
            </a:r>
            <a:r>
              <a:rPr lang="en-US" altLang="ko-KR" sz="1400" dirty="0" err="1">
                <a:solidFill>
                  <a:schemeClr val="tx1"/>
                </a:solidFill>
              </a:rPr>
              <a:t>sidelink</a:t>
            </a:r>
            <a:r>
              <a:rPr lang="en-US" altLang="ko-KR" sz="1400" dirty="0">
                <a:solidFill>
                  <a:schemeClr val="tx1"/>
                </a:solidFill>
              </a:rPr>
              <a:t> beam management study in Rel-18.</a:t>
            </a:r>
          </a:p>
          <a:p>
            <a:pPr lvl="2"/>
            <a:r>
              <a:rPr lang="en-US" altLang="ko-KR" sz="1400" dirty="0">
                <a:solidFill>
                  <a:schemeClr val="tx1"/>
                </a:solidFill>
              </a:rPr>
              <a:t>It should be noted that 63.72 – 65.88 GHz band is harmonized for ITS in Europe.</a:t>
            </a:r>
          </a:p>
          <a:p>
            <a:pPr lvl="1"/>
            <a:r>
              <a:rPr lang="en-US" altLang="ko-KR" sz="1600" dirty="0">
                <a:solidFill>
                  <a:schemeClr val="tx1"/>
                </a:solidFill>
              </a:rPr>
              <a:t>RAN decided to activate </a:t>
            </a:r>
            <a:r>
              <a:rPr lang="en-US" altLang="ko-KR" sz="1600" dirty="0" err="1">
                <a:solidFill>
                  <a:schemeClr val="tx1"/>
                </a:solidFill>
              </a:rPr>
              <a:t>sidelink</a:t>
            </a:r>
            <a:r>
              <a:rPr lang="en-US" altLang="ko-KR" sz="1600" dirty="0">
                <a:solidFill>
                  <a:schemeClr val="tx1"/>
                </a:solidFill>
              </a:rPr>
              <a:t> carrier aggregation objective in Rel-18, but some features supported even in Rel-15 LTE were excluded due to the time limitation. To fully address the V2X requirements and potentially make the </a:t>
            </a:r>
            <a:r>
              <a:rPr lang="en-US" altLang="ko-KR" sz="1600" dirty="0" err="1">
                <a:solidFill>
                  <a:schemeClr val="tx1"/>
                </a:solidFill>
              </a:rPr>
              <a:t>sidelink</a:t>
            </a:r>
            <a:r>
              <a:rPr lang="en-US" altLang="ko-KR" sz="1600" dirty="0">
                <a:solidFill>
                  <a:schemeClr val="tx1"/>
                </a:solidFill>
              </a:rPr>
              <a:t> CA more useful in other applications, at least Rel-15 LTE features need to be specified.</a:t>
            </a:r>
          </a:p>
          <a:p>
            <a:pPr lvl="1"/>
            <a:r>
              <a:rPr lang="en-US" altLang="ko-KR" sz="1600" dirty="0">
                <a:solidFill>
                  <a:schemeClr val="tx1"/>
                </a:solidFill>
              </a:rPr>
              <a:t>With increasing bandwidth of </a:t>
            </a:r>
            <a:r>
              <a:rPr lang="en-US" altLang="ko-KR" sz="1600" dirty="0" err="1">
                <a:solidFill>
                  <a:schemeClr val="tx1"/>
                </a:solidFill>
              </a:rPr>
              <a:t>sidelink</a:t>
            </a:r>
            <a:r>
              <a:rPr lang="en-US" altLang="ko-KR" sz="1600" dirty="0">
                <a:solidFill>
                  <a:schemeClr val="tx1"/>
                </a:solidFill>
              </a:rPr>
              <a:t> in unlicensed band and FR2, UE power consumption can be an issue. A frequency domain power saving mechanism is necessary so that a UE can shrink its </a:t>
            </a:r>
            <a:r>
              <a:rPr lang="en-US" altLang="ko-KR" sz="1600" dirty="0" err="1">
                <a:solidFill>
                  <a:schemeClr val="tx1"/>
                </a:solidFill>
              </a:rPr>
              <a:t>sidelink</a:t>
            </a:r>
            <a:r>
              <a:rPr lang="en-US" altLang="ko-KR" sz="1600" dirty="0">
                <a:solidFill>
                  <a:schemeClr val="tx1"/>
                </a:solidFill>
              </a:rPr>
              <a:t> operation bandwidth when there is no active traffic.</a:t>
            </a:r>
          </a:p>
          <a:p>
            <a:pPr lvl="2"/>
            <a:r>
              <a:rPr lang="en-US" altLang="ko-KR" sz="1400" dirty="0">
                <a:solidFill>
                  <a:schemeClr val="tx1"/>
                </a:solidFill>
              </a:rPr>
              <a:t>In order to avoid bandwidth fragmentation, such a narrowband operation should be able to share resources with a wideband operation.</a:t>
            </a:r>
          </a:p>
          <a:p>
            <a:pPr lvl="2"/>
            <a:endParaRPr lang="en-US" altLang="ko-KR" sz="1200" i="1" dirty="0">
              <a:solidFill>
                <a:srgbClr val="FF0000"/>
              </a:solidFill>
            </a:endParaRPr>
          </a:p>
          <a:p>
            <a:endParaRPr lang="en-US" altLang="ko-KR" sz="500" dirty="0"/>
          </a:p>
          <a:p>
            <a:r>
              <a:rPr lang="en-US" altLang="ko-KR" sz="2400" dirty="0"/>
              <a:t>Objective</a:t>
            </a:r>
          </a:p>
          <a:p>
            <a:pPr lvl="1"/>
            <a:r>
              <a:rPr lang="en-US" altLang="ko-KR" sz="1600" dirty="0">
                <a:solidFill>
                  <a:srgbClr val="000046"/>
                </a:solidFill>
              </a:rPr>
              <a:t>Enhancements for the beam-based </a:t>
            </a:r>
            <a:r>
              <a:rPr lang="en-US" altLang="ko-KR" sz="1600" dirty="0" err="1">
                <a:solidFill>
                  <a:srgbClr val="000046"/>
                </a:solidFill>
              </a:rPr>
              <a:t>sidelink</a:t>
            </a:r>
            <a:r>
              <a:rPr lang="en-US" altLang="ko-KR" sz="1600" dirty="0">
                <a:solidFill>
                  <a:srgbClr val="000046"/>
                </a:solidFill>
              </a:rPr>
              <a:t> operations [RAN1, RAN2]</a:t>
            </a:r>
          </a:p>
          <a:p>
            <a:pPr lvl="2"/>
            <a:r>
              <a:rPr lang="en-US" altLang="ko-KR" sz="1400" dirty="0">
                <a:solidFill>
                  <a:srgbClr val="000046"/>
                </a:solidFill>
              </a:rPr>
              <a:t>Support of </a:t>
            </a:r>
            <a:r>
              <a:rPr lang="en-US" altLang="ko-KR" sz="1400" dirty="0" err="1">
                <a:solidFill>
                  <a:srgbClr val="000046"/>
                </a:solidFill>
              </a:rPr>
              <a:t>sidelink</a:t>
            </a:r>
            <a:r>
              <a:rPr lang="en-US" altLang="ko-KR" sz="1400" dirty="0">
                <a:solidFill>
                  <a:srgbClr val="000046"/>
                </a:solidFill>
              </a:rPr>
              <a:t> beam management, by taking Rel-18 study outcome as the starting point</a:t>
            </a:r>
          </a:p>
          <a:p>
            <a:pPr lvl="3"/>
            <a:r>
              <a:rPr lang="en-US" altLang="ko-KR" sz="1200" dirty="0">
                <a:solidFill>
                  <a:srgbClr val="000046"/>
                </a:solidFill>
              </a:rPr>
              <a:t>The operation scenarios include FR2 standalone operation and FR1 assisted FR2 operation.</a:t>
            </a:r>
          </a:p>
          <a:p>
            <a:pPr lvl="2"/>
            <a:r>
              <a:rPr lang="en-US" altLang="ko-KR" sz="1400" dirty="0">
                <a:solidFill>
                  <a:srgbClr val="000046"/>
                </a:solidFill>
              </a:rPr>
              <a:t>Study the impact of beam management on the sensing operation and specify necessary resource allocation </a:t>
            </a:r>
            <a:br>
              <a:rPr lang="en-US" altLang="ko-KR" sz="1400" dirty="0">
                <a:solidFill>
                  <a:srgbClr val="000046"/>
                </a:solidFill>
              </a:rPr>
            </a:br>
            <a:r>
              <a:rPr lang="en-US" altLang="ko-KR" sz="1400" dirty="0">
                <a:solidFill>
                  <a:srgbClr val="000046"/>
                </a:solidFill>
              </a:rPr>
              <a:t>enhancements if any</a:t>
            </a:r>
          </a:p>
          <a:p>
            <a:pPr lvl="1"/>
            <a:r>
              <a:rPr lang="en-US" altLang="ko-KR" sz="1600" dirty="0">
                <a:solidFill>
                  <a:srgbClr val="000046"/>
                </a:solidFill>
              </a:rPr>
              <a:t>Enhancements for </a:t>
            </a:r>
            <a:r>
              <a:rPr lang="en-US" altLang="ko-KR" sz="1600" dirty="0" err="1">
                <a:solidFill>
                  <a:srgbClr val="000046"/>
                </a:solidFill>
              </a:rPr>
              <a:t>sidelink</a:t>
            </a:r>
            <a:r>
              <a:rPr lang="en-US" altLang="ko-KR" sz="1600" dirty="0">
                <a:solidFill>
                  <a:srgbClr val="000046"/>
                </a:solidFill>
              </a:rPr>
              <a:t> carrier aggregation [RAN1, RAN2]</a:t>
            </a:r>
          </a:p>
          <a:p>
            <a:pPr lvl="2"/>
            <a:r>
              <a:rPr lang="en-US" altLang="ko-KR" sz="1400" dirty="0">
                <a:solidFill>
                  <a:srgbClr val="000046"/>
                </a:solidFill>
              </a:rPr>
              <a:t>Enhancements for mode 1 operations under </a:t>
            </a:r>
            <a:r>
              <a:rPr lang="en-US" altLang="ko-KR" sz="1400" dirty="0" err="1">
                <a:solidFill>
                  <a:srgbClr val="000046"/>
                </a:solidFill>
              </a:rPr>
              <a:t>sidelink</a:t>
            </a:r>
            <a:r>
              <a:rPr lang="en-US" altLang="ko-KR" sz="1400" dirty="0">
                <a:solidFill>
                  <a:srgbClr val="000046"/>
                </a:solidFill>
              </a:rPr>
              <a:t> carrier aggregation, </a:t>
            </a:r>
            <a:br>
              <a:rPr lang="en-US" altLang="ko-KR" sz="1400" dirty="0">
                <a:solidFill>
                  <a:srgbClr val="000046"/>
                </a:solidFill>
              </a:rPr>
            </a:br>
            <a:r>
              <a:rPr lang="en-US" altLang="ko-KR" sz="1400" dirty="0">
                <a:solidFill>
                  <a:srgbClr val="000046"/>
                </a:solidFill>
              </a:rPr>
              <a:t>including SL HARQ feedback report to </a:t>
            </a:r>
            <a:r>
              <a:rPr lang="en-US" altLang="ko-KR" sz="1400" dirty="0" err="1">
                <a:solidFill>
                  <a:srgbClr val="000046"/>
                </a:solidFill>
              </a:rPr>
              <a:t>gNB</a:t>
            </a:r>
            <a:r>
              <a:rPr lang="en-US" altLang="ko-KR" sz="1400" dirty="0">
                <a:solidFill>
                  <a:srgbClr val="000046"/>
                </a:solidFill>
              </a:rPr>
              <a:t>, …</a:t>
            </a:r>
          </a:p>
          <a:p>
            <a:pPr lvl="2"/>
            <a:r>
              <a:rPr lang="en-US" altLang="ko-KR" sz="1400" dirty="0">
                <a:solidFill>
                  <a:srgbClr val="000046"/>
                </a:solidFill>
              </a:rPr>
              <a:t>Handling limited transmission/reception capability of a UE</a:t>
            </a:r>
          </a:p>
          <a:p>
            <a:pPr lvl="1"/>
            <a:r>
              <a:rPr lang="en-US" altLang="ko-KR" sz="1600" dirty="0" err="1">
                <a:solidFill>
                  <a:srgbClr val="000046"/>
                </a:solidFill>
              </a:rPr>
              <a:t>Sidelink</a:t>
            </a:r>
            <a:r>
              <a:rPr lang="en-US" altLang="ko-KR" sz="1600" dirty="0">
                <a:solidFill>
                  <a:srgbClr val="000046"/>
                </a:solidFill>
              </a:rPr>
              <a:t> power saving in the frequency domain [RAN1, RAN2]</a:t>
            </a:r>
          </a:p>
          <a:p>
            <a:pPr lvl="2"/>
            <a:r>
              <a:rPr lang="en-US" altLang="ko-KR" sz="1400" dirty="0">
                <a:solidFill>
                  <a:srgbClr val="000046"/>
                </a:solidFill>
              </a:rPr>
              <a:t>Study and specify a mechanism which enables a UE operating </a:t>
            </a:r>
            <a:r>
              <a:rPr lang="en-US" altLang="ko-KR" sz="1400" dirty="0" err="1">
                <a:solidFill>
                  <a:srgbClr val="000046"/>
                </a:solidFill>
              </a:rPr>
              <a:t>sidelink</a:t>
            </a:r>
            <a:r>
              <a:rPr lang="en-US" altLang="ko-KR" sz="1400" dirty="0">
                <a:solidFill>
                  <a:srgbClr val="000046"/>
                </a:solidFill>
              </a:rPr>
              <a:t> on a </a:t>
            </a:r>
            <a:br>
              <a:rPr lang="en-US" altLang="ko-KR" sz="1400" dirty="0">
                <a:solidFill>
                  <a:srgbClr val="000046"/>
                </a:solidFill>
              </a:rPr>
            </a:br>
            <a:r>
              <a:rPr lang="en-US" altLang="ko-KR" sz="1400" dirty="0">
                <a:solidFill>
                  <a:srgbClr val="000046"/>
                </a:solidFill>
              </a:rPr>
              <a:t>narrowband </a:t>
            </a:r>
            <a:r>
              <a:rPr lang="en-US" altLang="ko-KR" sz="1400" dirty="0" err="1">
                <a:solidFill>
                  <a:srgbClr val="000046"/>
                </a:solidFill>
              </a:rPr>
              <a:t>sidelink</a:t>
            </a:r>
            <a:r>
              <a:rPr lang="en-US" altLang="ko-KR" sz="1400" dirty="0">
                <a:solidFill>
                  <a:srgbClr val="000046"/>
                </a:solidFill>
              </a:rPr>
              <a:t> to share resources with another UE operating </a:t>
            </a:r>
            <a:r>
              <a:rPr lang="en-US" altLang="ko-KR" sz="1400" dirty="0" err="1">
                <a:solidFill>
                  <a:srgbClr val="000046"/>
                </a:solidFill>
              </a:rPr>
              <a:t>sidelink</a:t>
            </a:r>
            <a:r>
              <a:rPr lang="en-US" altLang="ko-KR" sz="1400" dirty="0">
                <a:solidFill>
                  <a:srgbClr val="000046"/>
                </a:solidFill>
              </a:rPr>
              <a:t> on a </a:t>
            </a:r>
            <a:br>
              <a:rPr lang="en-US" altLang="ko-KR" sz="1400" dirty="0">
                <a:solidFill>
                  <a:srgbClr val="000046"/>
                </a:solidFill>
              </a:rPr>
            </a:br>
            <a:r>
              <a:rPr lang="en-US" altLang="ko-KR" sz="1400" dirty="0">
                <a:solidFill>
                  <a:srgbClr val="000046"/>
                </a:solidFill>
              </a:rPr>
              <a:t>wideband </a:t>
            </a:r>
            <a:r>
              <a:rPr lang="en-US" altLang="ko-KR" sz="1400" dirty="0" err="1">
                <a:solidFill>
                  <a:srgbClr val="000046"/>
                </a:solidFill>
              </a:rPr>
              <a:t>sidelink</a:t>
            </a:r>
            <a:r>
              <a:rPr lang="en-US" altLang="ko-KR" sz="1400" dirty="0">
                <a:solidFill>
                  <a:srgbClr val="000046"/>
                </a:solidFill>
              </a:rPr>
              <a:t>.</a:t>
            </a:r>
          </a:p>
          <a:p>
            <a:pPr lvl="2"/>
            <a:endParaRPr lang="en-US" altLang="ko-KR" sz="1400" dirty="0">
              <a:solidFill>
                <a:srgbClr val="000046"/>
              </a:solidFill>
            </a:endParaRPr>
          </a:p>
          <a:p>
            <a:pPr lvl="1"/>
            <a:endParaRPr lang="en-US" altLang="ko-KR" sz="1600" dirty="0">
              <a:solidFill>
                <a:srgbClr val="FF0000"/>
              </a:solidFill>
            </a:endParaRP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pic>
        <p:nvPicPr>
          <p:cNvPr id="16" name="그림 15"/>
          <p:cNvPicPr>
            <a:picLocks noChangeAspect="1"/>
          </p:cNvPicPr>
          <p:nvPr/>
        </p:nvPicPr>
        <p:blipFill>
          <a:blip r:embed="rId3"/>
          <a:stretch>
            <a:fillRect/>
          </a:stretch>
        </p:blipFill>
        <p:spPr>
          <a:xfrm>
            <a:off x="11004376" y="4549319"/>
            <a:ext cx="3172151" cy="1699179"/>
          </a:xfrm>
          <a:prstGeom prst="rect">
            <a:avLst/>
          </a:prstGeom>
        </p:spPr>
      </p:pic>
      <p:pic>
        <p:nvPicPr>
          <p:cNvPr id="49" name="그림 48"/>
          <p:cNvPicPr>
            <a:picLocks noChangeAspect="1"/>
          </p:cNvPicPr>
          <p:nvPr/>
        </p:nvPicPr>
        <p:blipFill>
          <a:blip r:embed="rId4"/>
          <a:stretch>
            <a:fillRect/>
          </a:stretch>
        </p:blipFill>
        <p:spPr>
          <a:xfrm>
            <a:off x="8196064" y="6554768"/>
            <a:ext cx="5792163" cy="1844911"/>
          </a:xfrm>
          <a:prstGeom prst="rect">
            <a:avLst/>
          </a:prstGeom>
        </p:spPr>
      </p:pic>
    </p:spTree>
    <p:extLst>
      <p:ext uri="{BB962C8B-B14F-4D97-AF65-F5344CB8AC3E}">
        <p14:creationId xmlns:p14="http://schemas.microsoft.com/office/powerpoint/2010/main" val="36458923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a:t>RAN2-led Rel-19 Proposals</a:t>
            </a:r>
            <a:endParaRPr lang="ko-KR" altLang="en-US" dirty="0"/>
          </a:p>
        </p:txBody>
      </p:sp>
    </p:spTree>
    <p:extLst>
      <p:ext uri="{BB962C8B-B14F-4D97-AF65-F5344CB8AC3E}">
        <p14:creationId xmlns:p14="http://schemas.microsoft.com/office/powerpoint/2010/main" val="1322299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 xmlns:a16="http://schemas.microsoft.com/office/drawing/2014/main" id="{2E8C9B15-6C03-3485-3A3C-2A0F12F26924}"/>
              </a:ext>
            </a:extLst>
          </p:cNvPr>
          <p:cNvPicPr>
            <a:picLocks noChangeAspect="1"/>
          </p:cNvPicPr>
          <p:nvPr/>
        </p:nvPicPr>
        <p:blipFill>
          <a:blip r:embed="rId2"/>
          <a:stretch>
            <a:fillRect/>
          </a:stretch>
        </p:blipFill>
        <p:spPr>
          <a:xfrm>
            <a:off x="9593827" y="2810699"/>
            <a:ext cx="5106676" cy="874519"/>
          </a:xfrm>
          <a:prstGeom prst="rect">
            <a:avLst/>
          </a:prstGeom>
        </p:spPr>
      </p:pic>
      <p:sp>
        <p:nvSpPr>
          <p:cNvPr id="2" name="제목 1"/>
          <p:cNvSpPr>
            <a:spLocks noGrp="1"/>
          </p:cNvSpPr>
          <p:nvPr>
            <p:ph type="title"/>
          </p:nvPr>
        </p:nvSpPr>
        <p:spPr/>
        <p:txBody>
          <a:bodyPr/>
          <a:lstStyle/>
          <a:p>
            <a:r>
              <a:rPr lang="en-US" altLang="ko-KR" b="1" dirty="0"/>
              <a:t>ML-aided Predictive Mobility</a:t>
            </a:r>
            <a:endParaRPr lang="ko-KR" altLang="en-US" dirty="0"/>
          </a:p>
        </p:txBody>
      </p:sp>
      <p:sp>
        <p:nvSpPr>
          <p:cNvPr id="3" name="내용 개체 틀 2"/>
          <p:cNvSpPr>
            <a:spLocks noGrp="1"/>
          </p:cNvSpPr>
          <p:nvPr>
            <p:ph idx="1"/>
          </p:nvPr>
        </p:nvSpPr>
        <p:spPr>
          <a:xfrm>
            <a:off x="275182" y="1189906"/>
            <a:ext cx="8987287" cy="7157256"/>
          </a:xfrm>
        </p:spPr>
        <p:txBody>
          <a:bodyPr/>
          <a:lstStyle/>
          <a:p>
            <a:r>
              <a:rPr lang="en-US" altLang="ko-KR" dirty="0"/>
              <a:t>Motivation</a:t>
            </a:r>
          </a:p>
          <a:p>
            <a:pPr lvl="1"/>
            <a:r>
              <a:rPr lang="en-US" altLang="ko-KR" dirty="0">
                <a:solidFill>
                  <a:schemeClr val="tx1">
                    <a:lumMod val="65000"/>
                    <a:lumOff val="35000"/>
                  </a:schemeClr>
                </a:solidFill>
              </a:rPr>
              <a:t>Myopic handover decisions lead to HO failures or unnecessary </a:t>
            </a:r>
            <a:r>
              <a:rPr lang="en-US" altLang="ko-KR" dirty="0" err="1">
                <a:solidFill>
                  <a:schemeClr val="tx1">
                    <a:lumMod val="65000"/>
                    <a:lumOff val="35000"/>
                  </a:schemeClr>
                </a:solidFill>
              </a:rPr>
              <a:t>HOs.</a:t>
            </a:r>
            <a:r>
              <a:rPr lang="en-US" altLang="ko-KR" dirty="0">
                <a:solidFill>
                  <a:schemeClr val="tx1">
                    <a:lumMod val="65000"/>
                    <a:lumOff val="35000"/>
                  </a:schemeClr>
                </a:solidFill>
              </a:rPr>
              <a:t> </a:t>
            </a:r>
          </a:p>
          <a:p>
            <a:pPr lvl="2">
              <a:buFont typeface="Wingdings" panose="05000000000000000000" pitchFamily="2" charset="2"/>
              <a:buChar char="Ø"/>
            </a:pPr>
            <a:r>
              <a:rPr lang="en-US" altLang="ko-KR" sz="1600" i="1" dirty="0">
                <a:solidFill>
                  <a:srgbClr val="FF0000"/>
                </a:solidFill>
                <a:ea typeface="맑은 고딕" panose="020B0503020000020004" pitchFamily="50" charset="-127"/>
              </a:rPr>
              <a:t>Predictive mobility based on predictive measurement results can reduce HO problems. </a:t>
            </a:r>
          </a:p>
          <a:p>
            <a:pPr lvl="1"/>
            <a:endParaRPr lang="en-US" altLang="ko-KR" sz="1600" dirty="0">
              <a:solidFill>
                <a:schemeClr val="tx1">
                  <a:lumMod val="65000"/>
                  <a:lumOff val="35000"/>
                </a:schemeClr>
              </a:solidFill>
            </a:endParaRPr>
          </a:p>
          <a:p>
            <a:pPr lvl="1"/>
            <a:r>
              <a:rPr lang="en-US" altLang="ko-KR" dirty="0">
                <a:solidFill>
                  <a:schemeClr val="tx1">
                    <a:lumMod val="65000"/>
                    <a:lumOff val="35000"/>
                  </a:schemeClr>
                </a:solidFill>
              </a:rPr>
              <a:t>High frequency ranges suffer from frequent link failures.</a:t>
            </a:r>
          </a:p>
          <a:p>
            <a:pPr lvl="2">
              <a:buFont typeface="Wingdings" panose="05000000000000000000" pitchFamily="2" charset="2"/>
              <a:buChar char="Ø"/>
            </a:pPr>
            <a:r>
              <a:rPr lang="en-US" altLang="ko-KR" sz="1600" i="1" dirty="0">
                <a:solidFill>
                  <a:srgbClr val="FF0000"/>
                </a:solidFill>
                <a:ea typeface="맑은 고딕" panose="020B0503020000020004" pitchFamily="50" charset="-127"/>
              </a:rPr>
              <a:t>Predictive failure detection and recovery can avoid RLF/BF </a:t>
            </a:r>
            <a:r>
              <a:rPr lang="en-US" altLang="ko-KR" sz="1600" dirty="0">
                <a:solidFill>
                  <a:srgbClr val="FF0000"/>
                </a:solidFill>
                <a:ea typeface="맑은 고딕" panose="020B0503020000020004" pitchFamily="50" charset="-127"/>
              </a:rPr>
              <a:t>proactively.</a:t>
            </a:r>
            <a:r>
              <a:rPr lang="en-US" altLang="ko-KR" sz="1600" dirty="0">
                <a:solidFill>
                  <a:srgbClr val="0070C0"/>
                </a:solidFill>
                <a:ea typeface="맑은 고딕" panose="020B0503020000020004" pitchFamily="50" charset="-127"/>
              </a:rPr>
              <a:t> </a:t>
            </a:r>
          </a:p>
          <a:p>
            <a:pPr lvl="1"/>
            <a:endParaRPr lang="en-US" altLang="ko-KR" sz="1600" dirty="0">
              <a:solidFill>
                <a:schemeClr val="tx1">
                  <a:lumMod val="65000"/>
                  <a:lumOff val="35000"/>
                </a:schemeClr>
              </a:solidFill>
            </a:endParaRPr>
          </a:p>
          <a:p>
            <a:pPr lvl="1"/>
            <a:r>
              <a:rPr lang="en-US" altLang="ko-KR" dirty="0">
                <a:solidFill>
                  <a:schemeClr val="tx1">
                    <a:lumMod val="65000"/>
                    <a:lumOff val="35000"/>
                  </a:schemeClr>
                </a:solidFill>
              </a:rPr>
              <a:t>ML-based model management specific to predictive mobility is needed.</a:t>
            </a:r>
          </a:p>
          <a:p>
            <a:pPr lvl="2">
              <a:buFont typeface="Wingdings" panose="05000000000000000000" pitchFamily="2" charset="2"/>
              <a:buChar char="Ø"/>
            </a:pPr>
            <a:r>
              <a:rPr lang="en-US" altLang="ko-KR" sz="1600" i="1" dirty="0">
                <a:solidFill>
                  <a:srgbClr val="FF0000"/>
                </a:solidFill>
                <a:ea typeface="맑은 고딕" panose="020B0503020000020004" pitchFamily="50" charset="-127"/>
              </a:rPr>
              <a:t>Model selection/monitoring/switching/fallback for predictive mobility is necessary.</a:t>
            </a:r>
            <a:endParaRPr lang="en-US" altLang="ko-KR" sz="1600" i="1" dirty="0">
              <a:solidFill>
                <a:srgbClr val="FF0000"/>
              </a:solidFill>
            </a:endParaRPr>
          </a:p>
          <a:p>
            <a:endParaRPr lang="en-US" altLang="ko-KR" sz="2400" dirty="0"/>
          </a:p>
          <a:p>
            <a:endParaRPr lang="en-US" altLang="ko-KR" sz="2400" dirty="0"/>
          </a:p>
          <a:p>
            <a:r>
              <a:rPr lang="en-US" altLang="ko-KR" dirty="0"/>
              <a:t>Objective</a:t>
            </a:r>
          </a:p>
          <a:p>
            <a:pPr lvl="1"/>
            <a:r>
              <a:rPr lang="en-US" altLang="ko-KR" dirty="0">
                <a:solidFill>
                  <a:srgbClr val="0070C0"/>
                </a:solidFill>
              </a:rPr>
              <a:t>Predictive mobility for NW-triggered HO and conditional HO</a:t>
            </a:r>
            <a:r>
              <a:rPr lang="en-US" altLang="ko-KR" dirty="0"/>
              <a:t>.</a:t>
            </a:r>
          </a:p>
          <a:p>
            <a:pPr lvl="2"/>
            <a:r>
              <a:rPr lang="en-US" altLang="ko-KR" sz="1600" dirty="0">
                <a:solidFill>
                  <a:srgbClr val="0070C0"/>
                </a:solidFill>
              </a:rPr>
              <a:t>Predictive measurements and reporting conditions.</a:t>
            </a:r>
          </a:p>
          <a:p>
            <a:pPr lvl="2"/>
            <a:r>
              <a:rPr lang="en-US" altLang="ko-KR" sz="1600" dirty="0">
                <a:solidFill>
                  <a:srgbClr val="0070C0"/>
                </a:solidFill>
              </a:rPr>
              <a:t>Predictive mobility execution conditions.</a:t>
            </a:r>
          </a:p>
          <a:p>
            <a:pPr lvl="1"/>
            <a:r>
              <a:rPr lang="en-US" altLang="ko-KR" dirty="0">
                <a:solidFill>
                  <a:srgbClr val="0070C0"/>
                </a:solidFill>
              </a:rPr>
              <a:t>Predictive failure detection and recovery. </a:t>
            </a:r>
          </a:p>
          <a:p>
            <a:pPr lvl="1"/>
            <a:r>
              <a:rPr lang="en-US" altLang="ko-KR" dirty="0">
                <a:solidFill>
                  <a:srgbClr val="0070C0"/>
                </a:solidFill>
              </a:rPr>
              <a:t>ML-based model management for predictive mobility.</a:t>
            </a:r>
          </a:p>
        </p:txBody>
      </p:sp>
      <p:grpSp>
        <p:nvGrpSpPr>
          <p:cNvPr id="7" name="그룹 6"/>
          <p:cNvGrpSpPr/>
          <p:nvPr/>
        </p:nvGrpSpPr>
        <p:grpSpPr>
          <a:xfrm>
            <a:off x="9509462" y="1509075"/>
            <a:ext cx="5309583" cy="1293338"/>
            <a:chOff x="5950827" y="1509071"/>
            <a:chExt cx="5309583" cy="1293338"/>
          </a:xfrm>
        </p:grpSpPr>
        <p:pic>
          <p:nvPicPr>
            <p:cNvPr id="10" name="Picture 9">
              <a:extLst>
                <a:ext uri="{FF2B5EF4-FFF2-40B4-BE49-F238E27FC236}">
                  <a16:creationId xmlns="" xmlns:a16="http://schemas.microsoft.com/office/drawing/2014/main" id="{BBF45660-72A4-23F4-6A17-7CA6DFF49C2B}"/>
                </a:ext>
              </a:extLst>
            </p:cNvPr>
            <p:cNvPicPr>
              <a:picLocks noChangeAspect="1"/>
            </p:cNvPicPr>
            <p:nvPr/>
          </p:nvPicPr>
          <p:blipFill>
            <a:blip r:embed="rId3"/>
            <a:stretch>
              <a:fillRect/>
            </a:stretch>
          </p:blipFill>
          <p:spPr>
            <a:xfrm>
              <a:off x="5950827" y="1509071"/>
              <a:ext cx="5218626" cy="1115529"/>
            </a:xfrm>
            <a:prstGeom prst="rect">
              <a:avLst/>
            </a:prstGeom>
          </p:spPr>
        </p:pic>
        <p:sp>
          <p:nvSpPr>
            <p:cNvPr id="11" name="직사각형 21">
              <a:extLst>
                <a:ext uri="{FF2B5EF4-FFF2-40B4-BE49-F238E27FC236}">
                  <a16:creationId xmlns="" xmlns:a16="http://schemas.microsoft.com/office/drawing/2014/main" id="{DD999D54-2C2C-4790-054F-5CB79E435F14}"/>
                </a:ext>
              </a:extLst>
            </p:cNvPr>
            <p:cNvSpPr/>
            <p:nvPr/>
          </p:nvSpPr>
          <p:spPr>
            <a:xfrm>
              <a:off x="6413982" y="2556188"/>
              <a:ext cx="1152128"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(a) Too Late HO</a:t>
              </a:r>
              <a:endParaRPr lang="ko-KR" altLang="en-US" sz="1000" dirty="0">
                <a:solidFill>
                  <a:schemeClr val="tx1">
                    <a:lumMod val="65000"/>
                    <a:lumOff val="35000"/>
                  </a:schemeClr>
                </a:solidFill>
              </a:endParaRPr>
            </a:p>
          </p:txBody>
        </p:sp>
        <p:sp>
          <p:nvSpPr>
            <p:cNvPr id="13" name="직사각형 21">
              <a:extLst>
                <a:ext uri="{FF2B5EF4-FFF2-40B4-BE49-F238E27FC236}">
                  <a16:creationId xmlns="" xmlns:a16="http://schemas.microsoft.com/office/drawing/2014/main" id="{43521E58-117C-D76B-12EE-57D0590A0D33}"/>
                </a:ext>
              </a:extLst>
            </p:cNvPr>
            <p:cNvSpPr/>
            <p:nvPr/>
          </p:nvSpPr>
          <p:spPr>
            <a:xfrm>
              <a:off x="8013988" y="2539928"/>
              <a:ext cx="1734253"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(b) Too Early HO</a:t>
              </a:r>
              <a:endParaRPr lang="ko-KR" altLang="en-US" sz="1000" dirty="0">
                <a:solidFill>
                  <a:schemeClr val="tx1">
                    <a:lumMod val="65000"/>
                    <a:lumOff val="35000"/>
                  </a:schemeClr>
                </a:solidFill>
              </a:endParaRPr>
            </a:p>
          </p:txBody>
        </p:sp>
        <p:sp>
          <p:nvSpPr>
            <p:cNvPr id="14" name="직사각형 21">
              <a:extLst>
                <a:ext uri="{FF2B5EF4-FFF2-40B4-BE49-F238E27FC236}">
                  <a16:creationId xmlns="" xmlns:a16="http://schemas.microsoft.com/office/drawing/2014/main" id="{43E25E86-647A-272E-C5FF-AE4D54237AA7}"/>
                </a:ext>
              </a:extLst>
            </p:cNvPr>
            <p:cNvSpPr/>
            <p:nvPr/>
          </p:nvSpPr>
          <p:spPr>
            <a:xfrm>
              <a:off x="9964395" y="2514514"/>
              <a:ext cx="1296015"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(c) Ping-pong</a:t>
              </a:r>
              <a:endParaRPr lang="ko-KR" altLang="en-US" sz="1000" dirty="0">
                <a:solidFill>
                  <a:schemeClr val="tx1">
                    <a:lumMod val="65000"/>
                    <a:lumOff val="35000"/>
                  </a:schemeClr>
                </a:solidFill>
              </a:endParaRPr>
            </a:p>
          </p:txBody>
        </p:sp>
      </p:grpSp>
      <p:sp>
        <p:nvSpPr>
          <p:cNvPr id="17" name="직사각형 21">
            <a:extLst>
              <a:ext uri="{FF2B5EF4-FFF2-40B4-BE49-F238E27FC236}">
                <a16:creationId xmlns="" xmlns:a16="http://schemas.microsoft.com/office/drawing/2014/main" id="{D2F8EF29-F2E8-AC25-154D-CD48B520230F}"/>
              </a:ext>
            </a:extLst>
          </p:cNvPr>
          <p:cNvSpPr/>
          <p:nvPr/>
        </p:nvSpPr>
        <p:spPr>
          <a:xfrm>
            <a:off x="10632568" y="3638179"/>
            <a:ext cx="3528392"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 RSRP in ENDC (LTE B13 + NR FR2 n261) for mobile UE</a:t>
            </a:r>
            <a:endParaRPr lang="ko-KR" altLang="en-US" sz="1000" dirty="0">
              <a:solidFill>
                <a:schemeClr val="tx1">
                  <a:lumMod val="65000"/>
                  <a:lumOff val="35000"/>
                </a:schemeClr>
              </a:solidFill>
            </a:endParaRPr>
          </a:p>
        </p:txBody>
      </p:sp>
      <p:pic>
        <p:nvPicPr>
          <p:cNvPr id="19" name="Picture 18">
            <a:extLst>
              <a:ext uri="{FF2B5EF4-FFF2-40B4-BE49-F238E27FC236}">
                <a16:creationId xmlns="" xmlns:a16="http://schemas.microsoft.com/office/drawing/2014/main" id="{763F0B6F-642C-7BCB-4A34-38DADB8812A2}"/>
              </a:ext>
            </a:extLst>
          </p:cNvPr>
          <p:cNvPicPr>
            <a:picLocks noChangeAspect="1"/>
          </p:cNvPicPr>
          <p:nvPr/>
        </p:nvPicPr>
        <p:blipFill>
          <a:blip r:embed="rId4"/>
          <a:stretch>
            <a:fillRect/>
          </a:stretch>
        </p:blipFill>
        <p:spPr>
          <a:xfrm>
            <a:off x="9720247" y="5564611"/>
            <a:ext cx="4740513" cy="2538063"/>
          </a:xfrm>
          <a:prstGeom prst="rect">
            <a:avLst/>
          </a:prstGeom>
        </p:spPr>
      </p:pic>
      <mc:AlternateContent xmlns:mc="http://schemas.openxmlformats.org/markup-compatibility/2006" xmlns:a14="http://schemas.microsoft.com/office/drawing/2010/main">
        <mc:Choice Requires="a14">
          <p:sp>
            <p:nvSpPr>
              <p:cNvPr id="20" name="직사각형 21">
                <a:extLst>
                  <a:ext uri="{FF2B5EF4-FFF2-40B4-BE49-F238E27FC236}">
                    <a16:creationId xmlns="" xmlns:a16="http://schemas.microsoft.com/office/drawing/2014/main" id="{CE3CEE32-C8F4-6EA5-82E8-9DB4ADC8064B}"/>
                  </a:ext>
                </a:extLst>
              </p:cNvPr>
              <p:cNvSpPr/>
              <p:nvPr/>
            </p:nvSpPr>
            <p:spPr>
              <a:xfrm>
                <a:off x="9802012" y="8089078"/>
                <a:ext cx="5162804" cy="274627"/>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5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Predictive Measurements for future time </a:t>
                </a:r>
                <a14:m>
                  <m:oMath xmlns:m="http://schemas.openxmlformats.org/officeDocument/2006/math">
                    <m:r>
                      <a:rPr kumimoji="0" lang="en-US" altLang="ko-KR" sz="1050">
                        <a:latin typeface="Cambria Math" panose="02040503050406030204" pitchFamily="18" charset="0"/>
                        <a:ea typeface="LG스마트체 Regular" panose="020B0600000101010101" pitchFamily="50" charset="-127"/>
                        <a:cs typeface="Arial" panose="020B0604020202020204" pitchFamily="34" charset="0"/>
                      </a:rPr>
                      <m:t>𝑡</m:t>
                    </m:r>
                    <m:sSub>
                      <m:sSubPr>
                        <m:ctrlPr>
                          <a:rPr kumimoji="0" lang="en-US" altLang="ko-KR" sz="1050" i="1">
                            <a:latin typeface="Cambria Math" panose="02040503050406030204" pitchFamily="18" charset="0"/>
                            <a:ea typeface="LG스마트체 Regular" panose="020B0600000101010101" pitchFamily="50" charset="-127"/>
                            <a:cs typeface="Arial" panose="020B0604020202020204" pitchFamily="34" charset="0"/>
                          </a:rPr>
                        </m:ctrlPr>
                      </m:sSubPr>
                      <m:e>
                        <m:r>
                          <a:rPr kumimoji="0" lang="en-US" altLang="ko-KR" sz="1050">
                            <a:latin typeface="Cambria Math" panose="02040503050406030204" pitchFamily="18" charset="0"/>
                            <a:ea typeface="LG스마트체 Regular" panose="020B0600000101010101" pitchFamily="50" charset="-127"/>
                            <a:cs typeface="Arial" panose="020B0604020202020204" pitchFamily="34" charset="0"/>
                          </a:rPr>
                          <m:t>2</m:t>
                        </m:r>
                      </m:e>
                      <m:sub>
                        <m:r>
                          <a:rPr kumimoji="0" lang="en-US" altLang="ko-KR" sz="1050">
                            <a:latin typeface="Cambria Math" panose="02040503050406030204" pitchFamily="18" charset="0"/>
                            <a:ea typeface="LG스마트체 Regular" panose="020B0600000101010101" pitchFamily="50" charset="-127"/>
                            <a:cs typeface="Arial" panose="020B0604020202020204" pitchFamily="34" charset="0"/>
                          </a:rPr>
                          <m:t>𝑝𝑟𝑒𝑑𝑖𝑐𝑡</m:t>
                        </m:r>
                      </m:sub>
                    </m:sSub>
                  </m:oMath>
                </a14:m>
                <a:r>
                  <a:rPr kumimoji="0" lang="en-US" altLang="ko-KR" sz="1050" dirty="0">
                    <a:latin typeface="Arial" panose="020B0604020202020204" pitchFamily="34" charset="0"/>
                    <a:ea typeface="LG스마트체 Regular" panose="020B0600000101010101" pitchFamily="50" charset="-127"/>
                    <a:cs typeface="Arial" panose="020B0604020202020204" pitchFamily="34" charset="0"/>
                  </a:rPr>
                  <a:t>, </a:t>
                </a:r>
                <a14:m>
                  <m:oMath xmlns:m="http://schemas.openxmlformats.org/officeDocument/2006/math">
                    <m:r>
                      <a:rPr kumimoji="0" lang="en-US" altLang="ko-KR" sz="1050">
                        <a:latin typeface="Cambria Math" panose="02040503050406030204" pitchFamily="18" charset="0"/>
                        <a:ea typeface="LG스마트체 Regular" panose="020B0600000101010101" pitchFamily="50" charset="-127"/>
                        <a:cs typeface="Arial" panose="020B0604020202020204" pitchFamily="34" charset="0"/>
                      </a:rPr>
                      <m:t>𝑡</m:t>
                    </m:r>
                    <m:sSub>
                      <m:sSubPr>
                        <m:ctrlPr>
                          <a:rPr kumimoji="0" lang="en-US" altLang="ko-KR" sz="1050" i="1">
                            <a:latin typeface="Cambria Math" panose="02040503050406030204" pitchFamily="18" charset="0"/>
                            <a:ea typeface="LG스마트체 Regular" panose="020B0600000101010101" pitchFamily="50" charset="-127"/>
                            <a:cs typeface="Arial" panose="020B0604020202020204" pitchFamily="34" charset="0"/>
                          </a:rPr>
                        </m:ctrlPr>
                      </m:sSubPr>
                      <m:e>
                        <m:r>
                          <a:rPr kumimoji="0" lang="en-US" altLang="ko-KR" sz="1050">
                            <a:latin typeface="Cambria Math" panose="02040503050406030204" pitchFamily="18" charset="0"/>
                            <a:ea typeface="LG스마트체 Regular" panose="020B0600000101010101" pitchFamily="50" charset="-127"/>
                            <a:cs typeface="Arial" panose="020B0604020202020204" pitchFamily="34" charset="0"/>
                          </a:rPr>
                          <m:t>3</m:t>
                        </m:r>
                      </m:e>
                      <m:sub>
                        <m:r>
                          <a:rPr kumimoji="0" lang="en-US" altLang="ko-KR" sz="1050">
                            <a:latin typeface="Cambria Math" panose="02040503050406030204" pitchFamily="18" charset="0"/>
                            <a:ea typeface="LG스마트체 Regular" panose="020B0600000101010101" pitchFamily="50" charset="-127"/>
                            <a:cs typeface="Arial" panose="020B0604020202020204" pitchFamily="34" charset="0"/>
                          </a:rPr>
                          <m:t>𝑝𝑟𝑒𝑑𝑖𝑐𝑡</m:t>
                        </m:r>
                      </m:sub>
                    </m:sSub>
                  </m:oMath>
                </a14:m>
                <a:r>
                  <a:rPr kumimoji="0" lang="en-US" altLang="ko-KR" sz="1050" dirty="0">
                    <a:latin typeface="Arial" panose="020B0604020202020204" pitchFamily="34" charset="0"/>
                    <a:ea typeface="LG스마트체 Regular" panose="020B0600000101010101" pitchFamily="50" charset="-127"/>
                    <a:cs typeface="Arial" panose="020B0604020202020204" pitchFamily="34" charset="0"/>
                  </a:rPr>
                  <a:t> and </a:t>
                </a:r>
                <a14:m>
                  <m:oMath xmlns:m="http://schemas.openxmlformats.org/officeDocument/2006/math">
                    <m:r>
                      <a:rPr kumimoji="0" lang="en-US" altLang="ko-KR" sz="1050">
                        <a:latin typeface="Cambria Math" panose="02040503050406030204" pitchFamily="18" charset="0"/>
                        <a:ea typeface="LG스마트체 Regular" panose="020B0600000101010101" pitchFamily="50" charset="-127"/>
                        <a:cs typeface="Arial" panose="020B0604020202020204" pitchFamily="34" charset="0"/>
                      </a:rPr>
                      <m:t>𝑡</m:t>
                    </m:r>
                    <m:sSub>
                      <m:sSubPr>
                        <m:ctrlPr>
                          <a:rPr kumimoji="0" lang="en-US" altLang="ko-KR" sz="1050" i="1">
                            <a:latin typeface="Cambria Math" panose="02040503050406030204" pitchFamily="18" charset="0"/>
                            <a:ea typeface="LG스마트체 Regular" panose="020B0600000101010101" pitchFamily="50" charset="-127"/>
                            <a:cs typeface="Arial" panose="020B0604020202020204" pitchFamily="34" charset="0"/>
                          </a:rPr>
                        </m:ctrlPr>
                      </m:sSubPr>
                      <m:e>
                        <m:r>
                          <a:rPr kumimoji="0" lang="en-US" altLang="ko-KR" sz="1050">
                            <a:latin typeface="Cambria Math" panose="02040503050406030204" pitchFamily="18" charset="0"/>
                            <a:ea typeface="LG스마트체 Regular" panose="020B0600000101010101" pitchFamily="50" charset="-127"/>
                            <a:cs typeface="Arial" panose="020B0604020202020204" pitchFamily="34" charset="0"/>
                          </a:rPr>
                          <m:t>4</m:t>
                        </m:r>
                      </m:e>
                      <m:sub>
                        <m:r>
                          <a:rPr kumimoji="0" lang="en-US" altLang="ko-KR" sz="1050">
                            <a:latin typeface="Cambria Math" panose="02040503050406030204" pitchFamily="18" charset="0"/>
                            <a:ea typeface="LG스마트체 Regular" panose="020B0600000101010101" pitchFamily="50" charset="-127"/>
                            <a:cs typeface="Arial" panose="020B0604020202020204" pitchFamily="34" charset="0"/>
                          </a:rPr>
                          <m:t>𝑝𝑟𝑒𝑑𝑖𝑐𝑡</m:t>
                        </m:r>
                      </m:sub>
                    </m:sSub>
                  </m:oMath>
                </a14:m>
                <a:r>
                  <a:rPr kumimoji="0" lang="en-US" altLang="ko-KR" sz="1050" dirty="0">
                    <a:latin typeface="Arial" panose="020B0604020202020204" pitchFamily="34" charset="0"/>
                    <a:ea typeface="LG스마트체 Regular" panose="020B0600000101010101" pitchFamily="50" charset="-127"/>
                    <a:cs typeface="Arial" panose="020B0604020202020204" pitchFamily="34" charset="0"/>
                  </a:rPr>
                  <a:t> at </a:t>
                </a:r>
                <a14:m>
                  <m:oMath xmlns:m="http://schemas.openxmlformats.org/officeDocument/2006/math">
                    <m:r>
                      <a:rPr lang="en-US" altLang="ko-KR" sz="1050" i="1">
                        <a:latin typeface="Cambria Math" panose="02040503050406030204" pitchFamily="18" charset="0"/>
                      </a:rPr>
                      <m:t>𝑡</m:t>
                    </m:r>
                    <m:sSub>
                      <m:sSubPr>
                        <m:ctrlPr>
                          <a:rPr lang="en-US" altLang="ko-KR" sz="1050" i="1">
                            <a:latin typeface="Cambria Math" panose="02040503050406030204" pitchFamily="18" charset="0"/>
                          </a:rPr>
                        </m:ctrlPr>
                      </m:sSubPr>
                      <m:e>
                        <m:r>
                          <a:rPr lang="en-US" altLang="ko-KR" sz="1050" i="1">
                            <a:latin typeface="Cambria Math" panose="02040503050406030204" pitchFamily="18" charset="0"/>
                          </a:rPr>
                          <m:t>1</m:t>
                        </m:r>
                      </m:e>
                      <m:sub>
                        <m:r>
                          <a:rPr lang="en-US" altLang="ko-KR" sz="1050" i="1">
                            <a:latin typeface="Cambria Math" panose="02040503050406030204" pitchFamily="18" charset="0"/>
                          </a:rPr>
                          <m:t>𝑐𝑢𝑟𝑟𝑒𝑛𝑡</m:t>
                        </m:r>
                      </m:sub>
                    </m:sSub>
                  </m:oMath>
                </a14:m>
                <a:r>
                  <a:rPr kumimoji="0" lang="en-US" altLang="ko-KR" sz="1050" dirty="0">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 </a:t>
                </a:r>
                <a:endParaRPr lang="ko-KR" altLang="en-US" sz="1050" dirty="0"/>
              </a:p>
            </p:txBody>
          </p:sp>
        </mc:Choice>
        <mc:Fallback xmlns="">
          <p:sp>
            <p:nvSpPr>
              <p:cNvPr id="20" name="직사각형 21">
                <a:extLst>
                  <a:ext uri="{FF2B5EF4-FFF2-40B4-BE49-F238E27FC236}">
                    <a16:creationId xmlns:a16="http://schemas.microsoft.com/office/drawing/2014/main" xmlns:a14="http://schemas.microsoft.com/office/drawing/2010/main" xmlns="" id="{CE3CEE32-C8F4-6EA5-82E8-9DB4ADC8064B}"/>
                  </a:ext>
                </a:extLst>
              </p:cNvPr>
              <p:cNvSpPr>
                <a:spLocks noRot="1" noChangeAspect="1" noMove="1" noResize="1" noEditPoints="1" noAdjustHandles="1" noChangeArrowheads="1" noChangeShapeType="1" noTextEdit="1"/>
              </p:cNvSpPr>
              <p:nvPr/>
            </p:nvSpPr>
            <p:spPr>
              <a:xfrm>
                <a:off x="9802012" y="8089078"/>
                <a:ext cx="5162804" cy="274627"/>
              </a:xfrm>
              <a:prstGeom prst="rect">
                <a:avLst/>
              </a:prstGeom>
              <a:blipFill rotWithShape="0">
                <a:blip r:embed="rId5"/>
                <a:stretch>
                  <a:fillRect b="-4444"/>
                </a:stretch>
              </a:blipFill>
            </p:spPr>
            <p:txBody>
              <a:bodyPr/>
              <a:lstStyle/>
              <a:p>
                <a:r>
                  <a:rPr lang="ko-KR" altLang="en-US">
                    <a:noFill/>
                  </a:rPr>
                  <a:t> </a:t>
                </a:r>
              </a:p>
            </p:txBody>
          </p:sp>
        </mc:Fallback>
      </mc:AlternateContent>
      <p:pic>
        <p:nvPicPr>
          <p:cNvPr id="23" name="Picture 22">
            <a:extLst>
              <a:ext uri="{FF2B5EF4-FFF2-40B4-BE49-F238E27FC236}">
                <a16:creationId xmlns="" xmlns:a16="http://schemas.microsoft.com/office/drawing/2014/main" id="{4387545C-217A-9042-244F-5C26452A7BA8}"/>
              </a:ext>
            </a:extLst>
          </p:cNvPr>
          <p:cNvPicPr>
            <a:picLocks noChangeAspect="1"/>
          </p:cNvPicPr>
          <p:nvPr/>
        </p:nvPicPr>
        <p:blipFill>
          <a:blip r:embed="rId6"/>
          <a:stretch>
            <a:fillRect/>
          </a:stretch>
        </p:blipFill>
        <p:spPr>
          <a:xfrm>
            <a:off x="13345261" y="2749122"/>
            <a:ext cx="1312939" cy="316651"/>
          </a:xfrm>
          <a:prstGeom prst="rect">
            <a:avLst/>
          </a:prstGeom>
        </p:spPr>
      </p:pic>
      <p:sp>
        <p:nvSpPr>
          <p:cNvPr id="28" name="직사각형 21">
            <a:extLst>
              <a:ext uri="{FF2B5EF4-FFF2-40B4-BE49-F238E27FC236}">
                <a16:creationId xmlns="" xmlns:a16="http://schemas.microsoft.com/office/drawing/2014/main" id="{B7C3CE2B-43E0-3DC0-B64A-4295E09D034A}"/>
              </a:ext>
            </a:extLst>
          </p:cNvPr>
          <p:cNvSpPr/>
          <p:nvPr/>
        </p:nvSpPr>
        <p:spPr>
          <a:xfrm>
            <a:off x="11002537" y="5364402"/>
            <a:ext cx="3528392" cy="246221"/>
          </a:xfrm>
          <a:prstGeom prst="rect">
            <a:avLst/>
          </a:prstGeom>
        </p:spPr>
        <p:txBody>
          <a:bodyPr wrap="square">
            <a:spAutoFit/>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r>
              <a:rPr kumimoji="0" lang="en-US" altLang="ko-KR" sz="1000" dirty="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sym typeface="Wingdings" panose="05000000000000000000" pitchFamily="2" charset="2"/>
              </a:rPr>
              <a:t> Model management for predictive mobility</a:t>
            </a:r>
            <a:endParaRPr lang="ko-KR" altLang="en-US" sz="1000" dirty="0">
              <a:solidFill>
                <a:schemeClr val="tx1">
                  <a:lumMod val="65000"/>
                  <a:lumOff val="35000"/>
                </a:schemeClr>
              </a:solidFill>
            </a:endParaRPr>
          </a:p>
        </p:txBody>
      </p:sp>
      <p:pic>
        <p:nvPicPr>
          <p:cNvPr id="9" name="Picture 8">
            <a:extLst>
              <a:ext uri="{FF2B5EF4-FFF2-40B4-BE49-F238E27FC236}">
                <a16:creationId xmlns="" xmlns:a16="http://schemas.microsoft.com/office/drawing/2014/main" id="{79158EE4-0D99-C622-AFE1-09FEA5B7C58F}"/>
              </a:ext>
            </a:extLst>
          </p:cNvPr>
          <p:cNvPicPr>
            <a:picLocks noChangeAspect="1"/>
          </p:cNvPicPr>
          <p:nvPr/>
        </p:nvPicPr>
        <p:blipFill>
          <a:blip r:embed="rId7"/>
          <a:stretch>
            <a:fillRect/>
          </a:stretch>
        </p:blipFill>
        <p:spPr>
          <a:xfrm>
            <a:off x="9689440" y="3913069"/>
            <a:ext cx="5038644" cy="1451337"/>
          </a:xfrm>
          <a:prstGeom prst="rect">
            <a:avLst/>
          </a:prstGeom>
        </p:spPr>
      </p:pic>
    </p:spTree>
    <p:extLst>
      <p:ext uri="{BB962C8B-B14F-4D97-AF65-F5344CB8AC3E}">
        <p14:creationId xmlns:p14="http://schemas.microsoft.com/office/powerpoint/2010/main" val="35374664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내용 개체 틀 2"/>
          <p:cNvSpPr txBox="1">
            <a:spLocks/>
          </p:cNvSpPr>
          <p:nvPr/>
        </p:nvSpPr>
        <p:spPr bwMode="auto">
          <a:xfrm>
            <a:off x="563217" y="1245872"/>
            <a:ext cx="7632847" cy="477430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114248" tIns="57124" rIns="114248" bIns="57124" numCol="1" anchor="t" anchorCtr="0" compatLnSpc="1">
            <a:prstTxWarp prst="textNoShape">
              <a:avLst/>
            </a:prstTxWarp>
            <a:noAutofit/>
          </a:bodyPr>
          <a:lstStyle>
            <a:lvl1pPr marL="423863" indent="-423863" algn="l" defTabSz="1138238" rtl="0" eaLnBrk="0" fontAlgn="base" latinLnBrk="1" hangingPunct="0">
              <a:spcBef>
                <a:spcPct val="20000"/>
              </a:spcBef>
              <a:spcAft>
                <a:spcPct val="0"/>
              </a:spcAft>
              <a:buFont typeface="Arial" panose="020B0604020202020204" pitchFamily="34" charset="0"/>
              <a:buChar char="•"/>
              <a:defRPr sz="2800" b="1"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0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18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r>
              <a:rPr kumimoji="0" lang="en-US" altLang="ko-KR" sz="2600" dirty="0"/>
              <a:t>Motivation</a:t>
            </a:r>
          </a:p>
          <a:p>
            <a:pPr lvl="1"/>
            <a:r>
              <a:rPr kumimoji="0" lang="en-US" altLang="ko-KR" sz="1700" dirty="0"/>
              <a:t>In Rel-17/18, SDT is performed only on initial BWP. But, the initial BWP does not provide sufficient bandwidth for data transmission/reception, and become crowded due to increased number of SDT UEs.</a:t>
            </a:r>
          </a:p>
          <a:p>
            <a:pPr lvl="2">
              <a:buFont typeface="Wingdings" panose="05000000000000000000" pitchFamily="2" charset="2"/>
              <a:buChar char="Ø"/>
            </a:pPr>
            <a:r>
              <a:rPr kumimoji="0" lang="en-US" altLang="ko-KR" sz="1600" i="1" dirty="0">
                <a:solidFill>
                  <a:srgbClr val="FF0000"/>
                </a:solidFill>
              </a:rPr>
              <a:t>SDT specific BWP is needed to provide enough bandwidth for data transmission/reception and avoid congestion on initial BWP</a:t>
            </a:r>
            <a:r>
              <a:rPr kumimoji="0" lang="en-US" altLang="ko-KR" sz="1600" i="1" dirty="0" smtClean="0">
                <a:solidFill>
                  <a:srgbClr val="FF0000"/>
                </a:solidFill>
              </a:rPr>
              <a:t>.</a:t>
            </a:r>
            <a:endParaRPr kumimoji="0" lang="en-US" altLang="ko-KR" sz="1600" i="1" dirty="0">
              <a:solidFill>
                <a:srgbClr val="FF0000"/>
              </a:solidFill>
            </a:endParaRPr>
          </a:p>
          <a:p>
            <a:pPr lvl="1"/>
            <a:r>
              <a:rPr kumimoji="0" lang="en-US" altLang="ko-KR" sz="1700" dirty="0"/>
              <a:t>In Rel-17/18, the maximum duration of SDT procedure is 4s. But, this maximum duration is not suitable for interactive short data exchange, e.g. chatting with instant messaging. In addition, </a:t>
            </a:r>
            <a:r>
              <a:rPr kumimoji="0" lang="en-US" altLang="ko-KR" sz="1700" dirty="0" smtClean="0"/>
              <a:t>the maximum CG-SDT periodicity is extended in Rel-18 but the maximum duration of SDT procedure is not extended.</a:t>
            </a:r>
          </a:p>
          <a:p>
            <a:pPr lvl="2">
              <a:buFont typeface="Wingdings" panose="05000000000000000000" pitchFamily="2" charset="2"/>
              <a:buChar char="Ø"/>
            </a:pPr>
            <a:r>
              <a:rPr kumimoji="0" lang="en-US" altLang="ko-KR" sz="1600" i="1" dirty="0" smtClean="0">
                <a:solidFill>
                  <a:srgbClr val="FF0000"/>
                </a:solidFill>
              </a:rPr>
              <a:t>Longer than 4s SDT procedure is </a:t>
            </a:r>
            <a:r>
              <a:rPr kumimoji="0" lang="en-US" altLang="ko-KR" sz="1600" i="1" dirty="0">
                <a:solidFill>
                  <a:srgbClr val="FF0000"/>
                </a:solidFill>
              </a:rPr>
              <a:t>needed to support interactive communication and the extended CG-SDT periodicity.</a:t>
            </a:r>
          </a:p>
          <a:p>
            <a:pPr lvl="1"/>
            <a:r>
              <a:rPr kumimoji="0" lang="en-US" altLang="ko-KR" sz="1700" dirty="0" smtClean="0"/>
              <a:t>SPS is beneficial to support periodic MT-SDT traffic and reduces signaling overhead, but SPS is </a:t>
            </a:r>
            <a:r>
              <a:rPr kumimoji="0" lang="en-US" altLang="ko-KR" sz="1700" dirty="0"/>
              <a:t>not </a:t>
            </a:r>
            <a:r>
              <a:rPr kumimoji="0" lang="en-US" altLang="ko-KR" sz="1700" dirty="0" smtClean="0"/>
              <a:t>considered in Rel-18.</a:t>
            </a:r>
            <a:endParaRPr kumimoji="0" lang="en-US" altLang="ko-KR" sz="1700" dirty="0"/>
          </a:p>
          <a:p>
            <a:pPr lvl="2">
              <a:buFont typeface="Wingdings" panose="05000000000000000000" pitchFamily="2" charset="2"/>
              <a:buChar char="Ø"/>
            </a:pPr>
            <a:r>
              <a:rPr kumimoji="0" lang="en-US" altLang="ko-KR" sz="1600" i="1" dirty="0" smtClean="0">
                <a:solidFill>
                  <a:srgbClr val="FF0000"/>
                </a:solidFill>
              </a:rPr>
              <a:t>SPS is </a:t>
            </a:r>
            <a:r>
              <a:rPr kumimoji="0" lang="en-US" altLang="ko-KR" sz="1600" i="1" dirty="0">
                <a:solidFill>
                  <a:srgbClr val="FF0000"/>
                </a:solidFill>
              </a:rPr>
              <a:t>needed to </a:t>
            </a:r>
            <a:r>
              <a:rPr kumimoji="0" lang="en-US" altLang="ko-KR" sz="1600" i="1" dirty="0" smtClean="0">
                <a:solidFill>
                  <a:srgbClr val="FF0000"/>
                </a:solidFill>
              </a:rPr>
              <a:t>support periodic MT-SDT traffic.</a:t>
            </a:r>
            <a:endParaRPr kumimoji="0" lang="en-US" altLang="ko-KR" sz="1800" b="1" i="1" dirty="0"/>
          </a:p>
        </p:txBody>
      </p:sp>
      <p:sp>
        <p:nvSpPr>
          <p:cNvPr id="2" name="제목 1"/>
          <p:cNvSpPr>
            <a:spLocks noGrp="1"/>
          </p:cNvSpPr>
          <p:nvPr>
            <p:ph type="title"/>
          </p:nvPr>
        </p:nvSpPr>
        <p:spPr/>
        <p:txBody>
          <a:bodyPr/>
          <a:lstStyle/>
          <a:p>
            <a:r>
              <a:rPr lang="en-US" altLang="ko-KR" dirty="0"/>
              <a:t>SDT enhancement</a:t>
            </a:r>
            <a:endParaRPr lang="ko-KR" altLang="en-US" sz="3600" dirty="0"/>
          </a:p>
        </p:txBody>
      </p:sp>
      <p:pic>
        <p:nvPicPr>
          <p:cNvPr id="6" name="그림 5"/>
          <p:cNvPicPr>
            <a:picLocks noChangeAspect="1"/>
          </p:cNvPicPr>
          <p:nvPr/>
        </p:nvPicPr>
        <p:blipFill>
          <a:blip r:embed="rId3"/>
          <a:stretch>
            <a:fillRect/>
          </a:stretch>
        </p:blipFill>
        <p:spPr>
          <a:xfrm>
            <a:off x="8059861" y="4142233"/>
            <a:ext cx="6947730" cy="1573426"/>
          </a:xfrm>
          <a:prstGeom prst="rect">
            <a:avLst/>
          </a:prstGeom>
        </p:spPr>
      </p:pic>
      <p:sp>
        <p:nvSpPr>
          <p:cNvPr id="7" name="내용 개체 틀 2"/>
          <p:cNvSpPr txBox="1">
            <a:spLocks/>
          </p:cNvSpPr>
          <p:nvPr/>
        </p:nvSpPr>
        <p:spPr bwMode="auto">
          <a:xfrm>
            <a:off x="563217" y="6014442"/>
            <a:ext cx="12534685" cy="2376264"/>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114248" tIns="57124" rIns="114248" bIns="57124" numCol="1" anchor="t" anchorCtr="0" compatLnSpc="1">
            <a:prstTxWarp prst="textNoShape">
              <a:avLst/>
            </a:prstTxWarp>
            <a:noAutofit/>
          </a:bodyPr>
          <a:lstStyle>
            <a:lvl1pPr marL="423863" indent="-423863" algn="l" defTabSz="1138238" rtl="0" eaLnBrk="0" fontAlgn="base" latinLnBrk="1" hangingPunct="0">
              <a:spcBef>
                <a:spcPct val="20000"/>
              </a:spcBef>
              <a:spcAft>
                <a:spcPct val="0"/>
              </a:spcAft>
              <a:buFont typeface="Arial" panose="020B0604020202020204" pitchFamily="34" charset="0"/>
              <a:buChar char="•"/>
              <a:defRPr sz="2800" b="1"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0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18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r>
              <a:rPr kumimoji="0" lang="en-US" altLang="ko-KR" sz="2600" dirty="0"/>
              <a:t>Objective</a:t>
            </a:r>
          </a:p>
          <a:p>
            <a:pPr lvl="1"/>
            <a:r>
              <a:rPr kumimoji="0" lang="en-US" altLang="ko-KR" sz="1500" dirty="0">
                <a:solidFill>
                  <a:srgbClr val="0070C0"/>
                </a:solidFill>
              </a:rPr>
              <a:t>Support for SDT specific BWP.</a:t>
            </a:r>
          </a:p>
          <a:p>
            <a:pPr lvl="2"/>
            <a:r>
              <a:rPr kumimoji="0" lang="en-US" altLang="ko-KR" sz="1500" dirty="0">
                <a:solidFill>
                  <a:srgbClr val="0070C0"/>
                </a:solidFill>
              </a:rPr>
              <a:t>Support SDT specific BWP for UL and DL, respectively.</a:t>
            </a:r>
          </a:p>
          <a:p>
            <a:pPr lvl="1"/>
            <a:r>
              <a:rPr kumimoji="0" lang="en-US" altLang="ko-KR" sz="1500" dirty="0">
                <a:solidFill>
                  <a:srgbClr val="0070C0"/>
                </a:solidFill>
              </a:rPr>
              <a:t>Support for longer duration of SDT procedure.</a:t>
            </a:r>
          </a:p>
          <a:p>
            <a:pPr lvl="2"/>
            <a:r>
              <a:rPr kumimoji="0" lang="en-US" altLang="ko-KR" sz="1500" dirty="0">
                <a:solidFill>
                  <a:srgbClr val="0070C0"/>
                </a:solidFill>
              </a:rPr>
              <a:t>Mechanism to support longer duration, e.g. restart T319a at every transmission/reception.</a:t>
            </a:r>
          </a:p>
          <a:p>
            <a:pPr lvl="2"/>
            <a:r>
              <a:rPr kumimoji="0" lang="en-US" altLang="ko-KR" sz="1500" dirty="0">
                <a:solidFill>
                  <a:srgbClr val="0070C0"/>
                </a:solidFill>
              </a:rPr>
              <a:t>Enhancement to power saving for longer duration SDT, e.g. SDT specific DRX.</a:t>
            </a:r>
          </a:p>
          <a:p>
            <a:pPr lvl="2"/>
            <a:r>
              <a:rPr kumimoji="0" lang="en-US" altLang="ko-KR" sz="1500" dirty="0">
                <a:solidFill>
                  <a:srgbClr val="0070C0"/>
                </a:solidFill>
              </a:rPr>
              <a:t>Enhancement to resource selection for longer duration SDT, e.g. SSB reselection during SDT. </a:t>
            </a:r>
            <a:endParaRPr kumimoji="0" lang="en-US" altLang="ko-KR" sz="1500" dirty="0" smtClean="0">
              <a:solidFill>
                <a:srgbClr val="0070C0"/>
              </a:solidFill>
            </a:endParaRPr>
          </a:p>
          <a:p>
            <a:pPr lvl="1"/>
            <a:r>
              <a:rPr kumimoji="0" lang="en-US" altLang="ko-KR" sz="1500" dirty="0" smtClean="0">
                <a:solidFill>
                  <a:srgbClr val="0070C0"/>
                </a:solidFill>
              </a:rPr>
              <a:t>Support for SPS</a:t>
            </a:r>
            <a:endParaRPr kumimoji="0" lang="en-US" altLang="ko-KR" sz="1500" dirty="0">
              <a:solidFill>
                <a:srgbClr val="0070C0"/>
              </a:solidFill>
            </a:endParaRPr>
          </a:p>
        </p:txBody>
      </p:sp>
      <p:pic>
        <p:nvPicPr>
          <p:cNvPr id="9" name="그림 8"/>
          <p:cNvPicPr>
            <a:picLocks noChangeAspect="1"/>
          </p:cNvPicPr>
          <p:nvPr/>
        </p:nvPicPr>
        <p:blipFill>
          <a:blip r:embed="rId4"/>
          <a:stretch>
            <a:fillRect/>
          </a:stretch>
        </p:blipFill>
        <p:spPr>
          <a:xfrm>
            <a:off x="8498438" y="1549945"/>
            <a:ext cx="6106338" cy="2232252"/>
          </a:xfrm>
          <a:prstGeom prst="rect">
            <a:avLst/>
          </a:prstGeom>
        </p:spPr>
      </p:pic>
    </p:spTree>
    <p:extLst>
      <p:ext uri="{BB962C8B-B14F-4D97-AF65-F5344CB8AC3E}">
        <p14:creationId xmlns:p14="http://schemas.microsoft.com/office/powerpoint/2010/main" val="7945619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XR enhancement</a:t>
            </a:r>
            <a:endParaRPr lang="ko-KR" altLang="en-US" dirty="0"/>
          </a:p>
        </p:txBody>
      </p:sp>
      <p:sp>
        <p:nvSpPr>
          <p:cNvPr id="3" name="내용 개체 틀 2"/>
          <p:cNvSpPr>
            <a:spLocks noGrp="1"/>
          </p:cNvSpPr>
          <p:nvPr>
            <p:ph idx="1"/>
          </p:nvPr>
        </p:nvSpPr>
        <p:spPr>
          <a:xfrm>
            <a:off x="491208" y="1333925"/>
            <a:ext cx="14113568" cy="4464493"/>
          </a:xfrm>
        </p:spPr>
        <p:txBody>
          <a:bodyPr>
            <a:normAutofit/>
          </a:bodyPr>
          <a:lstStyle/>
          <a:p>
            <a:r>
              <a:rPr lang="en-US" altLang="ko-KR" sz="2400" dirty="0"/>
              <a:t>Motivation</a:t>
            </a:r>
          </a:p>
          <a:p>
            <a:pPr lvl="1"/>
            <a:r>
              <a:rPr lang="en-US" altLang="ko-KR" sz="1600" dirty="0">
                <a:solidFill>
                  <a:schemeClr val="tx1"/>
                </a:solidFill>
              </a:rPr>
              <a:t>In Rel-18, traffic awareness enhancement is limited to discard operation based on PSI (PDU Set Importance) at network congestion. But, it does not fully satisfy requirement of PDU set importance.</a:t>
            </a:r>
          </a:p>
          <a:p>
            <a:pPr lvl="2">
              <a:buFont typeface="Wingdings" panose="05000000000000000000" pitchFamily="2" charset="2"/>
              <a:buChar char="Ø"/>
            </a:pPr>
            <a:r>
              <a:rPr lang="en-US" altLang="ko-KR" sz="1400" i="1" dirty="0">
                <a:solidFill>
                  <a:srgbClr val="FF0000"/>
                </a:solidFill>
              </a:rPr>
              <a:t>It is necessary to improve reliability and scheduling for important PDU set.</a:t>
            </a:r>
          </a:p>
          <a:p>
            <a:pPr lvl="1"/>
            <a:endParaRPr lang="en-GB" altLang="ko-KR" sz="133" dirty="0"/>
          </a:p>
          <a:p>
            <a:pPr lvl="1"/>
            <a:r>
              <a:rPr lang="en-US" altLang="ko-KR" sz="1600" dirty="0">
                <a:solidFill>
                  <a:schemeClr val="tx1"/>
                </a:solidFill>
              </a:rPr>
              <a:t>In Rel-18, power saving enhancement is limited to handling non-integer periodicity and SFN wrap around problems in DRX operation. But, it does not bring considerable power saving gain for multiple flows and jitters. </a:t>
            </a:r>
          </a:p>
          <a:p>
            <a:pPr lvl="2">
              <a:buFont typeface="Wingdings" panose="05000000000000000000" pitchFamily="2" charset="2"/>
              <a:buChar char="Ø"/>
            </a:pPr>
            <a:r>
              <a:rPr lang="en-US" altLang="ko-KR" sz="1400" i="1" dirty="0">
                <a:solidFill>
                  <a:srgbClr val="FF0000"/>
                </a:solidFill>
              </a:rPr>
              <a:t>It is necessary to improve power saving gain for multiple flows and jitter.</a:t>
            </a:r>
          </a:p>
          <a:p>
            <a:endParaRPr lang="en-US" altLang="ko-KR" sz="500" dirty="0"/>
          </a:p>
          <a:p>
            <a:r>
              <a:rPr lang="en-US" altLang="ko-KR" sz="2400" dirty="0"/>
              <a:t>Objective</a:t>
            </a:r>
          </a:p>
          <a:p>
            <a:pPr lvl="1"/>
            <a:r>
              <a:rPr lang="en-GB" altLang="ko-KR" sz="1600" dirty="0">
                <a:solidFill>
                  <a:srgbClr val="0070C0"/>
                </a:solidFill>
              </a:rPr>
              <a:t>Traffic awareness enhancement</a:t>
            </a:r>
          </a:p>
          <a:p>
            <a:pPr lvl="2"/>
            <a:r>
              <a:rPr lang="en-GB" altLang="ko-KR" sz="1400" dirty="0">
                <a:solidFill>
                  <a:srgbClr val="0070C0"/>
                </a:solidFill>
              </a:rPr>
              <a:t>Reliability improvement for important PDU set</a:t>
            </a:r>
            <a:r>
              <a:rPr lang="en-US" altLang="ko-KR" sz="1400" dirty="0">
                <a:solidFill>
                  <a:srgbClr val="0070C0"/>
                </a:solidFill>
              </a:rPr>
              <a:t>, e.g. </a:t>
            </a:r>
            <a:r>
              <a:rPr lang="en-US" altLang="ko-KR" sz="1400" b="1" dirty="0">
                <a:solidFill>
                  <a:srgbClr val="0070C0"/>
                </a:solidFill>
              </a:rPr>
              <a:t>selective PDCP duplication</a:t>
            </a:r>
            <a:r>
              <a:rPr lang="en-US" altLang="ko-KR" sz="1400" dirty="0">
                <a:solidFill>
                  <a:srgbClr val="0070C0"/>
                </a:solidFill>
              </a:rPr>
              <a:t>.</a:t>
            </a:r>
          </a:p>
          <a:p>
            <a:pPr lvl="2"/>
            <a:r>
              <a:rPr lang="en-US" altLang="ko-KR" sz="1400" dirty="0">
                <a:solidFill>
                  <a:srgbClr val="0070C0"/>
                </a:solidFill>
              </a:rPr>
              <a:t>Prioritized scheduling</a:t>
            </a:r>
            <a:r>
              <a:rPr lang="en-GB" altLang="ko-KR" sz="1400" dirty="0">
                <a:solidFill>
                  <a:srgbClr val="0070C0"/>
                </a:solidFill>
              </a:rPr>
              <a:t> for important PDU set</a:t>
            </a:r>
            <a:r>
              <a:rPr lang="en-US" altLang="ko-KR" sz="1400" dirty="0">
                <a:solidFill>
                  <a:srgbClr val="0070C0"/>
                </a:solidFill>
              </a:rPr>
              <a:t>, e.g. transmission via different RLC entities.</a:t>
            </a:r>
          </a:p>
          <a:p>
            <a:pPr lvl="1"/>
            <a:r>
              <a:rPr lang="en-US" altLang="ko-KR" sz="1600" dirty="0">
                <a:solidFill>
                  <a:srgbClr val="0070C0"/>
                </a:solidFill>
              </a:rPr>
              <a:t>Power saving enhancement</a:t>
            </a:r>
          </a:p>
          <a:p>
            <a:pPr lvl="2"/>
            <a:r>
              <a:rPr lang="en-US" altLang="ko-KR" sz="1400" dirty="0">
                <a:solidFill>
                  <a:srgbClr val="0070C0"/>
                </a:solidFill>
              </a:rPr>
              <a:t>Support for multiple flows, e.g. </a:t>
            </a:r>
            <a:r>
              <a:rPr lang="en-US" altLang="ko-KR" sz="1400" b="1" dirty="0">
                <a:solidFill>
                  <a:srgbClr val="0070C0"/>
                </a:solidFill>
              </a:rPr>
              <a:t>multiple DRX configurations</a:t>
            </a:r>
            <a:r>
              <a:rPr lang="en-US" altLang="ko-KR" sz="1400" dirty="0">
                <a:solidFill>
                  <a:srgbClr val="0070C0"/>
                </a:solidFill>
              </a:rPr>
              <a:t>.</a:t>
            </a:r>
            <a:endParaRPr lang="en-US" altLang="ko-KR" sz="2000" dirty="0"/>
          </a:p>
          <a:p>
            <a:pPr lvl="2"/>
            <a:r>
              <a:rPr lang="en-US" altLang="ko-KR" sz="1400" dirty="0">
                <a:solidFill>
                  <a:srgbClr val="0070C0"/>
                </a:solidFill>
              </a:rPr>
              <a:t>Jitter efficient DRX operation, e.g. additional </a:t>
            </a:r>
            <a:r>
              <a:rPr lang="en-US" altLang="ko-KR" sz="1400" dirty="0" err="1">
                <a:solidFill>
                  <a:srgbClr val="0070C0"/>
                </a:solidFill>
              </a:rPr>
              <a:t>onDuration</a:t>
            </a:r>
            <a:r>
              <a:rPr lang="en-US" altLang="ko-KR" sz="1400" dirty="0">
                <a:solidFill>
                  <a:srgbClr val="0070C0"/>
                </a:solidFill>
              </a:rPr>
              <a:t>.</a:t>
            </a:r>
            <a:endParaRPr lang="en-US" altLang="ko-KR" sz="2000" dirty="0"/>
          </a:p>
        </p:txBody>
      </p:sp>
      <p:pic>
        <p:nvPicPr>
          <p:cNvPr id="5" name="그림 4"/>
          <p:cNvPicPr>
            <a:picLocks noChangeAspect="1"/>
          </p:cNvPicPr>
          <p:nvPr/>
        </p:nvPicPr>
        <p:blipFill>
          <a:blip r:embed="rId3"/>
          <a:stretch>
            <a:fillRect/>
          </a:stretch>
        </p:blipFill>
        <p:spPr>
          <a:xfrm>
            <a:off x="10428312" y="3422154"/>
            <a:ext cx="3168352" cy="4107698"/>
          </a:xfrm>
          <a:prstGeom prst="rect">
            <a:avLst/>
          </a:prstGeom>
        </p:spPr>
      </p:pic>
      <p:sp>
        <p:nvSpPr>
          <p:cNvPr id="9" name="TextBox 8"/>
          <p:cNvSpPr txBox="1"/>
          <p:nvPr/>
        </p:nvSpPr>
        <p:spPr>
          <a:xfrm>
            <a:off x="10716344" y="7548096"/>
            <a:ext cx="2672014" cy="338554"/>
          </a:xfrm>
          <a:prstGeom prst="rect">
            <a:avLst/>
          </a:prstGeom>
          <a:noFill/>
        </p:spPr>
        <p:txBody>
          <a:bodyPr wrap="none" rtlCol="0">
            <a:spAutoFit/>
          </a:bodyPr>
          <a:lstStyle/>
          <a:p>
            <a:r>
              <a:rPr lang="en-US" altLang="ko-KR" sz="1600" dirty="0">
                <a:latin typeface="Arial" panose="020B0604020202020204" pitchFamily="34" charset="0"/>
                <a:cs typeface="Arial" panose="020B0604020202020204" pitchFamily="34" charset="0"/>
              </a:rPr>
              <a:t>Selective PDCP duplication</a:t>
            </a:r>
            <a:endParaRPr lang="ko-KR" altLang="en-US" sz="1600" dirty="0">
              <a:latin typeface="Arial" panose="020B0604020202020204" pitchFamily="34" charset="0"/>
              <a:cs typeface="Arial" panose="020B0604020202020204" pitchFamily="34" charset="0"/>
            </a:endParaRPr>
          </a:p>
        </p:txBody>
      </p:sp>
      <p:sp>
        <p:nvSpPr>
          <p:cNvPr id="8" name="TextBox 7"/>
          <p:cNvSpPr txBox="1"/>
          <p:nvPr/>
        </p:nvSpPr>
        <p:spPr>
          <a:xfrm>
            <a:off x="3704071" y="8052152"/>
            <a:ext cx="2712602" cy="338554"/>
          </a:xfrm>
          <a:prstGeom prst="rect">
            <a:avLst/>
          </a:prstGeom>
          <a:noFill/>
        </p:spPr>
        <p:txBody>
          <a:bodyPr wrap="none" rtlCol="0">
            <a:spAutoFit/>
          </a:bodyPr>
          <a:lstStyle/>
          <a:p>
            <a:r>
              <a:rPr lang="en-US" altLang="ko-KR" sz="1600" dirty="0">
                <a:latin typeface="Arial" panose="020B0604020202020204" pitchFamily="34" charset="0"/>
                <a:cs typeface="Arial" panose="020B0604020202020204" pitchFamily="34" charset="0"/>
              </a:rPr>
              <a:t>multiple DRX configurations</a:t>
            </a:r>
            <a:endParaRPr lang="ko-KR" altLang="en-US" sz="1600" dirty="0">
              <a:latin typeface="Arial" panose="020B0604020202020204" pitchFamily="34" charset="0"/>
              <a:cs typeface="Arial" panose="020B0604020202020204" pitchFamily="34" charset="0"/>
            </a:endParaRPr>
          </a:p>
        </p:txBody>
      </p:sp>
      <p:pic>
        <p:nvPicPr>
          <p:cNvPr id="12" name="그림 11"/>
          <p:cNvPicPr>
            <a:picLocks noChangeAspect="1"/>
          </p:cNvPicPr>
          <p:nvPr/>
        </p:nvPicPr>
        <p:blipFill>
          <a:blip r:embed="rId4"/>
          <a:stretch>
            <a:fillRect/>
          </a:stretch>
        </p:blipFill>
        <p:spPr>
          <a:xfrm>
            <a:off x="1859360" y="5667505"/>
            <a:ext cx="6734125" cy="2579185"/>
          </a:xfrm>
          <a:prstGeom prst="rect">
            <a:avLst/>
          </a:prstGeom>
        </p:spPr>
      </p:pic>
    </p:spTree>
    <p:extLst>
      <p:ext uri="{BB962C8B-B14F-4D97-AF65-F5344CB8AC3E}">
        <p14:creationId xmlns:p14="http://schemas.microsoft.com/office/powerpoint/2010/main" val="423720882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LTM </a:t>
            </a:r>
            <a:r>
              <a:rPr lang="en-US" altLang="ko-KR" dirty="0" smtClean="0"/>
              <a:t>enhancement</a:t>
            </a:r>
            <a:endParaRPr lang="ko-KR" altLang="en-US" dirty="0"/>
          </a:p>
        </p:txBody>
      </p:sp>
      <p:sp>
        <p:nvSpPr>
          <p:cNvPr id="36" name="내용 개체 틀 2"/>
          <p:cNvSpPr>
            <a:spLocks noGrp="1"/>
          </p:cNvSpPr>
          <p:nvPr>
            <p:ph idx="1"/>
          </p:nvPr>
        </p:nvSpPr>
        <p:spPr>
          <a:xfrm>
            <a:off x="2475709" y="1333922"/>
            <a:ext cx="7880599" cy="6480720"/>
          </a:xfrm>
        </p:spPr>
        <p:txBody>
          <a:bodyPr>
            <a:normAutofit/>
          </a:bodyPr>
          <a:lstStyle/>
          <a:p>
            <a:pPr lvl="1"/>
            <a:endParaRPr lang="en-US" altLang="ko-KR" dirty="0"/>
          </a:p>
          <a:p>
            <a:pPr lvl="1"/>
            <a:endParaRPr lang="en-US" altLang="ko-KR" dirty="0" smtClean="0"/>
          </a:p>
          <a:p>
            <a:pPr lvl="1"/>
            <a:endParaRPr lang="en-US" altLang="ko-KR" dirty="0" smtClean="0"/>
          </a:p>
          <a:p>
            <a:pPr lvl="1"/>
            <a:endParaRPr lang="en-US" altLang="ko-KR" dirty="0"/>
          </a:p>
          <a:p>
            <a:pPr lvl="1"/>
            <a:endParaRPr lang="en-US" altLang="ko-KR" dirty="0" smtClean="0"/>
          </a:p>
          <a:p>
            <a:pPr lvl="1"/>
            <a:endParaRPr lang="en-US" altLang="ko-KR" dirty="0"/>
          </a:p>
          <a:p>
            <a:pPr lvl="1"/>
            <a:endParaRPr lang="en-US" altLang="ko-KR" dirty="0" smtClean="0"/>
          </a:p>
          <a:p>
            <a:pPr lvl="1"/>
            <a:endParaRPr lang="en-US" altLang="ko-KR" dirty="0"/>
          </a:p>
          <a:p>
            <a:pPr lvl="1"/>
            <a:endParaRPr lang="en-US" altLang="ko-KR" dirty="0" smtClean="0"/>
          </a:p>
        </p:txBody>
      </p:sp>
      <p:pic>
        <p:nvPicPr>
          <p:cNvPr id="37" name="그림 36"/>
          <p:cNvPicPr>
            <a:picLocks noChangeAspect="1"/>
          </p:cNvPicPr>
          <p:nvPr/>
        </p:nvPicPr>
        <p:blipFill>
          <a:blip r:embed="rId2"/>
          <a:stretch>
            <a:fillRect/>
          </a:stretch>
        </p:blipFill>
        <p:spPr>
          <a:xfrm>
            <a:off x="2137971" y="1621954"/>
            <a:ext cx="3033757" cy="1795487"/>
          </a:xfrm>
          <a:prstGeom prst="rect">
            <a:avLst/>
          </a:prstGeom>
        </p:spPr>
      </p:pic>
      <p:sp>
        <p:nvSpPr>
          <p:cNvPr id="38" name="모서리가 둥근 직사각형 37"/>
          <p:cNvSpPr/>
          <p:nvPr/>
        </p:nvSpPr>
        <p:spPr>
          <a:xfrm>
            <a:off x="2219402" y="3953764"/>
            <a:ext cx="2952326" cy="1052569"/>
          </a:xfrm>
          <a:prstGeom prst="roundRect">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lumMod val="65000"/>
                    <a:lumOff val="35000"/>
                  </a:schemeClr>
                </a:solidFill>
                <a:latin typeface="Arial" panose="020B0604020202020204" pitchFamily="34" charset="0"/>
                <a:cs typeface="Arial" panose="020B0604020202020204" pitchFamily="34" charset="0"/>
              </a:rPr>
              <a:t>Time gap between </a:t>
            </a:r>
            <a:endParaRPr lang="en-US" altLang="ko-KR" sz="1200" dirty="0" smtClean="0">
              <a:solidFill>
                <a:schemeClr val="tx1">
                  <a:lumMod val="65000"/>
                  <a:lumOff val="35000"/>
                </a:schemeClr>
              </a:solidFill>
              <a:latin typeface="Arial" panose="020B0604020202020204" pitchFamily="34" charset="0"/>
              <a:cs typeface="Arial" panose="020B0604020202020204" pitchFamily="34" charset="0"/>
            </a:endParaRPr>
          </a:p>
          <a:p>
            <a:pPr algn="ctr"/>
            <a:r>
              <a:rPr lang="en-US" altLang="ko-KR" sz="1200" dirty="0" smtClean="0">
                <a:solidFill>
                  <a:schemeClr val="tx1">
                    <a:lumMod val="65000"/>
                    <a:lumOff val="35000"/>
                  </a:schemeClr>
                </a:solidFill>
                <a:latin typeface="Arial" panose="020B0604020202020204" pitchFamily="34" charset="0"/>
                <a:cs typeface="Arial" panose="020B0604020202020204" pitchFamily="34" charset="0"/>
              </a:rPr>
              <a:t>UE </a:t>
            </a:r>
            <a:r>
              <a:rPr lang="en-US" altLang="ko-KR" sz="1200" dirty="0">
                <a:solidFill>
                  <a:schemeClr val="tx1">
                    <a:lumMod val="65000"/>
                    <a:lumOff val="35000"/>
                  </a:schemeClr>
                </a:solidFill>
                <a:latin typeface="Arial" panose="020B0604020202020204" pitchFamily="34" charset="0"/>
                <a:cs typeface="Arial" panose="020B0604020202020204" pitchFamily="34" charset="0"/>
              </a:rPr>
              <a:t>measurement and LTM execution </a:t>
            </a:r>
            <a:endParaRPr lang="en-US" altLang="ko-KR" sz="1200" dirty="0" smtClean="0">
              <a:solidFill>
                <a:schemeClr val="tx1">
                  <a:lumMod val="65000"/>
                  <a:lumOff val="35000"/>
                </a:schemeClr>
              </a:solidFill>
              <a:latin typeface="Arial" panose="020B0604020202020204" pitchFamily="34" charset="0"/>
              <a:cs typeface="Arial" panose="020B0604020202020204" pitchFamily="34" charset="0"/>
            </a:endParaRPr>
          </a:p>
          <a:p>
            <a:pPr algn="ctr"/>
            <a:r>
              <a:rPr lang="en-US" altLang="ko-KR" sz="1200" dirty="0" smtClean="0">
                <a:solidFill>
                  <a:schemeClr val="tx1">
                    <a:lumMod val="65000"/>
                    <a:lumOff val="35000"/>
                  </a:schemeClr>
                </a:solidFill>
                <a:latin typeface="Arial" panose="020B0604020202020204" pitchFamily="34" charset="0"/>
                <a:cs typeface="Arial" panose="020B0604020202020204" pitchFamily="34" charset="0"/>
              </a:rPr>
              <a:t>degrades </a:t>
            </a:r>
            <a:r>
              <a:rPr lang="en-US" altLang="ko-KR" sz="1200" dirty="0">
                <a:solidFill>
                  <a:schemeClr val="tx1">
                    <a:lumMod val="65000"/>
                    <a:lumOff val="35000"/>
                  </a:schemeClr>
                </a:solidFill>
                <a:latin typeface="Arial" panose="020B0604020202020204" pitchFamily="34" charset="0"/>
                <a:cs typeface="Arial" panose="020B0604020202020204" pitchFamily="34" charset="0"/>
              </a:rPr>
              <a:t>mobility robustness</a:t>
            </a:r>
            <a:endParaRPr lang="ko-KR" altLang="en-US" sz="12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0" name="모서리가 둥근 직사각형 39"/>
          <p:cNvSpPr/>
          <p:nvPr/>
        </p:nvSpPr>
        <p:spPr>
          <a:xfrm>
            <a:off x="2219402" y="6734522"/>
            <a:ext cx="2952326" cy="1012083"/>
          </a:xfrm>
          <a:prstGeom prst="roundRect">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rgbClr val="0070C0"/>
                </a:solidFill>
                <a:latin typeface="Arial" panose="020B0604020202020204" pitchFamily="34" charset="0"/>
                <a:cs typeface="Arial" panose="020B0604020202020204" pitchFamily="34" charset="0"/>
              </a:rPr>
              <a:t>Support for conditional LTM (CLTM) </a:t>
            </a:r>
            <a:endParaRPr lang="ko-KR" altLang="en-US" sz="1200">
              <a:solidFill>
                <a:srgbClr val="0070C0"/>
              </a:solidFill>
              <a:latin typeface="Arial" panose="020B0604020202020204" pitchFamily="34" charset="0"/>
              <a:cs typeface="Arial" panose="020B0604020202020204" pitchFamily="34" charset="0"/>
            </a:endParaRPr>
          </a:p>
        </p:txBody>
      </p:sp>
      <p:sp>
        <p:nvSpPr>
          <p:cNvPr id="43" name="모서리가 둥근 직사각형 42"/>
          <p:cNvSpPr/>
          <p:nvPr/>
        </p:nvSpPr>
        <p:spPr>
          <a:xfrm>
            <a:off x="5387754" y="3953764"/>
            <a:ext cx="2952326" cy="1052569"/>
          </a:xfrm>
          <a:prstGeom prst="roundRect">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lumMod val="65000"/>
                    <a:lumOff val="35000"/>
                  </a:schemeClr>
                </a:solidFill>
                <a:latin typeface="Arial" panose="020B0604020202020204" pitchFamily="34" charset="0"/>
                <a:cs typeface="Arial" panose="020B0604020202020204" pitchFamily="34" charset="0"/>
              </a:rPr>
              <a:t>UE measurement </a:t>
            </a:r>
            <a:r>
              <a:rPr lang="en-US" altLang="ko-KR" sz="1200" dirty="0" smtClean="0">
                <a:solidFill>
                  <a:schemeClr val="tx1">
                    <a:lumMod val="65000"/>
                    <a:lumOff val="35000"/>
                  </a:schemeClr>
                </a:solidFill>
                <a:latin typeface="Arial" panose="020B0604020202020204" pitchFamily="34" charset="0"/>
                <a:cs typeface="Arial" panose="020B0604020202020204" pitchFamily="34" charset="0"/>
              </a:rPr>
              <a:t>burden and </a:t>
            </a:r>
            <a:r>
              <a:rPr lang="en-US" altLang="ko-KR" sz="1200" dirty="0">
                <a:solidFill>
                  <a:schemeClr val="tx1">
                    <a:lumMod val="65000"/>
                    <a:lumOff val="35000"/>
                  </a:schemeClr>
                </a:solidFill>
                <a:latin typeface="Arial" panose="020B0604020202020204" pitchFamily="34" charset="0"/>
                <a:cs typeface="Arial" panose="020B0604020202020204" pitchFamily="34" charset="0"/>
              </a:rPr>
              <a:t>amount of CSI </a:t>
            </a:r>
            <a:r>
              <a:rPr lang="en-US" altLang="ko-KR" sz="1200" dirty="0" smtClean="0">
                <a:solidFill>
                  <a:schemeClr val="tx1">
                    <a:lumMod val="65000"/>
                    <a:lumOff val="35000"/>
                  </a:schemeClr>
                </a:solidFill>
                <a:latin typeface="Arial" panose="020B0604020202020204" pitchFamily="34" charset="0"/>
                <a:cs typeface="Arial" panose="020B0604020202020204" pitchFamily="34" charset="0"/>
              </a:rPr>
              <a:t>reporting are </a:t>
            </a:r>
            <a:r>
              <a:rPr lang="en-US" altLang="ko-KR" sz="1200" dirty="0">
                <a:solidFill>
                  <a:schemeClr val="tx1">
                    <a:lumMod val="65000"/>
                    <a:lumOff val="35000"/>
                  </a:schemeClr>
                </a:solidFill>
                <a:latin typeface="Arial" panose="020B0604020202020204" pitchFamily="34" charset="0"/>
                <a:cs typeface="Arial" panose="020B0604020202020204" pitchFamily="34" charset="0"/>
              </a:rPr>
              <a:t>excessive </a:t>
            </a:r>
            <a:endParaRPr lang="en-US" altLang="ko-KR" sz="1200" dirty="0" smtClean="0">
              <a:solidFill>
                <a:schemeClr val="tx1">
                  <a:lumMod val="65000"/>
                  <a:lumOff val="35000"/>
                </a:schemeClr>
              </a:solidFill>
              <a:latin typeface="Arial" panose="020B0604020202020204" pitchFamily="34" charset="0"/>
              <a:cs typeface="Arial" panose="020B0604020202020204" pitchFamily="34" charset="0"/>
            </a:endParaRPr>
          </a:p>
          <a:p>
            <a:pPr algn="ctr"/>
            <a:r>
              <a:rPr lang="en-US" altLang="ko-KR" sz="1200" dirty="0" smtClean="0">
                <a:solidFill>
                  <a:schemeClr val="tx1">
                    <a:lumMod val="65000"/>
                    <a:lumOff val="35000"/>
                  </a:schemeClr>
                </a:solidFill>
                <a:latin typeface="Arial" panose="020B0604020202020204" pitchFamily="34" charset="0"/>
                <a:cs typeface="Arial" panose="020B0604020202020204" pitchFamily="34" charset="0"/>
              </a:rPr>
              <a:t>with </a:t>
            </a:r>
            <a:r>
              <a:rPr lang="en-US" altLang="ko-KR" sz="1200" dirty="0">
                <a:solidFill>
                  <a:schemeClr val="tx1">
                    <a:lumMod val="65000"/>
                    <a:lumOff val="35000"/>
                  </a:schemeClr>
                </a:solidFill>
                <a:latin typeface="Arial" panose="020B0604020202020204" pitchFamily="34" charset="0"/>
                <a:cs typeface="Arial" panose="020B0604020202020204" pitchFamily="34" charset="0"/>
              </a:rPr>
              <a:t>multiple LTM candidate </a:t>
            </a:r>
            <a:endParaRPr lang="ko-KR" altLang="en-US" sz="12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5" name="모서리가 둥근 직사각형 44"/>
          <p:cNvSpPr/>
          <p:nvPr/>
        </p:nvSpPr>
        <p:spPr>
          <a:xfrm>
            <a:off x="5384046" y="6734522"/>
            <a:ext cx="2956034" cy="1012083"/>
          </a:xfrm>
          <a:prstGeom prst="roundRect">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rgbClr val="0070C0"/>
                </a:solidFill>
                <a:latin typeface="Arial" panose="020B0604020202020204" pitchFamily="34" charset="0"/>
                <a:cs typeface="Arial" panose="020B0604020202020204" pitchFamily="34" charset="0"/>
              </a:rPr>
              <a:t>CSI measurements and reporting </a:t>
            </a:r>
            <a:endParaRPr lang="en-US" altLang="ko-KR" sz="1200" dirty="0" smtClean="0">
              <a:solidFill>
                <a:srgbClr val="0070C0"/>
              </a:solidFill>
              <a:latin typeface="Arial" panose="020B0604020202020204" pitchFamily="34" charset="0"/>
              <a:cs typeface="Arial" panose="020B0604020202020204" pitchFamily="34" charset="0"/>
            </a:endParaRPr>
          </a:p>
          <a:p>
            <a:pPr algn="ctr"/>
            <a:r>
              <a:rPr lang="en-US" altLang="ko-KR" sz="1200" dirty="0" smtClean="0">
                <a:solidFill>
                  <a:srgbClr val="0070C0"/>
                </a:solidFill>
                <a:latin typeface="Arial" panose="020B0604020202020204" pitchFamily="34" charset="0"/>
                <a:cs typeface="Arial" panose="020B0604020202020204" pitchFamily="34" charset="0"/>
              </a:rPr>
              <a:t>for </a:t>
            </a:r>
            <a:r>
              <a:rPr lang="en-US" altLang="ko-KR" sz="1200" dirty="0">
                <a:solidFill>
                  <a:srgbClr val="0070C0"/>
                </a:solidFill>
                <a:latin typeface="Arial" panose="020B0604020202020204" pitchFamily="34" charset="0"/>
                <a:cs typeface="Arial" panose="020B0604020202020204" pitchFamily="34" charset="0"/>
              </a:rPr>
              <a:t>a subset of LTM candidates</a:t>
            </a:r>
          </a:p>
        </p:txBody>
      </p:sp>
      <p:sp>
        <p:nvSpPr>
          <p:cNvPr id="57" name="모서리가 둥근 직사각형 56"/>
          <p:cNvSpPr/>
          <p:nvPr/>
        </p:nvSpPr>
        <p:spPr>
          <a:xfrm>
            <a:off x="8552398" y="6734522"/>
            <a:ext cx="2956032" cy="1012083"/>
          </a:xfrm>
          <a:prstGeom prst="roundRect">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smtClean="0">
                <a:solidFill>
                  <a:srgbClr val="0070C0"/>
                </a:solidFill>
                <a:latin typeface="Arial" panose="020B0604020202020204" pitchFamily="34" charset="0"/>
                <a:cs typeface="Arial" panose="020B0604020202020204" pitchFamily="34" charset="0"/>
              </a:rPr>
              <a:t>Support for inter-CU mobility </a:t>
            </a:r>
            <a:endParaRPr lang="en-US" altLang="ko-KR" sz="1200" dirty="0">
              <a:solidFill>
                <a:srgbClr val="0070C0"/>
              </a:solidFill>
              <a:latin typeface="Arial" panose="020B0604020202020204" pitchFamily="34" charset="0"/>
              <a:cs typeface="Arial" panose="020B0604020202020204" pitchFamily="34" charset="0"/>
            </a:endParaRPr>
          </a:p>
        </p:txBody>
      </p:sp>
      <p:sp>
        <p:nvSpPr>
          <p:cNvPr id="58" name="모서리가 둥근 직사각형 57"/>
          <p:cNvSpPr/>
          <p:nvPr/>
        </p:nvSpPr>
        <p:spPr>
          <a:xfrm>
            <a:off x="8556104" y="3953764"/>
            <a:ext cx="2952326" cy="1052569"/>
          </a:xfrm>
          <a:prstGeom prst="roundRect">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chemeClr val="tx1">
                    <a:lumMod val="65000"/>
                    <a:lumOff val="35000"/>
                  </a:schemeClr>
                </a:solidFill>
                <a:latin typeface="Arial" panose="020B0604020202020204" pitchFamily="34" charset="0"/>
                <a:cs typeface="Arial" panose="020B0604020202020204" pitchFamily="34" charset="0"/>
              </a:rPr>
              <a:t>No support for LTM for inter-CU mobility. </a:t>
            </a:r>
            <a:endParaRPr lang="ko-KR" altLang="en-US" sz="12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67" name="모서리가 둥근 직사각형 66"/>
          <p:cNvSpPr/>
          <p:nvPr/>
        </p:nvSpPr>
        <p:spPr>
          <a:xfrm>
            <a:off x="11720748" y="6734522"/>
            <a:ext cx="2956033" cy="1012083"/>
          </a:xfrm>
          <a:prstGeom prst="roundRect">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rgbClr val="0070C0"/>
                </a:solidFill>
                <a:latin typeface="Arial" panose="020B0604020202020204" pitchFamily="34" charset="0"/>
                <a:cs typeface="Arial" panose="020B0604020202020204" pitchFamily="34" charset="0"/>
              </a:rPr>
              <a:t>Support for activation and deactivation of LTM candidates </a:t>
            </a:r>
          </a:p>
        </p:txBody>
      </p:sp>
      <p:sp>
        <p:nvSpPr>
          <p:cNvPr id="69" name="모서리가 둥근 직사각형 68"/>
          <p:cNvSpPr/>
          <p:nvPr/>
        </p:nvSpPr>
        <p:spPr>
          <a:xfrm>
            <a:off x="11724456" y="3953764"/>
            <a:ext cx="2952326" cy="1052569"/>
          </a:xfrm>
          <a:prstGeom prst="roundRect">
            <a:avLst/>
          </a:prstGeom>
          <a:solidFill>
            <a:schemeClr val="bg1">
              <a:lumMod val="8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chemeClr val="tx1">
                    <a:lumMod val="65000"/>
                    <a:lumOff val="35000"/>
                  </a:schemeClr>
                </a:solidFill>
                <a:latin typeface="Arial" panose="020B0604020202020204" pitchFamily="34" charset="0"/>
                <a:cs typeface="Arial" panose="020B0604020202020204" pitchFamily="34" charset="0"/>
              </a:rPr>
              <a:t>Frequent LTM </a:t>
            </a:r>
            <a:r>
              <a:rPr lang="en-US" altLang="ko-KR" sz="1200" dirty="0" smtClean="0">
                <a:solidFill>
                  <a:schemeClr val="tx1">
                    <a:lumMod val="65000"/>
                    <a:lumOff val="35000"/>
                  </a:schemeClr>
                </a:solidFill>
                <a:latin typeface="Arial" panose="020B0604020202020204" pitchFamily="34" charset="0"/>
                <a:cs typeface="Arial" panose="020B0604020202020204" pitchFamily="34" charset="0"/>
              </a:rPr>
              <a:t>setup/release/modification</a:t>
            </a:r>
          </a:p>
          <a:p>
            <a:pPr algn="ctr"/>
            <a:r>
              <a:rPr lang="en-US" altLang="ko-KR" sz="1200" dirty="0" smtClean="0">
                <a:solidFill>
                  <a:schemeClr val="tx1">
                    <a:lumMod val="65000"/>
                    <a:lumOff val="35000"/>
                  </a:schemeClr>
                </a:solidFill>
                <a:latin typeface="Arial" panose="020B0604020202020204" pitchFamily="34" charset="0"/>
                <a:cs typeface="Arial" panose="020B0604020202020204" pitchFamily="34" charset="0"/>
              </a:rPr>
              <a:t>increases </a:t>
            </a:r>
            <a:r>
              <a:rPr lang="en-US" altLang="ko-KR" sz="1200" dirty="0">
                <a:solidFill>
                  <a:schemeClr val="tx1">
                    <a:lumMod val="65000"/>
                    <a:lumOff val="35000"/>
                  </a:schemeClr>
                </a:solidFill>
                <a:latin typeface="Arial" panose="020B0604020202020204" pitchFamily="34" charset="0"/>
                <a:cs typeface="Arial" panose="020B0604020202020204" pitchFamily="34" charset="0"/>
              </a:rPr>
              <a:t>signaling overhead </a:t>
            </a:r>
            <a:endParaRPr lang="en-US" altLang="ko-KR" sz="1200" dirty="0" smtClean="0">
              <a:solidFill>
                <a:schemeClr val="tx1">
                  <a:lumMod val="65000"/>
                  <a:lumOff val="35000"/>
                </a:schemeClr>
              </a:solidFill>
              <a:latin typeface="Arial" panose="020B0604020202020204" pitchFamily="34" charset="0"/>
              <a:cs typeface="Arial" panose="020B0604020202020204" pitchFamily="34" charset="0"/>
            </a:endParaRPr>
          </a:p>
          <a:p>
            <a:pPr algn="ctr"/>
            <a:r>
              <a:rPr lang="en-US" altLang="ko-KR" sz="1200" dirty="0" smtClean="0">
                <a:solidFill>
                  <a:schemeClr val="tx1">
                    <a:lumMod val="65000"/>
                    <a:lumOff val="35000"/>
                  </a:schemeClr>
                </a:solidFill>
                <a:latin typeface="Arial" panose="020B0604020202020204" pitchFamily="34" charset="0"/>
                <a:cs typeface="Arial" panose="020B0604020202020204" pitchFamily="34" charset="0"/>
              </a:rPr>
              <a:t>and </a:t>
            </a:r>
            <a:r>
              <a:rPr lang="en-US" altLang="ko-KR" sz="1200" dirty="0">
                <a:solidFill>
                  <a:schemeClr val="tx1">
                    <a:lumMod val="65000"/>
                    <a:lumOff val="35000"/>
                  </a:schemeClr>
                </a:solidFill>
                <a:latin typeface="Arial" panose="020B0604020202020204" pitchFamily="34" charset="0"/>
                <a:cs typeface="Arial" panose="020B0604020202020204" pitchFamily="34" charset="0"/>
              </a:rPr>
              <a:t>UE processing burden</a:t>
            </a:r>
            <a:endParaRPr lang="ko-KR" altLang="en-US" sz="1200"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70" name="모서리가 둥근 직사각형 69"/>
          <p:cNvSpPr/>
          <p:nvPr/>
        </p:nvSpPr>
        <p:spPr>
          <a:xfrm>
            <a:off x="11720748" y="5365281"/>
            <a:ext cx="2956034" cy="1009201"/>
          </a:xfrm>
          <a:prstGeom prst="roundRect">
            <a:avLst/>
          </a:pr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rgbClr val="FF0000"/>
                </a:solidFill>
                <a:latin typeface="Arial" panose="020B0604020202020204" pitchFamily="34" charset="0"/>
                <a:cs typeface="Arial" panose="020B0604020202020204" pitchFamily="34" charset="0"/>
              </a:rPr>
              <a:t>Reduce necessary tasks </a:t>
            </a:r>
            <a:endParaRPr lang="en-US" altLang="ko-KR" sz="1200" dirty="0" smtClean="0">
              <a:solidFill>
                <a:srgbClr val="FF0000"/>
              </a:solidFill>
              <a:latin typeface="Arial" panose="020B0604020202020204" pitchFamily="34" charset="0"/>
              <a:cs typeface="Arial" panose="020B0604020202020204" pitchFamily="34" charset="0"/>
            </a:endParaRPr>
          </a:p>
          <a:p>
            <a:pPr algn="ctr"/>
            <a:r>
              <a:rPr lang="en-US" altLang="ko-KR" sz="1200" dirty="0" smtClean="0">
                <a:solidFill>
                  <a:srgbClr val="FF0000"/>
                </a:solidFill>
                <a:latin typeface="Arial" panose="020B0604020202020204" pitchFamily="34" charset="0"/>
                <a:cs typeface="Arial" panose="020B0604020202020204" pitchFamily="34" charset="0"/>
              </a:rPr>
              <a:t>for </a:t>
            </a:r>
            <a:r>
              <a:rPr lang="en-US" altLang="ko-KR" sz="1200" dirty="0">
                <a:solidFill>
                  <a:srgbClr val="FF0000"/>
                </a:solidFill>
                <a:latin typeface="Arial" panose="020B0604020202020204" pitchFamily="34" charset="0"/>
                <a:cs typeface="Arial" panose="020B0604020202020204" pitchFamily="34" charset="0"/>
              </a:rPr>
              <a:t>LTM candidates </a:t>
            </a:r>
            <a:endParaRPr lang="en-US" altLang="ko-KR" sz="1200" dirty="0" smtClean="0">
              <a:solidFill>
                <a:srgbClr val="FF0000"/>
              </a:solidFill>
              <a:latin typeface="Arial" panose="020B0604020202020204" pitchFamily="34" charset="0"/>
              <a:cs typeface="Arial" panose="020B0604020202020204" pitchFamily="34" charset="0"/>
            </a:endParaRPr>
          </a:p>
          <a:p>
            <a:pPr algn="ctr"/>
            <a:r>
              <a:rPr lang="en-US" altLang="ko-KR" sz="1200" dirty="0" smtClean="0">
                <a:solidFill>
                  <a:srgbClr val="FF0000"/>
                </a:solidFill>
                <a:latin typeface="Arial" panose="020B0604020202020204" pitchFamily="34" charset="0"/>
                <a:cs typeface="Arial" panose="020B0604020202020204" pitchFamily="34" charset="0"/>
              </a:rPr>
              <a:t>while </a:t>
            </a:r>
            <a:r>
              <a:rPr lang="en-US" altLang="ko-KR" sz="1200" dirty="0">
                <a:solidFill>
                  <a:srgbClr val="FF0000"/>
                </a:solidFill>
                <a:latin typeface="Arial" panose="020B0604020202020204" pitchFamily="34" charset="0"/>
                <a:cs typeface="Arial" panose="020B0604020202020204" pitchFamily="34" charset="0"/>
              </a:rPr>
              <a:t>keeping candidates</a:t>
            </a:r>
            <a:endParaRPr lang="ko-KR" altLang="en-US" sz="1200" dirty="0">
              <a:solidFill>
                <a:srgbClr val="FF0000"/>
              </a:solidFill>
              <a:latin typeface="Arial" panose="020B0604020202020204" pitchFamily="34" charset="0"/>
              <a:cs typeface="Arial" panose="020B0604020202020204" pitchFamily="34" charset="0"/>
            </a:endParaRPr>
          </a:p>
        </p:txBody>
      </p:sp>
      <p:sp>
        <p:nvSpPr>
          <p:cNvPr id="73" name="직사각형 72"/>
          <p:cNvSpPr/>
          <p:nvPr/>
        </p:nvSpPr>
        <p:spPr>
          <a:xfrm>
            <a:off x="7908032" y="8102674"/>
            <a:ext cx="4143698" cy="276999"/>
          </a:xfrm>
          <a:prstGeom prst="rect">
            <a:avLst/>
          </a:prstGeom>
        </p:spPr>
        <p:txBody>
          <a:bodyPr wrap="none">
            <a:spAutoFit/>
          </a:bodyPr>
          <a:lstStyle/>
          <a:p>
            <a:pPr lvl="0" algn="ctr"/>
            <a:r>
              <a:rPr lang="en-US" altLang="ko-KR" sz="1200" dirty="0">
                <a:solidFill>
                  <a:prstClr val="black">
                    <a:lumMod val="65000"/>
                    <a:lumOff val="35000"/>
                  </a:prstClr>
                </a:solidFill>
                <a:latin typeface="Arial" panose="020B0604020202020204" pitchFamily="34" charset="0"/>
                <a:ea typeface="맑은 고딕" panose="020B0503020000020004" pitchFamily="50" charset="-127"/>
                <a:cs typeface="Arial" panose="020B0604020202020204" pitchFamily="34" charset="0"/>
              </a:rPr>
              <a:t>Applicable for network-triggered LTM and conditional LTM </a:t>
            </a:r>
          </a:p>
        </p:txBody>
      </p:sp>
      <p:sp>
        <p:nvSpPr>
          <p:cNvPr id="75" name="왼쪽 중괄호 74"/>
          <p:cNvSpPr/>
          <p:nvPr/>
        </p:nvSpPr>
        <p:spPr>
          <a:xfrm rot="16200000">
            <a:off x="9834445" y="4259380"/>
            <a:ext cx="252028" cy="7416431"/>
          </a:xfrm>
          <a:prstGeom prst="leftBrace">
            <a:avLst>
              <a:gd name="adj1" fmla="val 328220"/>
              <a:gd name="adj2" fmla="val 50000"/>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ko-KR" altLang="en-US"/>
          </a:p>
        </p:txBody>
      </p:sp>
      <p:sp>
        <p:nvSpPr>
          <p:cNvPr id="78" name="모서리가 둥근 직사각형 77"/>
          <p:cNvSpPr/>
          <p:nvPr/>
        </p:nvSpPr>
        <p:spPr>
          <a:xfrm>
            <a:off x="513940" y="6734522"/>
            <a:ext cx="1485829" cy="1003193"/>
          </a:xfrm>
          <a:prstGeom prst="roundRect">
            <a:avLst/>
          </a:prstGeom>
          <a:solidFill>
            <a:srgbClr val="0070C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a:solidFill>
                  <a:schemeClr val="bg1"/>
                </a:solidFill>
                <a:latin typeface="Arial" panose="020B0604020202020204" pitchFamily="34" charset="0"/>
                <a:cs typeface="Arial" panose="020B0604020202020204" pitchFamily="34" charset="0"/>
              </a:rPr>
              <a:t>Objective</a:t>
            </a:r>
            <a:endParaRPr lang="ko-KR" altLang="en-US" sz="1400" dirty="0">
              <a:solidFill>
                <a:schemeClr val="bg1"/>
              </a:solidFill>
              <a:latin typeface="Arial" panose="020B0604020202020204" pitchFamily="34" charset="0"/>
              <a:cs typeface="Arial" panose="020B0604020202020204" pitchFamily="34" charset="0"/>
            </a:endParaRPr>
          </a:p>
        </p:txBody>
      </p:sp>
      <p:sp>
        <p:nvSpPr>
          <p:cNvPr id="79" name="모서리가 둥근 직사각형 78"/>
          <p:cNvSpPr/>
          <p:nvPr/>
        </p:nvSpPr>
        <p:spPr>
          <a:xfrm>
            <a:off x="524332" y="1453027"/>
            <a:ext cx="1496362" cy="3552953"/>
          </a:xfrm>
          <a:prstGeom prst="roundRect">
            <a:avLst/>
          </a:prstGeom>
          <a:solidFill>
            <a:schemeClr val="bg1">
              <a:lumMod val="5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a:solidFill>
                  <a:schemeClr val="bg1"/>
                </a:solidFill>
                <a:latin typeface="Arial" panose="020B0604020202020204" pitchFamily="34" charset="0"/>
                <a:cs typeface="Arial" panose="020B0604020202020204" pitchFamily="34" charset="0"/>
              </a:rPr>
              <a:t>Motivation </a:t>
            </a:r>
            <a:endParaRPr lang="ko-KR" altLang="en-US" sz="1400" dirty="0">
              <a:solidFill>
                <a:schemeClr val="bg1"/>
              </a:solidFill>
              <a:latin typeface="Arial" panose="020B0604020202020204" pitchFamily="34" charset="0"/>
              <a:cs typeface="Arial" panose="020B0604020202020204" pitchFamily="34" charset="0"/>
            </a:endParaRPr>
          </a:p>
        </p:txBody>
      </p:sp>
      <p:pic>
        <p:nvPicPr>
          <p:cNvPr id="80" name="그림 79"/>
          <p:cNvPicPr>
            <a:picLocks noChangeAspect="1"/>
          </p:cNvPicPr>
          <p:nvPr/>
        </p:nvPicPr>
        <p:blipFill>
          <a:blip r:embed="rId3"/>
          <a:stretch>
            <a:fillRect/>
          </a:stretch>
        </p:blipFill>
        <p:spPr>
          <a:xfrm>
            <a:off x="5368515" y="1714757"/>
            <a:ext cx="2943167" cy="1596079"/>
          </a:xfrm>
          <a:prstGeom prst="rect">
            <a:avLst/>
          </a:prstGeom>
        </p:spPr>
      </p:pic>
      <p:sp>
        <p:nvSpPr>
          <p:cNvPr id="81" name="TextBox 80"/>
          <p:cNvSpPr txBox="1"/>
          <p:nvPr/>
        </p:nvSpPr>
        <p:spPr>
          <a:xfrm>
            <a:off x="9015342" y="3588309"/>
            <a:ext cx="1968809" cy="253916"/>
          </a:xfrm>
          <a:prstGeom prst="rect">
            <a:avLst/>
          </a:prstGeom>
          <a:noFill/>
        </p:spPr>
        <p:txBody>
          <a:bodyPr wrap="none" rtlCol="0">
            <a:spAutoFit/>
          </a:bodyPr>
          <a:lstStyle/>
          <a:p>
            <a:pPr algn="ctr"/>
            <a:r>
              <a:rPr lang="en-US" altLang="ko-KR" sz="1050" b="1" smtClean="0">
                <a:solidFill>
                  <a:schemeClr val="accent1">
                    <a:lumMod val="75000"/>
                  </a:schemeClr>
                </a:solidFill>
                <a:latin typeface="Arial" panose="020B0604020202020204" pitchFamily="34" charset="0"/>
                <a:cs typeface="Arial" panose="020B0604020202020204" pitchFamily="34" charset="0"/>
              </a:rPr>
              <a:t>No LTM for iner-CU mobility</a:t>
            </a:r>
            <a:endParaRPr lang="ko-KR" altLang="en-US" sz="1050" b="1" dirty="0">
              <a:solidFill>
                <a:schemeClr val="accent1">
                  <a:lumMod val="75000"/>
                </a:schemeClr>
              </a:solidFill>
              <a:latin typeface="Arial" panose="020B0604020202020204" pitchFamily="34" charset="0"/>
              <a:cs typeface="Arial" panose="020B0604020202020204" pitchFamily="34" charset="0"/>
            </a:endParaRPr>
          </a:p>
        </p:txBody>
      </p:sp>
      <p:pic>
        <p:nvPicPr>
          <p:cNvPr id="82" name="그림 81"/>
          <p:cNvPicPr>
            <a:picLocks noChangeAspect="1"/>
          </p:cNvPicPr>
          <p:nvPr/>
        </p:nvPicPr>
        <p:blipFill>
          <a:blip r:embed="rId4"/>
          <a:stretch>
            <a:fillRect/>
          </a:stretch>
        </p:blipFill>
        <p:spPr>
          <a:xfrm>
            <a:off x="11936529" y="1549946"/>
            <a:ext cx="2380215" cy="1934450"/>
          </a:xfrm>
          <a:prstGeom prst="rect">
            <a:avLst/>
          </a:prstGeom>
        </p:spPr>
      </p:pic>
      <p:sp>
        <p:nvSpPr>
          <p:cNvPr id="83" name="TextBox 82"/>
          <p:cNvSpPr txBox="1"/>
          <p:nvPr/>
        </p:nvSpPr>
        <p:spPr>
          <a:xfrm>
            <a:off x="12047211" y="3588308"/>
            <a:ext cx="2294218" cy="253916"/>
          </a:xfrm>
          <a:prstGeom prst="rect">
            <a:avLst/>
          </a:prstGeom>
          <a:noFill/>
        </p:spPr>
        <p:txBody>
          <a:bodyPr wrap="none" rtlCol="0">
            <a:spAutoFit/>
          </a:bodyPr>
          <a:lstStyle>
            <a:defPPr>
              <a:defRPr lang="ko-KR"/>
            </a:defPPr>
            <a:lvl1pPr>
              <a:defRPr sz="900" b="1">
                <a:solidFill>
                  <a:srgbClr val="0070C0"/>
                </a:solidFill>
                <a:latin typeface="Arial" panose="020B0604020202020204" pitchFamily="34" charset="0"/>
                <a:cs typeface="Arial" panose="020B0604020202020204" pitchFamily="34" charset="0"/>
              </a:defRPr>
            </a:lvl1pPr>
          </a:lstStyle>
          <a:p>
            <a:pPr algn="ctr"/>
            <a:r>
              <a:rPr lang="en-US" altLang="ko-KR" sz="1050" dirty="0">
                <a:solidFill>
                  <a:schemeClr val="accent1">
                    <a:lumMod val="75000"/>
                  </a:schemeClr>
                </a:solidFill>
              </a:rPr>
              <a:t>Frequent candidate management</a:t>
            </a:r>
            <a:endParaRPr lang="ko-KR" altLang="en-US" sz="1050" dirty="0">
              <a:solidFill>
                <a:schemeClr val="accent1">
                  <a:lumMod val="75000"/>
                </a:schemeClr>
              </a:solidFill>
            </a:endParaRPr>
          </a:p>
        </p:txBody>
      </p:sp>
      <p:sp>
        <p:nvSpPr>
          <p:cNvPr id="87" name="TextBox 86"/>
          <p:cNvSpPr txBox="1"/>
          <p:nvPr/>
        </p:nvSpPr>
        <p:spPr>
          <a:xfrm>
            <a:off x="2214472" y="3593724"/>
            <a:ext cx="2957256" cy="253916"/>
          </a:xfrm>
          <a:prstGeom prst="rect">
            <a:avLst/>
          </a:prstGeom>
          <a:noFill/>
        </p:spPr>
        <p:txBody>
          <a:bodyPr wrap="square" rtlCol="0">
            <a:spAutoFit/>
          </a:bodyPr>
          <a:lstStyle>
            <a:defPPr>
              <a:defRPr lang="ko-KR"/>
            </a:defPPr>
            <a:lvl1pPr>
              <a:defRPr sz="900" b="1">
                <a:solidFill>
                  <a:srgbClr val="0070C0"/>
                </a:solidFill>
                <a:latin typeface="Arial" panose="020B0604020202020204" pitchFamily="34" charset="0"/>
                <a:cs typeface="Arial" panose="020B0604020202020204" pitchFamily="34" charset="0"/>
              </a:defRPr>
            </a:lvl1pPr>
          </a:lstStyle>
          <a:p>
            <a:pPr algn="ctr"/>
            <a:r>
              <a:rPr lang="en-US" altLang="ko-KR" sz="1050" dirty="0">
                <a:solidFill>
                  <a:schemeClr val="accent1">
                    <a:lumMod val="75000"/>
                  </a:schemeClr>
                </a:solidFill>
              </a:rPr>
              <a:t>Weakened mobility robustness</a:t>
            </a:r>
            <a:endParaRPr lang="ko-KR" altLang="en-US" sz="1050" dirty="0">
              <a:solidFill>
                <a:schemeClr val="accent1">
                  <a:lumMod val="75000"/>
                </a:schemeClr>
              </a:solidFill>
            </a:endParaRPr>
          </a:p>
        </p:txBody>
      </p:sp>
      <p:sp>
        <p:nvSpPr>
          <p:cNvPr id="88" name="TextBox 87"/>
          <p:cNvSpPr txBox="1"/>
          <p:nvPr/>
        </p:nvSpPr>
        <p:spPr>
          <a:xfrm>
            <a:off x="5263457" y="3607981"/>
            <a:ext cx="3148631" cy="253916"/>
          </a:xfrm>
          <a:prstGeom prst="rect">
            <a:avLst/>
          </a:prstGeom>
          <a:noFill/>
        </p:spPr>
        <p:txBody>
          <a:bodyPr wrap="square" rtlCol="0">
            <a:spAutoFit/>
          </a:bodyPr>
          <a:lstStyle>
            <a:defPPr>
              <a:defRPr lang="ko-KR"/>
            </a:defPPr>
            <a:lvl1pPr>
              <a:defRPr sz="900" b="1">
                <a:solidFill>
                  <a:srgbClr val="0070C0"/>
                </a:solidFill>
                <a:latin typeface="Arial" panose="020B0604020202020204" pitchFamily="34" charset="0"/>
                <a:cs typeface="Arial" panose="020B0604020202020204" pitchFamily="34" charset="0"/>
              </a:defRPr>
            </a:lvl1pPr>
          </a:lstStyle>
          <a:p>
            <a:pPr algn="ctr"/>
            <a:r>
              <a:rPr lang="en-US" altLang="ko-KR" sz="1050" dirty="0">
                <a:solidFill>
                  <a:schemeClr val="accent1">
                    <a:lumMod val="75000"/>
                  </a:schemeClr>
                </a:solidFill>
              </a:rPr>
              <a:t>Excessive UE </a:t>
            </a:r>
            <a:r>
              <a:rPr lang="en-US" altLang="ko-KR" sz="1050" dirty="0" smtClean="0">
                <a:solidFill>
                  <a:schemeClr val="accent1">
                    <a:lumMod val="75000"/>
                  </a:schemeClr>
                </a:solidFill>
              </a:rPr>
              <a:t>measurement and </a:t>
            </a:r>
            <a:r>
              <a:rPr lang="en-US" altLang="ko-KR" sz="1050" dirty="0">
                <a:solidFill>
                  <a:schemeClr val="accent1">
                    <a:lumMod val="75000"/>
                  </a:schemeClr>
                </a:solidFill>
              </a:rPr>
              <a:t>CSI reporting</a:t>
            </a:r>
            <a:endParaRPr lang="ko-KR" altLang="en-US" sz="1050" dirty="0">
              <a:solidFill>
                <a:schemeClr val="accent1">
                  <a:lumMod val="75000"/>
                </a:schemeClr>
              </a:solidFill>
            </a:endParaRPr>
          </a:p>
        </p:txBody>
      </p:sp>
      <p:sp>
        <p:nvSpPr>
          <p:cNvPr id="49" name="모서리가 둥근 직사각형 48"/>
          <p:cNvSpPr/>
          <p:nvPr/>
        </p:nvSpPr>
        <p:spPr>
          <a:xfrm>
            <a:off x="2219402" y="5365281"/>
            <a:ext cx="2952326" cy="1009201"/>
          </a:xfrm>
          <a:prstGeom prst="roundRect">
            <a:avLst/>
          </a:pr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smtClean="0">
                <a:solidFill>
                  <a:srgbClr val="FF0000"/>
                </a:solidFill>
                <a:latin typeface="Arial" panose="020B0604020202020204" pitchFamily="34" charset="0"/>
                <a:cs typeface="Arial" panose="020B0604020202020204" pitchFamily="34" charset="0"/>
              </a:rPr>
              <a:t>Reduce </a:t>
            </a:r>
            <a:r>
              <a:rPr lang="en-US" altLang="ko-KR" sz="1200" dirty="0">
                <a:solidFill>
                  <a:srgbClr val="FF0000"/>
                </a:solidFill>
                <a:latin typeface="Arial" panose="020B0604020202020204" pitchFamily="34" charset="0"/>
                <a:cs typeface="Arial" panose="020B0604020202020204" pitchFamily="34" charset="0"/>
              </a:rPr>
              <a:t>time gap </a:t>
            </a:r>
            <a:r>
              <a:rPr lang="en-US" altLang="ko-KR" sz="1200" dirty="0" smtClean="0">
                <a:solidFill>
                  <a:srgbClr val="FF0000"/>
                </a:solidFill>
                <a:latin typeface="Arial" panose="020B0604020202020204" pitchFamily="34" charset="0"/>
                <a:cs typeface="Arial" panose="020B0604020202020204" pitchFamily="34" charset="0"/>
              </a:rPr>
              <a:t>between </a:t>
            </a:r>
          </a:p>
          <a:p>
            <a:pPr algn="ctr"/>
            <a:r>
              <a:rPr lang="en-US" altLang="ko-KR" sz="1200" dirty="0" smtClean="0">
                <a:solidFill>
                  <a:srgbClr val="FF0000"/>
                </a:solidFill>
                <a:latin typeface="Arial" panose="020B0604020202020204" pitchFamily="34" charset="0"/>
                <a:cs typeface="Arial" panose="020B0604020202020204" pitchFamily="34" charset="0"/>
              </a:rPr>
              <a:t>UE measurement </a:t>
            </a:r>
            <a:r>
              <a:rPr lang="en-US" altLang="ko-KR" sz="1200" dirty="0">
                <a:solidFill>
                  <a:srgbClr val="FF0000"/>
                </a:solidFill>
                <a:latin typeface="Arial" panose="020B0604020202020204" pitchFamily="34" charset="0"/>
                <a:cs typeface="Arial" panose="020B0604020202020204" pitchFamily="34" charset="0"/>
              </a:rPr>
              <a:t>and LTM execution </a:t>
            </a:r>
            <a:endParaRPr lang="en-US" altLang="ko-KR" sz="1200" dirty="0" smtClean="0">
              <a:solidFill>
                <a:srgbClr val="FF0000"/>
              </a:solidFill>
              <a:latin typeface="Arial" panose="020B0604020202020204" pitchFamily="34" charset="0"/>
              <a:cs typeface="Arial" panose="020B0604020202020204" pitchFamily="34" charset="0"/>
            </a:endParaRPr>
          </a:p>
          <a:p>
            <a:pPr algn="ctr"/>
            <a:r>
              <a:rPr lang="en-US" altLang="ko-KR" sz="1200" dirty="0" smtClean="0">
                <a:solidFill>
                  <a:srgbClr val="FF0000"/>
                </a:solidFill>
                <a:latin typeface="Arial" panose="020B0604020202020204" pitchFamily="34" charset="0"/>
                <a:cs typeface="Arial" panose="020B0604020202020204" pitchFamily="34" charset="0"/>
              </a:rPr>
              <a:t>to </a:t>
            </a:r>
            <a:r>
              <a:rPr lang="en-US" altLang="ko-KR" sz="1200" dirty="0">
                <a:solidFill>
                  <a:srgbClr val="FF0000"/>
                </a:solidFill>
                <a:latin typeface="Arial" panose="020B0604020202020204" pitchFamily="34" charset="0"/>
                <a:cs typeface="Arial" panose="020B0604020202020204" pitchFamily="34" charset="0"/>
              </a:rPr>
              <a:t>almost zero.</a:t>
            </a:r>
          </a:p>
        </p:txBody>
      </p:sp>
      <p:sp>
        <p:nvSpPr>
          <p:cNvPr id="50" name="모서리가 둥근 직사각형 49"/>
          <p:cNvSpPr/>
          <p:nvPr/>
        </p:nvSpPr>
        <p:spPr>
          <a:xfrm>
            <a:off x="5384046" y="5365281"/>
            <a:ext cx="2956034" cy="1009201"/>
          </a:xfrm>
          <a:prstGeom prst="roundRect">
            <a:avLst/>
          </a:pr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dirty="0">
                <a:solidFill>
                  <a:srgbClr val="FF0000"/>
                </a:solidFill>
                <a:latin typeface="Arial" panose="020B0604020202020204" pitchFamily="34" charset="0"/>
                <a:cs typeface="Arial" panose="020B0604020202020204" pitchFamily="34" charset="0"/>
              </a:rPr>
              <a:t>Reduce CSI measurements and reporting for </a:t>
            </a:r>
            <a:r>
              <a:rPr lang="en-US" altLang="ko-KR" sz="1200" dirty="0" smtClean="0">
                <a:solidFill>
                  <a:srgbClr val="FF0000"/>
                </a:solidFill>
                <a:latin typeface="Arial" panose="020B0604020202020204" pitchFamily="34" charset="0"/>
                <a:cs typeface="Arial" panose="020B0604020202020204" pitchFamily="34" charset="0"/>
              </a:rPr>
              <a:t>LTM </a:t>
            </a:r>
            <a:r>
              <a:rPr lang="en-US" altLang="ko-KR" sz="1200" dirty="0">
                <a:solidFill>
                  <a:srgbClr val="FF0000"/>
                </a:solidFill>
                <a:latin typeface="Arial" panose="020B0604020202020204" pitchFamily="34" charset="0"/>
                <a:cs typeface="Arial" panose="020B0604020202020204" pitchFamily="34" charset="0"/>
              </a:rPr>
              <a:t>candidates</a:t>
            </a:r>
          </a:p>
        </p:txBody>
      </p:sp>
      <p:sp>
        <p:nvSpPr>
          <p:cNvPr id="51" name="모서리가 둥근 직사각형 50"/>
          <p:cNvSpPr/>
          <p:nvPr/>
        </p:nvSpPr>
        <p:spPr>
          <a:xfrm>
            <a:off x="8552398" y="5365281"/>
            <a:ext cx="2956032" cy="1009201"/>
          </a:xfrm>
          <a:prstGeom prst="roundRect">
            <a:avLst/>
          </a:prstGeom>
          <a:solidFill>
            <a:schemeClr val="accent1">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200" smtClean="0">
                <a:solidFill>
                  <a:srgbClr val="FF0000"/>
                </a:solidFill>
                <a:latin typeface="Arial" panose="020B0604020202020204" pitchFamily="34" charset="0"/>
                <a:cs typeface="Arial" panose="020B0604020202020204" pitchFamily="34" charset="0"/>
              </a:rPr>
              <a:t>Support inter-CU LTM and subsequent mobility between different CUs</a:t>
            </a:r>
          </a:p>
          <a:p>
            <a:pPr algn="ctr"/>
            <a:endParaRPr lang="en-US" altLang="ko-KR" sz="1200" dirty="0">
              <a:solidFill>
                <a:srgbClr val="FF0000"/>
              </a:solidFill>
              <a:latin typeface="Arial" panose="020B0604020202020204" pitchFamily="34" charset="0"/>
              <a:cs typeface="Arial" panose="020B0604020202020204" pitchFamily="34" charset="0"/>
            </a:endParaRPr>
          </a:p>
        </p:txBody>
      </p:sp>
      <p:sp>
        <p:nvSpPr>
          <p:cNvPr id="52" name="모서리가 둥근 직사각형 51"/>
          <p:cNvSpPr/>
          <p:nvPr/>
        </p:nvSpPr>
        <p:spPr>
          <a:xfrm>
            <a:off x="518111" y="5366021"/>
            <a:ext cx="1496362" cy="1008461"/>
          </a:xfrm>
          <a:prstGeom prst="roundRect">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ko-KR" sz="1400" dirty="0">
                <a:solidFill>
                  <a:schemeClr val="bg1"/>
                </a:solidFill>
                <a:latin typeface="Arial" panose="020B0604020202020204" pitchFamily="34" charset="0"/>
                <a:cs typeface="Arial" panose="020B0604020202020204" pitchFamily="34" charset="0"/>
              </a:rPr>
              <a:t>Enhancement </a:t>
            </a:r>
            <a:endParaRPr lang="ko-KR" altLang="en-US" sz="1400" dirty="0">
              <a:solidFill>
                <a:schemeClr val="bg1"/>
              </a:solidFill>
              <a:latin typeface="Arial" panose="020B0604020202020204" pitchFamily="34" charset="0"/>
              <a:cs typeface="Arial" panose="020B0604020202020204" pitchFamily="34" charset="0"/>
            </a:endParaRPr>
          </a:p>
        </p:txBody>
      </p:sp>
      <p:sp>
        <p:nvSpPr>
          <p:cNvPr id="41" name="순서도: 병합 40"/>
          <p:cNvSpPr/>
          <p:nvPr/>
        </p:nvSpPr>
        <p:spPr>
          <a:xfrm>
            <a:off x="3515544" y="5078338"/>
            <a:ext cx="216024" cy="216024"/>
          </a:xfrm>
          <a:prstGeom prst="flowChartMerge">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2" name="순서도: 병합 41"/>
          <p:cNvSpPr/>
          <p:nvPr/>
        </p:nvSpPr>
        <p:spPr>
          <a:xfrm>
            <a:off x="3515544" y="6446490"/>
            <a:ext cx="216024" cy="216024"/>
          </a:xfrm>
          <a:prstGeom prst="flowChartMerge">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6" name="순서도: 병합 45"/>
          <p:cNvSpPr/>
          <p:nvPr/>
        </p:nvSpPr>
        <p:spPr>
          <a:xfrm>
            <a:off x="6755904" y="5078338"/>
            <a:ext cx="216024" cy="216024"/>
          </a:xfrm>
          <a:prstGeom prst="flowChartMerge">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47" name="순서도: 병합 46"/>
          <p:cNvSpPr/>
          <p:nvPr/>
        </p:nvSpPr>
        <p:spPr>
          <a:xfrm>
            <a:off x="6755904" y="6446490"/>
            <a:ext cx="216024" cy="216024"/>
          </a:xfrm>
          <a:prstGeom prst="flowChartMerge">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1" name="순서도: 병합 60"/>
          <p:cNvSpPr/>
          <p:nvPr/>
        </p:nvSpPr>
        <p:spPr>
          <a:xfrm>
            <a:off x="9996264" y="5078338"/>
            <a:ext cx="216024" cy="216024"/>
          </a:xfrm>
          <a:prstGeom prst="flowChartMerge">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66" name="순서도: 병합 65"/>
          <p:cNvSpPr/>
          <p:nvPr/>
        </p:nvSpPr>
        <p:spPr>
          <a:xfrm>
            <a:off x="9996264" y="6446490"/>
            <a:ext cx="216024" cy="216024"/>
          </a:xfrm>
          <a:prstGeom prst="flowChartMerge">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1" name="순서도: 병합 70"/>
          <p:cNvSpPr/>
          <p:nvPr/>
        </p:nvSpPr>
        <p:spPr>
          <a:xfrm>
            <a:off x="13164616" y="5078338"/>
            <a:ext cx="216024" cy="216024"/>
          </a:xfrm>
          <a:prstGeom prst="flowChartMerge">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72" name="순서도: 병합 71"/>
          <p:cNvSpPr/>
          <p:nvPr/>
        </p:nvSpPr>
        <p:spPr>
          <a:xfrm>
            <a:off x="13164616" y="6446490"/>
            <a:ext cx="216024" cy="216024"/>
          </a:xfrm>
          <a:prstGeom prst="flowChartMerge">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4" name="그림 3"/>
          <p:cNvPicPr>
            <a:picLocks noChangeAspect="1"/>
          </p:cNvPicPr>
          <p:nvPr/>
        </p:nvPicPr>
        <p:blipFill>
          <a:blip r:embed="rId5"/>
          <a:stretch>
            <a:fillRect/>
          </a:stretch>
        </p:blipFill>
        <p:spPr>
          <a:xfrm>
            <a:off x="9057817" y="2130181"/>
            <a:ext cx="2098049" cy="1098088"/>
          </a:xfrm>
          <a:prstGeom prst="rect">
            <a:avLst/>
          </a:prstGeom>
        </p:spPr>
      </p:pic>
    </p:spTree>
    <p:extLst>
      <p:ext uri="{BB962C8B-B14F-4D97-AF65-F5344CB8AC3E}">
        <p14:creationId xmlns:p14="http://schemas.microsoft.com/office/powerpoint/2010/main" val="19458902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err="1"/>
              <a:t>Sidelink</a:t>
            </a:r>
            <a:r>
              <a:rPr lang="en-US" altLang="ko-KR" dirty="0"/>
              <a:t> r</a:t>
            </a:r>
            <a:r>
              <a:rPr lang="en-US" altLang="ko-KR" dirty="0" smtClean="0"/>
              <a:t>elay enhancement</a:t>
            </a:r>
            <a:endParaRPr lang="ko-KR" altLang="en-US" dirty="0"/>
          </a:p>
        </p:txBody>
      </p:sp>
      <p:sp>
        <p:nvSpPr>
          <p:cNvPr id="3" name="내용 개체 틀 2"/>
          <p:cNvSpPr>
            <a:spLocks noGrp="1"/>
          </p:cNvSpPr>
          <p:nvPr>
            <p:ph idx="1"/>
          </p:nvPr>
        </p:nvSpPr>
        <p:spPr>
          <a:xfrm>
            <a:off x="419200" y="1333922"/>
            <a:ext cx="14185576" cy="7238578"/>
          </a:xfrm>
        </p:spPr>
        <p:txBody>
          <a:bodyPr>
            <a:normAutofit fontScale="70000" lnSpcReduction="20000"/>
          </a:bodyPr>
          <a:lstStyle/>
          <a:p>
            <a:pPr marL="423828" lvl="1" indent="-423863"/>
            <a:r>
              <a:rPr lang="en-US" altLang="ko-KR" sz="3200" b="1" dirty="0" smtClean="0"/>
              <a:t>Motivation</a:t>
            </a:r>
          </a:p>
          <a:p>
            <a:pPr marL="923891" lvl="2" indent="-423863"/>
            <a:r>
              <a:rPr lang="en-US" altLang="ko-KR" sz="3000" b="1" dirty="0"/>
              <a:t>Rel-18 </a:t>
            </a:r>
            <a:r>
              <a:rPr lang="en-US" altLang="ko-KR" sz="3000" b="1" dirty="0" smtClean="0"/>
              <a:t>multi-path relaying </a:t>
            </a:r>
            <a:r>
              <a:rPr lang="en-US" altLang="ko-KR" sz="3000" b="1" dirty="0"/>
              <a:t>can be further enhanced for power saving and reduced capability.</a:t>
            </a:r>
          </a:p>
          <a:p>
            <a:pPr marL="1495391" lvl="3" indent="-423863"/>
            <a:r>
              <a:rPr lang="en-US" altLang="ko-KR" sz="2800" dirty="0"/>
              <a:t>The UE configured with Rel-18 multi-path relaying should always maintain both direct path and indirect path regardless of which path is actually selected for user data transmission, otherwise frequent path addition, modification and/or removal are required.</a:t>
            </a:r>
          </a:p>
          <a:p>
            <a:pPr marL="1495391" lvl="3" indent="-423863"/>
            <a:r>
              <a:rPr lang="en-US" altLang="ko-KR" sz="2800" dirty="0"/>
              <a:t>Multi-path relaying </a:t>
            </a:r>
            <a:r>
              <a:rPr lang="en-US" altLang="ko-KR" sz="2800"/>
              <a:t>is </a:t>
            </a:r>
            <a:r>
              <a:rPr lang="en-US" altLang="ko-KR" sz="2800" smtClean="0"/>
              <a:t>beneficial </a:t>
            </a:r>
            <a:r>
              <a:rPr lang="en-US" altLang="ko-KR" sz="2800" dirty="0"/>
              <a:t>especially when the remote UE is at cell edge. Direct uplink transmission can be restricted for the remote UE for power saving and reduced UE complexity</a:t>
            </a:r>
          </a:p>
          <a:p>
            <a:pPr marL="923891" lvl="2" indent="-423863"/>
            <a:r>
              <a:rPr lang="en-US" altLang="ko-KR" sz="3200" b="1" dirty="0" smtClean="0"/>
              <a:t>In </a:t>
            </a:r>
            <a:r>
              <a:rPr lang="en-US" altLang="ko-KR" sz="3200" b="1" dirty="0"/>
              <a:t>Rel-18 Scenario 2, UE-to-UE link is hidden in 3GPP with some </a:t>
            </a:r>
            <a:r>
              <a:rPr lang="en-US" altLang="ko-KR" sz="3200" b="1" dirty="0" smtClean="0"/>
              <a:t>restrictions which can </a:t>
            </a:r>
            <a:r>
              <a:rPr lang="en-US" altLang="ko-KR" sz="3200" b="1" dirty="0"/>
              <a:t>be removed for inter-operability and usage extension </a:t>
            </a:r>
            <a:r>
              <a:rPr lang="en-US" altLang="ko-KR" sz="3200" dirty="0"/>
              <a:t>e.g. for in-car passenger device connectivity using relay in the vehicle mounted UE; smart watch connectivity using smart phone or vehicle as relay; and better control of indirect path under </a:t>
            </a:r>
            <a:r>
              <a:rPr lang="en-US" altLang="ko-KR" sz="3200" dirty="0" err="1"/>
              <a:t>gNB</a:t>
            </a:r>
            <a:r>
              <a:rPr lang="en-US" altLang="ko-KR" sz="3200" dirty="0" smtClean="0"/>
              <a:t>.</a:t>
            </a:r>
          </a:p>
          <a:p>
            <a:pPr marL="423828" lvl="1" indent="-423863"/>
            <a:r>
              <a:rPr lang="en-US" altLang="ko-KR" sz="3200" b="1" dirty="0" smtClean="0"/>
              <a:t>Objective</a:t>
            </a:r>
          </a:p>
          <a:p>
            <a:pPr marL="923891" lvl="2" indent="-423863"/>
            <a:r>
              <a:rPr lang="en-US" altLang="ko-KR" sz="3000" b="1" dirty="0" smtClean="0"/>
              <a:t>Support </a:t>
            </a:r>
            <a:r>
              <a:rPr lang="en-US" altLang="ko-KR" sz="3000" b="1" dirty="0"/>
              <a:t>power saving and reduced UE complexity for intra-</a:t>
            </a:r>
            <a:r>
              <a:rPr lang="en-US" altLang="ko-KR" sz="3000" b="1" dirty="0" err="1"/>
              <a:t>gNB</a:t>
            </a:r>
            <a:r>
              <a:rPr lang="en-US" altLang="ko-KR" sz="3000" b="1" dirty="0"/>
              <a:t> multi-path relaying </a:t>
            </a:r>
            <a:r>
              <a:rPr lang="en-US" altLang="ko-KR" sz="3000" b="1" dirty="0" smtClean="0"/>
              <a:t>[RAN2]</a:t>
            </a:r>
            <a:endParaRPr lang="en-US" altLang="ko-KR" sz="3000" b="1" dirty="0"/>
          </a:p>
          <a:p>
            <a:pPr marL="1495354" lvl="3" indent="-423863"/>
            <a:r>
              <a:rPr lang="en-US" altLang="ko-KR" sz="2800" dirty="0"/>
              <a:t>Restriction to direct uplink data </a:t>
            </a:r>
            <a:r>
              <a:rPr lang="en-US" altLang="ko-KR" sz="2800" dirty="0" smtClean="0"/>
              <a:t>transmission</a:t>
            </a:r>
            <a:endParaRPr lang="en-US" altLang="ko-KR" sz="2800" dirty="0"/>
          </a:p>
          <a:p>
            <a:pPr marL="1495354" lvl="3" indent="-423863"/>
            <a:r>
              <a:rPr lang="en-US" altLang="ko-KR" sz="2800" dirty="0"/>
              <a:t>Dynamic path </a:t>
            </a:r>
            <a:r>
              <a:rPr lang="en-US" altLang="ko-KR" sz="2800" dirty="0" smtClean="0"/>
              <a:t>activation/deactivation</a:t>
            </a:r>
            <a:endParaRPr lang="en-US" altLang="ko-KR" sz="2800" dirty="0"/>
          </a:p>
          <a:p>
            <a:pPr marL="2066816" lvl="4" indent="-423863"/>
            <a:r>
              <a:rPr lang="en-US" altLang="ko-KR" sz="2800" dirty="0"/>
              <a:t>Support multiple indirect paths with or without direct path (e.g. smart watch via vehicle and smart phone)</a:t>
            </a:r>
          </a:p>
          <a:p>
            <a:pPr marL="2066816" lvl="4" indent="-423863"/>
            <a:r>
              <a:rPr lang="en-US" altLang="ko-KR" sz="2800" dirty="0"/>
              <a:t>Only one active indirect among one or more configured indirect paths under a same </a:t>
            </a:r>
            <a:r>
              <a:rPr lang="en-US" altLang="ko-KR" sz="2800" dirty="0" err="1"/>
              <a:t>gNB</a:t>
            </a:r>
            <a:endParaRPr lang="en-US" altLang="ko-KR" sz="2800" dirty="0"/>
          </a:p>
          <a:p>
            <a:pPr marL="1495354" lvl="3" indent="-423863"/>
            <a:r>
              <a:rPr lang="en-US" altLang="ko-KR" sz="2800" dirty="0"/>
              <a:t>Based on current CN operation i.e. without CN impact</a:t>
            </a:r>
          </a:p>
          <a:p>
            <a:pPr marL="923891" lvl="2" indent="-423863"/>
            <a:r>
              <a:rPr lang="en-US" altLang="ko-KR" sz="3000" b="1" dirty="0"/>
              <a:t>Enhance single path or multi-path relaying with non-3GPP based UE-to-UE link for intra-</a:t>
            </a:r>
            <a:r>
              <a:rPr lang="en-US" altLang="ko-KR" sz="3000" b="1" dirty="0" err="1"/>
              <a:t>gNB</a:t>
            </a:r>
            <a:r>
              <a:rPr lang="en-US" altLang="ko-KR" sz="3000" b="1" dirty="0"/>
              <a:t> case without CN impact </a:t>
            </a:r>
            <a:r>
              <a:rPr lang="en-US" altLang="ko-KR" sz="3000" b="1" dirty="0" smtClean="0"/>
              <a:t>[</a:t>
            </a:r>
            <a:r>
              <a:rPr lang="en-US" altLang="ko-KR" sz="3000" b="1" dirty="0"/>
              <a:t>RAN2]</a:t>
            </a:r>
          </a:p>
          <a:p>
            <a:pPr marL="1495354" lvl="3" indent="-423863"/>
            <a:r>
              <a:rPr lang="en-US" altLang="ko-KR" sz="2800" dirty="0"/>
              <a:t>Support non-ideal UE-to-UE link and adaptation layer i.e. no Rel-18 bearer mapping restriction</a:t>
            </a:r>
          </a:p>
          <a:p>
            <a:pPr marL="1495354" lvl="3" indent="-423863"/>
            <a:r>
              <a:rPr lang="en-US" altLang="ko-KR" sz="2800" dirty="0"/>
              <a:t>Support multiple candidate relay </a:t>
            </a:r>
            <a:r>
              <a:rPr lang="en-US" altLang="ko-KR" sz="2800" dirty="0" err="1" smtClean="0"/>
              <a:t>Ues</a:t>
            </a:r>
            <a:endParaRPr lang="en-US" altLang="ko-KR" sz="2800" dirty="0" smtClean="0"/>
          </a:p>
          <a:p>
            <a:pPr marL="0" indent="0">
              <a:buNone/>
            </a:pPr>
            <a:endParaRPr lang="en-US" altLang="ko-KR" sz="2800" dirty="0" smtClean="0"/>
          </a:p>
          <a:p>
            <a:pPr lvl="2"/>
            <a:endParaRPr lang="en-US" altLang="ko-KR" sz="1400" dirty="0" smtClean="0">
              <a:solidFill>
                <a:srgbClr val="000046"/>
              </a:solidFill>
            </a:endParaRPr>
          </a:p>
          <a:p>
            <a:pPr lvl="1"/>
            <a:endParaRPr lang="en-US" altLang="ko-KR" dirty="0" smtClean="0">
              <a:solidFill>
                <a:srgbClr val="000046"/>
              </a:solidFill>
            </a:endParaRPr>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a:p>
            <a:endParaRPr lang="en-US" altLang="ko-KR" sz="2000" dirty="0"/>
          </a:p>
        </p:txBody>
      </p:sp>
    </p:spTree>
    <p:extLst>
      <p:ext uri="{BB962C8B-B14F-4D97-AF65-F5344CB8AC3E}">
        <p14:creationId xmlns:p14="http://schemas.microsoft.com/office/powerpoint/2010/main" val="416445429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내용 개체 틀 2"/>
          <p:cNvSpPr>
            <a:spLocks noGrp="1"/>
          </p:cNvSpPr>
          <p:nvPr>
            <p:ph idx="1"/>
          </p:nvPr>
        </p:nvSpPr>
        <p:spPr>
          <a:xfrm>
            <a:off x="491208" y="1333922"/>
            <a:ext cx="14113568" cy="6840760"/>
          </a:xfrm>
        </p:spPr>
        <p:txBody>
          <a:bodyPr>
            <a:normAutofit/>
          </a:bodyPr>
          <a:lstStyle/>
          <a:p>
            <a:r>
              <a:rPr lang="en-US" altLang="ko-KR" dirty="0"/>
              <a:t>Motivation</a:t>
            </a:r>
          </a:p>
          <a:p>
            <a:pPr lvl="1"/>
            <a:r>
              <a:rPr lang="en-US" altLang="ko-KR" dirty="0"/>
              <a:t>Layer 2 header overhead</a:t>
            </a:r>
          </a:p>
          <a:p>
            <a:pPr lvl="2"/>
            <a:r>
              <a:rPr lang="en-US" altLang="ko-KR" dirty="0"/>
              <a:t>L2 header is always attached to each packet, and L2 header overhead problem is more severe for small packet transmission, e.g. VoIP over NTN, </a:t>
            </a:r>
            <a:r>
              <a:rPr lang="en-US" altLang="ko-KR" dirty="0" err="1"/>
              <a:t>IIoT</a:t>
            </a:r>
            <a:r>
              <a:rPr lang="en-US" altLang="ko-KR" dirty="0"/>
              <a:t> application, pose control in XR, etc.</a:t>
            </a:r>
          </a:p>
          <a:p>
            <a:pPr lvl="2">
              <a:buFont typeface="Wingdings" panose="05000000000000000000" pitchFamily="2" charset="2"/>
              <a:buChar char="Ø"/>
            </a:pPr>
            <a:r>
              <a:rPr lang="en-US" altLang="ko-KR" i="1" dirty="0">
                <a:solidFill>
                  <a:srgbClr val="FF0000"/>
                </a:solidFill>
              </a:rPr>
              <a:t>It is necessary to study L2 header overhead reduction to increase efficiency of resource utilization.</a:t>
            </a:r>
          </a:p>
          <a:p>
            <a:pPr lvl="1"/>
            <a:r>
              <a:rPr lang="en-US" altLang="ko-KR" dirty="0"/>
              <a:t>Layer 2 processing overhead</a:t>
            </a:r>
          </a:p>
          <a:p>
            <a:pPr lvl="2"/>
            <a:r>
              <a:rPr lang="en-US" altLang="ko-KR" dirty="0"/>
              <a:t>It is required to support UPIP (User Plane Integrity Protection) for full rate, but the processing burden is too high at high data rate.</a:t>
            </a:r>
          </a:p>
          <a:p>
            <a:pPr lvl="2">
              <a:buFont typeface="Wingdings" panose="05000000000000000000" pitchFamily="2" charset="2"/>
              <a:buChar char="Ø"/>
            </a:pPr>
            <a:r>
              <a:rPr lang="en-US" altLang="ko-KR" i="1" dirty="0">
                <a:solidFill>
                  <a:srgbClr val="FF0000"/>
                </a:solidFill>
              </a:rPr>
              <a:t>It is necessary to study low burden UPIP while not jeopardizing security concerns.</a:t>
            </a:r>
          </a:p>
          <a:p>
            <a:r>
              <a:rPr lang="en-US" altLang="ko-KR" dirty="0"/>
              <a:t>Objective</a:t>
            </a:r>
          </a:p>
          <a:p>
            <a:pPr marL="914339" lvl="3" indent="-342877"/>
            <a:r>
              <a:rPr lang="en-US" altLang="ko-KR" sz="2000" dirty="0">
                <a:solidFill>
                  <a:srgbClr val="0070C0"/>
                </a:solidFill>
              </a:rPr>
              <a:t>Introduce L2 header with reduced overhead.</a:t>
            </a:r>
          </a:p>
          <a:p>
            <a:pPr lvl="2"/>
            <a:r>
              <a:rPr lang="en-US" altLang="ko-KR" dirty="0">
                <a:solidFill>
                  <a:srgbClr val="0070C0"/>
                </a:solidFill>
              </a:rPr>
              <a:t>E.g. data transmission via TM RLC, header-less/partial </a:t>
            </a:r>
            <a:r>
              <a:rPr lang="en-US" altLang="ko-KR" dirty="0" err="1">
                <a:solidFill>
                  <a:srgbClr val="0070C0"/>
                </a:solidFill>
              </a:rPr>
              <a:t>subheader</a:t>
            </a:r>
            <a:r>
              <a:rPr lang="en-US" altLang="ko-KR" dirty="0">
                <a:solidFill>
                  <a:srgbClr val="0070C0"/>
                </a:solidFill>
              </a:rPr>
              <a:t> MAC </a:t>
            </a:r>
            <a:r>
              <a:rPr lang="en-US" altLang="ko-KR" dirty="0" err="1">
                <a:solidFill>
                  <a:srgbClr val="0070C0"/>
                </a:solidFill>
              </a:rPr>
              <a:t>subPDU</a:t>
            </a:r>
            <a:r>
              <a:rPr lang="en-US" altLang="ko-KR" dirty="0">
                <a:solidFill>
                  <a:srgbClr val="0070C0"/>
                </a:solidFill>
              </a:rPr>
              <a:t>.</a:t>
            </a:r>
          </a:p>
          <a:p>
            <a:pPr lvl="1"/>
            <a:r>
              <a:rPr lang="en-US" altLang="ko-KR" sz="1800" dirty="0">
                <a:solidFill>
                  <a:srgbClr val="0070C0"/>
                </a:solidFill>
              </a:rPr>
              <a:t>Support low burden UPIP.</a:t>
            </a:r>
          </a:p>
          <a:p>
            <a:pPr lvl="2"/>
            <a:r>
              <a:rPr lang="en-US" altLang="ko-KR" dirty="0">
                <a:solidFill>
                  <a:srgbClr val="0070C0"/>
                </a:solidFill>
              </a:rPr>
              <a:t>E.g. apply UPIP to selective packets or part of each packet.</a:t>
            </a:r>
          </a:p>
          <a:p>
            <a:pPr lvl="1"/>
            <a:endParaRPr lang="en-US" altLang="ko-KR" dirty="0"/>
          </a:p>
          <a:p>
            <a:pPr lvl="3"/>
            <a:endParaRPr lang="en-US" altLang="ko-KR" dirty="0"/>
          </a:p>
        </p:txBody>
      </p:sp>
      <p:graphicFrame>
        <p:nvGraphicFramePr>
          <p:cNvPr id="4" name="개체 3">
            <a:extLst>
              <a:ext uri="{FF2B5EF4-FFF2-40B4-BE49-F238E27FC236}">
                <a16:creationId xmlns="" xmlns:a16="http://schemas.microsoft.com/office/drawing/2014/main" id="{20CEBF3F-149D-74AF-CF11-15DB297E3A2D}"/>
              </a:ext>
            </a:extLst>
          </p:cNvPr>
          <p:cNvGraphicFramePr>
            <a:graphicFrameLocks noChangeAspect="1"/>
          </p:cNvGraphicFramePr>
          <p:nvPr>
            <p:extLst/>
          </p:nvPr>
        </p:nvGraphicFramePr>
        <p:xfrm>
          <a:off x="9881751" y="1093433"/>
          <a:ext cx="4586227" cy="1312253"/>
        </p:xfrm>
        <a:graphic>
          <a:graphicData uri="http://schemas.openxmlformats.org/presentationml/2006/ole">
            <mc:AlternateContent xmlns:mc="http://schemas.openxmlformats.org/markup-compatibility/2006">
              <mc:Choice xmlns:v="urn:schemas-microsoft-com:vml" Requires="v">
                <p:oleObj spid="_x0000_s1073" name="Visio" r:id="rId3" imgW="5082363" imgH="1447816" progId="Visio.Drawing.15">
                  <p:embed/>
                </p:oleObj>
              </mc:Choice>
              <mc:Fallback>
                <p:oleObj name="Visio" r:id="rId3" imgW="5082363" imgH="1447816" progId="Visio.Drawing.15">
                  <p:embed/>
                  <p:pic>
                    <p:nvPicPr>
                      <p:cNvPr id="0" name=""/>
                      <p:cNvPicPr/>
                      <p:nvPr/>
                    </p:nvPicPr>
                    <p:blipFill>
                      <a:blip r:embed="rId4"/>
                      <a:stretch>
                        <a:fillRect/>
                      </a:stretch>
                    </p:blipFill>
                    <p:spPr>
                      <a:xfrm>
                        <a:off x="9881751" y="1093433"/>
                        <a:ext cx="4586227" cy="1312253"/>
                      </a:xfrm>
                      <a:prstGeom prst="rect">
                        <a:avLst/>
                      </a:prstGeom>
                    </p:spPr>
                  </p:pic>
                </p:oleObj>
              </mc:Fallback>
            </mc:AlternateContent>
          </a:graphicData>
        </a:graphic>
      </p:graphicFrame>
      <p:sp>
        <p:nvSpPr>
          <p:cNvPr id="2" name="제목 1"/>
          <p:cNvSpPr>
            <a:spLocks noGrp="1"/>
          </p:cNvSpPr>
          <p:nvPr>
            <p:ph type="title"/>
          </p:nvPr>
        </p:nvSpPr>
        <p:spPr/>
        <p:txBody>
          <a:bodyPr/>
          <a:lstStyle/>
          <a:p>
            <a:r>
              <a:rPr lang="en-US" altLang="ko-KR" dirty="0"/>
              <a:t>Layer 2 Overhead Reduction</a:t>
            </a:r>
            <a:endParaRPr lang="ko-KR" altLang="en-US" dirty="0"/>
          </a:p>
        </p:txBody>
      </p:sp>
      <p:pic>
        <p:nvPicPr>
          <p:cNvPr id="6" name="그림 5"/>
          <p:cNvPicPr>
            <a:picLocks noChangeAspect="1"/>
          </p:cNvPicPr>
          <p:nvPr/>
        </p:nvPicPr>
        <p:blipFill>
          <a:blip r:embed="rId5"/>
          <a:stretch>
            <a:fillRect/>
          </a:stretch>
        </p:blipFill>
        <p:spPr>
          <a:xfrm>
            <a:off x="3227512" y="6518498"/>
            <a:ext cx="8120551" cy="1797734"/>
          </a:xfrm>
          <a:prstGeom prst="rect">
            <a:avLst/>
          </a:prstGeom>
        </p:spPr>
      </p:pic>
    </p:spTree>
    <p:extLst>
      <p:ext uri="{BB962C8B-B14F-4D97-AF65-F5344CB8AC3E}">
        <p14:creationId xmlns:p14="http://schemas.microsoft.com/office/powerpoint/2010/main" val="275249087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solidFill>
                  <a:prstClr val="white"/>
                </a:solidFill>
              </a:rPr>
              <a:t>MBS enhancement</a:t>
            </a:r>
            <a:endParaRPr lang="ko-KR" altLang="en-US" sz="4800" dirty="0"/>
          </a:p>
        </p:txBody>
      </p:sp>
      <p:sp>
        <p:nvSpPr>
          <p:cNvPr id="3" name="내용 개체 틀 2"/>
          <p:cNvSpPr>
            <a:spLocks noGrp="1"/>
          </p:cNvSpPr>
          <p:nvPr>
            <p:ph idx="1"/>
          </p:nvPr>
        </p:nvSpPr>
        <p:spPr>
          <a:xfrm>
            <a:off x="563216" y="1333922"/>
            <a:ext cx="9865096" cy="4824536"/>
          </a:xfrm>
        </p:spPr>
        <p:txBody>
          <a:bodyPr>
            <a:normAutofit/>
          </a:bodyPr>
          <a:lstStyle/>
          <a:p>
            <a:r>
              <a:rPr lang="en-US" altLang="ko-KR" dirty="0"/>
              <a:t>Motivation</a:t>
            </a:r>
          </a:p>
          <a:p>
            <a:pPr lvl="1"/>
            <a:r>
              <a:rPr lang="en-US" altLang="ko-KR" dirty="0"/>
              <a:t>Restrictive multicast CFR in R18: Multicast reception in RRC_INACTIVE on multicast CFR fully containing CORESET#0 or initial BWP</a:t>
            </a:r>
          </a:p>
          <a:p>
            <a:pPr lvl="2">
              <a:buFont typeface="Wingdings" panose="05000000000000000000" pitchFamily="2" charset="2"/>
              <a:buChar char="Ø"/>
            </a:pPr>
            <a:r>
              <a:rPr lang="en-US" altLang="ko-KR" i="1" dirty="0">
                <a:solidFill>
                  <a:srgbClr val="FF0000"/>
                </a:solidFill>
              </a:rPr>
              <a:t>Network cannot release UEs receiving multicast from multicast CFR not containing CORESET#0, even if those UEs do not have active unicast traffic.  </a:t>
            </a:r>
          </a:p>
          <a:p>
            <a:pPr lvl="1"/>
            <a:endParaRPr lang="en-US" altLang="ko-KR" i="1" dirty="0"/>
          </a:p>
          <a:p>
            <a:pPr lvl="1"/>
            <a:r>
              <a:rPr lang="en-US" altLang="ko-KR" dirty="0"/>
              <a:t>While receiving multicast from multicast CFR not fully containing CORESET#0, </a:t>
            </a:r>
          </a:p>
          <a:p>
            <a:pPr lvl="2"/>
            <a:r>
              <a:rPr lang="en-US" altLang="ko-KR" dirty="0"/>
              <a:t>The UE is still required to monitor initial BWP for paging</a:t>
            </a:r>
          </a:p>
          <a:p>
            <a:pPr lvl="2">
              <a:buFont typeface="Wingdings" panose="05000000000000000000" pitchFamily="2" charset="2"/>
              <a:buChar char="Ø"/>
            </a:pPr>
            <a:r>
              <a:rPr lang="en-US" altLang="ko-KR" i="1" dirty="0">
                <a:solidFill>
                  <a:srgbClr val="FF0000"/>
                </a:solidFill>
              </a:rPr>
              <a:t>Multicast interruption occurs when switching to initial BWP for paging monitoring.</a:t>
            </a:r>
          </a:p>
          <a:p>
            <a:pPr lvl="2"/>
            <a:r>
              <a:rPr lang="en-US" altLang="ko-KR" dirty="0"/>
              <a:t>Best-ranked cell derived from measurement on initial BWP may not be the best cell for multicast reception</a:t>
            </a:r>
          </a:p>
          <a:p>
            <a:pPr lvl="2">
              <a:buFont typeface="Wingdings" panose="05000000000000000000" pitchFamily="2" charset="2"/>
              <a:buChar char="Ø"/>
            </a:pPr>
            <a:r>
              <a:rPr lang="en-US" altLang="ko-KR" i="1" dirty="0">
                <a:solidFill>
                  <a:srgbClr val="FF0000"/>
                </a:solidFill>
              </a:rPr>
              <a:t>UE in RRC_INACTIVE may camp on a cell, where </a:t>
            </a:r>
            <a:r>
              <a:rPr lang="en-US" altLang="ko-KR" i="1" dirty="0" err="1">
                <a:solidFill>
                  <a:srgbClr val="FF0000"/>
                </a:solidFill>
              </a:rPr>
              <a:t>QoS</a:t>
            </a:r>
            <a:r>
              <a:rPr lang="en-US" altLang="ko-KR" i="1" dirty="0">
                <a:solidFill>
                  <a:srgbClr val="FF0000"/>
                </a:solidFill>
              </a:rPr>
              <a:t> requirements of multicast is not satisfied.</a:t>
            </a:r>
            <a:endParaRPr lang="en-US" altLang="ko-KR" dirty="0"/>
          </a:p>
        </p:txBody>
      </p:sp>
      <p:sp>
        <p:nvSpPr>
          <p:cNvPr id="4" name="내용 개체 틀 2"/>
          <p:cNvSpPr txBox="1">
            <a:spLocks/>
          </p:cNvSpPr>
          <p:nvPr/>
        </p:nvSpPr>
        <p:spPr bwMode="auto">
          <a:xfrm>
            <a:off x="563216" y="6302474"/>
            <a:ext cx="14185575" cy="1944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normAutofit/>
          </a:bodyPr>
          <a:lstStyle>
            <a:lvl1pPr marL="423863" indent="-423863" algn="l" defTabSz="1138238" rtl="0" eaLnBrk="0" fontAlgn="base" latinLnBrk="1" hangingPunct="0">
              <a:spcBef>
                <a:spcPct val="20000"/>
              </a:spcBef>
              <a:spcAft>
                <a:spcPct val="0"/>
              </a:spcAft>
              <a:buFont typeface="Arial" panose="020B0604020202020204" pitchFamily="34" charset="0"/>
              <a:buChar char="•"/>
              <a:defRPr sz="2800" b="1"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0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18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600" b="0" kern="1200">
                <a:solidFill>
                  <a:srgbClr val="6B6B6B"/>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r>
              <a:rPr kumimoji="0" lang="en-US" altLang="ko-KR" dirty="0"/>
              <a:t>Objective</a:t>
            </a:r>
          </a:p>
          <a:p>
            <a:pPr lvl="1"/>
            <a:r>
              <a:rPr kumimoji="0" lang="en-US" altLang="ko-KR" dirty="0">
                <a:solidFill>
                  <a:srgbClr val="0070C0"/>
                </a:solidFill>
              </a:rPr>
              <a:t>Support generalized multicast CFR (i.e. multicast CFR not containing CORESET#0 or initial BWP)</a:t>
            </a:r>
          </a:p>
          <a:p>
            <a:pPr lvl="2"/>
            <a:r>
              <a:rPr kumimoji="0" lang="en-US" altLang="ko-KR" dirty="0">
                <a:solidFill>
                  <a:srgbClr val="0070C0"/>
                </a:solidFill>
              </a:rPr>
              <a:t>Multicast reception from multicast CFR by UEs in RRC_INACTIVE.</a:t>
            </a:r>
          </a:p>
          <a:p>
            <a:pPr lvl="2"/>
            <a:r>
              <a:rPr kumimoji="0" lang="en-US" altLang="ko-KR" dirty="0">
                <a:solidFill>
                  <a:srgbClr val="0070C0"/>
                </a:solidFill>
              </a:rPr>
              <a:t>Minimize multicast interruption caused by switching between multicast CFR and initial BWP.</a:t>
            </a:r>
          </a:p>
          <a:p>
            <a:pPr lvl="2"/>
            <a:r>
              <a:rPr kumimoji="0" lang="en-US" altLang="ko-KR" dirty="0">
                <a:solidFill>
                  <a:srgbClr val="0070C0"/>
                </a:solidFill>
              </a:rPr>
              <a:t>Cell re-selection enhancement to guarantee reception quality of multicast in RRC_INACTIVE.</a:t>
            </a:r>
            <a:endParaRPr kumimoji="0" lang="ko-KR" altLang="en-US" dirty="0">
              <a:solidFill>
                <a:srgbClr val="0070C0"/>
              </a:solidFill>
            </a:endParaRPr>
          </a:p>
        </p:txBody>
      </p:sp>
      <p:pic>
        <p:nvPicPr>
          <p:cNvPr id="5" name="그림 4"/>
          <p:cNvPicPr>
            <a:picLocks noChangeAspect="1"/>
          </p:cNvPicPr>
          <p:nvPr/>
        </p:nvPicPr>
        <p:blipFill>
          <a:blip r:embed="rId2"/>
          <a:stretch>
            <a:fillRect/>
          </a:stretch>
        </p:blipFill>
        <p:spPr>
          <a:xfrm>
            <a:off x="10509705" y="1549946"/>
            <a:ext cx="4167079" cy="2736304"/>
          </a:xfrm>
          <a:prstGeom prst="rect">
            <a:avLst/>
          </a:prstGeom>
        </p:spPr>
      </p:pic>
    </p:spTree>
    <p:extLst>
      <p:ext uri="{BB962C8B-B14F-4D97-AF65-F5344CB8AC3E}">
        <p14:creationId xmlns:p14="http://schemas.microsoft.com/office/powerpoint/2010/main" val="1368383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ea typeface="LG스마트체 Regular" panose="020B0600000101010101" pitchFamily="50" charset="-127"/>
              </a:rPr>
              <a:t>NTN enhancement</a:t>
            </a:r>
            <a:endParaRPr lang="ko-KR" altLang="en-US" dirty="0"/>
          </a:p>
        </p:txBody>
      </p:sp>
      <p:sp>
        <p:nvSpPr>
          <p:cNvPr id="3" name="내용 개체 틀 2"/>
          <p:cNvSpPr>
            <a:spLocks noGrp="1"/>
          </p:cNvSpPr>
          <p:nvPr>
            <p:ph idx="1"/>
          </p:nvPr>
        </p:nvSpPr>
        <p:spPr>
          <a:xfrm>
            <a:off x="347192" y="1333922"/>
            <a:ext cx="14185576" cy="7056784"/>
          </a:xfrm>
        </p:spPr>
        <p:txBody>
          <a:bodyPr>
            <a:normAutofit fontScale="92500" lnSpcReduction="20000"/>
          </a:bodyPr>
          <a:lstStyle/>
          <a:p>
            <a:r>
              <a:rPr lang="en-US" altLang="ko-KR" dirty="0"/>
              <a:t>Motivation</a:t>
            </a:r>
          </a:p>
          <a:p>
            <a:pPr lvl="1"/>
            <a:r>
              <a:rPr lang="en-US" altLang="ko-KR" dirty="0"/>
              <a:t>Remaining service time based mobility</a:t>
            </a:r>
          </a:p>
          <a:p>
            <a:pPr lvl="2"/>
            <a:r>
              <a:rPr lang="en-US" altLang="ko-KR" dirty="0"/>
              <a:t>NTN cells have limited service time due to the satellite movement. (e.g. feeder link switch, service link switch)</a:t>
            </a:r>
          </a:p>
          <a:p>
            <a:pPr lvl="2">
              <a:buFont typeface="Wingdings" panose="05000000000000000000" pitchFamily="2" charset="2"/>
              <a:buChar char="Ø"/>
            </a:pPr>
            <a:r>
              <a:rPr lang="en-US" altLang="ko-KR" i="1" dirty="0">
                <a:solidFill>
                  <a:srgbClr val="FF0000"/>
                </a:solidFill>
              </a:rPr>
              <a:t>UE may conduct mobility to a cell having a short service time, which causes another mobility soon.</a:t>
            </a:r>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endParaRPr lang="en-US" altLang="ko-KR" dirty="0"/>
          </a:p>
          <a:p>
            <a:pPr lvl="1"/>
            <a:r>
              <a:rPr lang="en-US" altLang="ko-KR" dirty="0"/>
              <a:t>Handling discontinuous coverage of NTN</a:t>
            </a:r>
          </a:p>
          <a:p>
            <a:pPr lvl="2"/>
            <a:r>
              <a:rPr lang="en-US" altLang="ko-KR" dirty="0"/>
              <a:t>NTN may have discontinuous coverage due to the </a:t>
            </a:r>
            <a:br>
              <a:rPr lang="en-US" altLang="ko-KR" dirty="0"/>
            </a:br>
            <a:r>
              <a:rPr lang="en-US" altLang="ko-KR" dirty="0"/>
              <a:t>deployment of satellites. </a:t>
            </a:r>
          </a:p>
          <a:p>
            <a:pPr lvl="2">
              <a:buFont typeface="Wingdings" panose="05000000000000000000" pitchFamily="2" charset="2"/>
              <a:buChar char="Ø"/>
            </a:pPr>
            <a:r>
              <a:rPr lang="en-US" altLang="ko-KR" i="1" dirty="0">
                <a:solidFill>
                  <a:srgbClr val="FF0000"/>
                </a:solidFill>
              </a:rPr>
              <a:t>Declaration of RLF/BF at discontinuous coverage </a:t>
            </a:r>
            <a:br>
              <a:rPr lang="en-US" altLang="ko-KR" i="1" dirty="0">
                <a:solidFill>
                  <a:srgbClr val="FF0000"/>
                </a:solidFill>
              </a:rPr>
            </a:br>
            <a:r>
              <a:rPr lang="en-US" altLang="ko-KR" i="1" dirty="0">
                <a:solidFill>
                  <a:srgbClr val="FF0000"/>
                </a:solidFill>
              </a:rPr>
              <a:t>does not bring any gain since there is no other coverage.</a:t>
            </a:r>
          </a:p>
          <a:p>
            <a:endParaRPr lang="en-US" altLang="ko-KR" dirty="0"/>
          </a:p>
          <a:p>
            <a:r>
              <a:rPr lang="en-US" altLang="ko-KR" dirty="0"/>
              <a:t>Objective</a:t>
            </a:r>
          </a:p>
          <a:p>
            <a:pPr lvl="1"/>
            <a:r>
              <a:rPr lang="en-US" altLang="ko-KR" dirty="0">
                <a:solidFill>
                  <a:srgbClr val="0070C0"/>
                </a:solidFill>
              </a:rPr>
              <a:t>Service time based cell reselection and conditional handover. </a:t>
            </a:r>
          </a:p>
          <a:p>
            <a:pPr lvl="2"/>
            <a:r>
              <a:rPr lang="en-US" altLang="ko-KR" dirty="0">
                <a:solidFill>
                  <a:srgbClr val="0070C0"/>
                </a:solidFill>
              </a:rPr>
              <a:t>Prioritize a cell having relatively longer remaining service time.</a:t>
            </a:r>
          </a:p>
          <a:p>
            <a:pPr lvl="1"/>
            <a:r>
              <a:rPr lang="en-US" altLang="ko-KR" dirty="0">
                <a:solidFill>
                  <a:srgbClr val="0070C0"/>
                </a:solidFill>
              </a:rPr>
              <a:t>Avoidance of RLF/BF declaration at temporal discontinuous coverage. </a:t>
            </a:r>
          </a:p>
          <a:p>
            <a:endParaRPr lang="ko-KR" altLang="en-US" dirty="0"/>
          </a:p>
        </p:txBody>
      </p:sp>
      <p:grpSp>
        <p:nvGrpSpPr>
          <p:cNvPr id="4" name="그룹 3"/>
          <p:cNvGrpSpPr/>
          <p:nvPr/>
        </p:nvGrpSpPr>
        <p:grpSpPr>
          <a:xfrm>
            <a:off x="1777260" y="2846090"/>
            <a:ext cx="4834628" cy="1706740"/>
            <a:chOff x="1035274" y="2846090"/>
            <a:chExt cx="4834628" cy="1706740"/>
          </a:xfrm>
        </p:grpSpPr>
        <p:sp>
          <p:nvSpPr>
            <p:cNvPr id="5" name="TextBox 4">
              <a:extLst>
                <a:ext uri="{FF2B5EF4-FFF2-40B4-BE49-F238E27FC236}">
                  <a16:creationId xmlns="" xmlns:a16="http://schemas.microsoft.com/office/drawing/2014/main" id="{375E28B9-0671-4B76-AF13-D031EE66C2DC}"/>
                </a:ext>
              </a:extLst>
            </p:cNvPr>
            <p:cNvSpPr txBox="1"/>
            <p:nvPr/>
          </p:nvSpPr>
          <p:spPr>
            <a:xfrm>
              <a:off x="1711680" y="4275831"/>
              <a:ext cx="3978974" cy="276999"/>
            </a:xfrm>
            <a:prstGeom prst="rect">
              <a:avLst/>
            </a:prstGeom>
            <a:noFill/>
          </p:spPr>
          <p:txBody>
            <a:bodyPr wrap="none" rtlCol="0" anchor="ctr">
              <a:spAutoFit/>
            </a:bodyPr>
            <a:lstStyle/>
            <a:p>
              <a:pPr algn="ctr"/>
              <a:r>
                <a:rPr lang="en-US" altLang="ko-KR" sz="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Link lost upon service termination of second serving cell</a:t>
              </a:r>
              <a:endParaRPr lang="ko-KR" altLang="en-US" sz="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endParaRPr>
            </a:p>
          </p:txBody>
        </p:sp>
        <p:pic>
          <p:nvPicPr>
            <p:cNvPr id="6" name="그림 5">
              <a:extLst>
                <a:ext uri="{FF2B5EF4-FFF2-40B4-BE49-F238E27FC236}">
                  <a16:creationId xmlns="" xmlns:a16="http://schemas.microsoft.com/office/drawing/2014/main" id="{3238DAC3-4812-45A9-9489-E56673AF2D80}"/>
                </a:ext>
              </a:extLst>
            </p:cNvPr>
            <p:cNvPicPr>
              <a:picLocks noChangeAspect="1"/>
            </p:cNvPicPr>
            <p:nvPr/>
          </p:nvPicPr>
          <p:blipFill>
            <a:blip r:embed="rId2"/>
            <a:stretch>
              <a:fillRect/>
            </a:stretch>
          </p:blipFill>
          <p:spPr>
            <a:xfrm>
              <a:off x="1035274" y="2846090"/>
              <a:ext cx="4834628" cy="1429741"/>
            </a:xfrm>
            <a:prstGeom prst="rect">
              <a:avLst/>
            </a:prstGeom>
          </p:spPr>
        </p:pic>
      </p:grpSp>
      <p:sp>
        <p:nvSpPr>
          <p:cNvPr id="7" name="직사각형 6"/>
          <p:cNvSpPr/>
          <p:nvPr/>
        </p:nvSpPr>
        <p:spPr>
          <a:xfrm>
            <a:off x="1633243" y="2846092"/>
            <a:ext cx="144016" cy="1429741"/>
          </a:xfrm>
          <a:prstGeom prst="rect">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grpSp>
        <p:nvGrpSpPr>
          <p:cNvPr id="8" name="그룹 7"/>
          <p:cNvGrpSpPr/>
          <p:nvPr/>
        </p:nvGrpSpPr>
        <p:grpSpPr>
          <a:xfrm>
            <a:off x="9304126" y="3494164"/>
            <a:ext cx="4000262" cy="3847570"/>
            <a:chOff x="7306382" y="3261791"/>
            <a:chExt cx="4000261" cy="3847570"/>
          </a:xfrm>
        </p:grpSpPr>
        <p:sp>
          <p:nvSpPr>
            <p:cNvPr id="9" name="TextBox 8">
              <a:extLst>
                <a:ext uri="{FF2B5EF4-FFF2-40B4-BE49-F238E27FC236}">
                  <a16:creationId xmlns="" xmlns:a16="http://schemas.microsoft.com/office/drawing/2014/main" id="{EEFA9ED0-6682-420F-8051-B2F4EBC675C4}"/>
                </a:ext>
              </a:extLst>
            </p:cNvPr>
            <p:cNvSpPr txBox="1"/>
            <p:nvPr/>
          </p:nvSpPr>
          <p:spPr>
            <a:xfrm>
              <a:off x="7306382" y="6647696"/>
              <a:ext cx="4000261" cy="461665"/>
            </a:xfrm>
            <a:prstGeom prst="rect">
              <a:avLst/>
            </a:prstGeom>
            <a:noFill/>
          </p:spPr>
          <p:txBody>
            <a:bodyPr wrap="none" rtlCol="0" anchor="ctr">
              <a:spAutoFit/>
            </a:bodyPr>
            <a:lstStyle/>
            <a:p>
              <a:pPr algn="ctr"/>
              <a:r>
                <a:rPr lang="en-US" altLang="ko-KR" sz="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Discontinuous coverage in different service link scenario</a:t>
              </a:r>
            </a:p>
            <a:p>
              <a:pPr algn="ctr"/>
              <a:r>
                <a:rPr lang="en-US" altLang="ko-KR" sz="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rPr>
                <a:t>(left: earth-moving, right: quasi-earth-fixed)</a:t>
              </a:r>
              <a:endParaRPr lang="ko-KR" altLang="en-US" sz="1200" dirty="0">
                <a:solidFill>
                  <a:srgbClr val="6B6B6B"/>
                </a:solidFill>
                <a:latin typeface="Arial" panose="020B0604020202020204" pitchFamily="34" charset="0"/>
                <a:ea typeface="LG스마트체 Regular" panose="020B0600000101010101" pitchFamily="50" charset="-127"/>
                <a:cs typeface="Arial" panose="020B0604020202020204" pitchFamily="34" charset="0"/>
              </a:endParaRPr>
            </a:p>
          </p:txBody>
        </p:sp>
        <p:pic>
          <p:nvPicPr>
            <p:cNvPr id="10" name="그림 9">
              <a:extLst>
                <a:ext uri="{FF2B5EF4-FFF2-40B4-BE49-F238E27FC236}">
                  <a16:creationId xmlns="" xmlns:a16="http://schemas.microsoft.com/office/drawing/2014/main" id="{C8D5CCBA-A264-4105-A056-47160BF7DC8C}"/>
                </a:ext>
              </a:extLst>
            </p:cNvPr>
            <p:cNvPicPr>
              <a:picLocks noChangeAspect="1"/>
            </p:cNvPicPr>
            <p:nvPr/>
          </p:nvPicPr>
          <p:blipFill>
            <a:blip r:embed="rId3"/>
            <a:stretch>
              <a:fillRect/>
            </a:stretch>
          </p:blipFill>
          <p:spPr>
            <a:xfrm>
              <a:off x="7338786" y="3261791"/>
              <a:ext cx="3935454" cy="3398411"/>
            </a:xfrm>
            <a:prstGeom prst="rect">
              <a:avLst/>
            </a:prstGeom>
          </p:spPr>
        </p:pic>
      </p:grpSp>
      <p:sp>
        <p:nvSpPr>
          <p:cNvPr id="11" name="직사각형 10"/>
          <p:cNvSpPr/>
          <p:nvPr/>
        </p:nvSpPr>
        <p:spPr>
          <a:xfrm>
            <a:off x="9204176" y="3494162"/>
            <a:ext cx="128119" cy="3398412"/>
          </a:xfrm>
          <a:prstGeom prst="rect">
            <a:avLst/>
          </a:prstGeom>
          <a:solidFill>
            <a:srgbClr val="00B05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2" name="직사각형 11"/>
          <p:cNvSpPr/>
          <p:nvPr/>
        </p:nvSpPr>
        <p:spPr>
          <a:xfrm>
            <a:off x="923256" y="1837978"/>
            <a:ext cx="319759" cy="144016"/>
          </a:xfrm>
          <a:prstGeom prst="rect">
            <a:avLst/>
          </a:prstGeom>
          <a:solidFill>
            <a:srgbClr val="FF000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13" name="직사각형 12"/>
          <p:cNvSpPr/>
          <p:nvPr/>
        </p:nvSpPr>
        <p:spPr>
          <a:xfrm>
            <a:off x="923256" y="5222354"/>
            <a:ext cx="319759" cy="144016"/>
          </a:xfrm>
          <a:prstGeom prst="rect">
            <a:avLst/>
          </a:prstGeom>
          <a:solidFill>
            <a:srgbClr val="00B050">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Tree>
    <p:extLst>
      <p:ext uri="{BB962C8B-B14F-4D97-AF65-F5344CB8AC3E}">
        <p14:creationId xmlns:p14="http://schemas.microsoft.com/office/powerpoint/2010/main" val="35431759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General overview </a:t>
            </a:r>
            <a:r>
              <a:rPr lang="en-US" altLang="ko-KR" dirty="0" smtClean="0"/>
              <a:t>[</a:t>
            </a:r>
            <a:r>
              <a:rPr lang="en-US" altLang="ko-KR" dirty="0"/>
              <a:t>2</a:t>
            </a:r>
            <a:r>
              <a:rPr lang="en-US" altLang="ko-KR" dirty="0" smtClean="0"/>
              <a:t>/3]</a:t>
            </a:r>
            <a:endParaRPr lang="ko-KR" altLang="en-US"/>
          </a:p>
        </p:txBody>
      </p:sp>
      <p:sp>
        <p:nvSpPr>
          <p:cNvPr id="3" name="내용 개체 틀 2"/>
          <p:cNvSpPr>
            <a:spLocks noGrp="1"/>
          </p:cNvSpPr>
          <p:nvPr>
            <p:ph idx="1"/>
          </p:nvPr>
        </p:nvSpPr>
        <p:spPr/>
        <p:txBody>
          <a:bodyPr>
            <a:normAutofit fontScale="85000" lnSpcReduction="10000"/>
          </a:bodyPr>
          <a:lstStyle/>
          <a:p>
            <a:r>
              <a:rPr lang="en-US" altLang="ko-KR" dirty="0">
                <a:solidFill>
                  <a:srgbClr val="0067A6"/>
                </a:solidFill>
              </a:rPr>
              <a:t>General consideration on Rel-19</a:t>
            </a:r>
          </a:p>
          <a:p>
            <a:pPr lvl="1"/>
            <a:r>
              <a:rPr lang="en-US" altLang="ko-KR" dirty="0"/>
              <a:t>Rel-18 already includes big SIs or new features (e.g., duplex enhancements, AI/ML for air interface, XR enhancements, Ambient </a:t>
            </a:r>
            <a:r>
              <a:rPr lang="en-US" altLang="ko-KR" dirty="0" err="1"/>
              <a:t>IoT</a:t>
            </a:r>
            <a:r>
              <a:rPr lang="en-US" altLang="ko-KR" dirty="0"/>
              <a:t>, Positioning evolution, NES, etc.) which may be continued to normative works, or needs to be further enhanced in Rel-19</a:t>
            </a:r>
          </a:p>
          <a:p>
            <a:pPr lvl="1"/>
            <a:r>
              <a:rPr lang="en-US" altLang="ko-KR" b="1" dirty="0"/>
              <a:t>Rel-19 should be mainly featured by continuation from Rel-18 SIs and enhancements of Rel-18 features</a:t>
            </a:r>
            <a:r>
              <a:rPr lang="en-US" altLang="ko-KR" dirty="0"/>
              <a:t>, rather than commencing new big </a:t>
            </a:r>
            <a:r>
              <a:rPr lang="en-US" altLang="ko-KR" dirty="0" smtClean="0"/>
              <a:t>things</a:t>
            </a:r>
          </a:p>
          <a:p>
            <a:pPr lvl="1"/>
            <a:r>
              <a:rPr lang="en-US" altLang="ko-KR" dirty="0" smtClean="0"/>
              <a:t>For </a:t>
            </a:r>
            <a:r>
              <a:rPr lang="en-US" altLang="ko-KR" dirty="0"/>
              <a:t>a couple of features </a:t>
            </a:r>
            <a:r>
              <a:rPr lang="en-US" altLang="ko-KR" dirty="0" smtClean="0"/>
              <a:t>(e.g., JCAS, RIS, upper mid-band, sub-THz etc.,) where </a:t>
            </a:r>
            <a:r>
              <a:rPr lang="en-US" altLang="ko-KR" dirty="0"/>
              <a:t>industry enthusiasm is </a:t>
            </a:r>
            <a:r>
              <a:rPr lang="en-US" altLang="ko-KR" dirty="0" smtClean="0"/>
              <a:t>observed (mainly targeting for 6G), </a:t>
            </a:r>
            <a:r>
              <a:rPr lang="en-US" altLang="ko-KR" b="1" dirty="0" smtClean="0"/>
              <a:t>RAN level (or RAN WG level) preparation study item(s) might be proceeded focusing on deployment scenarios, use cases, and design targets</a:t>
            </a:r>
            <a:r>
              <a:rPr lang="en-US" altLang="ko-KR" dirty="0" smtClean="0"/>
              <a:t>, </a:t>
            </a:r>
            <a:r>
              <a:rPr lang="en-US" altLang="ko-KR" dirty="0"/>
              <a:t>just as in the case of RAN </a:t>
            </a:r>
            <a:r>
              <a:rPr lang="en-US" altLang="ko-KR" dirty="0" smtClean="0"/>
              <a:t>level </a:t>
            </a:r>
            <a:r>
              <a:rPr lang="en-US" altLang="ko-KR" dirty="0"/>
              <a:t>study item of ambient </a:t>
            </a:r>
            <a:r>
              <a:rPr lang="en-US" altLang="ko-KR" dirty="0" err="1"/>
              <a:t>IoT</a:t>
            </a:r>
            <a:r>
              <a:rPr lang="en-US" altLang="ko-KR" dirty="0"/>
              <a:t> within Rel-18</a:t>
            </a:r>
          </a:p>
          <a:p>
            <a:pPr lvl="2"/>
            <a:r>
              <a:rPr lang="en-US" altLang="ko-KR" b="1" dirty="0"/>
              <a:t>Earnest </a:t>
            </a:r>
            <a:r>
              <a:rPr lang="en-US" altLang="ko-KR" b="1" dirty="0" smtClean="0"/>
              <a:t>technical studies </a:t>
            </a:r>
            <a:r>
              <a:rPr lang="en-US" altLang="ko-KR" b="1" dirty="0"/>
              <a:t>for these features would be better to be commenced in Rel-20 as part of presumably 6G study item</a:t>
            </a:r>
          </a:p>
          <a:p>
            <a:endParaRPr lang="en-US" altLang="ko-KR" dirty="0" smtClean="0">
              <a:solidFill>
                <a:srgbClr val="0067A6"/>
              </a:solidFill>
            </a:endParaRPr>
          </a:p>
          <a:p>
            <a:r>
              <a:rPr lang="en-US" altLang="ko-KR" dirty="0" smtClean="0">
                <a:solidFill>
                  <a:srgbClr val="0067A6"/>
                </a:solidFill>
              </a:rPr>
              <a:t>Areas </a:t>
            </a:r>
            <a:r>
              <a:rPr lang="en-US" altLang="ko-KR" dirty="0">
                <a:solidFill>
                  <a:srgbClr val="0067A6"/>
                </a:solidFill>
              </a:rPr>
              <a:t>of further evolution for Rel-19</a:t>
            </a:r>
          </a:p>
          <a:p>
            <a:pPr lvl="1"/>
            <a:r>
              <a:rPr lang="en-US" altLang="ko-KR" b="1" dirty="0" err="1"/>
              <a:t>eMBB</a:t>
            </a:r>
            <a:r>
              <a:rPr lang="en-US" altLang="ko-KR" b="1" dirty="0"/>
              <a:t> evolution </a:t>
            </a:r>
          </a:p>
          <a:p>
            <a:pPr lvl="2"/>
            <a:r>
              <a:rPr lang="en-US" altLang="ko-KR" dirty="0"/>
              <a:t>Further enhanced performance in terms of performance such as throughput, coverage, </a:t>
            </a:r>
            <a:r>
              <a:rPr lang="en-US" altLang="ko-KR" dirty="0" err="1"/>
              <a:t>etc</a:t>
            </a:r>
            <a:endParaRPr lang="en-US" altLang="ko-KR" dirty="0"/>
          </a:p>
          <a:p>
            <a:pPr lvl="1"/>
            <a:r>
              <a:rPr lang="en-US" altLang="ko-KR" b="1" dirty="0"/>
              <a:t>Cross Functionalities</a:t>
            </a:r>
          </a:p>
          <a:p>
            <a:pPr lvl="2"/>
            <a:r>
              <a:rPr lang="en-US" altLang="ko-KR" dirty="0"/>
              <a:t>Functionalities applicable both for </a:t>
            </a:r>
            <a:r>
              <a:rPr lang="en-US" altLang="ko-KR" dirty="0" err="1"/>
              <a:t>eMBB</a:t>
            </a:r>
            <a:r>
              <a:rPr lang="en-US" altLang="ko-KR" dirty="0"/>
              <a:t> and non-</a:t>
            </a:r>
            <a:r>
              <a:rPr lang="en-US" altLang="ko-KR" dirty="0" err="1"/>
              <a:t>eMBB</a:t>
            </a:r>
            <a:r>
              <a:rPr lang="en-US" altLang="ko-KR" dirty="0"/>
              <a:t> use cases</a:t>
            </a:r>
          </a:p>
          <a:p>
            <a:pPr lvl="1"/>
            <a:r>
              <a:rPr lang="en-US" altLang="ko-KR" b="1" dirty="0"/>
              <a:t>Non </a:t>
            </a:r>
            <a:r>
              <a:rPr lang="en-US" altLang="ko-KR" b="1" dirty="0" err="1"/>
              <a:t>eMBB</a:t>
            </a:r>
            <a:r>
              <a:rPr lang="en-US" altLang="ko-KR" b="1" dirty="0"/>
              <a:t> evolution</a:t>
            </a:r>
          </a:p>
          <a:p>
            <a:pPr lvl="2"/>
            <a:r>
              <a:rPr lang="en-US" altLang="ko-KR" dirty="0"/>
              <a:t>Further proliferation of 5G NR to more diverse vertical applications</a:t>
            </a:r>
          </a:p>
          <a:p>
            <a:endParaRPr lang="en-US" altLang="ko-KR" dirty="0"/>
          </a:p>
          <a:p>
            <a:r>
              <a:rPr lang="en-US" altLang="ko-KR" dirty="0"/>
              <a:t>This presentation contains several items of our interest. Of course, </a:t>
            </a:r>
            <a:r>
              <a:rPr lang="en-US" altLang="ko-KR" dirty="0" smtClean="0"/>
              <a:t>Rel-19 </a:t>
            </a:r>
            <a:r>
              <a:rPr lang="en-US" altLang="ko-KR" dirty="0"/>
              <a:t>package may include other items of great interest to the industry in addition to the items proposed in this presentation</a:t>
            </a:r>
            <a:endParaRPr lang="ko-KR" altLang="en-US"/>
          </a:p>
          <a:p>
            <a:endParaRPr lang="ko-KR" altLang="en-US" dirty="0"/>
          </a:p>
        </p:txBody>
      </p:sp>
    </p:spTree>
    <p:extLst>
      <p:ext uri="{BB962C8B-B14F-4D97-AF65-F5344CB8AC3E}">
        <p14:creationId xmlns:p14="http://schemas.microsoft.com/office/powerpoint/2010/main" val="213680726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제목 3"/>
          <p:cNvSpPr>
            <a:spLocks noGrp="1"/>
          </p:cNvSpPr>
          <p:nvPr>
            <p:ph type="ctrTitle"/>
          </p:nvPr>
        </p:nvSpPr>
        <p:spPr/>
        <p:txBody>
          <a:bodyPr/>
          <a:lstStyle/>
          <a:p>
            <a:r>
              <a:rPr lang="en-US" altLang="ko-KR" b="1" dirty="0"/>
              <a:t>RAN3-led Rel-19 Proposal</a:t>
            </a:r>
            <a:endParaRPr lang="ko-KR" altLang="en-US" dirty="0"/>
          </a:p>
        </p:txBody>
      </p:sp>
    </p:spTree>
    <p:extLst>
      <p:ext uri="{BB962C8B-B14F-4D97-AF65-F5344CB8AC3E}">
        <p14:creationId xmlns:p14="http://schemas.microsoft.com/office/powerpoint/2010/main" val="27943624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AI/ML for NG-RAN enhancements</a:t>
            </a:r>
            <a:endParaRPr lang="ko-KR" altLang="en-US" dirty="0"/>
          </a:p>
        </p:txBody>
      </p:sp>
      <p:sp>
        <p:nvSpPr>
          <p:cNvPr id="3" name="내용 개체 틀 2"/>
          <p:cNvSpPr>
            <a:spLocks noGrp="1"/>
          </p:cNvSpPr>
          <p:nvPr>
            <p:ph idx="1"/>
          </p:nvPr>
        </p:nvSpPr>
        <p:spPr>
          <a:xfrm>
            <a:off x="419200" y="1333922"/>
            <a:ext cx="7776864" cy="6480720"/>
          </a:xfrm>
        </p:spPr>
        <p:txBody>
          <a:bodyPr/>
          <a:lstStyle/>
          <a:p>
            <a:r>
              <a:rPr lang="en-US" altLang="ko-KR" sz="2400" dirty="0"/>
              <a:t>Motivation</a:t>
            </a:r>
          </a:p>
          <a:p>
            <a:pPr lvl="1"/>
            <a:r>
              <a:rPr lang="en-US" altLang="ko-KR" sz="1800" dirty="0"/>
              <a:t>In Rel-18, some use cases such as load balancing, mobility optimization, and energy saving are being specified. This can select/decide the target secondary node more accurately, and avoid RLF for DC and SN change ping-pong.</a:t>
            </a:r>
          </a:p>
          <a:p>
            <a:pPr lvl="2"/>
            <a:r>
              <a:rPr lang="en-US" altLang="ko-KR" sz="1600" dirty="0">
                <a:solidFill>
                  <a:srgbClr val="FF0000"/>
                </a:solidFill>
              </a:rPr>
              <a:t>Use case/solution of AI for DC needs to be introduced.</a:t>
            </a:r>
          </a:p>
          <a:p>
            <a:pPr lvl="1"/>
            <a:r>
              <a:rPr lang="en-US" altLang="ko-KR" sz="1800" dirty="0"/>
              <a:t>In Rel-18, RAN visible </a:t>
            </a:r>
            <a:r>
              <a:rPr lang="en-US" altLang="ko-KR" sz="1800" dirty="0" err="1"/>
              <a:t>QoE</a:t>
            </a:r>
            <a:r>
              <a:rPr lang="en-US" altLang="ko-KR" sz="1800" dirty="0"/>
              <a:t> measurement and reporting in NR-DC are being specified in Enhancements on NR </a:t>
            </a:r>
            <a:r>
              <a:rPr lang="en-US" altLang="ko-KR" sz="1800" dirty="0" err="1"/>
              <a:t>QoE</a:t>
            </a:r>
            <a:r>
              <a:rPr lang="en-US" altLang="ko-KR" sz="1800" dirty="0"/>
              <a:t> WI. This can make a decision for UE(s) on a better resource allocation for a specific service, handover/offloading a specific service/UE to other node.</a:t>
            </a:r>
          </a:p>
          <a:p>
            <a:pPr lvl="2"/>
            <a:r>
              <a:rPr lang="en-US" altLang="ko-KR" sz="1600" dirty="0">
                <a:solidFill>
                  <a:srgbClr val="FF0000"/>
                </a:solidFill>
              </a:rPr>
              <a:t>How to apply AI/ML for the </a:t>
            </a:r>
            <a:r>
              <a:rPr lang="en-US" altLang="ko-KR" sz="1600" dirty="0" err="1">
                <a:solidFill>
                  <a:srgbClr val="FF0000"/>
                </a:solidFill>
              </a:rPr>
              <a:t>QoE</a:t>
            </a:r>
            <a:r>
              <a:rPr lang="en-US" altLang="ko-KR" sz="1600" dirty="0">
                <a:solidFill>
                  <a:srgbClr val="FF0000"/>
                </a:solidFill>
              </a:rPr>
              <a:t> feature needs to be introduced.</a:t>
            </a:r>
          </a:p>
          <a:p>
            <a:endParaRPr lang="en-US" altLang="ko-KR" dirty="0"/>
          </a:p>
          <a:p>
            <a:r>
              <a:rPr lang="en-US" altLang="ko-KR" sz="2400" dirty="0"/>
              <a:t>Objective</a:t>
            </a:r>
          </a:p>
          <a:p>
            <a:pPr lvl="1"/>
            <a:r>
              <a:rPr lang="en-US" altLang="ko-KR" sz="1800" dirty="0">
                <a:solidFill>
                  <a:srgbClr val="0070C0"/>
                </a:solidFill>
              </a:rPr>
              <a:t>Support of intelligent dual connectivity</a:t>
            </a:r>
          </a:p>
          <a:p>
            <a:pPr lvl="1"/>
            <a:r>
              <a:rPr lang="en-US" altLang="ko-KR" sz="1800" dirty="0">
                <a:solidFill>
                  <a:srgbClr val="0070C0"/>
                </a:solidFill>
              </a:rPr>
              <a:t>Support of intelligent </a:t>
            </a:r>
            <a:r>
              <a:rPr lang="en-US" altLang="ko-KR" sz="1800" dirty="0" err="1">
                <a:solidFill>
                  <a:srgbClr val="0070C0"/>
                </a:solidFill>
              </a:rPr>
              <a:t>QoE</a:t>
            </a:r>
            <a:r>
              <a:rPr lang="en-US" altLang="ko-KR" sz="1800" dirty="0">
                <a:solidFill>
                  <a:srgbClr val="0070C0"/>
                </a:solidFill>
              </a:rPr>
              <a:t> </a:t>
            </a:r>
          </a:p>
          <a:p>
            <a:pPr lvl="1"/>
            <a:endParaRPr lang="en-US" altLang="ko-KR" dirty="0"/>
          </a:p>
          <a:p>
            <a:pPr lvl="1"/>
            <a:endParaRPr lang="ko-KR" altLang="en-US" dirty="0"/>
          </a:p>
        </p:txBody>
      </p:sp>
      <p:sp>
        <p:nvSpPr>
          <p:cNvPr id="6" name="TextBox 5"/>
          <p:cNvSpPr txBox="1"/>
          <p:nvPr/>
        </p:nvSpPr>
        <p:spPr>
          <a:xfrm>
            <a:off x="10361975" y="4892378"/>
            <a:ext cx="2199939" cy="276999"/>
          </a:xfrm>
          <a:prstGeom prst="rect">
            <a:avLst/>
          </a:prstGeom>
          <a:noFill/>
        </p:spPr>
        <p:txBody>
          <a:bodyPr wrap="square" rtlCol="0">
            <a:spAutoFit/>
          </a:bodyPr>
          <a:lstStyle/>
          <a:p>
            <a:r>
              <a:rPr lang="en-US" altLang="ko-KR" sz="1200" b="1" dirty="0">
                <a:latin typeface="Arial" panose="020B0604020202020204" pitchFamily="34" charset="0"/>
                <a:cs typeface="Arial" panose="020B0604020202020204" pitchFamily="34" charset="0"/>
              </a:rPr>
              <a:t>Intelligent dual connectivity</a:t>
            </a:r>
            <a:endParaRPr lang="ko-KR" altLang="en-US" sz="1200" b="1" dirty="0">
              <a:latin typeface="Arial" panose="020B0604020202020204" pitchFamily="34" charset="0"/>
              <a:cs typeface="Arial" panose="020B0604020202020204" pitchFamily="34" charset="0"/>
            </a:endParaRPr>
          </a:p>
        </p:txBody>
      </p:sp>
      <p:sp>
        <p:nvSpPr>
          <p:cNvPr id="7" name="TextBox 6"/>
          <p:cNvSpPr txBox="1"/>
          <p:nvPr/>
        </p:nvSpPr>
        <p:spPr>
          <a:xfrm>
            <a:off x="10828470" y="8053784"/>
            <a:ext cx="1282632" cy="276999"/>
          </a:xfrm>
          <a:prstGeom prst="rect">
            <a:avLst/>
          </a:prstGeom>
          <a:noFill/>
        </p:spPr>
        <p:txBody>
          <a:bodyPr wrap="square" rtlCol="0">
            <a:spAutoFit/>
          </a:bodyPr>
          <a:lstStyle/>
          <a:p>
            <a:r>
              <a:rPr lang="en-US" altLang="ko-KR" sz="1200" b="1" dirty="0">
                <a:latin typeface="Arial" panose="020B0604020202020204" pitchFamily="34" charset="0"/>
                <a:cs typeface="Arial" panose="020B0604020202020204" pitchFamily="34" charset="0"/>
              </a:rPr>
              <a:t>Intelligent </a:t>
            </a:r>
            <a:r>
              <a:rPr lang="en-US" altLang="ko-KR" sz="1200" b="1" dirty="0" err="1">
                <a:latin typeface="Arial" panose="020B0604020202020204" pitchFamily="34" charset="0"/>
                <a:cs typeface="Arial" panose="020B0604020202020204" pitchFamily="34" charset="0"/>
              </a:rPr>
              <a:t>QoE</a:t>
            </a:r>
            <a:endParaRPr lang="ko-KR" altLang="en-US" sz="1200" b="1" dirty="0">
              <a:latin typeface="Arial" panose="020B0604020202020204" pitchFamily="34" charset="0"/>
              <a:cs typeface="Arial" panose="020B0604020202020204" pitchFamily="34" charset="0"/>
            </a:endParaRPr>
          </a:p>
        </p:txBody>
      </p:sp>
      <p:pic>
        <p:nvPicPr>
          <p:cNvPr id="9" name="그림 8"/>
          <p:cNvPicPr>
            <a:picLocks noChangeAspect="1"/>
          </p:cNvPicPr>
          <p:nvPr/>
        </p:nvPicPr>
        <p:blipFill>
          <a:blip r:embed="rId2"/>
          <a:stretch>
            <a:fillRect/>
          </a:stretch>
        </p:blipFill>
        <p:spPr>
          <a:xfrm>
            <a:off x="8180382" y="5219214"/>
            <a:ext cx="6563126" cy="2940000"/>
          </a:xfrm>
          <a:prstGeom prst="rect">
            <a:avLst/>
          </a:prstGeom>
        </p:spPr>
      </p:pic>
      <p:pic>
        <p:nvPicPr>
          <p:cNvPr id="10" name="그림 9"/>
          <p:cNvPicPr>
            <a:picLocks noChangeAspect="1"/>
          </p:cNvPicPr>
          <p:nvPr/>
        </p:nvPicPr>
        <p:blipFill>
          <a:blip r:embed="rId3"/>
          <a:stretch>
            <a:fillRect/>
          </a:stretch>
        </p:blipFill>
        <p:spPr>
          <a:xfrm>
            <a:off x="8196064" y="1346403"/>
            <a:ext cx="6547444" cy="3582880"/>
          </a:xfrm>
          <a:prstGeom prst="rect">
            <a:avLst/>
          </a:prstGeom>
        </p:spPr>
      </p:pic>
    </p:spTree>
    <p:extLst>
      <p:ext uri="{BB962C8B-B14F-4D97-AF65-F5344CB8AC3E}">
        <p14:creationId xmlns:p14="http://schemas.microsoft.com/office/powerpoint/2010/main" val="9025296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extBox 45"/>
          <p:cNvSpPr txBox="1"/>
          <p:nvPr/>
        </p:nvSpPr>
        <p:spPr>
          <a:xfrm>
            <a:off x="1445959" y="4789617"/>
            <a:ext cx="2426108" cy="553998"/>
          </a:xfrm>
          <a:prstGeom prst="rect">
            <a:avLst/>
          </a:prstGeom>
          <a:noFill/>
        </p:spPr>
        <p:txBody>
          <a:bodyPr wrap="square" rtlCol="0">
            <a:spAutoFit/>
          </a:bodyPr>
          <a:lstStyle/>
          <a:p>
            <a:pPr algn="ctr">
              <a:buNone/>
            </a:pPr>
            <a:r>
              <a:rPr lang="en-US" altLang="ko-KR" sz="1500" b="1" dirty="0">
                <a:latin typeface="Arial" panose="020B0604020202020204" pitchFamily="34" charset="0"/>
                <a:cs typeface="Arial" panose="020B0604020202020204" pitchFamily="34" charset="0"/>
              </a:rPr>
              <a:t>MIMO further </a:t>
            </a:r>
          </a:p>
          <a:p>
            <a:pPr algn="ctr">
              <a:buNone/>
            </a:pPr>
            <a:r>
              <a:rPr lang="en-US" altLang="ko-KR" sz="1500" b="1" dirty="0">
                <a:latin typeface="Arial" panose="020B0604020202020204" pitchFamily="34" charset="0"/>
                <a:cs typeface="Arial" panose="020B0604020202020204" pitchFamily="34" charset="0"/>
              </a:rPr>
              <a:t>enhancements</a:t>
            </a:r>
            <a:endParaRPr lang="ko-KR" altLang="en-US" sz="1500" b="1">
              <a:latin typeface="Arial" panose="020B0604020202020204" pitchFamily="34" charset="0"/>
              <a:cs typeface="Arial" panose="020B0604020202020204" pitchFamily="34" charset="0"/>
            </a:endParaRPr>
          </a:p>
        </p:txBody>
      </p:sp>
      <p:pic>
        <p:nvPicPr>
          <p:cNvPr id="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56775" y="4026861"/>
            <a:ext cx="1346264" cy="498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 name="TextBox 48"/>
          <p:cNvSpPr txBox="1"/>
          <p:nvPr/>
        </p:nvSpPr>
        <p:spPr>
          <a:xfrm>
            <a:off x="1567065" y="6805654"/>
            <a:ext cx="2305153" cy="323165"/>
          </a:xfrm>
          <a:prstGeom prst="rect">
            <a:avLst/>
          </a:prstGeom>
          <a:noFill/>
        </p:spPr>
        <p:txBody>
          <a:bodyPr wrap="square" rtlCol="0">
            <a:spAutoFit/>
          </a:bodyPr>
          <a:lstStyle/>
          <a:p>
            <a:pPr algn="ctr">
              <a:buNone/>
            </a:pPr>
            <a:r>
              <a:rPr lang="en-US" altLang="ko-KR" sz="1500" b="1" dirty="0">
                <a:latin typeface="Arial" panose="020B0604020202020204" pitchFamily="34" charset="0"/>
                <a:cs typeface="Arial" panose="020B0604020202020204" pitchFamily="34" charset="0"/>
              </a:rPr>
              <a:t>Full Duplex</a:t>
            </a:r>
            <a:endParaRPr lang="ko-KR" altLang="en-US" sz="1500" b="1">
              <a:latin typeface="Arial" panose="020B0604020202020204" pitchFamily="34" charset="0"/>
              <a:cs typeface="Arial" panose="020B0604020202020204" pitchFamily="34" charset="0"/>
            </a:endParaRPr>
          </a:p>
        </p:txBody>
      </p:sp>
      <p:sp>
        <p:nvSpPr>
          <p:cNvPr id="93" name="TextBox 92"/>
          <p:cNvSpPr txBox="1"/>
          <p:nvPr/>
        </p:nvSpPr>
        <p:spPr>
          <a:xfrm>
            <a:off x="7921276" y="7308545"/>
            <a:ext cx="1729020" cy="553998"/>
          </a:xfrm>
          <a:prstGeom prst="rect">
            <a:avLst/>
          </a:prstGeom>
          <a:noFill/>
        </p:spPr>
        <p:txBody>
          <a:bodyPr wrap="square" rtlCol="0">
            <a:spAutoFit/>
          </a:bodyPr>
          <a:lstStyle/>
          <a:p>
            <a:pPr algn="ctr">
              <a:buNone/>
            </a:pPr>
            <a:r>
              <a:rPr lang="en-US" altLang="ko-KR" sz="1500" b="1" dirty="0">
                <a:latin typeface="Arial" panose="020B0604020202020204" pitchFamily="34" charset="0"/>
                <a:cs typeface="Arial" panose="020B0604020202020204" pitchFamily="34" charset="0"/>
              </a:rPr>
              <a:t>NR positioning</a:t>
            </a:r>
          </a:p>
          <a:p>
            <a:pPr algn="ctr">
              <a:buNone/>
            </a:pPr>
            <a:r>
              <a:rPr lang="en-US" altLang="ko-KR" sz="1500" b="1" dirty="0">
                <a:latin typeface="Arial" panose="020B0604020202020204" pitchFamily="34" charset="0"/>
                <a:cs typeface="Arial" panose="020B0604020202020204" pitchFamily="34" charset="0"/>
              </a:rPr>
              <a:t>enhancements</a:t>
            </a:r>
            <a:endParaRPr lang="ko-KR" altLang="en-US" sz="1500" b="1">
              <a:latin typeface="Arial" panose="020B0604020202020204" pitchFamily="34" charset="0"/>
              <a:cs typeface="Arial" panose="020B0604020202020204" pitchFamily="34" charset="0"/>
            </a:endParaRPr>
          </a:p>
        </p:txBody>
      </p:sp>
      <p:pic>
        <p:nvPicPr>
          <p:cNvPr id="94" name="그림 93"/>
          <p:cNvPicPr>
            <a:picLocks noChangeAspect="1"/>
          </p:cNvPicPr>
          <p:nvPr/>
        </p:nvPicPr>
        <p:blipFill>
          <a:blip r:embed="rId4"/>
          <a:stretch>
            <a:fillRect/>
          </a:stretch>
        </p:blipFill>
        <p:spPr>
          <a:xfrm>
            <a:off x="8613675" y="6759490"/>
            <a:ext cx="491970" cy="608789"/>
          </a:xfrm>
          <a:prstGeom prst="rect">
            <a:avLst/>
          </a:prstGeom>
        </p:spPr>
      </p:pic>
      <p:sp>
        <p:nvSpPr>
          <p:cNvPr id="97" name="모서리가 둥근 직사각형 96"/>
          <p:cNvSpPr/>
          <p:nvPr/>
        </p:nvSpPr>
        <p:spPr bwMode="auto">
          <a:xfrm>
            <a:off x="1568245" y="2398150"/>
            <a:ext cx="2523364" cy="712518"/>
          </a:xfrm>
          <a:prstGeom prst="roundRect">
            <a:avLst/>
          </a:prstGeom>
          <a:solidFill>
            <a:srgbClr val="A50034"/>
          </a:solidFill>
          <a:ln w="9525" cap="flat" cmpd="sng" algn="ctr">
            <a:noFill/>
            <a:prstDash val="solid"/>
            <a:round/>
            <a:headEnd type="none" w="med" len="med"/>
            <a:tailEnd type="none" w="med" len="med"/>
          </a:ln>
          <a:effectLst/>
        </p:spPr>
        <p:txBody>
          <a:bodyPr vert="horz" wrap="square" lIns="114300" tIns="57150" rIns="114300" bIns="57150" numCol="1" rtlCol="0" anchor="ctr" anchorCtr="0" compatLnSpc="1">
            <a:prstTxWarp prst="textNoShape">
              <a:avLst/>
            </a:prstTxWarp>
          </a:bodyPr>
          <a:lstStyle/>
          <a:p>
            <a:pPr algn="ctr" eaLnBrk="1" hangingPunct="1">
              <a:lnSpc>
                <a:spcPct val="110000"/>
              </a:lnSpc>
              <a:buNone/>
            </a:pPr>
            <a:r>
              <a:rPr lang="en-US" altLang="ko-KR" sz="2000" b="1" dirty="0" err="1">
                <a:solidFill>
                  <a:schemeClr val="bg1"/>
                </a:solidFill>
                <a:latin typeface="Arial" panose="020B0604020202020204" pitchFamily="34" charset="0"/>
                <a:ea typeface="나눔스퀘어 ExtraBold" panose="020B0600000101010101" pitchFamily="50" charset="-127"/>
                <a:cs typeface="Arial" panose="020B0604020202020204" pitchFamily="34" charset="0"/>
              </a:rPr>
              <a:t>eMBB</a:t>
            </a:r>
            <a:r>
              <a:rPr lang="en-US" altLang="ko-KR" sz="2000" b="1" dirty="0">
                <a:solidFill>
                  <a:schemeClr val="bg1"/>
                </a:solidFill>
                <a:latin typeface="Arial" panose="020B0604020202020204" pitchFamily="34" charset="0"/>
                <a:ea typeface="나눔스퀘어 ExtraBold" panose="020B0600000101010101" pitchFamily="50" charset="-127"/>
                <a:cs typeface="Arial" panose="020B0604020202020204" pitchFamily="34" charset="0"/>
              </a:rPr>
              <a:t>-driven Functionalities</a:t>
            </a:r>
            <a:endParaRPr kumimoji="0" lang="ko-KR" altLang="en-US" sz="2000" b="1">
              <a:solidFill>
                <a:schemeClr val="bg1"/>
              </a:solidFill>
              <a:latin typeface="Arial" panose="020B0604020202020204" pitchFamily="34" charset="0"/>
              <a:ea typeface="나눔스퀘어 ExtraBold" panose="020B0600000101010101" pitchFamily="50" charset="-127"/>
              <a:cs typeface="Arial" panose="020B0604020202020204" pitchFamily="34" charset="0"/>
            </a:endParaRPr>
          </a:p>
        </p:txBody>
      </p:sp>
      <p:sp>
        <p:nvSpPr>
          <p:cNvPr id="98" name="모서리가 둥근 직사각형 97"/>
          <p:cNvSpPr/>
          <p:nvPr/>
        </p:nvSpPr>
        <p:spPr bwMode="auto">
          <a:xfrm>
            <a:off x="275236" y="3134665"/>
            <a:ext cx="1142116" cy="4777558"/>
          </a:xfrm>
          <a:prstGeom prst="roundRect">
            <a:avLst/>
          </a:prstGeom>
          <a:solidFill>
            <a:srgbClr val="A50034"/>
          </a:solidFill>
          <a:ln w="9525" cap="flat" cmpd="sng" algn="ctr">
            <a:noFill/>
            <a:prstDash val="solid"/>
            <a:round/>
            <a:headEnd type="none" w="med" len="med"/>
            <a:tailEnd type="none" w="med" len="med"/>
          </a:ln>
          <a:effectLst/>
        </p:spPr>
        <p:txBody>
          <a:bodyPr vert="eaVert" wrap="square" lIns="114300" tIns="57150" rIns="114300" bIns="57150" numCol="1" rtlCol="0" anchor="ctr" anchorCtr="0" compatLnSpc="1">
            <a:prstTxWarp prst="textNoShape">
              <a:avLst/>
            </a:prstTxWarp>
          </a:bodyPr>
          <a:lstStyle/>
          <a:p>
            <a:pPr algn="ctr" eaLnBrk="1" hangingPunct="1">
              <a:lnSpc>
                <a:spcPct val="110000"/>
              </a:lnSpc>
              <a:spcBef>
                <a:spcPts val="0"/>
              </a:spcBef>
            </a:pPr>
            <a:r>
              <a:rPr lang="en-US" altLang="ko-KR" sz="1750" b="1" dirty="0" smtClean="0">
                <a:solidFill>
                  <a:schemeClr val="bg1"/>
                </a:solidFill>
                <a:latin typeface="Arial" panose="020B0604020202020204" pitchFamily="34" charset="0"/>
                <a:ea typeface="나눔스퀘어 ExtraBold" panose="020B0600000101010101" pitchFamily="50" charset="-127"/>
                <a:cs typeface="Arial" panose="020B0604020202020204" pitchFamily="34" charset="0"/>
              </a:rPr>
              <a:t>Rel-19</a:t>
            </a:r>
          </a:p>
          <a:p>
            <a:pPr algn="ctr" eaLnBrk="1" hangingPunct="1">
              <a:lnSpc>
                <a:spcPct val="110000"/>
              </a:lnSpc>
              <a:spcBef>
                <a:spcPts val="0"/>
              </a:spcBef>
            </a:pPr>
            <a:r>
              <a:rPr lang="en-US" altLang="ko-KR" sz="1750" b="1" dirty="0" smtClean="0">
                <a:solidFill>
                  <a:schemeClr val="bg1"/>
                </a:solidFill>
                <a:latin typeface="Arial" panose="020B0604020202020204" pitchFamily="34" charset="0"/>
                <a:ea typeface="나눔스퀘어 ExtraBold" panose="020B0600000101010101" pitchFamily="50" charset="-127"/>
                <a:cs typeface="Arial" panose="020B0604020202020204" pitchFamily="34" charset="0"/>
              </a:rPr>
              <a:t> </a:t>
            </a:r>
            <a:r>
              <a:rPr lang="en-US" altLang="ko-KR" sz="1750" b="1" dirty="0">
                <a:solidFill>
                  <a:schemeClr val="bg1"/>
                </a:solidFill>
                <a:latin typeface="Arial" panose="020B0604020202020204" pitchFamily="34" charset="0"/>
                <a:ea typeface="나눔스퀘어 ExtraBold" panose="020B0600000101010101" pitchFamily="50" charset="-127"/>
                <a:cs typeface="Arial" panose="020B0604020202020204" pitchFamily="34" charset="0"/>
              </a:rPr>
              <a:t>F</a:t>
            </a:r>
            <a:r>
              <a:rPr kumimoji="0" lang="en-US" altLang="ko-KR" sz="1750" b="1" dirty="0">
                <a:solidFill>
                  <a:schemeClr val="bg1"/>
                </a:solidFill>
                <a:latin typeface="Arial" panose="020B0604020202020204" pitchFamily="34" charset="0"/>
                <a:ea typeface="나눔스퀘어 ExtraBold" panose="020B0600000101010101" pitchFamily="50" charset="-127"/>
                <a:cs typeface="Arial" panose="020B0604020202020204" pitchFamily="34" charset="0"/>
              </a:rPr>
              <a:t>unctionalities</a:t>
            </a:r>
            <a:endParaRPr kumimoji="0" lang="ko-KR" altLang="en-US" sz="1750" b="1">
              <a:solidFill>
                <a:schemeClr val="bg1"/>
              </a:solidFill>
              <a:latin typeface="Arial" panose="020B0604020202020204" pitchFamily="34" charset="0"/>
              <a:ea typeface="나눔스퀘어 ExtraBold" panose="020B0600000101010101" pitchFamily="50" charset="-127"/>
              <a:cs typeface="Arial" panose="020B0604020202020204" pitchFamily="34" charset="0"/>
            </a:endParaRPr>
          </a:p>
        </p:txBody>
      </p:sp>
      <p:sp>
        <p:nvSpPr>
          <p:cNvPr id="101" name="TextBox 100"/>
          <p:cNvSpPr txBox="1"/>
          <p:nvPr/>
        </p:nvSpPr>
        <p:spPr>
          <a:xfrm>
            <a:off x="13110805" y="7308545"/>
            <a:ext cx="1700516" cy="553998"/>
          </a:xfrm>
          <a:prstGeom prst="rect">
            <a:avLst/>
          </a:prstGeom>
          <a:noFill/>
        </p:spPr>
        <p:txBody>
          <a:bodyPr wrap="square" rtlCol="0">
            <a:spAutoFit/>
          </a:bodyPr>
          <a:lstStyle/>
          <a:p>
            <a:pPr algn="ctr">
              <a:buNone/>
            </a:pPr>
            <a:r>
              <a:rPr lang="en-US" altLang="ko-KR" sz="1500" b="1" dirty="0">
                <a:latin typeface="Arial" panose="020B0604020202020204" pitchFamily="34" charset="0"/>
                <a:cs typeface="Arial" panose="020B0604020202020204" pitchFamily="34" charset="0"/>
              </a:rPr>
              <a:t>NTN </a:t>
            </a:r>
            <a:r>
              <a:rPr lang="en-US" altLang="ko-KR" sz="1500" b="1" dirty="0" smtClean="0">
                <a:latin typeface="Arial" panose="020B0604020202020204" pitchFamily="34" charset="0"/>
                <a:cs typeface="Arial" panose="020B0604020202020204" pitchFamily="34" charset="0"/>
              </a:rPr>
              <a:t> further enhancement</a:t>
            </a:r>
            <a:endParaRPr lang="ko-KR" altLang="en-US" sz="1500" b="1">
              <a:latin typeface="Arial" panose="020B0604020202020204" pitchFamily="34" charset="0"/>
              <a:cs typeface="Arial" panose="020B0604020202020204" pitchFamily="34" charset="0"/>
            </a:endParaRPr>
          </a:p>
        </p:txBody>
      </p:sp>
      <p:pic>
        <p:nvPicPr>
          <p:cNvPr id="5" name="그림 4"/>
          <p:cNvPicPr>
            <a:picLocks noChangeAspect="1"/>
          </p:cNvPicPr>
          <p:nvPr/>
        </p:nvPicPr>
        <p:blipFill>
          <a:blip r:embed="rId5"/>
          <a:stretch>
            <a:fillRect/>
          </a:stretch>
        </p:blipFill>
        <p:spPr>
          <a:xfrm>
            <a:off x="11261538" y="5069554"/>
            <a:ext cx="1043050" cy="799768"/>
          </a:xfrm>
          <a:prstGeom prst="rect">
            <a:avLst/>
          </a:prstGeom>
        </p:spPr>
      </p:pic>
      <p:sp>
        <p:nvSpPr>
          <p:cNvPr id="104" name="TextBox 103"/>
          <p:cNvSpPr txBox="1"/>
          <p:nvPr/>
        </p:nvSpPr>
        <p:spPr>
          <a:xfrm>
            <a:off x="10967139" y="5978344"/>
            <a:ext cx="1729020" cy="553998"/>
          </a:xfrm>
          <a:prstGeom prst="rect">
            <a:avLst/>
          </a:prstGeom>
          <a:noFill/>
        </p:spPr>
        <p:txBody>
          <a:bodyPr wrap="square" rtlCol="0">
            <a:spAutoFit/>
          </a:bodyPr>
          <a:lstStyle/>
          <a:p>
            <a:pPr algn="ctr">
              <a:buNone/>
            </a:pPr>
            <a:r>
              <a:rPr lang="en-US" altLang="ko-KR" sz="1500" b="1" dirty="0" err="1">
                <a:latin typeface="Arial" panose="020B0604020202020204" pitchFamily="34" charset="0"/>
                <a:cs typeface="Arial" panose="020B0604020202020204" pitchFamily="34" charset="0"/>
              </a:rPr>
              <a:t>Sidelink</a:t>
            </a:r>
            <a:endParaRPr lang="en-US" altLang="ko-KR" sz="1500" b="1" dirty="0">
              <a:latin typeface="Arial" panose="020B0604020202020204" pitchFamily="34" charset="0"/>
              <a:cs typeface="Arial" panose="020B0604020202020204" pitchFamily="34" charset="0"/>
            </a:endParaRPr>
          </a:p>
          <a:p>
            <a:pPr algn="ctr">
              <a:buNone/>
            </a:pPr>
            <a:r>
              <a:rPr lang="en-US" altLang="ko-KR" sz="1500" b="1" dirty="0">
                <a:latin typeface="Arial" panose="020B0604020202020204" pitchFamily="34" charset="0"/>
                <a:cs typeface="Arial" panose="020B0604020202020204" pitchFamily="34" charset="0"/>
              </a:rPr>
              <a:t>enhancements</a:t>
            </a:r>
            <a:endParaRPr lang="ko-KR" altLang="en-US" sz="1500" b="1">
              <a:latin typeface="Arial" panose="020B0604020202020204" pitchFamily="34" charset="0"/>
              <a:cs typeface="Arial" panose="020B0604020202020204" pitchFamily="34" charset="0"/>
            </a:endParaRPr>
          </a:p>
        </p:txBody>
      </p:sp>
      <p:sp>
        <p:nvSpPr>
          <p:cNvPr id="39" name="TextBox 38"/>
          <p:cNvSpPr txBox="1"/>
          <p:nvPr/>
        </p:nvSpPr>
        <p:spPr>
          <a:xfrm>
            <a:off x="4307632" y="4344226"/>
            <a:ext cx="2305153" cy="553998"/>
          </a:xfrm>
          <a:prstGeom prst="rect">
            <a:avLst/>
          </a:prstGeom>
          <a:noFill/>
        </p:spPr>
        <p:txBody>
          <a:bodyPr wrap="square" rtlCol="0">
            <a:spAutoFit/>
          </a:bodyPr>
          <a:lstStyle/>
          <a:p>
            <a:pPr algn="ctr">
              <a:buNone/>
            </a:pPr>
            <a:r>
              <a:rPr lang="en-US" altLang="ko-KR" sz="1500" b="1" dirty="0" smtClean="0">
                <a:latin typeface="Arial" panose="020B0604020202020204" pitchFamily="34" charset="0"/>
                <a:cs typeface="Arial" panose="020B0604020202020204" pitchFamily="34" charset="0"/>
              </a:rPr>
              <a:t>AI/ML for Radio</a:t>
            </a:r>
          </a:p>
          <a:p>
            <a:pPr algn="ctr">
              <a:buNone/>
            </a:pPr>
            <a:r>
              <a:rPr lang="en-US" altLang="ko-KR" sz="1500" b="1" dirty="0" smtClean="0">
                <a:latin typeface="Arial" panose="020B0604020202020204" pitchFamily="34" charset="0"/>
                <a:cs typeface="Arial" panose="020B0604020202020204" pitchFamily="34" charset="0"/>
              </a:rPr>
              <a:t>AI/ML for NG-RAN</a:t>
            </a:r>
            <a:endParaRPr lang="ko-KR" altLang="en-US" sz="1500" b="1">
              <a:latin typeface="Arial" panose="020B0604020202020204" pitchFamily="34" charset="0"/>
              <a:cs typeface="Arial" panose="020B0604020202020204" pitchFamily="34" charset="0"/>
            </a:endParaRPr>
          </a:p>
        </p:txBody>
      </p:sp>
      <p:sp>
        <p:nvSpPr>
          <p:cNvPr id="40" name="TextBox 39"/>
          <p:cNvSpPr txBox="1"/>
          <p:nvPr/>
        </p:nvSpPr>
        <p:spPr>
          <a:xfrm>
            <a:off x="6439839" y="4344226"/>
            <a:ext cx="2116265" cy="553998"/>
          </a:xfrm>
          <a:prstGeom prst="rect">
            <a:avLst/>
          </a:prstGeom>
          <a:noFill/>
        </p:spPr>
        <p:txBody>
          <a:bodyPr wrap="square" rtlCol="0">
            <a:spAutoFit/>
          </a:bodyPr>
          <a:lstStyle/>
          <a:p>
            <a:pPr algn="ctr">
              <a:buNone/>
            </a:pPr>
            <a:r>
              <a:rPr lang="en-US" altLang="ko-KR" sz="1500" b="1" dirty="0" smtClean="0">
                <a:latin typeface="Arial" panose="020B0604020202020204" pitchFamily="34" charset="0"/>
                <a:cs typeface="Arial" panose="020B0604020202020204" pitchFamily="34" charset="0"/>
              </a:rPr>
              <a:t>ML-aided </a:t>
            </a:r>
            <a:br>
              <a:rPr lang="en-US" altLang="ko-KR" sz="1500" b="1" dirty="0" smtClean="0">
                <a:latin typeface="Arial" panose="020B0604020202020204" pitchFamily="34" charset="0"/>
                <a:cs typeface="Arial" panose="020B0604020202020204" pitchFamily="34" charset="0"/>
              </a:rPr>
            </a:br>
            <a:r>
              <a:rPr lang="en-US" altLang="ko-KR" sz="1500" b="1" dirty="0" smtClean="0">
                <a:latin typeface="Arial" panose="020B0604020202020204" pitchFamily="34" charset="0"/>
                <a:cs typeface="Arial" panose="020B0604020202020204" pitchFamily="34" charset="0"/>
              </a:rPr>
              <a:t>Predictive mobility</a:t>
            </a:r>
            <a:endParaRPr lang="ko-KR" altLang="en-US" sz="1500" b="1">
              <a:latin typeface="Arial" panose="020B0604020202020204" pitchFamily="34" charset="0"/>
              <a:cs typeface="Arial" panose="020B0604020202020204" pitchFamily="34" charset="0"/>
            </a:endParaRPr>
          </a:p>
        </p:txBody>
      </p:sp>
      <p:pic>
        <p:nvPicPr>
          <p:cNvPr id="41" name="그림 40"/>
          <p:cNvPicPr>
            <a:picLocks noChangeAspect="1"/>
          </p:cNvPicPr>
          <p:nvPr/>
        </p:nvPicPr>
        <p:blipFill rotWithShape="1">
          <a:blip r:embed="rId6" cstate="print">
            <a:extLst>
              <a:ext uri="{28A0092B-C50C-407E-A947-70E740481C1C}">
                <a14:useLocalDpi xmlns:a14="http://schemas.microsoft.com/office/drawing/2010/main" val="0"/>
              </a:ext>
            </a:extLst>
          </a:blip>
          <a:srcRect l="-2222" b="28889"/>
          <a:stretch/>
        </p:blipFill>
        <p:spPr>
          <a:xfrm>
            <a:off x="7043936" y="3555527"/>
            <a:ext cx="760323" cy="529589"/>
          </a:xfrm>
          <a:prstGeom prst="rect">
            <a:avLst/>
          </a:prstGeom>
        </p:spPr>
      </p:pic>
      <p:pic>
        <p:nvPicPr>
          <p:cNvPr id="6" name="그림 5"/>
          <p:cNvPicPr>
            <a:picLocks noChangeAspect="1"/>
          </p:cNvPicPr>
          <p:nvPr/>
        </p:nvPicPr>
        <p:blipFill>
          <a:blip r:embed="rId7"/>
          <a:stretch>
            <a:fillRect/>
          </a:stretch>
        </p:blipFill>
        <p:spPr>
          <a:xfrm>
            <a:off x="11118470" y="3514889"/>
            <a:ext cx="1727574" cy="921803"/>
          </a:xfrm>
          <a:prstGeom prst="rect">
            <a:avLst/>
          </a:prstGeom>
        </p:spPr>
      </p:pic>
      <p:sp>
        <p:nvSpPr>
          <p:cNvPr id="53" name="TextBox 52"/>
          <p:cNvSpPr txBox="1"/>
          <p:nvPr/>
        </p:nvSpPr>
        <p:spPr>
          <a:xfrm>
            <a:off x="10829681" y="4489306"/>
            <a:ext cx="2305153" cy="323165"/>
          </a:xfrm>
          <a:prstGeom prst="rect">
            <a:avLst/>
          </a:prstGeom>
          <a:noFill/>
        </p:spPr>
        <p:txBody>
          <a:bodyPr wrap="square" rtlCol="0">
            <a:spAutoFit/>
          </a:bodyPr>
          <a:lstStyle/>
          <a:p>
            <a:pPr algn="ctr">
              <a:buNone/>
            </a:pPr>
            <a:r>
              <a:rPr lang="en-US" altLang="ko-KR" sz="1500" b="1" dirty="0">
                <a:latin typeface="Arial" panose="020B0604020202020204" pitchFamily="34" charset="0"/>
                <a:cs typeface="Arial" panose="020B0604020202020204" pitchFamily="34" charset="0"/>
              </a:rPr>
              <a:t>XR </a:t>
            </a:r>
            <a:r>
              <a:rPr lang="en-US" altLang="ko-KR" sz="1500" b="1" dirty="0" smtClean="0">
                <a:latin typeface="Arial" panose="020B0604020202020204" pitchFamily="34" charset="0"/>
                <a:cs typeface="Arial" panose="020B0604020202020204" pitchFamily="34" charset="0"/>
              </a:rPr>
              <a:t>enhancements</a:t>
            </a:r>
            <a:endParaRPr lang="ko-KR" altLang="en-US" sz="1500" b="1">
              <a:latin typeface="Arial" panose="020B0604020202020204" pitchFamily="34" charset="0"/>
              <a:cs typeface="Arial" panose="020B0604020202020204" pitchFamily="34" charset="0"/>
            </a:endParaRPr>
          </a:p>
        </p:txBody>
      </p:sp>
      <p:sp>
        <p:nvSpPr>
          <p:cNvPr id="61" name="TextBox 60"/>
          <p:cNvSpPr txBox="1"/>
          <p:nvPr/>
        </p:nvSpPr>
        <p:spPr>
          <a:xfrm>
            <a:off x="12886528" y="4344226"/>
            <a:ext cx="2305153" cy="553998"/>
          </a:xfrm>
          <a:prstGeom prst="rect">
            <a:avLst/>
          </a:prstGeom>
          <a:noFill/>
        </p:spPr>
        <p:txBody>
          <a:bodyPr wrap="square" rtlCol="0">
            <a:spAutoFit/>
          </a:bodyPr>
          <a:lstStyle/>
          <a:p>
            <a:pPr algn="ctr">
              <a:buNone/>
            </a:pPr>
            <a:r>
              <a:rPr lang="en-US" altLang="ko-KR" sz="1500" b="1" dirty="0">
                <a:latin typeface="Arial" panose="020B0604020202020204" pitchFamily="34" charset="0"/>
                <a:cs typeface="Arial" panose="020B0604020202020204" pitchFamily="34" charset="0"/>
              </a:rPr>
              <a:t>MBS </a:t>
            </a:r>
            <a:r>
              <a:rPr lang="en-US" altLang="ko-KR" sz="1500" b="1" dirty="0" smtClean="0">
                <a:latin typeface="Arial" panose="020B0604020202020204" pitchFamily="34" charset="0"/>
                <a:cs typeface="Arial" panose="020B0604020202020204" pitchFamily="34" charset="0"/>
              </a:rPr>
              <a:t> further</a:t>
            </a:r>
            <a:endParaRPr lang="en-US" altLang="ko-KR" sz="1500" b="1" dirty="0">
              <a:latin typeface="Arial" panose="020B0604020202020204" pitchFamily="34" charset="0"/>
              <a:cs typeface="Arial" panose="020B0604020202020204" pitchFamily="34" charset="0"/>
            </a:endParaRPr>
          </a:p>
          <a:p>
            <a:pPr algn="ctr">
              <a:buNone/>
            </a:pPr>
            <a:r>
              <a:rPr lang="en-US" altLang="ko-KR" sz="1500" b="1" dirty="0">
                <a:latin typeface="Arial" panose="020B0604020202020204" pitchFamily="34" charset="0"/>
                <a:cs typeface="Arial" panose="020B0604020202020204" pitchFamily="34" charset="0"/>
              </a:rPr>
              <a:t>enhancements</a:t>
            </a:r>
            <a:endParaRPr lang="ko-KR" altLang="en-US" sz="1500" b="1">
              <a:latin typeface="Arial" panose="020B0604020202020204" pitchFamily="34" charset="0"/>
              <a:cs typeface="Arial" panose="020B0604020202020204" pitchFamily="34" charset="0"/>
            </a:endParaRPr>
          </a:p>
        </p:txBody>
      </p:sp>
      <p:pic>
        <p:nvPicPr>
          <p:cNvPr id="62" name="그림 61"/>
          <p:cNvPicPr>
            <a:picLocks noChangeAspect="1"/>
          </p:cNvPicPr>
          <p:nvPr/>
        </p:nvPicPr>
        <p:blipFill>
          <a:blip r:embed="rId8"/>
          <a:stretch>
            <a:fillRect/>
          </a:stretch>
        </p:blipFill>
        <p:spPr>
          <a:xfrm>
            <a:off x="13688489" y="3407502"/>
            <a:ext cx="548255" cy="780696"/>
          </a:xfrm>
          <a:prstGeom prst="rect">
            <a:avLst/>
          </a:prstGeom>
        </p:spPr>
      </p:pic>
      <p:sp>
        <p:nvSpPr>
          <p:cNvPr id="42" name="모서리가 둥근 직사각형 41"/>
          <p:cNvSpPr/>
          <p:nvPr/>
        </p:nvSpPr>
        <p:spPr bwMode="auto">
          <a:xfrm>
            <a:off x="10760253" y="2398150"/>
            <a:ext cx="4099419" cy="712518"/>
          </a:xfrm>
          <a:prstGeom prst="roundRect">
            <a:avLst/>
          </a:prstGeom>
          <a:solidFill>
            <a:srgbClr val="A50034"/>
          </a:solidFill>
          <a:ln w="9525" cap="flat" cmpd="sng" algn="ctr">
            <a:noFill/>
            <a:prstDash val="solid"/>
            <a:round/>
            <a:headEnd type="none" w="med" len="med"/>
            <a:tailEnd type="none" w="med" len="med"/>
          </a:ln>
          <a:effectLst/>
        </p:spPr>
        <p:txBody>
          <a:bodyPr vert="horz" wrap="square" lIns="114300" tIns="57150" rIns="114300" bIns="57150" numCol="1" rtlCol="0" anchor="ctr" anchorCtr="0" compatLnSpc="1">
            <a:prstTxWarp prst="textNoShape">
              <a:avLst/>
            </a:prstTxWarp>
          </a:bodyPr>
          <a:lstStyle/>
          <a:p>
            <a:pPr algn="ctr" eaLnBrk="1" hangingPunct="1">
              <a:lnSpc>
                <a:spcPct val="110000"/>
              </a:lnSpc>
              <a:buNone/>
            </a:pPr>
            <a:r>
              <a:rPr lang="en-US" altLang="ko-KR" sz="2000" b="1" dirty="0">
                <a:solidFill>
                  <a:schemeClr val="bg1"/>
                </a:solidFill>
                <a:latin typeface="Arial" panose="020B0604020202020204" pitchFamily="34" charset="0"/>
                <a:ea typeface="나눔스퀘어 ExtraBold" panose="020B0600000101010101" pitchFamily="50" charset="-127"/>
                <a:cs typeface="Arial" panose="020B0604020202020204" pitchFamily="34" charset="0"/>
              </a:rPr>
              <a:t>Non </a:t>
            </a:r>
            <a:r>
              <a:rPr lang="en-US" altLang="ko-KR" sz="2000" b="1" dirty="0" err="1">
                <a:solidFill>
                  <a:schemeClr val="bg1"/>
                </a:solidFill>
                <a:latin typeface="Arial" panose="020B0604020202020204" pitchFamily="34" charset="0"/>
                <a:ea typeface="나눔스퀘어 ExtraBold" panose="020B0600000101010101" pitchFamily="50" charset="-127"/>
                <a:cs typeface="Arial" panose="020B0604020202020204" pitchFamily="34" charset="0"/>
              </a:rPr>
              <a:t>eMBB</a:t>
            </a:r>
            <a:r>
              <a:rPr lang="en-US" altLang="ko-KR" sz="2000" b="1" dirty="0">
                <a:solidFill>
                  <a:schemeClr val="bg1"/>
                </a:solidFill>
                <a:latin typeface="Arial" panose="020B0604020202020204" pitchFamily="34" charset="0"/>
                <a:ea typeface="나눔스퀘어 ExtraBold" panose="020B0600000101010101" pitchFamily="50" charset="-127"/>
                <a:cs typeface="Arial" panose="020B0604020202020204" pitchFamily="34" charset="0"/>
              </a:rPr>
              <a:t>-driven</a:t>
            </a:r>
          </a:p>
          <a:p>
            <a:pPr algn="ctr" eaLnBrk="1" hangingPunct="1">
              <a:lnSpc>
                <a:spcPct val="110000"/>
              </a:lnSpc>
              <a:buNone/>
            </a:pPr>
            <a:r>
              <a:rPr lang="en-US" altLang="ko-KR" sz="2000" b="1" dirty="0">
                <a:solidFill>
                  <a:schemeClr val="bg1"/>
                </a:solidFill>
                <a:latin typeface="Arial" panose="020B0604020202020204" pitchFamily="34" charset="0"/>
                <a:ea typeface="나눔스퀘어 ExtraBold" panose="020B0600000101010101" pitchFamily="50" charset="-127"/>
                <a:cs typeface="Arial" panose="020B0604020202020204" pitchFamily="34" charset="0"/>
              </a:rPr>
              <a:t> Functionalities</a:t>
            </a:r>
            <a:endParaRPr kumimoji="0" lang="ko-KR" altLang="en-US" sz="2000" b="1">
              <a:solidFill>
                <a:schemeClr val="bg1"/>
              </a:solidFill>
              <a:latin typeface="Arial" panose="020B0604020202020204" pitchFamily="34" charset="0"/>
              <a:ea typeface="나눔스퀘어 ExtraBold" panose="020B0600000101010101" pitchFamily="50" charset="-127"/>
              <a:cs typeface="Arial" panose="020B0604020202020204" pitchFamily="34" charset="0"/>
            </a:endParaRPr>
          </a:p>
        </p:txBody>
      </p:sp>
      <p:sp>
        <p:nvSpPr>
          <p:cNvPr id="43" name="모서리가 둥근 직사각형 42"/>
          <p:cNvSpPr/>
          <p:nvPr/>
        </p:nvSpPr>
        <p:spPr bwMode="auto">
          <a:xfrm>
            <a:off x="4523656" y="2398150"/>
            <a:ext cx="5810969" cy="712518"/>
          </a:xfrm>
          <a:prstGeom prst="roundRect">
            <a:avLst/>
          </a:prstGeom>
          <a:solidFill>
            <a:srgbClr val="A50034"/>
          </a:solidFill>
          <a:ln w="9525" cap="flat" cmpd="sng" algn="ctr">
            <a:noFill/>
            <a:prstDash val="solid"/>
            <a:round/>
            <a:headEnd type="none" w="med" len="med"/>
            <a:tailEnd type="none" w="med" len="med"/>
          </a:ln>
          <a:effectLst/>
        </p:spPr>
        <p:txBody>
          <a:bodyPr vert="horz" wrap="square" lIns="114300" tIns="57150" rIns="114300" bIns="57150" numCol="1" rtlCol="0" anchor="ctr" anchorCtr="0" compatLnSpc="1">
            <a:prstTxWarp prst="textNoShape">
              <a:avLst/>
            </a:prstTxWarp>
          </a:bodyPr>
          <a:lstStyle/>
          <a:p>
            <a:pPr algn="ctr" eaLnBrk="1" hangingPunct="1">
              <a:lnSpc>
                <a:spcPct val="110000"/>
              </a:lnSpc>
              <a:buNone/>
            </a:pPr>
            <a:r>
              <a:rPr lang="en-US" altLang="ko-KR" sz="2000" b="1" dirty="0">
                <a:solidFill>
                  <a:schemeClr val="bg1"/>
                </a:solidFill>
                <a:latin typeface="Arial" panose="020B0604020202020204" pitchFamily="34" charset="0"/>
                <a:ea typeface="나눔스퀘어 ExtraBold" panose="020B0600000101010101" pitchFamily="50" charset="-127"/>
                <a:cs typeface="Arial" panose="020B0604020202020204" pitchFamily="34" charset="0"/>
              </a:rPr>
              <a:t>Support for </a:t>
            </a:r>
          </a:p>
          <a:p>
            <a:pPr algn="ctr" eaLnBrk="1" hangingPunct="1">
              <a:lnSpc>
                <a:spcPct val="110000"/>
              </a:lnSpc>
              <a:buNone/>
            </a:pPr>
            <a:r>
              <a:rPr lang="en-US" altLang="ko-KR" sz="2000" b="1" dirty="0">
                <a:solidFill>
                  <a:schemeClr val="bg1"/>
                </a:solidFill>
                <a:latin typeface="Arial" panose="020B0604020202020204" pitchFamily="34" charset="0"/>
                <a:ea typeface="나눔스퀘어 ExtraBold" panose="020B0600000101010101" pitchFamily="50" charset="-127"/>
                <a:cs typeface="Arial" panose="020B0604020202020204" pitchFamily="34" charset="0"/>
              </a:rPr>
              <a:t>Cross  Functionalities</a:t>
            </a:r>
            <a:endParaRPr kumimoji="0" lang="ko-KR" altLang="en-US" sz="2000" b="1">
              <a:solidFill>
                <a:schemeClr val="bg1"/>
              </a:solidFill>
              <a:latin typeface="Arial" panose="020B0604020202020204" pitchFamily="34" charset="0"/>
              <a:ea typeface="나눔스퀘어 ExtraBold" panose="020B0600000101010101" pitchFamily="50" charset="-127"/>
              <a:cs typeface="Arial" panose="020B0604020202020204" pitchFamily="34" charset="0"/>
            </a:endParaRPr>
          </a:p>
        </p:txBody>
      </p:sp>
      <p:cxnSp>
        <p:nvCxnSpPr>
          <p:cNvPr id="12" name="직선 연결선 11"/>
          <p:cNvCxnSpPr/>
          <p:nvPr/>
        </p:nvCxnSpPr>
        <p:spPr>
          <a:xfrm>
            <a:off x="10515864" y="3134666"/>
            <a:ext cx="0" cy="4896000"/>
          </a:xfrm>
          <a:prstGeom prst="line">
            <a:avLst/>
          </a:prstGeom>
          <a:ln w="19050">
            <a:solidFill>
              <a:srgbClr val="C55A11"/>
            </a:solidFill>
            <a:prstDash val="sysDash"/>
          </a:ln>
        </p:spPr>
        <p:style>
          <a:lnRef idx="1">
            <a:schemeClr val="accent1"/>
          </a:lnRef>
          <a:fillRef idx="0">
            <a:schemeClr val="accent1"/>
          </a:fillRef>
          <a:effectRef idx="0">
            <a:schemeClr val="accent1"/>
          </a:effectRef>
          <a:fontRef idx="minor">
            <a:schemeClr val="tx1"/>
          </a:fontRef>
        </p:style>
      </p:cxnSp>
      <p:cxnSp>
        <p:nvCxnSpPr>
          <p:cNvPr id="57" name="직선 연결선 56"/>
          <p:cNvCxnSpPr/>
          <p:nvPr/>
        </p:nvCxnSpPr>
        <p:spPr>
          <a:xfrm>
            <a:off x="4307632" y="3134666"/>
            <a:ext cx="0" cy="4896000"/>
          </a:xfrm>
          <a:prstGeom prst="line">
            <a:avLst/>
          </a:prstGeom>
          <a:ln w="19050">
            <a:solidFill>
              <a:srgbClr val="C55A11"/>
            </a:solidFill>
            <a:prstDash val="sysDash"/>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4711966" y="7308545"/>
            <a:ext cx="2305153" cy="553998"/>
          </a:xfrm>
          <a:prstGeom prst="rect">
            <a:avLst/>
          </a:prstGeom>
          <a:noFill/>
        </p:spPr>
        <p:txBody>
          <a:bodyPr wrap="square" rtlCol="0">
            <a:spAutoFit/>
          </a:bodyPr>
          <a:lstStyle/>
          <a:p>
            <a:pPr algn="ctr">
              <a:buNone/>
            </a:pPr>
            <a:r>
              <a:rPr lang="en-US" altLang="ko-KR" sz="1500" b="1" dirty="0">
                <a:latin typeface="Arial" panose="020B0604020202020204" pitchFamily="34" charset="0"/>
                <a:cs typeface="Arial" panose="020B0604020202020204" pitchFamily="34" charset="0"/>
              </a:rPr>
              <a:t>Network Energy </a:t>
            </a:r>
            <a:r>
              <a:rPr lang="en-US" altLang="ko-KR" sz="1500" b="1" dirty="0" smtClean="0">
                <a:latin typeface="Arial" panose="020B0604020202020204" pitchFamily="34" charset="0"/>
                <a:cs typeface="Arial" panose="020B0604020202020204" pitchFamily="34" charset="0"/>
              </a:rPr>
              <a:t>Saving enhancements</a:t>
            </a:r>
            <a:endParaRPr lang="ko-KR" altLang="en-US" sz="1500" b="1">
              <a:latin typeface="Arial" panose="020B0604020202020204" pitchFamily="34" charset="0"/>
              <a:cs typeface="Arial" panose="020B0604020202020204" pitchFamily="34" charset="0"/>
            </a:endParaRPr>
          </a:p>
        </p:txBody>
      </p:sp>
      <p:sp>
        <p:nvSpPr>
          <p:cNvPr id="59" name="TextBox 58"/>
          <p:cNvSpPr txBox="1"/>
          <p:nvPr/>
        </p:nvSpPr>
        <p:spPr>
          <a:xfrm>
            <a:off x="10786676" y="7455379"/>
            <a:ext cx="2305153" cy="323165"/>
          </a:xfrm>
          <a:prstGeom prst="rect">
            <a:avLst/>
          </a:prstGeom>
          <a:noFill/>
        </p:spPr>
        <p:txBody>
          <a:bodyPr wrap="square" rtlCol="0">
            <a:spAutoFit/>
          </a:bodyPr>
          <a:lstStyle/>
          <a:p>
            <a:pPr algn="ctr">
              <a:buNone/>
            </a:pPr>
            <a:r>
              <a:rPr lang="en-US" altLang="ko-KR" sz="1500" b="1" dirty="0">
                <a:latin typeface="Arial" panose="020B0604020202020204" pitchFamily="34" charset="0"/>
                <a:cs typeface="Arial" panose="020B0604020202020204" pitchFamily="34" charset="0"/>
              </a:rPr>
              <a:t>Ambient </a:t>
            </a:r>
            <a:r>
              <a:rPr lang="en-US" altLang="ko-KR" sz="1500" b="1" dirty="0" err="1">
                <a:latin typeface="Arial" panose="020B0604020202020204" pitchFamily="34" charset="0"/>
                <a:cs typeface="Arial" panose="020B0604020202020204" pitchFamily="34" charset="0"/>
              </a:rPr>
              <a:t>IoT</a:t>
            </a:r>
            <a:r>
              <a:rPr lang="en-US" altLang="ko-KR" sz="1500" b="1" dirty="0">
                <a:latin typeface="Arial" panose="020B0604020202020204" pitchFamily="34" charset="0"/>
                <a:cs typeface="Arial" panose="020B0604020202020204" pitchFamily="34" charset="0"/>
              </a:rPr>
              <a:t> </a:t>
            </a:r>
          </a:p>
        </p:txBody>
      </p:sp>
      <p:pic>
        <p:nvPicPr>
          <p:cNvPr id="11" name="그림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032525" y="5754625"/>
            <a:ext cx="1166803" cy="1166803"/>
          </a:xfrm>
          <a:prstGeom prst="rect">
            <a:avLst/>
          </a:prstGeom>
        </p:spPr>
      </p:pic>
      <p:pic>
        <p:nvPicPr>
          <p:cNvPr id="13" name="그림 12"/>
          <p:cNvPicPr>
            <a:picLocks noChangeAspect="1"/>
          </p:cNvPicPr>
          <p:nvPr/>
        </p:nvPicPr>
        <p:blipFill>
          <a:blip r:embed="rId10"/>
          <a:stretch>
            <a:fillRect/>
          </a:stretch>
        </p:blipFill>
        <p:spPr>
          <a:xfrm>
            <a:off x="4910238" y="3653362"/>
            <a:ext cx="1040115" cy="565373"/>
          </a:xfrm>
          <a:prstGeom prst="rect">
            <a:avLst/>
          </a:prstGeom>
        </p:spPr>
      </p:pic>
      <p:pic>
        <p:nvPicPr>
          <p:cNvPr id="18" name="그림 1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1575672" y="6855827"/>
            <a:ext cx="551959" cy="519282"/>
          </a:xfrm>
          <a:prstGeom prst="rect">
            <a:avLst/>
          </a:prstGeom>
        </p:spPr>
      </p:pic>
      <p:pic>
        <p:nvPicPr>
          <p:cNvPr id="15" name="그림 14"/>
          <p:cNvPicPr>
            <a:picLocks noChangeAspect="1"/>
          </p:cNvPicPr>
          <p:nvPr/>
        </p:nvPicPr>
        <p:blipFill>
          <a:blip r:embed="rId12"/>
          <a:stretch>
            <a:fillRect/>
          </a:stretch>
        </p:blipFill>
        <p:spPr>
          <a:xfrm>
            <a:off x="5630285" y="6736331"/>
            <a:ext cx="542670" cy="613877"/>
          </a:xfrm>
          <a:prstGeom prst="rect">
            <a:avLst/>
          </a:prstGeom>
        </p:spPr>
      </p:pic>
      <p:pic>
        <p:nvPicPr>
          <p:cNvPr id="16" name="그림 15"/>
          <p:cNvPicPr>
            <a:picLocks noChangeAspect="1"/>
          </p:cNvPicPr>
          <p:nvPr/>
        </p:nvPicPr>
        <p:blipFill>
          <a:blip r:embed="rId13"/>
          <a:stretch>
            <a:fillRect/>
          </a:stretch>
        </p:blipFill>
        <p:spPr>
          <a:xfrm>
            <a:off x="13537405" y="6579046"/>
            <a:ext cx="881539" cy="806194"/>
          </a:xfrm>
          <a:prstGeom prst="rect">
            <a:avLst/>
          </a:prstGeom>
        </p:spPr>
      </p:pic>
      <p:sp>
        <p:nvSpPr>
          <p:cNvPr id="8" name="제목 7"/>
          <p:cNvSpPr>
            <a:spLocks noGrp="1"/>
          </p:cNvSpPr>
          <p:nvPr>
            <p:ph type="title"/>
          </p:nvPr>
        </p:nvSpPr>
        <p:spPr/>
        <p:txBody>
          <a:bodyPr/>
          <a:lstStyle/>
          <a:p>
            <a:r>
              <a:rPr lang="en-US" altLang="ko-KR" dirty="0"/>
              <a:t>General overview </a:t>
            </a:r>
            <a:r>
              <a:rPr lang="en-US" altLang="ko-KR" dirty="0" smtClean="0"/>
              <a:t>[3/3]</a:t>
            </a:r>
            <a:endParaRPr lang="ko-KR" altLang="en-US"/>
          </a:p>
        </p:txBody>
      </p:sp>
      <p:sp>
        <p:nvSpPr>
          <p:cNvPr id="14" name="TextBox 13"/>
          <p:cNvSpPr txBox="1"/>
          <p:nvPr/>
        </p:nvSpPr>
        <p:spPr>
          <a:xfrm>
            <a:off x="275236" y="1490482"/>
            <a:ext cx="14202870" cy="738664"/>
          </a:xfrm>
          <a:prstGeom prst="rect">
            <a:avLst/>
          </a:prstGeom>
          <a:noFill/>
        </p:spPr>
        <p:txBody>
          <a:bodyPr wrap="square" rtlCol="0">
            <a:spAutoFit/>
          </a:bodyPr>
          <a:lstStyle/>
          <a:p>
            <a:pPr marL="342900" indent="-342900">
              <a:buFont typeface="Wingdings" panose="05000000000000000000" pitchFamily="2" charset="2"/>
              <a:buChar char="§"/>
            </a:pPr>
            <a:r>
              <a:rPr lang="en-US" altLang="ko-KR" sz="2400" dirty="0" smtClean="0">
                <a:ln w="3175">
                  <a:solidFill>
                    <a:schemeClr val="bg1">
                      <a:alpha val="4000"/>
                    </a:schemeClr>
                  </a:solidFill>
                </a:ln>
                <a:solidFill>
                  <a:srgbClr val="013D83"/>
                </a:solidFill>
                <a:latin typeface="Arial" panose="020B0604020202020204" pitchFamily="34" charset="0"/>
                <a:ea typeface="맑은 고딕" panose="020B0503020000020004" pitchFamily="50" charset="-127"/>
                <a:cs typeface="Arial" panose="020B0604020202020204" pitchFamily="34" charset="0"/>
              </a:rPr>
              <a:t>Rel-19 functionalities provided in this presentation can be categorized as in the following figure</a:t>
            </a:r>
          </a:p>
          <a:p>
            <a:endParaRPr lang="ko-KR" altLang="en-US" dirty="0"/>
          </a:p>
        </p:txBody>
      </p:sp>
      <p:pic>
        <p:nvPicPr>
          <p:cNvPr id="52" name="그림 51"/>
          <p:cNvPicPr>
            <a:picLocks noChangeAspect="1"/>
          </p:cNvPicPr>
          <p:nvPr/>
        </p:nvPicPr>
        <p:blipFill>
          <a:blip r:embed="rId14"/>
          <a:stretch>
            <a:fillRect/>
          </a:stretch>
        </p:blipFill>
        <p:spPr>
          <a:xfrm>
            <a:off x="13050205" y="5264861"/>
            <a:ext cx="1717761" cy="604461"/>
          </a:xfrm>
          <a:prstGeom prst="rect">
            <a:avLst/>
          </a:prstGeom>
        </p:spPr>
      </p:pic>
      <p:sp>
        <p:nvSpPr>
          <p:cNvPr id="55" name="TextBox 54"/>
          <p:cNvSpPr txBox="1"/>
          <p:nvPr/>
        </p:nvSpPr>
        <p:spPr>
          <a:xfrm>
            <a:off x="12989018" y="5978344"/>
            <a:ext cx="1729020" cy="553998"/>
          </a:xfrm>
          <a:prstGeom prst="rect">
            <a:avLst/>
          </a:prstGeom>
          <a:noFill/>
        </p:spPr>
        <p:txBody>
          <a:bodyPr wrap="square" rtlCol="0">
            <a:spAutoFit/>
          </a:bodyPr>
          <a:lstStyle/>
          <a:p>
            <a:pPr algn="ctr">
              <a:buNone/>
            </a:pPr>
            <a:r>
              <a:rPr lang="en-US" altLang="ko-KR" sz="1500" b="1" dirty="0" err="1" smtClean="0">
                <a:latin typeface="Arial" panose="020B0604020202020204" pitchFamily="34" charset="0"/>
                <a:cs typeface="Arial" panose="020B0604020202020204" pitchFamily="34" charset="0"/>
              </a:rPr>
              <a:t>Sidelink</a:t>
            </a:r>
            <a:r>
              <a:rPr lang="en-US" altLang="ko-KR" sz="1500" b="1" dirty="0" smtClean="0">
                <a:latin typeface="Arial" panose="020B0604020202020204" pitchFamily="34" charset="0"/>
                <a:cs typeface="Arial" panose="020B0604020202020204" pitchFamily="34" charset="0"/>
              </a:rPr>
              <a:t> relay</a:t>
            </a:r>
            <a:endParaRPr lang="en-US" altLang="ko-KR" sz="1500" b="1" dirty="0">
              <a:latin typeface="Arial" panose="020B0604020202020204" pitchFamily="34" charset="0"/>
              <a:cs typeface="Arial" panose="020B0604020202020204" pitchFamily="34" charset="0"/>
            </a:endParaRPr>
          </a:p>
          <a:p>
            <a:pPr algn="ctr">
              <a:buNone/>
            </a:pPr>
            <a:r>
              <a:rPr lang="en-US" altLang="ko-KR" sz="1500" b="1" dirty="0">
                <a:latin typeface="Arial" panose="020B0604020202020204" pitchFamily="34" charset="0"/>
                <a:cs typeface="Arial" panose="020B0604020202020204" pitchFamily="34" charset="0"/>
              </a:rPr>
              <a:t>enhancements</a:t>
            </a:r>
            <a:endParaRPr lang="ko-KR" altLang="en-US" sz="1500" b="1">
              <a:latin typeface="Arial" panose="020B0604020202020204" pitchFamily="34" charset="0"/>
              <a:cs typeface="Arial" panose="020B0604020202020204" pitchFamily="34" charset="0"/>
            </a:endParaRPr>
          </a:p>
        </p:txBody>
      </p:sp>
      <p:pic>
        <p:nvPicPr>
          <p:cNvPr id="19" name="그림 18"/>
          <p:cNvPicPr>
            <a:picLocks noChangeAspect="1"/>
          </p:cNvPicPr>
          <p:nvPr/>
        </p:nvPicPr>
        <p:blipFill>
          <a:blip r:embed="rId15"/>
          <a:stretch>
            <a:fillRect/>
          </a:stretch>
        </p:blipFill>
        <p:spPr>
          <a:xfrm>
            <a:off x="5205863" y="5176789"/>
            <a:ext cx="1472062" cy="1044547"/>
          </a:xfrm>
          <a:prstGeom prst="rect">
            <a:avLst/>
          </a:prstGeom>
        </p:spPr>
      </p:pic>
      <p:sp>
        <p:nvSpPr>
          <p:cNvPr id="65" name="TextBox 64"/>
          <p:cNvSpPr txBox="1"/>
          <p:nvPr/>
        </p:nvSpPr>
        <p:spPr>
          <a:xfrm>
            <a:off x="4858563" y="6215720"/>
            <a:ext cx="2116265" cy="323165"/>
          </a:xfrm>
          <a:prstGeom prst="rect">
            <a:avLst/>
          </a:prstGeom>
          <a:noFill/>
        </p:spPr>
        <p:txBody>
          <a:bodyPr wrap="square" rtlCol="0">
            <a:spAutoFit/>
          </a:bodyPr>
          <a:lstStyle/>
          <a:p>
            <a:pPr algn="ctr">
              <a:buNone/>
            </a:pPr>
            <a:r>
              <a:rPr lang="en-US" altLang="ko-KR" sz="1500" b="1" dirty="0" smtClean="0">
                <a:latin typeface="Arial" panose="020B0604020202020204" pitchFamily="34" charset="0"/>
                <a:cs typeface="Arial" panose="020B0604020202020204" pitchFamily="34" charset="0"/>
              </a:rPr>
              <a:t>SDT enhancements</a:t>
            </a:r>
            <a:endParaRPr lang="ko-KR" altLang="en-US" sz="1500" b="1">
              <a:latin typeface="Arial" panose="020B0604020202020204" pitchFamily="34" charset="0"/>
              <a:cs typeface="Arial" panose="020B0604020202020204" pitchFamily="34" charset="0"/>
            </a:endParaRPr>
          </a:p>
        </p:txBody>
      </p:sp>
      <p:pic>
        <p:nvPicPr>
          <p:cNvPr id="66" name="그림 65"/>
          <p:cNvPicPr>
            <a:picLocks noChangeAspect="1"/>
          </p:cNvPicPr>
          <p:nvPr/>
        </p:nvPicPr>
        <p:blipFill>
          <a:blip r:embed="rId16"/>
          <a:stretch>
            <a:fillRect/>
          </a:stretch>
        </p:blipFill>
        <p:spPr>
          <a:xfrm>
            <a:off x="8523761" y="3422639"/>
            <a:ext cx="1760905" cy="954939"/>
          </a:xfrm>
          <a:prstGeom prst="rect">
            <a:avLst/>
          </a:prstGeom>
        </p:spPr>
      </p:pic>
      <p:sp>
        <p:nvSpPr>
          <p:cNvPr id="67" name="TextBox 66"/>
          <p:cNvSpPr txBox="1"/>
          <p:nvPr/>
        </p:nvSpPr>
        <p:spPr>
          <a:xfrm>
            <a:off x="8374633" y="4344226"/>
            <a:ext cx="2116265" cy="553998"/>
          </a:xfrm>
          <a:prstGeom prst="rect">
            <a:avLst/>
          </a:prstGeom>
          <a:noFill/>
        </p:spPr>
        <p:txBody>
          <a:bodyPr wrap="square" rtlCol="0">
            <a:spAutoFit/>
          </a:bodyPr>
          <a:lstStyle/>
          <a:p>
            <a:pPr algn="ctr">
              <a:buNone/>
            </a:pPr>
            <a:r>
              <a:rPr lang="en-US" altLang="ko-KR" sz="1500" b="1" dirty="0" smtClean="0">
                <a:latin typeface="Arial" panose="020B0604020202020204" pitchFamily="34" charset="0"/>
                <a:cs typeface="Arial" panose="020B0604020202020204" pitchFamily="34" charset="0"/>
              </a:rPr>
              <a:t>LTM</a:t>
            </a:r>
          </a:p>
          <a:p>
            <a:pPr algn="ctr">
              <a:buNone/>
            </a:pPr>
            <a:r>
              <a:rPr lang="en-US" altLang="ko-KR" sz="1500" b="1" dirty="0" smtClean="0">
                <a:latin typeface="Arial" panose="020B0604020202020204" pitchFamily="34" charset="0"/>
                <a:cs typeface="Arial" panose="020B0604020202020204" pitchFamily="34" charset="0"/>
              </a:rPr>
              <a:t>enhancements</a:t>
            </a:r>
            <a:endParaRPr lang="ko-KR" altLang="en-US" sz="1500" b="1">
              <a:latin typeface="Arial" panose="020B0604020202020204" pitchFamily="34" charset="0"/>
              <a:cs typeface="Arial" panose="020B0604020202020204" pitchFamily="34" charset="0"/>
            </a:endParaRPr>
          </a:p>
        </p:txBody>
      </p:sp>
      <p:graphicFrame>
        <p:nvGraphicFramePr>
          <p:cNvPr id="68" name="개체 67">
            <a:extLst>
              <a:ext uri="{FF2B5EF4-FFF2-40B4-BE49-F238E27FC236}">
                <a16:creationId xmlns:a16="http://schemas.microsoft.com/office/drawing/2014/main" xmlns="" id="{20CEBF3F-149D-74AF-CF11-15DB297E3A2D}"/>
              </a:ext>
            </a:extLst>
          </p:cNvPr>
          <p:cNvGraphicFramePr>
            <a:graphicFrameLocks noChangeAspect="1"/>
          </p:cNvGraphicFramePr>
          <p:nvPr>
            <p:extLst>
              <p:ext uri="{D42A27DB-BD31-4B8C-83A1-F6EECF244321}">
                <p14:modId xmlns:p14="http://schemas.microsoft.com/office/powerpoint/2010/main" val="885568402"/>
              </p:ext>
            </p:extLst>
          </p:nvPr>
        </p:nvGraphicFramePr>
        <p:xfrm>
          <a:off x="7585852" y="5416896"/>
          <a:ext cx="2265467" cy="648216"/>
        </p:xfrm>
        <a:graphic>
          <a:graphicData uri="http://schemas.openxmlformats.org/presentationml/2006/ole">
            <mc:AlternateContent xmlns:mc="http://schemas.openxmlformats.org/markup-compatibility/2006">
              <mc:Choice xmlns:v="urn:schemas-microsoft-com:vml" Requires="v">
                <p:oleObj spid="_x0000_s3087" name="Visio" r:id="rId17" imgW="5082363" imgH="1447816" progId="Visio.Drawing.15">
                  <p:embed/>
                </p:oleObj>
              </mc:Choice>
              <mc:Fallback>
                <p:oleObj name="Visio" r:id="rId17" imgW="5082363" imgH="1447816" progId="Visio.Drawing.15">
                  <p:embed/>
                  <p:pic>
                    <p:nvPicPr>
                      <p:cNvPr id="0" name=""/>
                      <p:cNvPicPr/>
                      <p:nvPr/>
                    </p:nvPicPr>
                    <p:blipFill>
                      <a:blip r:embed="rId18"/>
                      <a:stretch>
                        <a:fillRect/>
                      </a:stretch>
                    </p:blipFill>
                    <p:spPr>
                      <a:xfrm>
                        <a:off x="7585852" y="5416896"/>
                        <a:ext cx="2265467" cy="648216"/>
                      </a:xfrm>
                      <a:prstGeom prst="rect">
                        <a:avLst/>
                      </a:prstGeom>
                    </p:spPr>
                  </p:pic>
                </p:oleObj>
              </mc:Fallback>
            </mc:AlternateContent>
          </a:graphicData>
        </a:graphic>
      </p:graphicFrame>
      <p:sp>
        <p:nvSpPr>
          <p:cNvPr id="69" name="TextBox 68"/>
          <p:cNvSpPr txBox="1"/>
          <p:nvPr/>
        </p:nvSpPr>
        <p:spPr>
          <a:xfrm>
            <a:off x="7888614" y="5978344"/>
            <a:ext cx="1729020" cy="553998"/>
          </a:xfrm>
          <a:prstGeom prst="rect">
            <a:avLst/>
          </a:prstGeom>
          <a:noFill/>
        </p:spPr>
        <p:txBody>
          <a:bodyPr wrap="square" rtlCol="0">
            <a:spAutoFit/>
          </a:bodyPr>
          <a:lstStyle/>
          <a:p>
            <a:pPr algn="ctr">
              <a:buNone/>
            </a:pPr>
            <a:r>
              <a:rPr lang="en-US" altLang="ko-KR" sz="1500" b="1" dirty="0" smtClean="0">
                <a:latin typeface="Arial" panose="020B0604020202020204" pitchFamily="34" charset="0"/>
                <a:cs typeface="Arial" panose="020B0604020202020204" pitchFamily="34" charset="0"/>
              </a:rPr>
              <a:t>Overhead reduction</a:t>
            </a:r>
            <a:endParaRPr lang="ko-KR" altLang="en-US" sz="1500" b="1">
              <a:latin typeface="Arial" panose="020B0604020202020204" pitchFamily="34" charset="0"/>
              <a:cs typeface="Arial" panose="020B0604020202020204" pitchFamily="34" charset="0"/>
            </a:endParaRPr>
          </a:p>
        </p:txBody>
      </p:sp>
      <p:sp>
        <p:nvSpPr>
          <p:cNvPr id="20" name="직사각형 19"/>
          <p:cNvSpPr/>
          <p:nvPr/>
        </p:nvSpPr>
        <p:spPr>
          <a:xfrm>
            <a:off x="246638" y="8139371"/>
            <a:ext cx="9279720" cy="307777"/>
          </a:xfrm>
          <a:prstGeom prst="rect">
            <a:avLst/>
          </a:prstGeom>
        </p:spPr>
        <p:txBody>
          <a:bodyPr wrap="none">
            <a:spAutoFit/>
          </a:bodyPr>
          <a:lstStyle/>
          <a:p>
            <a:r>
              <a:rPr lang="en-US" altLang="ko-KR" sz="1400" dirty="0" smtClean="0">
                <a:ln w="3175">
                  <a:solidFill>
                    <a:schemeClr val="bg1">
                      <a:alpha val="4000"/>
                    </a:schemeClr>
                  </a:solidFill>
                </a:ln>
                <a:solidFill>
                  <a:srgbClr val="013D83"/>
                </a:solidFill>
                <a:latin typeface="Arial" panose="020B0604020202020204" pitchFamily="34" charset="0"/>
                <a:ea typeface="맑은 고딕" panose="020B0503020000020004" pitchFamily="50" charset="-127"/>
                <a:cs typeface="Arial" panose="020B0604020202020204" pitchFamily="34" charset="0"/>
              </a:rPr>
              <a:t>* Above categorization </a:t>
            </a:r>
            <a:r>
              <a:rPr lang="en-US" altLang="ko-KR" sz="1400" dirty="0">
                <a:ln w="3175">
                  <a:solidFill>
                    <a:schemeClr val="bg1">
                      <a:alpha val="4000"/>
                    </a:schemeClr>
                  </a:solidFill>
                </a:ln>
                <a:solidFill>
                  <a:srgbClr val="013D83"/>
                </a:solidFill>
                <a:latin typeface="Arial" panose="020B0604020202020204" pitchFamily="34" charset="0"/>
                <a:ea typeface="맑은 고딕" panose="020B0503020000020004" pitchFamily="50" charset="-127"/>
                <a:cs typeface="Arial" panose="020B0604020202020204" pitchFamily="34" charset="0"/>
              </a:rPr>
              <a:t>is just for the purpose of </a:t>
            </a:r>
            <a:r>
              <a:rPr lang="en-US" altLang="ko-KR" sz="1400" dirty="0" smtClean="0">
                <a:ln w="3175">
                  <a:solidFill>
                    <a:schemeClr val="bg1">
                      <a:alpha val="4000"/>
                    </a:schemeClr>
                  </a:solidFill>
                </a:ln>
                <a:solidFill>
                  <a:srgbClr val="013D83"/>
                </a:solidFill>
                <a:latin typeface="Arial" panose="020B0604020202020204" pitchFamily="34" charset="0"/>
                <a:ea typeface="맑은 고딕" panose="020B0503020000020004" pitchFamily="50" charset="-127"/>
                <a:cs typeface="Arial" panose="020B0604020202020204" pitchFamily="34" charset="0"/>
              </a:rPr>
              <a:t>explanation. Different companies may have different understanding</a:t>
            </a:r>
            <a:endParaRPr lang="en-US" altLang="ko-KR" sz="1400" dirty="0">
              <a:ln w="3175">
                <a:solidFill>
                  <a:schemeClr val="bg1">
                    <a:alpha val="4000"/>
                  </a:schemeClr>
                </a:solidFill>
              </a:ln>
              <a:solidFill>
                <a:srgbClr val="013D83"/>
              </a:solidFill>
              <a:latin typeface="Arial" panose="020B0604020202020204" pitchFamily="34" charset="0"/>
              <a:ea typeface="맑은 고딕" panose="020B0503020000020004" pitchFamily="50" charset="-127"/>
              <a:cs typeface="Arial" panose="020B0604020202020204" pitchFamily="34" charset="0"/>
            </a:endParaRPr>
          </a:p>
        </p:txBody>
      </p:sp>
    </p:spTree>
    <p:extLst>
      <p:ext uri="{BB962C8B-B14F-4D97-AF65-F5344CB8AC3E}">
        <p14:creationId xmlns:p14="http://schemas.microsoft.com/office/powerpoint/2010/main" val="2051688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다이어그램 10"/>
          <p:cNvGraphicFramePr/>
          <p:nvPr>
            <p:extLst>
              <p:ext uri="{D42A27DB-BD31-4B8C-83A1-F6EECF244321}">
                <p14:modId xmlns:p14="http://schemas.microsoft.com/office/powerpoint/2010/main" val="3073760751"/>
              </p:ext>
            </p:extLst>
          </p:nvPr>
        </p:nvGraphicFramePr>
        <p:xfrm>
          <a:off x="581819" y="2762249"/>
          <a:ext cx="13888244" cy="518318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제목 1"/>
          <p:cNvSpPr>
            <a:spLocks noGrp="1"/>
          </p:cNvSpPr>
          <p:nvPr>
            <p:ph type="title"/>
          </p:nvPr>
        </p:nvSpPr>
        <p:spPr/>
        <p:txBody>
          <a:bodyPr/>
          <a:lstStyle/>
          <a:p>
            <a:r>
              <a:rPr lang="en-US" altLang="ko-KR" dirty="0" err="1">
                <a:latin typeface="Arial" charset="0"/>
                <a:ea typeface="Arial" charset="0"/>
              </a:rPr>
              <a:t>eMBB</a:t>
            </a:r>
            <a:r>
              <a:rPr lang="en-US" altLang="ko-KR" dirty="0">
                <a:latin typeface="Arial" charset="0"/>
                <a:ea typeface="Arial" charset="0"/>
              </a:rPr>
              <a:t>-driven Functional Evolution</a:t>
            </a:r>
            <a:endParaRPr lang="ko-KR" altLang="en-US" dirty="0"/>
          </a:p>
        </p:txBody>
      </p:sp>
      <p:sp>
        <p:nvSpPr>
          <p:cNvPr id="6" name="내용 개체 틀 5"/>
          <p:cNvSpPr>
            <a:spLocks noGrp="1"/>
          </p:cNvSpPr>
          <p:nvPr>
            <p:ph idx="1"/>
          </p:nvPr>
        </p:nvSpPr>
        <p:spPr>
          <a:xfrm>
            <a:off x="761894" y="1333922"/>
            <a:ext cx="14418946" cy="6480720"/>
          </a:xfrm>
        </p:spPr>
        <p:txBody>
          <a:bodyPr/>
          <a:lstStyle/>
          <a:p>
            <a:pPr marL="428625" indent="-428625">
              <a:buFont typeface="Wingdings" panose="05000000000000000000" pitchFamily="2" charset="2"/>
              <a:buChar char="§"/>
            </a:pPr>
            <a:r>
              <a:rPr lang="en-US" altLang="ko-KR" dirty="0" err="1">
                <a:ln w="3175">
                  <a:solidFill>
                    <a:schemeClr val="bg1">
                      <a:alpha val="4000"/>
                    </a:schemeClr>
                  </a:solidFill>
                </a:ln>
                <a:solidFill>
                  <a:srgbClr val="013D83"/>
                </a:solidFill>
                <a:ea typeface="맑은 고딕" panose="020B0503020000020004" pitchFamily="50" charset="-127"/>
              </a:rPr>
              <a:t>eMBB</a:t>
            </a:r>
            <a:r>
              <a:rPr lang="en-US" altLang="ko-KR" dirty="0">
                <a:ln w="3175">
                  <a:solidFill>
                    <a:schemeClr val="bg1">
                      <a:alpha val="4000"/>
                    </a:schemeClr>
                  </a:solidFill>
                </a:ln>
                <a:solidFill>
                  <a:srgbClr val="013D83"/>
                </a:solidFill>
                <a:ea typeface="맑은 고딕" panose="020B0503020000020004" pitchFamily="50" charset="-127"/>
              </a:rPr>
              <a:t> is still quite important service area for commercial telecommunication</a:t>
            </a:r>
          </a:p>
        </p:txBody>
      </p:sp>
    </p:spTree>
    <p:extLst>
      <p:ext uri="{BB962C8B-B14F-4D97-AF65-F5344CB8AC3E}">
        <p14:creationId xmlns:p14="http://schemas.microsoft.com/office/powerpoint/2010/main" val="1849569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defTabSz="1143000" eaLnBrk="1" hangingPunct="1"/>
            <a:r>
              <a:rPr lang="en-US" altLang="ko-KR" dirty="0">
                <a:latin typeface="Arial" charset="0"/>
                <a:ea typeface="Arial" charset="0"/>
              </a:rPr>
              <a:t>Support for Cross Functionalities [1/2]</a:t>
            </a:r>
            <a:endParaRPr lang="ko-KR" altLang="en-US">
              <a:latin typeface="Arial" charset="0"/>
              <a:ea typeface="Arial" charset="0"/>
            </a:endParaRPr>
          </a:p>
        </p:txBody>
      </p:sp>
      <p:sp>
        <p:nvSpPr>
          <p:cNvPr id="6" name="내용 개체 틀 5"/>
          <p:cNvSpPr>
            <a:spLocks noGrp="1"/>
          </p:cNvSpPr>
          <p:nvPr>
            <p:ph idx="1"/>
          </p:nvPr>
        </p:nvSpPr>
        <p:spPr>
          <a:xfrm>
            <a:off x="473862" y="1333922"/>
            <a:ext cx="14418946" cy="1008112"/>
          </a:xfrm>
        </p:spPr>
        <p:txBody>
          <a:bodyPr>
            <a:normAutofit fontScale="85000" lnSpcReduction="20000"/>
          </a:bodyPr>
          <a:lstStyle/>
          <a:p>
            <a:pPr marL="428625" indent="-428625">
              <a:buFont typeface="Wingdings" panose="05000000000000000000" pitchFamily="2" charset="2"/>
              <a:buChar char="§"/>
            </a:pPr>
            <a:r>
              <a:rPr lang="en-US" altLang="ko-KR" dirty="0">
                <a:ln w="3175">
                  <a:solidFill>
                    <a:schemeClr val="bg1">
                      <a:alpha val="4000"/>
                    </a:schemeClr>
                  </a:solidFill>
                </a:ln>
                <a:solidFill>
                  <a:srgbClr val="013D83"/>
                </a:solidFill>
                <a:ea typeface="맑은 고딕" panose="020B0503020000020004" pitchFamily="50" charset="-127"/>
              </a:rPr>
              <a:t>Rel-19 should provides further enhancements for cross functionalities in order to better support </a:t>
            </a:r>
            <a:r>
              <a:rPr lang="en-US" altLang="ko-KR" dirty="0" err="1">
                <a:ln w="3175">
                  <a:solidFill>
                    <a:schemeClr val="bg1">
                      <a:alpha val="4000"/>
                    </a:schemeClr>
                  </a:solidFill>
                </a:ln>
                <a:solidFill>
                  <a:srgbClr val="013D83"/>
                </a:solidFill>
                <a:ea typeface="맑은 고딕" panose="020B0503020000020004" pitchFamily="50" charset="-127"/>
              </a:rPr>
              <a:t>eMBB</a:t>
            </a:r>
            <a:r>
              <a:rPr lang="en-US" altLang="ko-KR" dirty="0">
                <a:ln w="3175">
                  <a:solidFill>
                    <a:schemeClr val="bg1">
                      <a:alpha val="4000"/>
                    </a:schemeClr>
                  </a:solidFill>
                </a:ln>
                <a:solidFill>
                  <a:srgbClr val="013D83"/>
                </a:solidFill>
                <a:ea typeface="맑은 고딕" panose="020B0503020000020004" pitchFamily="50" charset="-127"/>
              </a:rPr>
              <a:t> commercial use cases and help proliferation of NR technology into various vertical use cases at the same time</a:t>
            </a:r>
          </a:p>
        </p:txBody>
      </p:sp>
      <p:graphicFrame>
        <p:nvGraphicFramePr>
          <p:cNvPr id="5" name="다이어그램 4"/>
          <p:cNvGraphicFramePr/>
          <p:nvPr>
            <p:extLst>
              <p:ext uri="{D42A27DB-BD31-4B8C-83A1-F6EECF244321}">
                <p14:modId xmlns:p14="http://schemas.microsoft.com/office/powerpoint/2010/main" val="3710215063"/>
              </p:ext>
            </p:extLst>
          </p:nvPr>
        </p:nvGraphicFramePr>
        <p:xfrm>
          <a:off x="343694" y="2414042"/>
          <a:ext cx="14527213" cy="56886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568461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defTabSz="1143000" eaLnBrk="1" hangingPunct="1"/>
            <a:r>
              <a:rPr lang="en-US" altLang="ko-KR" dirty="0">
                <a:latin typeface="Arial" charset="0"/>
                <a:ea typeface="Arial" charset="0"/>
              </a:rPr>
              <a:t>Support for Cross Functionalities [2/2]</a:t>
            </a:r>
            <a:endParaRPr lang="ko-KR" altLang="en-US">
              <a:latin typeface="Arial" charset="0"/>
              <a:ea typeface="Arial" charset="0"/>
            </a:endParaRPr>
          </a:p>
        </p:txBody>
      </p:sp>
      <p:graphicFrame>
        <p:nvGraphicFramePr>
          <p:cNvPr id="5" name="다이어그램 4"/>
          <p:cNvGraphicFramePr/>
          <p:nvPr>
            <p:extLst>
              <p:ext uri="{D42A27DB-BD31-4B8C-83A1-F6EECF244321}">
                <p14:modId xmlns:p14="http://schemas.microsoft.com/office/powerpoint/2010/main" val="1461922549"/>
              </p:ext>
            </p:extLst>
          </p:nvPr>
        </p:nvGraphicFramePr>
        <p:xfrm>
          <a:off x="343694" y="1837978"/>
          <a:ext cx="14527213" cy="62338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65747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defTabSz="1143000" eaLnBrk="1" hangingPunct="1"/>
            <a:r>
              <a:rPr lang="en-US" altLang="ko-KR" dirty="0">
                <a:latin typeface="Arial" charset="0"/>
                <a:ea typeface="Arial" charset="0"/>
              </a:rPr>
              <a:t>Non-</a:t>
            </a:r>
            <a:r>
              <a:rPr lang="en-US" altLang="ko-KR" dirty="0" err="1">
                <a:latin typeface="Arial" charset="0"/>
                <a:ea typeface="Arial" charset="0"/>
              </a:rPr>
              <a:t>eMBB</a:t>
            </a:r>
            <a:r>
              <a:rPr lang="en-US" altLang="ko-KR" dirty="0">
                <a:latin typeface="Arial" charset="0"/>
                <a:ea typeface="Arial" charset="0"/>
              </a:rPr>
              <a:t> evolution [1/2]</a:t>
            </a:r>
            <a:endParaRPr lang="ko-KR" altLang="en-US">
              <a:latin typeface="Arial" charset="0"/>
              <a:ea typeface="Arial" charset="0"/>
            </a:endParaRPr>
          </a:p>
        </p:txBody>
      </p:sp>
      <p:sp>
        <p:nvSpPr>
          <p:cNvPr id="6" name="내용 개체 틀 5"/>
          <p:cNvSpPr>
            <a:spLocks noGrp="1"/>
          </p:cNvSpPr>
          <p:nvPr>
            <p:ph idx="1"/>
          </p:nvPr>
        </p:nvSpPr>
        <p:spPr>
          <a:xfrm>
            <a:off x="473862" y="1261914"/>
            <a:ext cx="14418946" cy="1008112"/>
          </a:xfrm>
        </p:spPr>
        <p:txBody>
          <a:bodyPr>
            <a:normAutofit/>
          </a:bodyPr>
          <a:lstStyle/>
          <a:p>
            <a:pPr marL="428625" indent="-428625">
              <a:buFont typeface="Wingdings" panose="05000000000000000000" pitchFamily="2" charset="2"/>
              <a:buChar char="§"/>
            </a:pPr>
            <a:r>
              <a:rPr lang="en-US" altLang="ko-KR" dirty="0">
                <a:ln w="3175">
                  <a:solidFill>
                    <a:schemeClr val="bg1">
                      <a:alpha val="4000"/>
                    </a:schemeClr>
                  </a:solidFill>
                </a:ln>
                <a:solidFill>
                  <a:srgbClr val="013D83"/>
                </a:solidFill>
                <a:ea typeface="맑은 고딕" panose="020B0503020000020004" pitchFamily="50" charset="-127"/>
              </a:rPr>
              <a:t>Rel-19 should provides technical advancements in order to accelerate proliferation of 5G NR into more diverse vertical applications</a:t>
            </a:r>
          </a:p>
        </p:txBody>
      </p:sp>
      <p:graphicFrame>
        <p:nvGraphicFramePr>
          <p:cNvPr id="5" name="다이어그램 4"/>
          <p:cNvGraphicFramePr/>
          <p:nvPr>
            <p:extLst>
              <p:ext uri="{D42A27DB-BD31-4B8C-83A1-F6EECF244321}">
                <p14:modId xmlns:p14="http://schemas.microsoft.com/office/powerpoint/2010/main" val="2241462220"/>
              </p:ext>
            </p:extLst>
          </p:nvPr>
        </p:nvGraphicFramePr>
        <p:xfrm>
          <a:off x="343694" y="2414042"/>
          <a:ext cx="14527213" cy="576064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01803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pPr defTabSz="1143000" eaLnBrk="1" hangingPunct="1"/>
            <a:r>
              <a:rPr lang="en-US" altLang="ko-KR" dirty="0">
                <a:latin typeface="Arial" charset="0"/>
                <a:ea typeface="Arial" charset="0"/>
              </a:rPr>
              <a:t>Non-</a:t>
            </a:r>
            <a:r>
              <a:rPr lang="en-US" altLang="ko-KR" dirty="0" err="1">
                <a:latin typeface="Arial" charset="0"/>
                <a:ea typeface="Arial" charset="0"/>
              </a:rPr>
              <a:t>eMBB</a:t>
            </a:r>
            <a:r>
              <a:rPr lang="en-US" altLang="ko-KR" dirty="0">
                <a:latin typeface="Arial" charset="0"/>
                <a:ea typeface="Arial" charset="0"/>
              </a:rPr>
              <a:t> evolution [2/2]</a:t>
            </a:r>
            <a:endParaRPr lang="ko-KR" altLang="en-US">
              <a:latin typeface="Arial" charset="0"/>
              <a:ea typeface="Arial" charset="0"/>
            </a:endParaRPr>
          </a:p>
        </p:txBody>
      </p:sp>
      <p:graphicFrame>
        <p:nvGraphicFramePr>
          <p:cNvPr id="5" name="다이어그램 4"/>
          <p:cNvGraphicFramePr/>
          <p:nvPr>
            <p:extLst>
              <p:ext uri="{D42A27DB-BD31-4B8C-83A1-F6EECF244321}">
                <p14:modId xmlns:p14="http://schemas.microsoft.com/office/powerpoint/2010/main" val="3601556956"/>
              </p:ext>
            </p:extLst>
          </p:nvPr>
        </p:nvGraphicFramePr>
        <p:xfrm>
          <a:off x="343694" y="1765970"/>
          <a:ext cx="14527213" cy="61584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8747747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문서" ma:contentTypeID="0x0101001A17329BE811674CBF326964265B0841" ma:contentTypeVersion="1" ma:contentTypeDescription="새 문서를 만듭니다." ma:contentTypeScope="" ma:versionID="98b8e875c966f6fe102cbcb47e577e63">
  <xsd:schema xmlns:xsd="http://www.w3.org/2001/XMLSchema" xmlns:xs="http://www.w3.org/2001/XMLSchema" xmlns:p="http://schemas.microsoft.com/office/2006/metadata/properties" xmlns:ns1="http://schemas.microsoft.com/sharepoint/v3" targetNamespace="http://schemas.microsoft.com/office/2006/metadata/properties" ma:root="true" ma:fieldsID="d4ad92c12d927723e129d15ef340199a"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8" nillable="true" ma:displayName="시작 날짜 예약" ma:description="시작 날짜 예약은 게시 기능을 사용하여 만드는 사이트 열로, 사이트 방문자에게 이 페이지를 처음 표시할 날짜 및 시간을 지정하는 데 사용합니다." ma:internalName="PublishingStartDate">
      <xsd:simpleType>
        <xsd:restriction base="dms:Unknown"/>
      </xsd:simpleType>
    </xsd:element>
    <xsd:element name="PublishingExpirationDate" ma:index="9" nillable="true" ma:displayName="종료 날짜 예약" ma:description="종료 날짜 예약은 게시 기능을 사용하여 만드는 사이트 열로, 사이트 방문자에게 이 페이지를 더 이상 표시하지 않을 날짜 및 시간을 지정하는 데 사용됩니다."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콘텐츠 형식"/>
        <xsd:element ref="dc:title" minOccurs="0" maxOccurs="1" ma:index="4" ma:displayName="제목"/>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5C5E36-BF63-4A2F-B977-501AF3EACC86}">
  <ds:schemaRefs>
    <ds:schemaRef ds:uri="http://schemas.microsoft.com/sharepoint/v3/contenttype/forms"/>
  </ds:schemaRefs>
</ds:datastoreItem>
</file>

<file path=customXml/itemProps2.xml><?xml version="1.0" encoding="utf-8"?>
<ds:datastoreItem xmlns:ds="http://schemas.openxmlformats.org/officeDocument/2006/customXml" ds:itemID="{DBF126B1-5379-444F-8DBB-0A41228BE666}">
  <ds:schemaRefs>
    <ds:schemaRef ds:uri="http://purl.org/dc/terms/"/>
    <ds:schemaRef ds:uri="http://schemas.microsoft.com/office/2006/documentManagement/types"/>
    <ds:schemaRef ds:uri="http://schemas.microsoft.com/sharepoint/v3"/>
    <ds:schemaRef ds:uri="http://schemas.microsoft.com/office/infopath/2007/PartnerControls"/>
    <ds:schemaRef ds:uri="http://purl.org/dc/elements/1.1/"/>
    <ds:schemaRef ds:uri="http://www.w3.org/XML/1998/namespace"/>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A387A800-FD13-4A08-9E6D-57390EB2492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76644</TotalTime>
  <Words>5126</Words>
  <Application>Microsoft Office PowerPoint</Application>
  <PresentationFormat>사용자 지정</PresentationFormat>
  <Paragraphs>662</Paragraphs>
  <Slides>31</Slides>
  <Notes>14</Notes>
  <HiddenSlides>0</HiddenSlides>
  <MMClips>0</MMClips>
  <ScaleCrop>false</ScaleCrop>
  <HeadingPairs>
    <vt:vector size="8" baseType="variant">
      <vt:variant>
        <vt:lpstr>사용한 글꼴</vt:lpstr>
      </vt:variant>
      <vt:variant>
        <vt:i4>11</vt:i4>
      </vt:variant>
      <vt:variant>
        <vt:lpstr>테마</vt:lpstr>
      </vt:variant>
      <vt:variant>
        <vt:i4>1</vt:i4>
      </vt:variant>
      <vt:variant>
        <vt:lpstr>포함된 OLE 서버</vt:lpstr>
      </vt:variant>
      <vt:variant>
        <vt:i4>1</vt:i4>
      </vt:variant>
      <vt:variant>
        <vt:lpstr>슬라이드 제목</vt:lpstr>
      </vt:variant>
      <vt:variant>
        <vt:i4>31</vt:i4>
      </vt:variant>
    </vt:vector>
  </HeadingPairs>
  <TitlesOfParts>
    <vt:vector size="44" baseType="lpstr">
      <vt:lpstr>Arial Unicode MS</vt:lpstr>
      <vt:lpstr>LG스마트체 Bold</vt:lpstr>
      <vt:lpstr>LG스마트체 Regular</vt:lpstr>
      <vt:lpstr>굴림</vt:lpstr>
      <vt:lpstr>나눔고딕</vt:lpstr>
      <vt:lpstr>나눔스퀘어 ExtraBold</vt:lpstr>
      <vt:lpstr>맑은 고딕</vt:lpstr>
      <vt:lpstr>Arial</vt:lpstr>
      <vt:lpstr>Cambria Math</vt:lpstr>
      <vt:lpstr>Times New Roman</vt:lpstr>
      <vt:lpstr>Wingdings</vt:lpstr>
      <vt:lpstr>Office 테마</vt:lpstr>
      <vt:lpstr>Visio</vt:lpstr>
      <vt:lpstr>Overview of LGE’s Proposals on  Rel-19 5G-Advanced</vt:lpstr>
      <vt:lpstr>General overview [1/3]</vt:lpstr>
      <vt:lpstr>General overview [2/3]</vt:lpstr>
      <vt:lpstr>General overview [3/3]</vt:lpstr>
      <vt:lpstr>eMBB-driven Functional Evolution</vt:lpstr>
      <vt:lpstr>Support for Cross Functionalities [1/2]</vt:lpstr>
      <vt:lpstr>Support for Cross Functionalities [2/2]</vt:lpstr>
      <vt:lpstr>Non-eMBB evolution [1/2]</vt:lpstr>
      <vt:lpstr>Non-eMBB evolution [2/2]</vt:lpstr>
      <vt:lpstr>Summary of LGE’s Proposals for each WG</vt:lpstr>
      <vt:lpstr>Annex: More detailed proposals from LGE</vt:lpstr>
      <vt:lpstr>RAN1-led Rel-19 Proposals</vt:lpstr>
      <vt:lpstr>Duplex evolution</vt:lpstr>
      <vt:lpstr>AI/ML for NR Air Interface</vt:lpstr>
      <vt:lpstr>MIMO enhancements</vt:lpstr>
      <vt:lpstr>Positioning Enhancements [1/2]</vt:lpstr>
      <vt:lpstr>Positioning Enhancements [2/2]</vt:lpstr>
      <vt:lpstr>Enhanced NW Energy Saving</vt:lpstr>
      <vt:lpstr>Ambient IoT</vt:lpstr>
      <vt:lpstr>Sidelink communication</vt:lpstr>
      <vt:lpstr>RAN2-led Rel-19 Proposals</vt:lpstr>
      <vt:lpstr>ML-aided Predictive Mobility</vt:lpstr>
      <vt:lpstr>SDT enhancement</vt:lpstr>
      <vt:lpstr>XR enhancement</vt:lpstr>
      <vt:lpstr>LTM enhancement</vt:lpstr>
      <vt:lpstr>Sidelink relay enhancement</vt:lpstr>
      <vt:lpstr>Layer 2 Overhead Reduction</vt:lpstr>
      <vt:lpstr>MBS enhancement</vt:lpstr>
      <vt:lpstr>NTN enhancement</vt:lpstr>
      <vt:lpstr>RAN3-led Rel-19 Proposal</vt:lpstr>
      <vt:lpstr>AI/ML for NG-RAN enhancements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윤영우</cp:lastModifiedBy>
  <cp:revision>3492</cp:revision>
  <dcterms:created xsi:type="dcterms:W3CDTF">2016-10-11T04:12:52Z</dcterms:created>
  <dcterms:modified xsi:type="dcterms:W3CDTF">2023-05-31T05:50:34Z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0x0101001A17329BE811674CBF326964265B0841</vt:lpwstr>
  </property>
</Properties>
</file>