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>
  <p:sldMasterIdLst>
    <p:sldMasterId id="2147483648" r:id="rId1"/>
  </p:sldMasterIdLst>
  <p:notesMasterIdLst>
    <p:notesMasterId r:id="rId7"/>
  </p:notesMasterIdLst>
  <p:handoutMasterIdLst>
    <p:handoutMasterId r:id="rId10"/>
  </p:handoutMasterIdLst>
  <p:sldIdLst>
    <p:sldId id="916" r:id="rId3"/>
    <p:sldId id="1175" r:id="rId4"/>
    <p:sldId id="1176" r:id="rId5"/>
    <p:sldId id="1177" r:id="rId6"/>
    <p:sldId id="1182" r:id="rId8"/>
    <p:sldId id="1033" r:id="rId9"/>
  </p:sldIdLst>
  <p:sldSz cx="12192000" cy="6858000"/>
  <p:notesSz cx="3369945" cy="6646545"/>
  <p:custDataLst>
    <p:tags r:id="rId1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9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A0BB"/>
    <a:srgbClr val="3286B3"/>
    <a:srgbClr val="C00000"/>
    <a:srgbClr val="FFF2D0"/>
    <a:srgbClr val="FF9F9F"/>
    <a:srgbClr val="D5EBFD"/>
    <a:srgbClr val="DDEFF4"/>
    <a:srgbClr val="DCE6F2"/>
    <a:srgbClr val="FFD637"/>
    <a:srgbClr val="007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0" autoAdjust="0"/>
    <p:restoredTop sz="93957" autoAdjust="0"/>
  </p:normalViewPr>
  <p:slideViewPr>
    <p:cSldViewPr showGuides="1">
      <p:cViewPr varScale="1">
        <p:scale>
          <a:sx n="68" d="100"/>
          <a:sy n="68" d="100"/>
        </p:scale>
        <p:origin x="516" y="45"/>
      </p:cViewPr>
      <p:guideLst>
        <p:guide orient="horz" pos="2585"/>
        <p:guide pos="3840"/>
      </p:guideLst>
    </p:cSldViewPr>
  </p:slideViewPr>
  <p:outlineViewPr>
    <p:cViewPr>
      <p:scale>
        <a:sx n="33" d="100"/>
        <a:sy n="33" d="100"/>
      </p:scale>
      <p:origin x="0" y="-27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222" y="-90"/>
      </p:cViewPr>
      <p:guideLst>
        <p:guide orient="horz" pos="2094"/>
        <p:guide pos="10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09036" y="1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fld id="{36DCD7A8-D2F7-4F1B-90B7-D1BA05AB063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313366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1909036" y="6313366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fld id="{C31C8857-57E5-4754-827E-901936305E6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09036" y="1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fld id="{D5C2BDC5-FCEA-46B6-8EDE-715AFFC5D85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530225" y="498475"/>
            <a:ext cx="4430713" cy="2492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55760" tIns="27880" rIns="55760" bIns="2788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337027" y="3157260"/>
            <a:ext cx="2696210" cy="2991088"/>
          </a:xfrm>
          <a:prstGeom prst="rect">
            <a:avLst/>
          </a:prstGeom>
        </p:spPr>
        <p:txBody>
          <a:bodyPr vert="horz" lIns="55760" tIns="27880" rIns="55760" bIns="2788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313366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1909036" y="6313366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fld id="{A4552A9C-E268-49AC-B5FE-5EEA2487517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552A9C-E268-49AC-B5FE-5EEA248751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055" descr="色条 拷贝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88"/>
            <a:ext cx="12192000" cy="37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916833"/>
            <a:ext cx="10363200" cy="2016223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 b="1" baseline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828800" y="4221088"/>
            <a:ext cx="8534400" cy="9361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单击以编辑母版副标题样式</a:t>
            </a:r>
            <a:endParaRPr lang="zh-CN" altLang="en-US" dirty="0"/>
          </a:p>
        </p:txBody>
      </p:sp>
      <p:pic>
        <p:nvPicPr>
          <p:cNvPr id="7" name="图片 6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400" y="304800"/>
            <a:ext cx="1460842" cy="9864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 altLang="en-US" dirty="0"/>
              <a:t>标题（黑体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28</a:t>
            </a:r>
            <a:r>
              <a:rPr lang="zh-CN" altLang="en-US" dirty="0"/>
              <a:t>磅）</a:t>
            </a:r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文本占位符 13"/>
          <p:cNvSpPr>
            <a:spLocks noGrp="1"/>
          </p:cNvSpPr>
          <p:nvPr>
            <p:ph idx="1" hasCustomPrompt="1"/>
          </p:nvPr>
        </p:nvSpPr>
        <p:spPr>
          <a:xfrm>
            <a:off x="609600" y="1214422"/>
            <a:ext cx="10972800" cy="17105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pic>
        <p:nvPicPr>
          <p:cNvPr id="6" name="图片 5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50800"/>
            <a:ext cx="1200059" cy="8103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标题 1"/>
          <p:cNvSpPr>
            <a:spLocks noGrp="1"/>
          </p:cNvSpPr>
          <p:nvPr>
            <p:ph type="title" hasCustomPrompt="1"/>
          </p:nvPr>
        </p:nvSpPr>
        <p:spPr>
          <a:xfrm>
            <a:off x="609600" y="142852"/>
            <a:ext cx="9296427" cy="714380"/>
          </a:xfrm>
        </p:spPr>
        <p:txBody>
          <a:bodyPr/>
          <a:lstStyle/>
          <a:p>
            <a:r>
              <a:rPr lang="zh-CN" altLang="en-US" dirty="0"/>
              <a:t>标题（黑体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28</a:t>
            </a:r>
            <a:r>
              <a:rPr lang="zh-CN" altLang="en-US" dirty="0"/>
              <a:t>磅）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9"/>
          <p:cNvSpPr>
            <a:spLocks noGrp="1"/>
          </p:cNvSpPr>
          <p:nvPr>
            <p:ph type="title"/>
          </p:nvPr>
        </p:nvSpPr>
        <p:spPr>
          <a:xfrm>
            <a:off x="262595" y="289103"/>
            <a:ext cx="9648836" cy="544288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11674475" y="6526071"/>
            <a:ext cx="479427" cy="260349"/>
          </a:xfrm>
        </p:spPr>
        <p:txBody>
          <a:bodyPr/>
          <a:lstStyle/>
          <a:p>
            <a:fld id="{9211C36C-E770-45B7-9C2F-F05045CAF8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占位符 12"/>
          <p:cNvSpPr>
            <a:spLocks noGrp="1"/>
          </p:cNvSpPr>
          <p:nvPr>
            <p:ph type="title"/>
          </p:nvPr>
        </p:nvSpPr>
        <p:spPr>
          <a:xfrm>
            <a:off x="609600" y="142852"/>
            <a:ext cx="9296427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标题（黑体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28</a:t>
            </a:r>
            <a:r>
              <a:rPr lang="zh-CN" altLang="en-US" dirty="0"/>
              <a:t>磅）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"/>
          </p:nvPr>
        </p:nvSpPr>
        <p:spPr>
          <a:xfrm>
            <a:off x="609600" y="1214422"/>
            <a:ext cx="10972800" cy="50720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一级标题（微软雅黑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16</a:t>
            </a:r>
            <a:r>
              <a:rPr lang="zh-CN" altLang="en-US" dirty="0"/>
              <a:t>磅）</a:t>
            </a:r>
            <a:endParaRPr lang="zh-CN" altLang="en-US" dirty="0"/>
          </a:p>
          <a:p>
            <a:pPr lvl="1"/>
            <a:r>
              <a:rPr lang="zh-CN" altLang="en-US" dirty="0"/>
              <a:t>第二级（微软雅黑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磅）</a:t>
            </a:r>
            <a:endParaRPr lang="zh-CN" altLang="en-US" dirty="0"/>
          </a:p>
          <a:p>
            <a:pPr lvl="2"/>
            <a:r>
              <a:rPr lang="zh-CN" altLang="en-US" dirty="0"/>
              <a:t>第三级（微软雅黑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12</a:t>
            </a:r>
            <a:r>
              <a:rPr lang="zh-CN" altLang="en-US" dirty="0"/>
              <a:t>磅）</a:t>
            </a:r>
            <a:endParaRPr lang="zh-CN" altLang="en-US" dirty="0"/>
          </a:p>
        </p:txBody>
      </p:sp>
      <p:sp>
        <p:nvSpPr>
          <p:cNvPr id="8" name="灯片编号占位符 5"/>
          <p:cNvSpPr txBox="1"/>
          <p:nvPr userDrawn="1"/>
        </p:nvSpPr>
        <p:spPr>
          <a:xfrm>
            <a:off x="10992544" y="6418834"/>
            <a:ext cx="55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000" b="1">
                <a:latin typeface="+mn-lt"/>
                <a:cs typeface="Tahoma" panose="020B060403050404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6F3683-639F-495B-B6D2-7385E8028149}" type="slidenum">
              <a:rPr kumimoji="0" lang="zh-CN" altLang="en-US" sz="1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Tahoma" panose="020B0604030504040204" pitchFamily="34" charset="0"/>
              </a:rPr>
            </a:fld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ft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800" kern="12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Wingdings" panose="05000000000000000000" pitchFamily="2" charset="2"/>
        <a:buChar char="p"/>
        <a:defRPr sz="16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742950" indent="-28575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Wingdings" panose="05000000000000000000" pitchFamily="2" charset="2"/>
        <a:buChar char="l"/>
        <a:defRPr sz="14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075055" indent="-160655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348880"/>
            <a:ext cx="10363200" cy="194421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2400"/>
              </a:spcBef>
            </a:pPr>
            <a:r>
              <a:rPr lang="en-US" altLang="zh-CN" sz="5400" dirty="0">
                <a:latin typeface="Calibri" panose="020F0502020204030204" pitchFamily="34" charset="0"/>
                <a:ea typeface="汉仪旗黑-55简" panose="00020600040101010101" pitchFamily="18" charset="-122"/>
                <a:cs typeface="Calibri" panose="020F0502020204030204" pitchFamily="34" charset="0"/>
                <a:sym typeface="Arial" panose="020B0604020202020204" pitchFamily="34" charset="0"/>
              </a:rPr>
              <a:t>Views on Rel-19 RAN4 topics</a:t>
            </a:r>
            <a:endParaRPr lang="en-US" altLang="zh-CN" sz="5400" dirty="0">
              <a:latin typeface="Calibri" panose="020F0502020204030204" pitchFamily="34" charset="0"/>
              <a:ea typeface="汉仪旗黑-55简" panose="00020600040101010101" pitchFamily="18" charset="-122"/>
              <a:cs typeface="Calibri" panose="020F0502020204030204" pitchFamily="34" charset="0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25770" y="5373216"/>
            <a:ext cx="4140460" cy="589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汉仪旗黑-55简" panose="00020600040101010101" pitchFamily="18" charset="-122"/>
                <a:cs typeface="Calibri" panose="020F0502020204030204" pitchFamily="34" charset="0"/>
                <a:sym typeface="Arial" panose="020B0604020202020204" pitchFamily="34" charset="0"/>
              </a:rPr>
              <a:t>China Unicom</a:t>
            </a:r>
            <a:endParaRPr lang="zh-CN" altLang="en-US" sz="2400" b="1" dirty="0">
              <a:latin typeface="Calibri" panose="020F0502020204030204" pitchFamily="34" charset="0"/>
              <a:ea typeface="汉仪旗黑-55简" panose="00020600040101010101" pitchFamily="18" charset="-122"/>
              <a:cs typeface="Calibri" panose="020F0502020204030204" pitchFamily="34" charset="0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6685" y="111760"/>
            <a:ext cx="119354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 hangingPunct="1"/>
            <a:r>
              <a:rPr lang="en-GB" altLang="zh-CN" b="1" dirty="0"/>
              <a:t>3GPP TSG RAN Rel-19 workshop							</a:t>
            </a:r>
            <a:r>
              <a:rPr lang="en-GB" altLang="zh-CN" b="1" dirty="0" smtClean="0"/>
              <a:t>RWS-230190</a:t>
            </a:r>
            <a:endParaRPr lang="en-GB" altLang="zh-CN" b="1" dirty="0" smtClean="0"/>
          </a:p>
          <a:p>
            <a:pPr hangingPunct="0"/>
            <a:r>
              <a:rPr lang="en-GB" altLang="zh-CN" b="1" dirty="0"/>
              <a:t>Taipei, June 15 - 16, 2023</a:t>
            </a:r>
            <a:endParaRPr lang="en-GB" altLang="zh-CN" b="1" dirty="0"/>
          </a:p>
          <a:p>
            <a:pPr hangingPunct="0"/>
            <a:r>
              <a:rPr lang="en-GB" altLang="zh-CN" sz="1800" b="1" dirty="0"/>
              <a:t>Agenda Item:</a:t>
            </a:r>
            <a:r>
              <a:rPr lang="en-US" altLang="en-GB" sz="1800" b="1" dirty="0"/>
              <a:t>	6</a:t>
            </a:r>
            <a:endParaRPr lang="en-GB" altLang="zh-CN" sz="1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Overview of potential Rel-19 RAN4 topics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214120"/>
            <a:ext cx="10972800" cy="637540"/>
          </a:xfrm>
        </p:spPr>
        <p:txBody>
          <a:bodyPr/>
          <a:p>
            <a:r>
              <a:rPr lang="en-US" altLang="zh-CN" sz="1800"/>
              <a:t>Following topics should be considered in Rel-19 RAN4 package:</a:t>
            </a:r>
            <a:endParaRPr lang="en-US" altLang="zh-CN" sz="1800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94690" y="2139950"/>
            <a:ext cx="4937125" cy="4219575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p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742950" indent="-285750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l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075055" indent="-160655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charset="0"/>
              <a:buChar char="l"/>
            </a:pPr>
            <a:r>
              <a:rPr lang="en-US" altLang="zh-CN" sz="1800"/>
              <a:t>FR1 enhancement</a:t>
            </a:r>
            <a:endParaRPr lang="en-US" altLang="zh-CN" sz="1800"/>
          </a:p>
          <a:p>
            <a:pPr>
              <a:buFont typeface="Wingdings" panose="05000000000000000000" charset="0"/>
              <a:buChar char="l"/>
            </a:pPr>
            <a:r>
              <a:rPr lang="en-US" altLang="zh-CN" sz="1800"/>
              <a:t>FR2 enhancement</a:t>
            </a:r>
            <a:endParaRPr lang="en-US" altLang="zh-CN" sz="1800"/>
          </a:p>
          <a:p>
            <a:pPr>
              <a:buFont typeface="Wingdings" panose="05000000000000000000" charset="0"/>
              <a:buChar char="l"/>
            </a:pPr>
            <a:r>
              <a:rPr lang="en-US" altLang="zh-CN" sz="1800"/>
              <a:t>RRM enhancement</a:t>
            </a:r>
            <a:endParaRPr lang="en-US" altLang="zh-CN" sz="1800"/>
          </a:p>
          <a:p>
            <a:pPr>
              <a:buFont typeface="Wingdings" panose="05000000000000000000" charset="0"/>
              <a:buChar char="l"/>
            </a:pPr>
            <a:r>
              <a:rPr lang="en-US" altLang="zh-CN" sz="1800"/>
              <a:t>AI/ML for RAN4</a:t>
            </a:r>
            <a:endParaRPr lang="en-US" altLang="zh-CN" sz="1800"/>
          </a:p>
          <a:p>
            <a:pPr>
              <a:buFont typeface="Wingdings" panose="05000000000000000000" charset="0"/>
              <a:buChar char="l"/>
            </a:pPr>
            <a:r>
              <a:rPr lang="en-US" altLang="zh-CN" sz="1800"/>
              <a:t>NTN enhancement</a:t>
            </a:r>
            <a:endParaRPr lang="en-US" altLang="zh-CN" sz="1800"/>
          </a:p>
          <a:p>
            <a:pPr>
              <a:buFont typeface="Wingdings" panose="05000000000000000000" charset="0"/>
              <a:buChar char="l"/>
            </a:pPr>
            <a:r>
              <a:rPr lang="en-US" altLang="zh-CN" sz="1800">
                <a:sym typeface="+mn-ea"/>
              </a:rPr>
              <a:t>BS RF evolutions</a:t>
            </a:r>
            <a:endParaRPr lang="en-US" altLang="zh-CN" sz="1800"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r>
              <a:rPr lang="en-US" altLang="zh-CN" sz="1800"/>
              <a:t>Testing enhancement</a:t>
            </a:r>
            <a:endParaRPr lang="en-US" altLang="zh-CN" sz="1800"/>
          </a:p>
          <a:p>
            <a:pPr>
              <a:buFont typeface="Wingdings" panose="05000000000000000000" charset="0"/>
              <a:buChar char="l"/>
            </a:pPr>
            <a:endParaRPr lang="en-US" altLang="zh-CN" sz="1800"/>
          </a:p>
        </p:txBody>
      </p:sp>
      <p:sp>
        <p:nvSpPr>
          <p:cNvPr id="6" name="文本框 5"/>
          <p:cNvSpPr txBox="1"/>
          <p:nvPr/>
        </p:nvSpPr>
        <p:spPr>
          <a:xfrm>
            <a:off x="2278380" y="1917700"/>
            <a:ext cx="1682750" cy="36830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/>
                </a:solidFill>
              </a:rPr>
              <a:t>Non-Spectrum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6527165" y="2139950"/>
            <a:ext cx="4937125" cy="4219575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p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742950" indent="-285750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l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075055" indent="-160655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charset="0"/>
              <a:buChar char="l"/>
            </a:pPr>
            <a:r>
              <a:rPr lang="en-US" altLang="zh-CN" sz="1800"/>
              <a:t>CA/DC/SUL band combinations</a:t>
            </a:r>
            <a:endParaRPr lang="en-US" altLang="zh-CN" sz="1800"/>
          </a:p>
          <a:p>
            <a:pPr>
              <a:buFont typeface="Wingdings" panose="05000000000000000000" charset="0"/>
              <a:buChar char="l"/>
            </a:pPr>
            <a:r>
              <a:rPr lang="en-US" altLang="zh-CN" sz="1800"/>
              <a:t>HPUE</a:t>
            </a:r>
            <a:endParaRPr lang="en-US" altLang="zh-CN" sz="1800"/>
          </a:p>
          <a:p>
            <a:pPr>
              <a:buFont typeface="Wingdings" panose="05000000000000000000" charset="0"/>
              <a:buChar char="l"/>
            </a:pPr>
            <a:r>
              <a:rPr lang="en-US" altLang="zh-CN" sz="1800"/>
              <a:t>UE 3Tx enhancements</a:t>
            </a:r>
            <a:endParaRPr lang="en-US" altLang="zh-CN" sz="1800"/>
          </a:p>
        </p:txBody>
      </p:sp>
      <p:sp>
        <p:nvSpPr>
          <p:cNvPr id="9" name="文本框 8"/>
          <p:cNvSpPr txBox="1"/>
          <p:nvPr/>
        </p:nvSpPr>
        <p:spPr>
          <a:xfrm>
            <a:off x="8182610" y="1917700"/>
            <a:ext cx="1682750" cy="36830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/>
                </a:solidFill>
              </a:rPr>
              <a:t>Spectrum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Non-spectrum RAN4 topics</a:t>
            </a:r>
            <a:endParaRPr lang="en-US" altLang="zh-CN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928370" y="1773555"/>
            <a:ext cx="3204210" cy="1504950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p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742950" indent="-285750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l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075055" indent="-160655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Font typeface="Wingdings" panose="05000000000000000000" charset="0"/>
              <a:buChar char="l"/>
            </a:pPr>
            <a:r>
              <a:rPr lang="en-US" altLang="zh-CN" sz="1800">
                <a:sym typeface="+mn-ea"/>
              </a:rPr>
              <a:t>PC1.5 for Intra-band CA</a:t>
            </a:r>
            <a:endParaRPr lang="en-US" altLang="zh-CN" sz="1800"/>
          </a:p>
          <a:p>
            <a:pPr lvl="0">
              <a:buFont typeface="Wingdings" panose="05000000000000000000" charset="0"/>
              <a:buChar char="l"/>
            </a:pPr>
            <a:r>
              <a:rPr lang="en-US" altLang="zh-CN" sz="1800">
                <a:sym typeface="+mn-ea"/>
              </a:rPr>
              <a:t>6Rx for smart phone</a:t>
            </a:r>
            <a:endParaRPr lang="en-US" altLang="zh-CN" sz="1800"/>
          </a:p>
          <a:p>
            <a:pPr lvl="0">
              <a:buFont typeface="Wingdings" panose="05000000000000000000" charset="0"/>
              <a:buChar char="l"/>
            </a:pPr>
            <a:r>
              <a:rPr lang="en-US" altLang="zh-CN" sz="1800">
                <a:sym typeface="+mn-ea"/>
              </a:rPr>
              <a:t>Enable CA for 4Tx CPE</a:t>
            </a:r>
            <a:endParaRPr lang="en-US" altLang="zh-CN" sz="18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72235" y="1551305"/>
            <a:ext cx="2322830" cy="36830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/>
                </a:solidFill>
              </a:rPr>
              <a:t>FR1 enhancement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584065" y="1774825"/>
            <a:ext cx="3559810" cy="1513840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p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742950" indent="-285750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l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075055" indent="-160655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Font typeface="Wingdings" panose="05000000000000000000" charset="0"/>
              <a:buChar char="l"/>
            </a:pPr>
            <a:r>
              <a:rPr lang="en-US" altLang="zh-CN" sz="1800">
                <a:sym typeface="+mn-ea"/>
              </a:rPr>
              <a:t>UE Multi-panel Transmission</a:t>
            </a:r>
            <a:endParaRPr lang="en-US" altLang="zh-CN" sz="1800">
              <a:sym typeface="+mn-ea"/>
            </a:endParaRPr>
          </a:p>
          <a:p>
            <a:pPr lvl="0">
              <a:buFont typeface="Wingdings" panose="05000000000000000000" charset="0"/>
              <a:buChar char="l"/>
            </a:pPr>
            <a:r>
              <a:rPr lang="en-US" altLang="zh-CN" sz="1800">
                <a:sym typeface="+mn-ea"/>
              </a:rPr>
              <a:t>3Tx with FR2 bands</a:t>
            </a:r>
            <a:endParaRPr lang="en-US" altLang="zh-CN" sz="1800">
              <a:sym typeface="+mn-ea"/>
            </a:endParaRPr>
          </a:p>
          <a:p>
            <a:pPr lvl="0">
              <a:buFont typeface="Wingdings" panose="05000000000000000000" charset="0"/>
              <a:buChar char="l"/>
            </a:pPr>
            <a:r>
              <a:rPr lang="en-US" altLang="zh-CN" sz="1800">
                <a:sym typeface="+mn-ea"/>
              </a:rPr>
              <a:t>Others</a:t>
            </a:r>
            <a:endParaRPr lang="en-US" altLang="zh-CN" sz="180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1440" y="1552575"/>
            <a:ext cx="2322830" cy="36830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/>
                </a:solidFill>
              </a:rPr>
              <a:t>FR2 enhancement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8676640" y="1773555"/>
            <a:ext cx="3323590" cy="1511935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p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742950" indent="-285750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l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075055" indent="-160655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buFont typeface="Wingdings" panose="05000000000000000000" charset="0"/>
              <a:buChar char="l"/>
            </a:pPr>
            <a:r>
              <a:rPr lang="en-US" altLang="zh-CN" sz="1800">
                <a:sym typeface="+mn-ea"/>
              </a:rPr>
              <a:t>FR2-specific enhancement</a:t>
            </a:r>
            <a:endParaRPr lang="en-US" altLang="zh-CN" sz="1800">
              <a:sym typeface="+mn-ea"/>
            </a:endParaRPr>
          </a:p>
          <a:p>
            <a:pPr lvl="0">
              <a:buFont typeface="Wingdings" panose="05000000000000000000" charset="0"/>
              <a:buChar char="l"/>
            </a:pPr>
            <a:r>
              <a:rPr lang="en-US" altLang="zh-CN" sz="1800">
                <a:sym typeface="+mn-ea"/>
              </a:rPr>
              <a:t>Others</a:t>
            </a:r>
            <a:endParaRPr lang="en-US" altLang="zh-CN" sz="1800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92260" y="1551305"/>
            <a:ext cx="2322830" cy="36957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noAutofit/>
          </a:bodyPr>
          <a:p>
            <a:pPr algn="ctr"/>
            <a:r>
              <a:rPr lang="en-US" altLang="zh-CN">
                <a:solidFill>
                  <a:schemeClr val="bg1"/>
                </a:solidFill>
              </a:rPr>
              <a:t>RRM enhancement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0" name="内容占位符 2"/>
          <p:cNvSpPr>
            <a:spLocks noGrp="1"/>
          </p:cNvSpPr>
          <p:nvPr/>
        </p:nvSpPr>
        <p:spPr>
          <a:xfrm>
            <a:off x="2372995" y="4139565"/>
            <a:ext cx="3323590" cy="1835785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p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742950" indent="-285750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l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075055" indent="-160655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buFont typeface="Wingdings" panose="05000000000000000000" charset="0"/>
              <a:buChar char="l"/>
            </a:pPr>
            <a:r>
              <a:rPr lang="en-US" altLang="zh-CN" sz="1800">
                <a:sym typeface="+mn-ea"/>
              </a:rPr>
              <a:t>AI testing issues</a:t>
            </a:r>
            <a:endParaRPr lang="en-US" altLang="zh-CN" sz="1800">
              <a:sym typeface="+mn-ea"/>
            </a:endParaRPr>
          </a:p>
          <a:p>
            <a:pPr marL="0" lvl="1">
              <a:buFont typeface="Wingdings" panose="05000000000000000000" charset="0"/>
              <a:buChar char="l"/>
            </a:pPr>
            <a:r>
              <a:rPr lang="en-US" altLang="zh-CN" sz="1800">
                <a:sym typeface="+mn-ea"/>
              </a:rPr>
              <a:t>AI-based requirements optimization</a:t>
            </a:r>
            <a:endParaRPr lang="en-US" altLang="zh-CN" sz="1800">
              <a:sym typeface="+mn-ea"/>
            </a:endParaRPr>
          </a:p>
          <a:p>
            <a:pPr lvl="0">
              <a:buFont typeface="Wingdings" panose="05000000000000000000" charset="0"/>
              <a:buChar char="l"/>
            </a:pPr>
            <a:r>
              <a:rPr lang="en-US" altLang="zh-CN" sz="1800">
                <a:sym typeface="+mn-ea"/>
              </a:rPr>
              <a:t>Others</a:t>
            </a:r>
            <a:endParaRPr lang="en-US" altLang="zh-CN" sz="1800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88615" y="3917315"/>
            <a:ext cx="2322830" cy="36830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/>
                </a:solidFill>
              </a:rPr>
              <a:t>AI/ML for RAN4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2" name="内容占位符 2"/>
          <p:cNvSpPr>
            <a:spLocks noGrp="1"/>
          </p:cNvSpPr>
          <p:nvPr/>
        </p:nvSpPr>
        <p:spPr>
          <a:xfrm>
            <a:off x="6870065" y="4115435"/>
            <a:ext cx="3323590" cy="1504950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p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742950" indent="-285750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Wingdings" panose="05000000000000000000" pitchFamily="2" charset="2"/>
              <a:buChar char="l"/>
              <a:defRPr sz="14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075055" indent="-160655" algn="l" rtl="0" eaLnBrk="1" fontAlgn="base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buFont typeface="Wingdings" panose="05000000000000000000" charset="0"/>
              <a:buChar char="l"/>
            </a:pPr>
            <a:r>
              <a:rPr lang="en-US" altLang="zh-CN" sz="1800">
                <a:sym typeface="+mn-ea"/>
              </a:rPr>
              <a:t>HPUE for NTN</a:t>
            </a:r>
            <a:endParaRPr lang="en-US" altLang="zh-CN" sz="1800">
              <a:sym typeface="+mn-ea"/>
            </a:endParaRPr>
          </a:p>
          <a:p>
            <a:pPr lvl="0">
              <a:buFont typeface="Wingdings" panose="05000000000000000000" charset="0"/>
              <a:buChar char="l"/>
            </a:pPr>
            <a:r>
              <a:rPr lang="en-US" altLang="zh-CN" sz="1800">
                <a:sym typeface="+mn-ea"/>
              </a:rPr>
              <a:t>Others</a:t>
            </a:r>
            <a:endParaRPr lang="en-US" altLang="zh-CN" sz="1800"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85685" y="3893185"/>
            <a:ext cx="2322830" cy="36830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/>
                </a:solidFill>
              </a:rPr>
              <a:t>NTN enhancement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Non-spectrum topic: Enhanced </a:t>
            </a:r>
            <a:r>
              <a:rPr lang="en-US" altLang="zh-CN" dirty="0" err="1"/>
              <a:t>mmW</a:t>
            </a:r>
            <a:r>
              <a:rPr lang="en-US" altLang="zh-CN" dirty="0"/>
              <a:t> techniques in </a:t>
            </a:r>
            <a:r>
              <a:rPr lang="en-US" altLang="zh-CN" dirty="0" smtClean="0"/>
              <a:t>RRM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095" y="980440"/>
            <a:ext cx="7171690" cy="5311140"/>
          </a:xfrm>
        </p:spPr>
        <p:txBody>
          <a:bodyPr/>
          <a:p>
            <a:r>
              <a:rPr lang="en-US" altLang="zh-CN" sz="1800" dirty="0">
                <a:sym typeface="+mn-ea"/>
              </a:rPr>
              <a:t>Motivation for FR2 measurement delay reduction</a:t>
            </a:r>
            <a:r>
              <a:rPr lang="en-US" altLang="zh-CN" sz="1800" dirty="0" smtClean="0"/>
              <a:t>:</a:t>
            </a:r>
            <a:endParaRPr lang="en-US" altLang="zh-CN" sz="1800" dirty="0" smtClean="0"/>
          </a:p>
          <a:p>
            <a:pPr lvl="1"/>
            <a:r>
              <a:rPr lang="en-US" altLang="zh-CN" sz="1600" dirty="0"/>
              <a:t>Measurement delay causes longer time for FR2 UE to handover from one cell to another, which degrades the mobility performance in 5G mmWave network</a:t>
            </a:r>
            <a:endParaRPr lang="en-US" altLang="zh-CN" sz="1600" dirty="0"/>
          </a:p>
          <a:p>
            <a:pPr lvl="1"/>
            <a:r>
              <a:rPr lang="en-US" altLang="zh-CN" sz="1600" dirty="0"/>
              <a:t>The main source of larger delay comparing to FR1 is the need of measuring 8 beams for FR2, with potential to be optimized for better FR2 network performance</a:t>
            </a:r>
            <a:endParaRPr lang="en-US" altLang="zh-CN" sz="1600" dirty="0"/>
          </a:p>
          <a:p>
            <a:pPr lvl="1"/>
            <a:r>
              <a:rPr lang="en-US" altLang="zh-CN" sz="1600" dirty="0"/>
              <a:t>Reduced measurement delay mechanisms/requirements to be studied/specified in Rel-19</a:t>
            </a:r>
            <a:endParaRPr lang="en-US" altLang="zh-CN" sz="1600" dirty="0"/>
          </a:p>
          <a:p>
            <a:pPr lvl="0"/>
            <a:endParaRPr lang="en-US" altLang="zh-CN" sz="1200" dirty="0">
              <a:sym typeface="+mn-ea"/>
            </a:endParaRPr>
          </a:p>
          <a:p>
            <a:pPr lvl="0"/>
            <a:r>
              <a:rPr lang="en-US" altLang="zh-CN" sz="1800" dirty="0">
                <a:sym typeface="+mn-ea"/>
              </a:rPr>
              <a:t>Potential objectives</a:t>
            </a:r>
            <a:r>
              <a:rPr lang="en-US" altLang="zh-CN" sz="1800" dirty="0" smtClean="0">
                <a:sym typeface="+mn-ea"/>
              </a:rPr>
              <a:t>:</a:t>
            </a:r>
            <a:endParaRPr lang="en-US" altLang="zh-CN" sz="1800" dirty="0" smtClean="0"/>
          </a:p>
          <a:p>
            <a:pPr lvl="1"/>
            <a:r>
              <a:rPr lang="en-US" altLang="zh-CN" sz="1600" dirty="0"/>
              <a:t>Study/Specify mechanism for RRM measurement of FR2 handover process, targeting at reducing the meausrement delay</a:t>
            </a:r>
            <a:endParaRPr lang="en-US" altLang="zh-CN" sz="1600" dirty="0"/>
          </a:p>
          <a:p>
            <a:pPr lvl="1"/>
            <a:r>
              <a:rPr lang="en-US" altLang="zh-CN" sz="1600" dirty="0"/>
              <a:t>Specify reduced RRM requirements for </a:t>
            </a:r>
            <a:r>
              <a:rPr lang="en-US" altLang="zh-CN" sz="1600" dirty="0">
                <a:sym typeface="+mn-ea"/>
              </a:rPr>
              <a:t>FR2 handover process, if needed</a:t>
            </a:r>
            <a:endParaRPr lang="en-US" altLang="zh-CN" sz="1600" dirty="0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00" y="2204720"/>
            <a:ext cx="4880610" cy="321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dirty="0">
                <a:sym typeface="+mn-ea"/>
              </a:rPr>
              <a:t>Spectrum topic: HPUE Basket Work Items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1800"/>
              <a:t>Rel-18 Continuations:</a:t>
            </a:r>
            <a:endParaRPr lang="en-US" altLang="zh-CN" sz="1800"/>
          </a:p>
          <a:p>
            <a:pPr lvl="1"/>
            <a:r>
              <a:rPr lang="en-US" altLang="zh-CN" sz="1600">
                <a:sym typeface="+mn-ea"/>
              </a:rPr>
              <a:t>R19 High power UE for FR1 for FDD single band(s) with power class 2</a:t>
            </a:r>
            <a:endParaRPr lang="en-US" altLang="zh-CN" sz="1600">
              <a:sym typeface="+mn-ea"/>
            </a:endParaRPr>
          </a:p>
          <a:p>
            <a:pPr lvl="1"/>
            <a:r>
              <a:rPr lang="en-US" altLang="zh-CN" sz="1600">
                <a:sym typeface="+mn-ea"/>
              </a:rPr>
              <a:t>R19 High power UE for inter-band CA/DC with PC2 on FDD UL band</a:t>
            </a:r>
            <a:endParaRPr lang="zh-CN" altLang="en-US" sz="1600"/>
          </a:p>
          <a:p>
            <a:pPr lvl="1"/>
            <a:r>
              <a:rPr lang="en-US" altLang="zh-CN" sz="1600">
                <a:sym typeface="+mn-ea"/>
              </a:rPr>
              <a:t>R19 Basket WI covers new requests and R18 leftover requests</a:t>
            </a:r>
            <a:endParaRPr lang="en-US" altLang="zh-CN" sz="1600"/>
          </a:p>
          <a:p>
            <a:endParaRPr lang="en-US" altLang="zh-CN" sz="1600"/>
          </a:p>
          <a:p>
            <a:r>
              <a:rPr lang="en-US" altLang="zh-CN" sz="1800"/>
              <a:t>New Rel-19 Proposals:</a:t>
            </a:r>
            <a:endParaRPr lang="en-US" altLang="zh-CN" sz="1800"/>
          </a:p>
          <a:p>
            <a:pPr lvl="1"/>
            <a:r>
              <a:rPr lang="en-US" altLang="zh-CN" sz="1600">
                <a:sym typeface="+mn-ea"/>
              </a:rPr>
              <a:t>New WI on PC2 and PC1.5 HPUE for UL inter-band CA</a:t>
            </a:r>
            <a:endParaRPr lang="en-US" altLang="zh-CN" sz="1600">
              <a:sym typeface="+mn-ea"/>
            </a:endParaRPr>
          </a:p>
          <a:p>
            <a:pPr lvl="2"/>
            <a:r>
              <a:rPr lang="en-US" altLang="zh-CN" sz="1400">
                <a:sym typeface="+mn-ea"/>
              </a:rPr>
              <a:t>covering various FDD/TDD UL Tx power combinations </a:t>
            </a:r>
            <a:endParaRPr lang="en-US" altLang="zh-CN" sz="1400">
              <a:sym typeface="+mn-ea"/>
            </a:endParaRPr>
          </a:p>
          <a:p>
            <a:pPr lvl="1"/>
            <a:endParaRPr lang="en-US" altLang="zh-CN" sz="1400"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309786" y="2786059"/>
            <a:ext cx="7602638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Calibri" panose="020F0502020204030204" pitchFamily="34" charset="0"/>
                <a:ea typeface="汉仪旗黑-55简" panose="00020600040101010101" pitchFamily="18" charset="-122"/>
                <a:cs typeface="Calibri" panose="020F0502020204030204" pitchFamily="34" charset="0"/>
                <a:sym typeface="Arial" panose="020B0604020202020204" pitchFamily="34" charset="0"/>
              </a:rPr>
              <a:t>Thanks!</a:t>
            </a:r>
            <a:endParaRPr lang="zh-CN" altLang="en-US" sz="4800" b="1" dirty="0">
              <a:solidFill>
                <a:schemeClr val="bg1"/>
              </a:solidFill>
              <a:latin typeface="Calibri" panose="020F0502020204030204" pitchFamily="34" charset="0"/>
              <a:ea typeface="汉仪旗黑-55简" panose="00020600040101010101" pitchFamily="18" charset="-122"/>
              <a:cs typeface="Calibri" panose="020F050202020403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2606c986-0e7a-4c75-ba57-bb5933dd2488"/>
  <p:tag name="COMMONDATA" val="eyJoZGlkIjoiY2ZhYWQ2MDBjZTcwMzkwNzk5ZjZjNGUxMzQyODQ2MzgifQ=="/>
</p:tagLst>
</file>

<file path=ppt/theme/theme1.xml><?xml version="1.0" encoding="utf-8"?>
<a:theme xmlns:a="http://schemas.openxmlformats.org/drawingml/2006/main" name="汇报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字体_wenbo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1778</Words>
  <Application>WPS 演示</Application>
  <PresentationFormat>宽屏</PresentationFormat>
  <Paragraphs>84</Paragraphs>
  <Slides>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Tahoma</vt:lpstr>
      <vt:lpstr>微软雅黑</vt:lpstr>
      <vt:lpstr>黑体</vt:lpstr>
      <vt:lpstr>Calibri</vt:lpstr>
      <vt:lpstr>汉仪旗黑-55简</vt:lpstr>
      <vt:lpstr>Wingdings</vt:lpstr>
      <vt:lpstr>等线</vt:lpstr>
      <vt:lpstr>Arial Unicode MS</vt:lpstr>
      <vt:lpstr>汇报模板</vt:lpstr>
      <vt:lpstr>Views on Rel-19 RAN4 topics</vt:lpstr>
      <vt:lpstr>Overview of potential Rel-19 RAN4 topics</vt:lpstr>
      <vt:lpstr>Non-spectrum RAN4 topics</vt:lpstr>
      <vt:lpstr>Non- spectrum topic: Enhanced mmW techniques in RRM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项目制实施思路研讨</dc:title>
  <dc:creator/>
  <cp:lastModifiedBy>China Unicom</cp:lastModifiedBy>
  <cp:revision>378</cp:revision>
  <dcterms:created xsi:type="dcterms:W3CDTF">2020-12-10T04:07:00Z</dcterms:created>
  <dcterms:modified xsi:type="dcterms:W3CDTF">2023-05-31T07:26:17Z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2052-11.8.2.11824</vt:lpwstr>
  </property>
  <property fmtid="{D5CDD505-2E9C-101B-9397-08002B2CF9AE}" pid="3" name="ICV">
    <vt:lpwstr>2CF5FF95AEFF4CAF902E11AEDE7F8FA8</vt:lpwstr>
  </property>
</Properties>
</file>