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8"/>
  </p:notesMasterIdLst>
  <p:handoutMasterIdLst>
    <p:handoutMasterId r:id="rId9"/>
  </p:handoutMasterIdLst>
  <p:sldIdLst>
    <p:sldId id="283" r:id="rId2"/>
    <p:sldId id="1494" r:id="rId3"/>
    <p:sldId id="1107" r:id="rId4"/>
    <p:sldId id="1110" r:id="rId5"/>
    <p:sldId id="1111" r:id="rId6"/>
    <p:sldId id="1496" r:id="rId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494"/>
            <p14:sldId id="1107"/>
            <p14:sldId id="1110"/>
            <p14:sldId id="1111"/>
            <p14:sldId id="14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0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8C4"/>
    <a:srgbClr val="170BB5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3487" autoAdjust="0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02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363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633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4274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4819" y="6489700"/>
            <a:ext cx="2797208" cy="45561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1215182"/>
            <a:r>
              <a:rPr lang="de-DE" altLang="zh-CN">
                <a:solidFill>
                  <a:srgbClr val="000000"/>
                </a:solidFill>
              </a:rPr>
              <a:t>Page </a:t>
            </a:r>
            <a:fld id="{E5F3DFBE-BC68-492F-BC92-10B6603BCB0D}" type="slidenum">
              <a:rPr lang="de-DE" altLang="zh-CN" smtClean="0">
                <a:solidFill>
                  <a:srgbClr val="000000"/>
                </a:solidFill>
              </a:rPr>
              <a:pPr defTabSz="1215182"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03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48479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AI/ML for NG-RAN in Rel-19</a:t>
            </a:r>
          </a:p>
          <a:p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s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upport </a:t>
            </a: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more use cases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RWS-230188</a:t>
            </a:r>
            <a:endParaRPr lang="zh-CN" altLang="zh-CN" sz="11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71192" y="256958"/>
            <a:ext cx="11098623" cy="612175"/>
          </a:xfrm>
        </p:spPr>
        <p:txBody>
          <a:bodyPr/>
          <a:lstStyle/>
          <a:p>
            <a:r>
              <a:rPr lang="en-US" altLang="zh-CN" b="1" dirty="0"/>
              <a:t>General Introduction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371192" y="941560"/>
            <a:ext cx="11280618" cy="5069941"/>
          </a:xfrm>
        </p:spPr>
        <p:txBody>
          <a:bodyPr/>
          <a:lstStyle/>
          <a:p>
            <a:r>
              <a:rPr lang="en-US" altLang="zh-CN" sz="2400" b="1" dirty="0"/>
              <a:t>Summary of Rel-18</a:t>
            </a:r>
          </a:p>
          <a:p>
            <a:pPr marL="442913" lvl="1" indent="-261938"/>
            <a:r>
              <a:rPr lang="en-US" altLang="zh-CN" sz="1600" b="1" kern="0" dirty="0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Artificial Intelligence / Machine Learning (AI/ML) for NG-RAN principles achieved</a:t>
            </a:r>
            <a:r>
              <a:rPr lang="zh-CN" altLang="en-US" sz="1600" b="1" kern="0" dirty="0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in</a:t>
            </a:r>
            <a:r>
              <a:rPr lang="zh-CN" altLang="en-US" sz="1600" b="1" kern="0" dirty="0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Rel-18</a:t>
            </a:r>
          </a:p>
          <a:p>
            <a:pPr marL="715963" lvl="2" indent="-273050"/>
            <a:r>
              <a:rPr lang="en-US" altLang="zh-CN" sz="1600" dirty="0"/>
              <a:t>AI/ML algorithms and models are out of 3GPP scope</a:t>
            </a:r>
          </a:p>
          <a:p>
            <a:pPr marL="715963" lvl="2" indent="-273050"/>
            <a:r>
              <a:rPr lang="en-US" sz="1600" dirty="0"/>
              <a:t>Details of AI/ML model's performance feedback </a:t>
            </a:r>
            <a:r>
              <a:rPr lang="en-US" altLang="zh-CN" sz="1600" dirty="0"/>
              <a:t>are out of 3GPP scope</a:t>
            </a:r>
          </a:p>
          <a:p>
            <a:pPr marL="715963" lvl="2" indent="-273050"/>
            <a:r>
              <a:rPr lang="en-US" altLang="zh-CN" sz="1600" dirty="0"/>
              <a:t>Base on existing RAN architecture, data security and privacy should be respected</a:t>
            </a:r>
            <a:endParaRPr lang="zh-CN" altLang="en-US" sz="1600" dirty="0"/>
          </a:p>
          <a:p>
            <a:pPr marL="715963" lvl="2" indent="-273050"/>
            <a:r>
              <a:rPr lang="en-US" altLang="zh-CN" sz="1600" dirty="0" err="1"/>
              <a:t>Signalling</a:t>
            </a:r>
            <a:r>
              <a:rPr lang="en-US" altLang="zh-CN" sz="1600" dirty="0"/>
              <a:t> procedures between network nodes (mainly on </a:t>
            </a:r>
            <a:r>
              <a:rPr lang="en-US" altLang="zh-CN" sz="1600" dirty="0" err="1"/>
              <a:t>Xn</a:t>
            </a:r>
            <a:r>
              <a:rPr lang="en-US" altLang="zh-CN" sz="1600" dirty="0"/>
              <a:t> so far) used for the exchange of AI/ML related information (e.g., input, output, feedback, …) are use case and data type agnostic </a:t>
            </a:r>
          </a:p>
          <a:p>
            <a:pPr marL="442913" lvl="1" indent="-261938"/>
            <a:r>
              <a:rPr lang="en-US" altLang="zh-CN" sz="16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RAN3 should finalize the following three u</a:t>
            </a:r>
            <a:r>
              <a:rPr lang="en-US" altLang="ja-JP" sz="16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se cases</a:t>
            </a:r>
          </a:p>
          <a:p>
            <a:pPr marL="715963" lvl="2" indent="-273050"/>
            <a:r>
              <a:rPr lang="en-US" altLang="ja-JP" sz="1600" dirty="0"/>
              <a:t>Network Energy Saving, Load Balancing, Mobility Optimization</a:t>
            </a:r>
          </a:p>
          <a:p>
            <a:pPr marL="179316" lvl="1"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2400" b="1" dirty="0"/>
              <a:t>View on AI/ML for NG-RAN in Rel-19</a:t>
            </a:r>
          </a:p>
          <a:p>
            <a:pPr marL="442913" lvl="1" indent="-261938"/>
            <a:r>
              <a:rPr lang="en-US" altLang="zh-CN" sz="16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AI/ML principles achieved in Rel-18 shall still apply to Rel-19</a:t>
            </a:r>
          </a:p>
          <a:p>
            <a:pPr marL="442913" lvl="1" indent="-261938"/>
            <a:r>
              <a:rPr lang="en-US" altLang="zh-CN" sz="1600" b="1" kern="0" dirty="0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Rel-19 should enhance Rel-18 use cases if any, and continue to work on potential </a:t>
            </a:r>
            <a:r>
              <a:rPr lang="en-US" altLang="zh-CN" sz="16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new use cases which benefit </a:t>
            </a:r>
            <a:r>
              <a:rPr lang="en-US" altLang="zh-CN" sz="1600" b="1" kern="0" dirty="0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from using AI/ML </a:t>
            </a:r>
            <a:r>
              <a:rPr lang="en-US" altLang="zh-CN" sz="1600" b="1" kern="0" dirty="0" smtClean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techniques</a:t>
            </a:r>
            <a:endParaRPr lang="zh-CN" altLang="en-US" sz="1600" b="1" kern="0" dirty="0">
              <a:solidFill>
                <a:srgbClr val="1D1D1A"/>
              </a:solidFill>
              <a:latin typeface="Arial" panose="020B0604020202020204" pitchFamily="34" charset="0"/>
              <a:ea typeface="华文细黑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69221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1"/>
          <p:cNvSpPr txBox="1">
            <a:spLocks/>
          </p:cNvSpPr>
          <p:nvPr/>
        </p:nvSpPr>
        <p:spPr>
          <a:xfrm>
            <a:off x="0" y="39662"/>
            <a:ext cx="3329027" cy="436017"/>
          </a:xfrm>
          <a:prstGeom prst="rect">
            <a:avLst/>
          </a:prstGeom>
        </p:spPr>
        <p:txBody>
          <a:bodyPr vert="horz" wrap="none" lIns="71983" tIns="0" rIns="0" bIns="0" rtlCol="0" anchor="ctr" anchorCtr="0">
            <a:spAutoFit/>
          </a:bodyPr>
          <a:lstStyle>
            <a:lvl1pPr marL="0" indent="0" algn="l" defTabSz="1187679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sz="3636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9076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60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44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28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12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5996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380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7639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fontAlgn="auto">
              <a:lnSpc>
                <a:spcPts val="3429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199" b="1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RACH Optimization</a:t>
            </a:r>
          </a:p>
        </p:txBody>
      </p:sp>
      <p:cxnSp>
        <p:nvCxnSpPr>
          <p:cNvPr id="114" name="直接连接符 113"/>
          <p:cNvCxnSpPr/>
          <p:nvPr/>
        </p:nvCxnSpPr>
        <p:spPr>
          <a:xfrm>
            <a:off x="39328" y="620688"/>
            <a:ext cx="1208284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77209" y="806378"/>
            <a:ext cx="10463632" cy="5459749"/>
            <a:chOff x="72806" y="1528837"/>
            <a:chExt cx="7380123" cy="4737288"/>
          </a:xfrm>
        </p:grpSpPr>
        <p:sp>
          <p:nvSpPr>
            <p:cNvPr id="102" name="矩形 101"/>
            <p:cNvSpPr/>
            <p:nvPr/>
          </p:nvSpPr>
          <p:spPr>
            <a:xfrm>
              <a:off x="107062" y="1829676"/>
              <a:ext cx="3860557" cy="4436449"/>
            </a:xfrm>
            <a:prstGeom prst="rect">
              <a:avLst/>
            </a:prstGeom>
            <a:noFill/>
            <a:ln w="19050">
              <a:solidFill>
                <a:schemeClr val="tx1">
                  <a:lumMod val="25000"/>
                  <a:lumOff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72806" y="1960997"/>
              <a:ext cx="3084890" cy="3503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366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Backgrounds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>
              <a:off x="83203" y="1528837"/>
              <a:ext cx="3883015" cy="320460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anchor="ctr">
              <a:spAutoFit/>
            </a:bodyPr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20000"/>
                      <a:lumOff val="8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Backgrounds &amp; Challenges</a:t>
              </a:r>
            </a:p>
          </p:txBody>
        </p:sp>
        <p:sp>
          <p:nvSpPr>
            <p:cNvPr id="343" name="文本框 342"/>
            <p:cNvSpPr txBox="1"/>
            <p:nvPr/>
          </p:nvSpPr>
          <p:spPr>
            <a:xfrm>
              <a:off x="72807" y="2285730"/>
              <a:ext cx="3859157" cy="801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lvl="1" indent="-228600">
                <a:lnSpc>
                  <a:spcPct val="150000"/>
                </a:lnSpc>
                <a:buSzPct val="80000"/>
                <a:buFont typeface="Wingdings" panose="05000000000000000000" pitchFamily="2" charset="2"/>
                <a:buChar char="u"/>
                <a:defRPr/>
              </a:pPr>
              <a:r>
                <a:rPr lang="en-US" altLang="zh-CN" sz="12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conventional RACH optimization is based on RACH </a:t>
              </a: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configuration information exchanged between NG-RAN nodes and UE RA reports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5DC01B49-53B0-41EF-847A-D32F660D8F48}"/>
                </a:ext>
              </a:extLst>
            </p:cNvPr>
            <p:cNvSpPr/>
            <p:nvPr/>
          </p:nvSpPr>
          <p:spPr>
            <a:xfrm>
              <a:off x="75593" y="3104903"/>
              <a:ext cx="3084890" cy="3503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366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Challenges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82F8433-5B57-4CAA-B9AA-5373BA90802F}"/>
                </a:ext>
              </a:extLst>
            </p:cNvPr>
            <p:cNvSpPr txBox="1"/>
            <p:nvPr/>
          </p:nvSpPr>
          <p:spPr>
            <a:xfrm>
              <a:off x="91456" y="3458571"/>
              <a:ext cx="3840508" cy="1041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marR="0" lvl="1" indent="-228600" algn="l" defTabSz="914478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anose="05000000000000000000" pitchFamily="2" charset="2"/>
                <a:buChar char="u"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The current optimization methods only focus on solving RACH problems pop-up</a:t>
              </a:r>
            </a:p>
            <a:p>
              <a:pPr marL="228600" marR="0" lvl="1" indent="-228600" algn="l" defTabSz="914478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anose="05000000000000000000" pitchFamily="2" charset="2"/>
                <a:buChar char="u"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The NW side currently is not able to foresee potential RACH problems and optimize in advance</a:t>
              </a: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58A3BAB0-D316-4A70-A1B8-DCF93BD0B93D}"/>
                </a:ext>
              </a:extLst>
            </p:cNvPr>
            <p:cNvSpPr/>
            <p:nvPr/>
          </p:nvSpPr>
          <p:spPr>
            <a:xfrm>
              <a:off x="4368039" y="1973828"/>
              <a:ext cx="3084890" cy="3503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366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tabLst/>
                <a:defRPr/>
              </a:pP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FDAB3F94-500A-4CF3-975E-13E8BF18C72D}"/>
              </a:ext>
            </a:extLst>
          </p:cNvPr>
          <p:cNvGrpSpPr/>
          <p:nvPr/>
        </p:nvGrpSpPr>
        <p:grpSpPr>
          <a:xfrm>
            <a:off x="6098381" y="805159"/>
            <a:ext cx="5899221" cy="5460968"/>
            <a:chOff x="4252917" y="1579975"/>
            <a:chExt cx="3953987" cy="4740468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5F4EA9E5-60F9-4F19-BD05-D7F320A19D17}"/>
                </a:ext>
              </a:extLst>
            </p:cNvPr>
            <p:cNvSpPr/>
            <p:nvPr/>
          </p:nvSpPr>
          <p:spPr>
            <a:xfrm>
              <a:off x="4252917" y="1902280"/>
              <a:ext cx="3953987" cy="4418163"/>
            </a:xfrm>
            <a:prstGeom prst="rect">
              <a:avLst/>
            </a:prstGeom>
            <a:noFill/>
            <a:ln w="19050">
              <a:solidFill>
                <a:schemeClr val="tx1">
                  <a:lumMod val="25000"/>
                  <a:lumOff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B6B6CB50-9FA4-43BE-8AB0-728B3F9B34F7}"/>
                </a:ext>
              </a:extLst>
            </p:cNvPr>
            <p:cNvSpPr/>
            <p:nvPr/>
          </p:nvSpPr>
          <p:spPr>
            <a:xfrm>
              <a:off x="4260549" y="1579975"/>
              <a:ext cx="3946354" cy="32230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anchor="ctr">
              <a:spAutoFit/>
            </a:bodyPr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20000"/>
                      <a:lumOff val="8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Solutions &amp; Specification Impacts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3BADEE1B-CA25-4641-A37D-E3671E7244B3}"/>
              </a:ext>
            </a:extLst>
          </p:cNvPr>
          <p:cNvSpPr txBox="1"/>
          <p:nvPr/>
        </p:nvSpPr>
        <p:spPr>
          <a:xfrm>
            <a:off x="6198968" y="1676789"/>
            <a:ext cx="5617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RACH </a:t>
            </a: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 enhancements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and information exchange to predict potential RACH problems</a:t>
            </a:r>
          </a:p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Inference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based RACH resource optimization</a:t>
            </a:r>
          </a:p>
        </p:txBody>
      </p:sp>
      <p:cxnSp>
        <p:nvCxnSpPr>
          <p:cNvPr id="77" name="直接箭头连接符 76">
            <a:extLst>
              <a:ext uri="{FF2B5EF4-FFF2-40B4-BE49-F238E27FC236}">
                <a16:creationId xmlns:a16="http://schemas.microsoft.com/office/drawing/2014/main" xmlns="" id="{9D473D51-A053-422B-B676-DABF27C223A8}"/>
              </a:ext>
            </a:extLst>
          </p:cNvPr>
          <p:cNvCxnSpPr>
            <a:cxnSpLocks/>
          </p:cNvCxnSpPr>
          <p:nvPr/>
        </p:nvCxnSpPr>
        <p:spPr>
          <a:xfrm>
            <a:off x="8914207" y="3099216"/>
            <a:ext cx="14715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D09C4A79-69C3-4A93-BF3F-177EC74BAFDE}"/>
              </a:ext>
            </a:extLst>
          </p:cNvPr>
          <p:cNvGrpSpPr/>
          <p:nvPr/>
        </p:nvGrpSpPr>
        <p:grpSpPr>
          <a:xfrm>
            <a:off x="8550594" y="2874770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63" name="Freeform 5">
              <a:extLst>
                <a:ext uri="{FF2B5EF4-FFF2-40B4-BE49-F238E27FC236}">
                  <a16:creationId xmlns:a16="http://schemas.microsoft.com/office/drawing/2014/main" xmlns="" id="{448197DE-28F7-4480-8C6B-416BC5F29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4" name="Freeform 6">
              <a:extLst>
                <a:ext uri="{FF2B5EF4-FFF2-40B4-BE49-F238E27FC236}">
                  <a16:creationId xmlns:a16="http://schemas.microsoft.com/office/drawing/2014/main" xmlns="" id="{E9946A6B-0FB4-484B-9157-467C7EBC7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5" name="Freeform 7">
              <a:extLst>
                <a:ext uri="{FF2B5EF4-FFF2-40B4-BE49-F238E27FC236}">
                  <a16:creationId xmlns:a16="http://schemas.microsoft.com/office/drawing/2014/main" xmlns="" id="{AC0E8103-F57E-4196-A7CD-414CD256B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6" name="Freeform 8">
              <a:extLst>
                <a:ext uri="{FF2B5EF4-FFF2-40B4-BE49-F238E27FC236}">
                  <a16:creationId xmlns:a16="http://schemas.microsoft.com/office/drawing/2014/main" xmlns="" id="{23655C34-509B-4F7B-9572-4AD61287C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7" name="Freeform 9">
              <a:extLst>
                <a:ext uri="{FF2B5EF4-FFF2-40B4-BE49-F238E27FC236}">
                  <a16:creationId xmlns:a16="http://schemas.microsoft.com/office/drawing/2014/main" xmlns="" id="{AC96BB4D-ACEE-49C6-9F34-0E184A2CC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8" name="Freeform 10">
              <a:extLst>
                <a:ext uri="{FF2B5EF4-FFF2-40B4-BE49-F238E27FC236}">
                  <a16:creationId xmlns:a16="http://schemas.microsoft.com/office/drawing/2014/main" xmlns="" id="{2660360A-9604-49F9-90E6-3C359B5CB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9" name="Freeform 11">
              <a:extLst>
                <a:ext uri="{FF2B5EF4-FFF2-40B4-BE49-F238E27FC236}">
                  <a16:creationId xmlns:a16="http://schemas.microsoft.com/office/drawing/2014/main" xmlns="" id="{7BA3BAD7-AFC9-41B7-B6B4-B08D83FC6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0" name="Freeform 12">
              <a:extLst>
                <a:ext uri="{FF2B5EF4-FFF2-40B4-BE49-F238E27FC236}">
                  <a16:creationId xmlns:a16="http://schemas.microsoft.com/office/drawing/2014/main" xmlns="" id="{7B926D32-4A73-4518-827E-1BBB32C34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1" name="Freeform 13">
              <a:extLst>
                <a:ext uri="{FF2B5EF4-FFF2-40B4-BE49-F238E27FC236}">
                  <a16:creationId xmlns:a16="http://schemas.microsoft.com/office/drawing/2014/main" xmlns="" id="{3E9EC487-4538-41E4-A8AD-DF1AF23F7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2" name="Freeform 14">
              <a:extLst>
                <a:ext uri="{FF2B5EF4-FFF2-40B4-BE49-F238E27FC236}">
                  <a16:creationId xmlns:a16="http://schemas.microsoft.com/office/drawing/2014/main" xmlns="" id="{AE352FF2-8B7A-4D22-B387-86620C410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3" name="Freeform 15">
              <a:extLst>
                <a:ext uri="{FF2B5EF4-FFF2-40B4-BE49-F238E27FC236}">
                  <a16:creationId xmlns:a16="http://schemas.microsoft.com/office/drawing/2014/main" xmlns="" id="{BD87B84C-831C-46BB-8B50-7D1DACB2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02CF2FF9-88C9-44F9-AB22-593AE9AE9D02}"/>
              </a:ext>
            </a:extLst>
          </p:cNvPr>
          <p:cNvSpPr txBox="1"/>
          <p:nvPr/>
        </p:nvSpPr>
        <p:spPr>
          <a:xfrm>
            <a:off x="9099409" y="2874770"/>
            <a:ext cx="1094852" cy="1832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Input for inference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E9923E8F-F5B2-47D6-B6F0-EB9166834731}"/>
              </a:ext>
            </a:extLst>
          </p:cNvPr>
          <p:cNvGrpSpPr/>
          <p:nvPr/>
        </p:nvGrpSpPr>
        <p:grpSpPr>
          <a:xfrm>
            <a:off x="10385751" y="2891486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96" name="Freeform 5">
              <a:extLst>
                <a:ext uri="{FF2B5EF4-FFF2-40B4-BE49-F238E27FC236}">
                  <a16:creationId xmlns:a16="http://schemas.microsoft.com/office/drawing/2014/main" xmlns="" id="{C7299E93-B9EB-4F35-94C9-344FB82C5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1" name="Freeform 6">
              <a:extLst>
                <a:ext uri="{FF2B5EF4-FFF2-40B4-BE49-F238E27FC236}">
                  <a16:creationId xmlns:a16="http://schemas.microsoft.com/office/drawing/2014/main" xmlns="" id="{165F0B01-37EA-4E45-AEE7-B346A12D8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4" name="Freeform 7">
              <a:extLst>
                <a:ext uri="{FF2B5EF4-FFF2-40B4-BE49-F238E27FC236}">
                  <a16:creationId xmlns:a16="http://schemas.microsoft.com/office/drawing/2014/main" xmlns="" id="{05DCBB9A-397A-44CB-A30F-2B2DFF4DF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5" name="Freeform 8">
              <a:extLst>
                <a:ext uri="{FF2B5EF4-FFF2-40B4-BE49-F238E27FC236}">
                  <a16:creationId xmlns:a16="http://schemas.microsoft.com/office/drawing/2014/main" xmlns="" id="{91C155F5-0840-49C9-B152-703B2213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6" name="Freeform 9">
              <a:extLst>
                <a:ext uri="{FF2B5EF4-FFF2-40B4-BE49-F238E27FC236}">
                  <a16:creationId xmlns:a16="http://schemas.microsoft.com/office/drawing/2014/main" xmlns="" id="{87A293F3-F4A1-4424-874D-EC91AEC3A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7" name="Freeform 10">
              <a:extLst>
                <a:ext uri="{FF2B5EF4-FFF2-40B4-BE49-F238E27FC236}">
                  <a16:creationId xmlns:a16="http://schemas.microsoft.com/office/drawing/2014/main" xmlns="" id="{2AA2B061-FBB6-4BA0-A588-66B5020A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8" name="Freeform 11">
              <a:extLst>
                <a:ext uri="{FF2B5EF4-FFF2-40B4-BE49-F238E27FC236}">
                  <a16:creationId xmlns:a16="http://schemas.microsoft.com/office/drawing/2014/main" xmlns="" id="{3D9BB13C-88DC-4EE3-8724-11EF656CB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9" name="Freeform 12">
              <a:extLst>
                <a:ext uri="{FF2B5EF4-FFF2-40B4-BE49-F238E27FC236}">
                  <a16:creationId xmlns:a16="http://schemas.microsoft.com/office/drawing/2014/main" xmlns="" id="{5D7C31C9-823C-423D-90F0-65803432C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0" name="Freeform 13">
              <a:extLst>
                <a:ext uri="{FF2B5EF4-FFF2-40B4-BE49-F238E27FC236}">
                  <a16:creationId xmlns:a16="http://schemas.microsoft.com/office/drawing/2014/main" xmlns="" id="{0BECDA64-A63E-46D0-A25C-3A4794CDC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1" name="Freeform 14">
              <a:extLst>
                <a:ext uri="{FF2B5EF4-FFF2-40B4-BE49-F238E27FC236}">
                  <a16:creationId xmlns:a16="http://schemas.microsoft.com/office/drawing/2014/main" xmlns="" id="{E84199F7-EB82-43DD-AFCA-6D6F5A40A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2" name="Freeform 15">
              <a:extLst>
                <a:ext uri="{FF2B5EF4-FFF2-40B4-BE49-F238E27FC236}">
                  <a16:creationId xmlns:a16="http://schemas.microsoft.com/office/drawing/2014/main" xmlns="" id="{F83E12C9-2DAC-4F2D-8497-1A84F4E28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9" name="Freeform 5">
            <a:extLst>
              <a:ext uri="{FF2B5EF4-FFF2-40B4-BE49-F238E27FC236}">
                <a16:creationId xmlns:a16="http://schemas.microsoft.com/office/drawing/2014/main" xmlns="" id="{BFDECE29-9E07-4B68-94F6-6D7407BE949F}"/>
              </a:ext>
            </a:extLst>
          </p:cNvPr>
          <p:cNvSpPr>
            <a:spLocks/>
          </p:cNvSpPr>
          <p:nvPr/>
        </p:nvSpPr>
        <p:spPr bwMode="auto">
          <a:xfrm>
            <a:off x="7149100" y="2966466"/>
            <a:ext cx="275418" cy="237854"/>
          </a:xfrm>
          <a:custGeom>
            <a:avLst/>
            <a:gdLst>
              <a:gd name="T0" fmla="*/ 397 w 458"/>
              <a:gd name="T1" fmla="*/ 698 h 698"/>
              <a:gd name="T2" fmla="*/ 397 w 458"/>
              <a:gd name="T3" fmla="*/ 698 h 698"/>
              <a:gd name="T4" fmla="*/ 348 w 458"/>
              <a:gd name="T5" fmla="*/ 698 h 698"/>
              <a:gd name="T6" fmla="*/ 329 w 458"/>
              <a:gd name="T7" fmla="*/ 680 h 698"/>
              <a:gd name="T8" fmla="*/ 348 w 458"/>
              <a:gd name="T9" fmla="*/ 662 h 698"/>
              <a:gd name="T10" fmla="*/ 397 w 458"/>
              <a:gd name="T11" fmla="*/ 662 h 698"/>
              <a:gd name="T12" fmla="*/ 421 w 458"/>
              <a:gd name="T13" fmla="*/ 638 h 698"/>
              <a:gd name="T14" fmla="*/ 421 w 458"/>
              <a:gd name="T15" fmla="*/ 60 h 698"/>
              <a:gd name="T16" fmla="*/ 397 w 458"/>
              <a:gd name="T17" fmla="*/ 37 h 698"/>
              <a:gd name="T18" fmla="*/ 60 w 458"/>
              <a:gd name="T19" fmla="*/ 37 h 698"/>
              <a:gd name="T20" fmla="*/ 36 w 458"/>
              <a:gd name="T21" fmla="*/ 60 h 698"/>
              <a:gd name="T22" fmla="*/ 36 w 458"/>
              <a:gd name="T23" fmla="*/ 638 h 698"/>
              <a:gd name="T24" fmla="*/ 60 w 458"/>
              <a:gd name="T25" fmla="*/ 662 h 698"/>
              <a:gd name="T26" fmla="*/ 243 w 458"/>
              <a:gd name="T27" fmla="*/ 662 h 698"/>
              <a:gd name="T28" fmla="*/ 261 w 458"/>
              <a:gd name="T29" fmla="*/ 680 h 698"/>
              <a:gd name="T30" fmla="*/ 243 w 458"/>
              <a:gd name="T31" fmla="*/ 698 h 698"/>
              <a:gd name="T32" fmla="*/ 60 w 458"/>
              <a:gd name="T33" fmla="*/ 698 h 698"/>
              <a:gd name="T34" fmla="*/ 0 w 458"/>
              <a:gd name="T35" fmla="*/ 638 h 698"/>
              <a:gd name="T36" fmla="*/ 0 w 458"/>
              <a:gd name="T37" fmla="*/ 60 h 698"/>
              <a:gd name="T38" fmla="*/ 60 w 458"/>
              <a:gd name="T39" fmla="*/ 0 h 698"/>
              <a:gd name="T40" fmla="*/ 397 w 458"/>
              <a:gd name="T41" fmla="*/ 0 h 698"/>
              <a:gd name="T42" fmla="*/ 458 w 458"/>
              <a:gd name="T43" fmla="*/ 60 h 698"/>
              <a:gd name="T44" fmla="*/ 458 w 458"/>
              <a:gd name="T45" fmla="*/ 638 h 698"/>
              <a:gd name="T46" fmla="*/ 397 w 458"/>
              <a:gd name="T47" fmla="*/ 69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8" h="698">
                <a:moveTo>
                  <a:pt x="397" y="698"/>
                </a:moveTo>
                <a:lnTo>
                  <a:pt x="397" y="698"/>
                </a:lnTo>
                <a:lnTo>
                  <a:pt x="348" y="698"/>
                </a:lnTo>
                <a:cubicBezTo>
                  <a:pt x="337" y="698"/>
                  <a:pt x="329" y="690"/>
                  <a:pt x="329" y="680"/>
                </a:cubicBezTo>
                <a:cubicBezTo>
                  <a:pt x="329" y="670"/>
                  <a:pt x="337" y="662"/>
                  <a:pt x="348" y="662"/>
                </a:cubicBezTo>
                <a:lnTo>
                  <a:pt x="397" y="662"/>
                </a:lnTo>
                <a:cubicBezTo>
                  <a:pt x="411" y="662"/>
                  <a:pt x="421" y="651"/>
                  <a:pt x="421" y="638"/>
                </a:cubicBezTo>
                <a:lnTo>
                  <a:pt x="421" y="60"/>
                </a:lnTo>
                <a:cubicBezTo>
                  <a:pt x="421" y="47"/>
                  <a:pt x="411" y="37"/>
                  <a:pt x="397" y="37"/>
                </a:cubicBezTo>
                <a:lnTo>
                  <a:pt x="60" y="37"/>
                </a:lnTo>
                <a:cubicBezTo>
                  <a:pt x="47" y="37"/>
                  <a:pt x="36" y="47"/>
                  <a:pt x="36" y="60"/>
                </a:cubicBezTo>
                <a:lnTo>
                  <a:pt x="36" y="638"/>
                </a:lnTo>
                <a:cubicBezTo>
                  <a:pt x="36" y="651"/>
                  <a:pt x="47" y="662"/>
                  <a:pt x="60" y="662"/>
                </a:cubicBezTo>
                <a:lnTo>
                  <a:pt x="243" y="662"/>
                </a:lnTo>
                <a:cubicBezTo>
                  <a:pt x="253" y="662"/>
                  <a:pt x="261" y="670"/>
                  <a:pt x="261" y="680"/>
                </a:cubicBezTo>
                <a:cubicBezTo>
                  <a:pt x="261" y="690"/>
                  <a:pt x="253" y="698"/>
                  <a:pt x="243" y="698"/>
                </a:cubicBezTo>
                <a:lnTo>
                  <a:pt x="60" y="698"/>
                </a:lnTo>
                <a:cubicBezTo>
                  <a:pt x="27" y="698"/>
                  <a:pt x="0" y="671"/>
                  <a:pt x="0" y="638"/>
                </a:cubicBezTo>
                <a:lnTo>
                  <a:pt x="0" y="60"/>
                </a:lnTo>
                <a:cubicBezTo>
                  <a:pt x="0" y="27"/>
                  <a:pt x="27" y="0"/>
                  <a:pt x="60" y="0"/>
                </a:cubicBezTo>
                <a:lnTo>
                  <a:pt x="397" y="0"/>
                </a:lnTo>
                <a:cubicBezTo>
                  <a:pt x="431" y="0"/>
                  <a:pt x="458" y="27"/>
                  <a:pt x="458" y="60"/>
                </a:cubicBezTo>
                <a:lnTo>
                  <a:pt x="458" y="638"/>
                </a:lnTo>
                <a:cubicBezTo>
                  <a:pt x="458" y="671"/>
                  <a:pt x="431" y="698"/>
                  <a:pt x="397" y="698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70C0"/>
            </a:solidFill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" name="Freeform 7">
            <a:extLst>
              <a:ext uri="{FF2B5EF4-FFF2-40B4-BE49-F238E27FC236}">
                <a16:creationId xmlns:a16="http://schemas.microsoft.com/office/drawing/2014/main" xmlns="" id="{1BAC637A-9D8A-49A9-9EF2-8754E984B308}"/>
              </a:ext>
            </a:extLst>
          </p:cNvPr>
          <p:cNvSpPr>
            <a:spLocks noEditPoints="1"/>
          </p:cNvSpPr>
          <p:nvPr/>
        </p:nvSpPr>
        <p:spPr bwMode="auto">
          <a:xfrm>
            <a:off x="7190617" y="2997553"/>
            <a:ext cx="192383" cy="153485"/>
          </a:xfrm>
          <a:custGeom>
            <a:avLst/>
            <a:gdLst>
              <a:gd name="T0" fmla="*/ 37 w 319"/>
              <a:gd name="T1" fmla="*/ 15 h 450"/>
              <a:gd name="T2" fmla="*/ 37 w 319"/>
              <a:gd name="T3" fmla="*/ 15 h 450"/>
              <a:gd name="T4" fmla="*/ 15 w 319"/>
              <a:gd name="T5" fmla="*/ 37 h 450"/>
              <a:gd name="T6" fmla="*/ 15 w 319"/>
              <a:gd name="T7" fmla="*/ 413 h 450"/>
              <a:gd name="T8" fmla="*/ 37 w 319"/>
              <a:gd name="T9" fmla="*/ 435 h 450"/>
              <a:gd name="T10" fmla="*/ 283 w 319"/>
              <a:gd name="T11" fmla="*/ 435 h 450"/>
              <a:gd name="T12" fmla="*/ 305 w 319"/>
              <a:gd name="T13" fmla="*/ 413 h 450"/>
              <a:gd name="T14" fmla="*/ 305 w 319"/>
              <a:gd name="T15" fmla="*/ 37 h 450"/>
              <a:gd name="T16" fmla="*/ 283 w 319"/>
              <a:gd name="T17" fmla="*/ 15 h 450"/>
              <a:gd name="T18" fmla="*/ 37 w 319"/>
              <a:gd name="T19" fmla="*/ 15 h 450"/>
              <a:gd name="T20" fmla="*/ 283 w 319"/>
              <a:gd name="T21" fmla="*/ 450 h 450"/>
              <a:gd name="T22" fmla="*/ 283 w 319"/>
              <a:gd name="T23" fmla="*/ 450 h 450"/>
              <a:gd name="T24" fmla="*/ 37 w 319"/>
              <a:gd name="T25" fmla="*/ 450 h 450"/>
              <a:gd name="T26" fmla="*/ 0 w 319"/>
              <a:gd name="T27" fmla="*/ 413 h 450"/>
              <a:gd name="T28" fmla="*/ 0 w 319"/>
              <a:gd name="T29" fmla="*/ 37 h 450"/>
              <a:gd name="T30" fmla="*/ 37 w 319"/>
              <a:gd name="T31" fmla="*/ 0 h 450"/>
              <a:gd name="T32" fmla="*/ 283 w 319"/>
              <a:gd name="T33" fmla="*/ 0 h 450"/>
              <a:gd name="T34" fmla="*/ 319 w 319"/>
              <a:gd name="T35" fmla="*/ 37 h 450"/>
              <a:gd name="T36" fmla="*/ 319 w 319"/>
              <a:gd name="T37" fmla="*/ 413 h 450"/>
              <a:gd name="T38" fmla="*/ 283 w 319"/>
              <a:gd name="T39" fmla="*/ 45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9" h="450">
                <a:moveTo>
                  <a:pt x="37" y="15"/>
                </a:moveTo>
                <a:lnTo>
                  <a:pt x="37" y="15"/>
                </a:lnTo>
                <a:cubicBezTo>
                  <a:pt x="25" y="15"/>
                  <a:pt x="15" y="24"/>
                  <a:pt x="15" y="37"/>
                </a:cubicBezTo>
                <a:lnTo>
                  <a:pt x="15" y="413"/>
                </a:lnTo>
                <a:cubicBezTo>
                  <a:pt x="15" y="425"/>
                  <a:pt x="25" y="435"/>
                  <a:pt x="37" y="435"/>
                </a:cubicBezTo>
                <a:lnTo>
                  <a:pt x="283" y="435"/>
                </a:lnTo>
                <a:cubicBezTo>
                  <a:pt x="295" y="435"/>
                  <a:pt x="305" y="425"/>
                  <a:pt x="305" y="413"/>
                </a:cubicBezTo>
                <a:lnTo>
                  <a:pt x="305" y="37"/>
                </a:lnTo>
                <a:cubicBezTo>
                  <a:pt x="305" y="24"/>
                  <a:pt x="295" y="15"/>
                  <a:pt x="283" y="15"/>
                </a:cubicBezTo>
                <a:lnTo>
                  <a:pt x="37" y="15"/>
                </a:lnTo>
                <a:close/>
                <a:moveTo>
                  <a:pt x="283" y="450"/>
                </a:moveTo>
                <a:lnTo>
                  <a:pt x="283" y="450"/>
                </a:lnTo>
                <a:lnTo>
                  <a:pt x="37" y="450"/>
                </a:lnTo>
                <a:cubicBezTo>
                  <a:pt x="17" y="450"/>
                  <a:pt x="0" y="433"/>
                  <a:pt x="0" y="413"/>
                </a:cubicBezTo>
                <a:lnTo>
                  <a:pt x="0" y="37"/>
                </a:lnTo>
                <a:cubicBezTo>
                  <a:pt x="0" y="16"/>
                  <a:pt x="17" y="0"/>
                  <a:pt x="37" y="0"/>
                </a:cubicBezTo>
                <a:lnTo>
                  <a:pt x="283" y="0"/>
                </a:lnTo>
                <a:cubicBezTo>
                  <a:pt x="303" y="0"/>
                  <a:pt x="319" y="16"/>
                  <a:pt x="319" y="37"/>
                </a:cubicBezTo>
                <a:lnTo>
                  <a:pt x="319" y="413"/>
                </a:lnTo>
                <a:cubicBezTo>
                  <a:pt x="319" y="433"/>
                  <a:pt x="303" y="450"/>
                  <a:pt x="283" y="450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70C0"/>
            </a:solidFill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86" name="直接箭头连接符 85">
            <a:extLst>
              <a:ext uri="{FF2B5EF4-FFF2-40B4-BE49-F238E27FC236}">
                <a16:creationId xmlns:a16="http://schemas.microsoft.com/office/drawing/2014/main" xmlns="" id="{926522EC-439D-4E11-964C-8D5A1598C405}"/>
              </a:ext>
            </a:extLst>
          </p:cNvPr>
          <p:cNvCxnSpPr>
            <a:cxnSpLocks/>
          </p:cNvCxnSpPr>
          <p:nvPr/>
        </p:nvCxnSpPr>
        <p:spPr>
          <a:xfrm>
            <a:off x="7490688" y="3101728"/>
            <a:ext cx="108000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6E5B9B39-A537-4AEB-9B94-DBA9834C8341}"/>
              </a:ext>
            </a:extLst>
          </p:cNvPr>
          <p:cNvSpPr txBox="1"/>
          <p:nvPr/>
        </p:nvSpPr>
        <p:spPr>
          <a:xfrm>
            <a:off x="8541353" y="3210972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gNB1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92CDB370-ABA7-4889-B8D3-2F8D96C8AAAD}"/>
              </a:ext>
            </a:extLst>
          </p:cNvPr>
          <p:cNvSpPr txBox="1"/>
          <p:nvPr/>
        </p:nvSpPr>
        <p:spPr>
          <a:xfrm>
            <a:off x="10395148" y="3225912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gNB2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xmlns="" id="{20518CBC-6BF0-4C3C-A896-8B1674A4483F}"/>
              </a:ext>
            </a:extLst>
          </p:cNvPr>
          <p:cNvCxnSpPr>
            <a:cxnSpLocks/>
          </p:cNvCxnSpPr>
          <p:nvPr/>
        </p:nvCxnSpPr>
        <p:spPr>
          <a:xfrm>
            <a:off x="2002833" y="4627357"/>
            <a:ext cx="1471544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50484D2-FF1F-4767-967E-735473A6643F}"/>
              </a:ext>
            </a:extLst>
          </p:cNvPr>
          <p:cNvGrpSpPr/>
          <p:nvPr/>
        </p:nvGrpSpPr>
        <p:grpSpPr>
          <a:xfrm>
            <a:off x="1639220" y="4402911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28" name="Freeform 5">
              <a:extLst>
                <a:ext uri="{FF2B5EF4-FFF2-40B4-BE49-F238E27FC236}">
                  <a16:creationId xmlns:a16="http://schemas.microsoft.com/office/drawing/2014/main" xmlns="" id="{2F8C3C83-E84D-43C7-91C4-411CDA21D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9" name="Freeform 6">
              <a:extLst>
                <a:ext uri="{FF2B5EF4-FFF2-40B4-BE49-F238E27FC236}">
                  <a16:creationId xmlns:a16="http://schemas.microsoft.com/office/drawing/2014/main" xmlns="" id="{7C57062B-CE24-4D33-A717-96AB8E09B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0" name="Freeform 7">
              <a:extLst>
                <a:ext uri="{FF2B5EF4-FFF2-40B4-BE49-F238E27FC236}">
                  <a16:creationId xmlns:a16="http://schemas.microsoft.com/office/drawing/2014/main" xmlns="" id="{F6435706-37D3-4231-A654-9BC817B4A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1" name="Freeform 8">
              <a:extLst>
                <a:ext uri="{FF2B5EF4-FFF2-40B4-BE49-F238E27FC236}">
                  <a16:creationId xmlns:a16="http://schemas.microsoft.com/office/drawing/2014/main" xmlns="" id="{441C91CA-7F60-44BB-93FA-B006C7714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2" name="Freeform 9">
              <a:extLst>
                <a:ext uri="{FF2B5EF4-FFF2-40B4-BE49-F238E27FC236}">
                  <a16:creationId xmlns:a16="http://schemas.microsoft.com/office/drawing/2014/main" xmlns="" id="{C86E2C77-3DD9-446E-97D2-E47268002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3" name="Freeform 10">
              <a:extLst>
                <a:ext uri="{FF2B5EF4-FFF2-40B4-BE49-F238E27FC236}">
                  <a16:creationId xmlns:a16="http://schemas.microsoft.com/office/drawing/2014/main" xmlns="" id="{5F41CEC5-22A2-41C8-A729-A89DC84D4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4" name="Freeform 11">
              <a:extLst>
                <a:ext uri="{FF2B5EF4-FFF2-40B4-BE49-F238E27FC236}">
                  <a16:creationId xmlns:a16="http://schemas.microsoft.com/office/drawing/2014/main" xmlns="" id="{FD21B2EA-8EFD-4C34-A406-8045A2207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5" name="Freeform 12">
              <a:extLst>
                <a:ext uri="{FF2B5EF4-FFF2-40B4-BE49-F238E27FC236}">
                  <a16:creationId xmlns:a16="http://schemas.microsoft.com/office/drawing/2014/main" xmlns="" id="{085E1EA8-8BEE-495D-9343-5152504F3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6" name="Freeform 13">
              <a:extLst>
                <a:ext uri="{FF2B5EF4-FFF2-40B4-BE49-F238E27FC236}">
                  <a16:creationId xmlns:a16="http://schemas.microsoft.com/office/drawing/2014/main" xmlns="" id="{0C375ED4-A916-4334-9A0F-DF63163EA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7" name="Freeform 14">
              <a:extLst>
                <a:ext uri="{FF2B5EF4-FFF2-40B4-BE49-F238E27FC236}">
                  <a16:creationId xmlns:a16="http://schemas.microsoft.com/office/drawing/2014/main" xmlns="" id="{D4BA60E0-150C-4B85-8207-48224F1C3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8" name="Freeform 15">
              <a:extLst>
                <a:ext uri="{FF2B5EF4-FFF2-40B4-BE49-F238E27FC236}">
                  <a16:creationId xmlns:a16="http://schemas.microsoft.com/office/drawing/2014/main" xmlns="" id="{1BF7A84E-F0C0-4138-9F41-BB9444AE5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A1B86860-F774-45E3-BB0E-25AFDD1AD72B}"/>
              </a:ext>
            </a:extLst>
          </p:cNvPr>
          <p:cNvSpPr txBox="1"/>
          <p:nvPr/>
        </p:nvSpPr>
        <p:spPr>
          <a:xfrm>
            <a:off x="2325889" y="4402911"/>
            <a:ext cx="819135" cy="1832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RACH </a:t>
            </a:r>
            <a:r>
              <a:rPr kumimoji="1" lang="en-US" altLang="zh-CN" sz="9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cfg</a:t>
            </a: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 info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7222EF53-BF8B-4A95-8E16-6BE1CA992128}"/>
              </a:ext>
            </a:extLst>
          </p:cNvPr>
          <p:cNvGrpSpPr/>
          <p:nvPr/>
        </p:nvGrpSpPr>
        <p:grpSpPr>
          <a:xfrm>
            <a:off x="3474377" y="4419627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17" name="Freeform 5">
              <a:extLst>
                <a:ext uri="{FF2B5EF4-FFF2-40B4-BE49-F238E27FC236}">
                  <a16:creationId xmlns:a16="http://schemas.microsoft.com/office/drawing/2014/main" xmlns="" id="{C1DB30EE-DCFA-45C0-9308-09ECD5225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8" name="Freeform 6">
              <a:extLst>
                <a:ext uri="{FF2B5EF4-FFF2-40B4-BE49-F238E27FC236}">
                  <a16:creationId xmlns:a16="http://schemas.microsoft.com/office/drawing/2014/main" xmlns="" id="{4F109A73-01D9-4101-A9D6-861FB9543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9" name="Freeform 7">
              <a:extLst>
                <a:ext uri="{FF2B5EF4-FFF2-40B4-BE49-F238E27FC236}">
                  <a16:creationId xmlns:a16="http://schemas.microsoft.com/office/drawing/2014/main" xmlns="" id="{B2E4ABD3-DD14-427E-8C93-10CB7441F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0" name="Freeform 8">
              <a:extLst>
                <a:ext uri="{FF2B5EF4-FFF2-40B4-BE49-F238E27FC236}">
                  <a16:creationId xmlns:a16="http://schemas.microsoft.com/office/drawing/2014/main" xmlns="" id="{E13ACB59-7849-45F7-A3F6-9AE279807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1" name="Freeform 9">
              <a:extLst>
                <a:ext uri="{FF2B5EF4-FFF2-40B4-BE49-F238E27FC236}">
                  <a16:creationId xmlns:a16="http://schemas.microsoft.com/office/drawing/2014/main" xmlns="" id="{082633E7-E0ED-4116-B9CC-70673802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2" name="Freeform 10">
              <a:extLst>
                <a:ext uri="{FF2B5EF4-FFF2-40B4-BE49-F238E27FC236}">
                  <a16:creationId xmlns:a16="http://schemas.microsoft.com/office/drawing/2014/main" xmlns="" id="{55773F0F-1497-4EAD-A17D-EE88F83CE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3" name="Freeform 11">
              <a:extLst>
                <a:ext uri="{FF2B5EF4-FFF2-40B4-BE49-F238E27FC236}">
                  <a16:creationId xmlns:a16="http://schemas.microsoft.com/office/drawing/2014/main" xmlns="" id="{BEEC91BD-8D91-4DE6-9122-BB32D8E1F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4" name="Freeform 12">
              <a:extLst>
                <a:ext uri="{FF2B5EF4-FFF2-40B4-BE49-F238E27FC236}">
                  <a16:creationId xmlns:a16="http://schemas.microsoft.com/office/drawing/2014/main" xmlns="" id="{C9E637A0-B89F-4565-9430-C2B5796E5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5" name="Freeform 13">
              <a:extLst>
                <a:ext uri="{FF2B5EF4-FFF2-40B4-BE49-F238E27FC236}">
                  <a16:creationId xmlns:a16="http://schemas.microsoft.com/office/drawing/2014/main" xmlns="" id="{62F9311E-523A-44B4-B544-D8B634408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6" name="Freeform 14">
              <a:extLst>
                <a:ext uri="{FF2B5EF4-FFF2-40B4-BE49-F238E27FC236}">
                  <a16:creationId xmlns:a16="http://schemas.microsoft.com/office/drawing/2014/main" xmlns="" id="{E47AE12A-C86F-4047-BF41-6FDE5E4D9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7" name="Freeform 15">
              <a:extLst>
                <a:ext uri="{FF2B5EF4-FFF2-40B4-BE49-F238E27FC236}">
                  <a16:creationId xmlns:a16="http://schemas.microsoft.com/office/drawing/2014/main" xmlns="" id="{36098D5B-B60B-4635-B36C-60D805E18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E9A08831-469D-41AE-AAA8-7E3240C6556C}"/>
              </a:ext>
            </a:extLst>
          </p:cNvPr>
          <p:cNvGrpSpPr/>
          <p:nvPr/>
        </p:nvGrpSpPr>
        <p:grpSpPr>
          <a:xfrm>
            <a:off x="1675593" y="5447277"/>
            <a:ext cx="360101" cy="296961"/>
            <a:chOff x="5177650" y="3002478"/>
            <a:chExt cx="695329" cy="989016"/>
          </a:xfrm>
          <a:solidFill>
            <a:srgbClr val="0070C0"/>
          </a:solidFill>
        </p:grpSpPr>
        <p:sp>
          <p:nvSpPr>
            <p:cNvPr id="109" name="Freeform 5">
              <a:extLst>
                <a:ext uri="{FF2B5EF4-FFF2-40B4-BE49-F238E27FC236}">
                  <a16:creationId xmlns:a16="http://schemas.microsoft.com/office/drawing/2014/main" xmlns="" id="{C712586A-3214-4DFB-9B34-557771290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650" y="3175515"/>
              <a:ext cx="531813" cy="792163"/>
            </a:xfrm>
            <a:custGeom>
              <a:avLst/>
              <a:gdLst>
                <a:gd name="T0" fmla="*/ 397 w 458"/>
                <a:gd name="T1" fmla="*/ 698 h 698"/>
                <a:gd name="T2" fmla="*/ 397 w 458"/>
                <a:gd name="T3" fmla="*/ 698 h 698"/>
                <a:gd name="T4" fmla="*/ 348 w 458"/>
                <a:gd name="T5" fmla="*/ 698 h 698"/>
                <a:gd name="T6" fmla="*/ 329 w 458"/>
                <a:gd name="T7" fmla="*/ 680 h 698"/>
                <a:gd name="T8" fmla="*/ 348 w 458"/>
                <a:gd name="T9" fmla="*/ 662 h 698"/>
                <a:gd name="T10" fmla="*/ 397 w 458"/>
                <a:gd name="T11" fmla="*/ 662 h 698"/>
                <a:gd name="T12" fmla="*/ 421 w 458"/>
                <a:gd name="T13" fmla="*/ 638 h 698"/>
                <a:gd name="T14" fmla="*/ 421 w 458"/>
                <a:gd name="T15" fmla="*/ 60 h 698"/>
                <a:gd name="T16" fmla="*/ 397 w 458"/>
                <a:gd name="T17" fmla="*/ 37 h 698"/>
                <a:gd name="T18" fmla="*/ 60 w 458"/>
                <a:gd name="T19" fmla="*/ 37 h 698"/>
                <a:gd name="T20" fmla="*/ 36 w 458"/>
                <a:gd name="T21" fmla="*/ 60 h 698"/>
                <a:gd name="T22" fmla="*/ 36 w 458"/>
                <a:gd name="T23" fmla="*/ 638 h 698"/>
                <a:gd name="T24" fmla="*/ 60 w 458"/>
                <a:gd name="T25" fmla="*/ 662 h 698"/>
                <a:gd name="T26" fmla="*/ 243 w 458"/>
                <a:gd name="T27" fmla="*/ 662 h 698"/>
                <a:gd name="T28" fmla="*/ 261 w 458"/>
                <a:gd name="T29" fmla="*/ 680 h 698"/>
                <a:gd name="T30" fmla="*/ 243 w 458"/>
                <a:gd name="T31" fmla="*/ 698 h 698"/>
                <a:gd name="T32" fmla="*/ 60 w 458"/>
                <a:gd name="T33" fmla="*/ 698 h 698"/>
                <a:gd name="T34" fmla="*/ 0 w 458"/>
                <a:gd name="T35" fmla="*/ 638 h 698"/>
                <a:gd name="T36" fmla="*/ 0 w 458"/>
                <a:gd name="T37" fmla="*/ 60 h 698"/>
                <a:gd name="T38" fmla="*/ 60 w 458"/>
                <a:gd name="T39" fmla="*/ 0 h 698"/>
                <a:gd name="T40" fmla="*/ 397 w 458"/>
                <a:gd name="T41" fmla="*/ 0 h 698"/>
                <a:gd name="T42" fmla="*/ 458 w 458"/>
                <a:gd name="T43" fmla="*/ 60 h 698"/>
                <a:gd name="T44" fmla="*/ 458 w 458"/>
                <a:gd name="T45" fmla="*/ 638 h 698"/>
                <a:gd name="T46" fmla="*/ 397 w 458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8" h="698">
                  <a:moveTo>
                    <a:pt x="397" y="698"/>
                  </a:moveTo>
                  <a:lnTo>
                    <a:pt x="397" y="698"/>
                  </a:lnTo>
                  <a:lnTo>
                    <a:pt x="348" y="698"/>
                  </a:lnTo>
                  <a:cubicBezTo>
                    <a:pt x="337" y="698"/>
                    <a:pt x="329" y="690"/>
                    <a:pt x="329" y="680"/>
                  </a:cubicBezTo>
                  <a:cubicBezTo>
                    <a:pt x="329" y="670"/>
                    <a:pt x="337" y="662"/>
                    <a:pt x="348" y="662"/>
                  </a:cubicBezTo>
                  <a:lnTo>
                    <a:pt x="397" y="662"/>
                  </a:lnTo>
                  <a:cubicBezTo>
                    <a:pt x="411" y="662"/>
                    <a:pt x="421" y="651"/>
                    <a:pt x="421" y="638"/>
                  </a:cubicBezTo>
                  <a:lnTo>
                    <a:pt x="421" y="60"/>
                  </a:lnTo>
                  <a:cubicBezTo>
                    <a:pt x="421" y="47"/>
                    <a:pt x="411" y="37"/>
                    <a:pt x="397" y="37"/>
                  </a:cubicBezTo>
                  <a:lnTo>
                    <a:pt x="60" y="37"/>
                  </a:lnTo>
                  <a:cubicBezTo>
                    <a:pt x="47" y="37"/>
                    <a:pt x="36" y="47"/>
                    <a:pt x="36" y="60"/>
                  </a:cubicBezTo>
                  <a:lnTo>
                    <a:pt x="36" y="638"/>
                  </a:lnTo>
                  <a:cubicBezTo>
                    <a:pt x="36" y="651"/>
                    <a:pt x="47" y="662"/>
                    <a:pt x="60" y="662"/>
                  </a:cubicBezTo>
                  <a:lnTo>
                    <a:pt x="243" y="662"/>
                  </a:lnTo>
                  <a:cubicBezTo>
                    <a:pt x="253" y="662"/>
                    <a:pt x="261" y="670"/>
                    <a:pt x="261" y="680"/>
                  </a:cubicBezTo>
                  <a:cubicBezTo>
                    <a:pt x="261" y="690"/>
                    <a:pt x="253" y="698"/>
                    <a:pt x="243" y="698"/>
                  </a:cubicBezTo>
                  <a:lnTo>
                    <a:pt x="60" y="698"/>
                  </a:lnTo>
                  <a:cubicBezTo>
                    <a:pt x="27" y="698"/>
                    <a:pt x="0" y="671"/>
                    <a:pt x="0" y="638"/>
                  </a:cubicBezTo>
                  <a:lnTo>
                    <a:pt x="0" y="60"/>
                  </a:lnTo>
                  <a:cubicBezTo>
                    <a:pt x="0" y="27"/>
                    <a:pt x="27" y="0"/>
                    <a:pt x="60" y="0"/>
                  </a:cubicBezTo>
                  <a:lnTo>
                    <a:pt x="397" y="0"/>
                  </a:lnTo>
                  <a:cubicBezTo>
                    <a:pt x="431" y="0"/>
                    <a:pt x="458" y="27"/>
                    <a:pt x="458" y="60"/>
                  </a:cubicBezTo>
                  <a:lnTo>
                    <a:pt x="458" y="638"/>
                  </a:lnTo>
                  <a:cubicBezTo>
                    <a:pt x="458" y="671"/>
                    <a:pt x="431" y="698"/>
                    <a:pt x="397" y="698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0" name="Freeform 6">
              <a:extLst>
                <a:ext uri="{FF2B5EF4-FFF2-40B4-BE49-F238E27FC236}">
                  <a16:creationId xmlns:a16="http://schemas.microsoft.com/office/drawing/2014/main" xmlns="" id="{582A2B95-5396-4235-A129-3C00212D2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188" y="3813691"/>
              <a:ext cx="58739" cy="57151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  <a:gd name="T10" fmla="*/ 50 w 50"/>
                <a:gd name="T11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lnTo>
                    <a:pt x="50" y="25"/>
                  </a:lnTo>
                  <a:cubicBezTo>
                    <a:pt x="50" y="39"/>
                    <a:pt x="39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1" name="Freeform 7">
              <a:extLst>
                <a:ext uri="{FF2B5EF4-FFF2-40B4-BE49-F238E27FC236}">
                  <a16:creationId xmlns:a16="http://schemas.microsoft.com/office/drawing/2014/main" xmlns="" id="{60B69021-400C-4AA8-9734-8AF60A449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1784" y="3266004"/>
              <a:ext cx="371476" cy="511175"/>
            </a:xfrm>
            <a:custGeom>
              <a:avLst/>
              <a:gdLst>
                <a:gd name="T0" fmla="*/ 37 w 319"/>
                <a:gd name="T1" fmla="*/ 15 h 450"/>
                <a:gd name="T2" fmla="*/ 37 w 319"/>
                <a:gd name="T3" fmla="*/ 15 h 450"/>
                <a:gd name="T4" fmla="*/ 15 w 319"/>
                <a:gd name="T5" fmla="*/ 37 h 450"/>
                <a:gd name="T6" fmla="*/ 15 w 319"/>
                <a:gd name="T7" fmla="*/ 413 h 450"/>
                <a:gd name="T8" fmla="*/ 37 w 319"/>
                <a:gd name="T9" fmla="*/ 435 h 450"/>
                <a:gd name="T10" fmla="*/ 283 w 319"/>
                <a:gd name="T11" fmla="*/ 435 h 450"/>
                <a:gd name="T12" fmla="*/ 305 w 319"/>
                <a:gd name="T13" fmla="*/ 413 h 450"/>
                <a:gd name="T14" fmla="*/ 305 w 319"/>
                <a:gd name="T15" fmla="*/ 37 h 450"/>
                <a:gd name="T16" fmla="*/ 283 w 319"/>
                <a:gd name="T17" fmla="*/ 15 h 450"/>
                <a:gd name="T18" fmla="*/ 37 w 319"/>
                <a:gd name="T19" fmla="*/ 15 h 450"/>
                <a:gd name="T20" fmla="*/ 283 w 319"/>
                <a:gd name="T21" fmla="*/ 450 h 450"/>
                <a:gd name="T22" fmla="*/ 283 w 319"/>
                <a:gd name="T23" fmla="*/ 450 h 450"/>
                <a:gd name="T24" fmla="*/ 37 w 319"/>
                <a:gd name="T25" fmla="*/ 450 h 450"/>
                <a:gd name="T26" fmla="*/ 0 w 319"/>
                <a:gd name="T27" fmla="*/ 413 h 450"/>
                <a:gd name="T28" fmla="*/ 0 w 319"/>
                <a:gd name="T29" fmla="*/ 37 h 450"/>
                <a:gd name="T30" fmla="*/ 37 w 319"/>
                <a:gd name="T31" fmla="*/ 0 h 450"/>
                <a:gd name="T32" fmla="*/ 283 w 319"/>
                <a:gd name="T33" fmla="*/ 0 h 450"/>
                <a:gd name="T34" fmla="*/ 319 w 319"/>
                <a:gd name="T35" fmla="*/ 37 h 450"/>
                <a:gd name="T36" fmla="*/ 319 w 319"/>
                <a:gd name="T37" fmla="*/ 413 h 450"/>
                <a:gd name="T38" fmla="*/ 283 w 319"/>
                <a:gd name="T3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9" h="450">
                  <a:moveTo>
                    <a:pt x="37" y="15"/>
                  </a:moveTo>
                  <a:lnTo>
                    <a:pt x="37" y="15"/>
                  </a:lnTo>
                  <a:cubicBezTo>
                    <a:pt x="25" y="15"/>
                    <a:pt x="15" y="24"/>
                    <a:pt x="15" y="37"/>
                  </a:cubicBezTo>
                  <a:lnTo>
                    <a:pt x="15" y="413"/>
                  </a:lnTo>
                  <a:cubicBezTo>
                    <a:pt x="15" y="425"/>
                    <a:pt x="25" y="435"/>
                    <a:pt x="37" y="435"/>
                  </a:cubicBezTo>
                  <a:lnTo>
                    <a:pt x="283" y="435"/>
                  </a:lnTo>
                  <a:cubicBezTo>
                    <a:pt x="295" y="435"/>
                    <a:pt x="305" y="425"/>
                    <a:pt x="305" y="413"/>
                  </a:cubicBezTo>
                  <a:lnTo>
                    <a:pt x="305" y="37"/>
                  </a:lnTo>
                  <a:cubicBezTo>
                    <a:pt x="305" y="24"/>
                    <a:pt x="295" y="15"/>
                    <a:pt x="283" y="15"/>
                  </a:cubicBezTo>
                  <a:lnTo>
                    <a:pt x="37" y="15"/>
                  </a:lnTo>
                  <a:close/>
                  <a:moveTo>
                    <a:pt x="283" y="450"/>
                  </a:moveTo>
                  <a:lnTo>
                    <a:pt x="283" y="450"/>
                  </a:lnTo>
                  <a:lnTo>
                    <a:pt x="37" y="450"/>
                  </a:lnTo>
                  <a:cubicBezTo>
                    <a:pt x="17" y="450"/>
                    <a:pt x="0" y="433"/>
                    <a:pt x="0" y="413"/>
                  </a:cubicBezTo>
                  <a:lnTo>
                    <a:pt x="0" y="37"/>
                  </a:lnTo>
                  <a:cubicBezTo>
                    <a:pt x="0" y="16"/>
                    <a:pt x="17" y="0"/>
                    <a:pt x="37" y="0"/>
                  </a:cubicBezTo>
                  <a:lnTo>
                    <a:pt x="283" y="0"/>
                  </a:lnTo>
                  <a:cubicBezTo>
                    <a:pt x="303" y="0"/>
                    <a:pt x="319" y="16"/>
                    <a:pt x="319" y="37"/>
                  </a:cubicBezTo>
                  <a:lnTo>
                    <a:pt x="319" y="413"/>
                  </a:lnTo>
                  <a:cubicBezTo>
                    <a:pt x="319" y="433"/>
                    <a:pt x="303" y="450"/>
                    <a:pt x="283" y="450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2" name="Freeform 8">
              <a:extLst>
                <a:ext uri="{FF2B5EF4-FFF2-40B4-BE49-F238E27FC236}">
                  <a16:creationId xmlns:a16="http://schemas.microsoft.com/office/drawing/2014/main" xmlns="" id="{3F1F95D7-8461-4C97-A8AC-403A0F3CA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427" y="3904179"/>
              <a:ext cx="87313" cy="87311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3" name="Freeform 9">
              <a:extLst>
                <a:ext uri="{FF2B5EF4-FFF2-40B4-BE49-F238E27FC236}">
                  <a16:creationId xmlns:a16="http://schemas.microsoft.com/office/drawing/2014/main" xmlns="" id="{31E1CC97-AD71-4EF8-AF7A-4D7A0AAA8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358" y="3904183"/>
              <a:ext cx="88900" cy="87311"/>
            </a:xfrm>
            <a:custGeom>
              <a:avLst/>
              <a:gdLst>
                <a:gd name="T0" fmla="*/ 38 w 77"/>
                <a:gd name="T1" fmla="*/ 76 h 76"/>
                <a:gd name="T2" fmla="*/ 38 w 77"/>
                <a:gd name="T3" fmla="*/ 76 h 76"/>
                <a:gd name="T4" fmla="*/ 0 w 77"/>
                <a:gd name="T5" fmla="*/ 38 h 76"/>
                <a:gd name="T6" fmla="*/ 38 w 77"/>
                <a:gd name="T7" fmla="*/ 0 h 76"/>
                <a:gd name="T8" fmla="*/ 77 w 77"/>
                <a:gd name="T9" fmla="*/ 38 h 76"/>
                <a:gd name="T10" fmla="*/ 38 w 77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6">
                  <a:moveTo>
                    <a:pt x="38" y="76"/>
                  </a:moveTo>
                  <a:lnTo>
                    <a:pt x="38" y="76"/>
                  </a:ln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5" name="Freeform 10">
              <a:extLst>
                <a:ext uri="{FF2B5EF4-FFF2-40B4-BE49-F238E27FC236}">
                  <a16:creationId xmlns:a16="http://schemas.microsoft.com/office/drawing/2014/main" xmlns="" id="{D4825449-BBF4-4159-B459-DB6767AFD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956" y="3086622"/>
              <a:ext cx="138113" cy="134937"/>
            </a:xfrm>
            <a:custGeom>
              <a:avLst/>
              <a:gdLst>
                <a:gd name="T0" fmla="*/ 100 w 119"/>
                <a:gd name="T1" fmla="*/ 119 h 119"/>
                <a:gd name="T2" fmla="*/ 100 w 119"/>
                <a:gd name="T3" fmla="*/ 119 h 119"/>
                <a:gd name="T4" fmla="*/ 82 w 119"/>
                <a:gd name="T5" fmla="*/ 101 h 119"/>
                <a:gd name="T6" fmla="*/ 61 w 119"/>
                <a:gd name="T7" fmla="*/ 58 h 119"/>
                <a:gd name="T8" fmla="*/ 18 w 119"/>
                <a:gd name="T9" fmla="*/ 38 h 119"/>
                <a:gd name="T10" fmla="*/ 0 w 119"/>
                <a:gd name="T11" fmla="*/ 18 h 119"/>
                <a:gd name="T12" fmla="*/ 20 w 119"/>
                <a:gd name="T13" fmla="*/ 1 h 119"/>
                <a:gd name="T14" fmla="*/ 87 w 119"/>
                <a:gd name="T15" fmla="*/ 32 h 119"/>
                <a:gd name="T16" fmla="*/ 119 w 119"/>
                <a:gd name="T17" fmla="*/ 99 h 119"/>
                <a:gd name="T18" fmla="*/ 101 w 119"/>
                <a:gd name="T19" fmla="*/ 119 h 119"/>
                <a:gd name="T20" fmla="*/ 100 w 119"/>
                <a:gd name="T2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100" y="119"/>
                  </a:moveTo>
                  <a:lnTo>
                    <a:pt x="100" y="119"/>
                  </a:lnTo>
                  <a:cubicBezTo>
                    <a:pt x="91" y="119"/>
                    <a:pt x="83" y="111"/>
                    <a:pt x="82" y="101"/>
                  </a:cubicBezTo>
                  <a:cubicBezTo>
                    <a:pt x="81" y="86"/>
                    <a:pt x="73" y="70"/>
                    <a:pt x="61" y="58"/>
                  </a:cubicBezTo>
                  <a:cubicBezTo>
                    <a:pt x="49" y="46"/>
                    <a:pt x="33" y="38"/>
                    <a:pt x="18" y="38"/>
                  </a:cubicBezTo>
                  <a:cubicBezTo>
                    <a:pt x="8" y="37"/>
                    <a:pt x="0" y="28"/>
                    <a:pt x="0" y="18"/>
                  </a:cubicBezTo>
                  <a:cubicBezTo>
                    <a:pt x="1" y="8"/>
                    <a:pt x="10" y="0"/>
                    <a:pt x="20" y="1"/>
                  </a:cubicBezTo>
                  <a:cubicBezTo>
                    <a:pt x="44" y="2"/>
                    <a:pt x="68" y="13"/>
                    <a:pt x="87" y="32"/>
                  </a:cubicBezTo>
                  <a:cubicBezTo>
                    <a:pt x="106" y="51"/>
                    <a:pt x="117" y="75"/>
                    <a:pt x="119" y="99"/>
                  </a:cubicBezTo>
                  <a:cubicBezTo>
                    <a:pt x="119" y="109"/>
                    <a:pt x="111" y="118"/>
                    <a:pt x="101" y="119"/>
                  </a:cubicBezTo>
                  <a:cubicBezTo>
                    <a:pt x="101" y="119"/>
                    <a:pt x="101" y="119"/>
                    <a:pt x="100" y="119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6" name="Freeform 11">
              <a:extLst>
                <a:ext uri="{FF2B5EF4-FFF2-40B4-BE49-F238E27FC236}">
                  <a16:creationId xmlns:a16="http://schemas.microsoft.com/office/drawing/2014/main" xmlns="" id="{B38A2D04-6A32-4F64-AE4C-770EA3799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491" y="3002478"/>
              <a:ext cx="217488" cy="211138"/>
            </a:xfrm>
            <a:custGeom>
              <a:avLst/>
              <a:gdLst>
                <a:gd name="T0" fmla="*/ 169 w 188"/>
                <a:gd name="T1" fmla="*/ 186 h 186"/>
                <a:gd name="T2" fmla="*/ 169 w 188"/>
                <a:gd name="T3" fmla="*/ 186 h 186"/>
                <a:gd name="T4" fmla="*/ 169 w 188"/>
                <a:gd name="T5" fmla="*/ 186 h 186"/>
                <a:gd name="T6" fmla="*/ 151 w 188"/>
                <a:gd name="T7" fmla="*/ 168 h 186"/>
                <a:gd name="T8" fmla="*/ 112 w 188"/>
                <a:gd name="T9" fmla="*/ 75 h 186"/>
                <a:gd name="T10" fmla="*/ 20 w 188"/>
                <a:gd name="T11" fmla="*/ 36 h 186"/>
                <a:gd name="T12" fmla="*/ 19 w 188"/>
                <a:gd name="T13" fmla="*/ 36 h 186"/>
                <a:gd name="T14" fmla="*/ 0 w 188"/>
                <a:gd name="T15" fmla="*/ 18 h 186"/>
                <a:gd name="T16" fmla="*/ 18 w 188"/>
                <a:gd name="T17" fmla="*/ 1 h 186"/>
                <a:gd name="T18" fmla="*/ 137 w 188"/>
                <a:gd name="T19" fmla="*/ 49 h 186"/>
                <a:gd name="T20" fmla="*/ 188 w 188"/>
                <a:gd name="T21" fmla="*/ 168 h 186"/>
                <a:gd name="T22" fmla="*/ 169 w 188"/>
                <a:gd name="T2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186">
                  <a:moveTo>
                    <a:pt x="169" y="186"/>
                  </a:moveTo>
                  <a:lnTo>
                    <a:pt x="169" y="186"/>
                  </a:lnTo>
                  <a:lnTo>
                    <a:pt x="169" y="186"/>
                  </a:lnTo>
                  <a:cubicBezTo>
                    <a:pt x="159" y="186"/>
                    <a:pt x="151" y="178"/>
                    <a:pt x="151" y="168"/>
                  </a:cubicBezTo>
                  <a:cubicBezTo>
                    <a:pt x="151" y="134"/>
                    <a:pt x="137" y="100"/>
                    <a:pt x="112" y="75"/>
                  </a:cubicBezTo>
                  <a:cubicBezTo>
                    <a:pt x="87" y="50"/>
                    <a:pt x="53" y="36"/>
                    <a:pt x="20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1"/>
                    <a:pt x="18" y="1"/>
                  </a:cubicBezTo>
                  <a:cubicBezTo>
                    <a:pt x="62" y="0"/>
                    <a:pt x="106" y="17"/>
                    <a:pt x="137" y="49"/>
                  </a:cubicBezTo>
                  <a:cubicBezTo>
                    <a:pt x="169" y="81"/>
                    <a:pt x="188" y="124"/>
                    <a:pt x="188" y="168"/>
                  </a:cubicBezTo>
                  <a:cubicBezTo>
                    <a:pt x="188" y="178"/>
                    <a:pt x="179" y="186"/>
                    <a:pt x="169" y="186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01" name="直接箭头连接符 100">
            <a:extLst>
              <a:ext uri="{FF2B5EF4-FFF2-40B4-BE49-F238E27FC236}">
                <a16:creationId xmlns:a16="http://schemas.microsoft.com/office/drawing/2014/main" xmlns="" id="{9DD7C586-1E6A-4052-8E3D-0475A618464C}"/>
              </a:ext>
            </a:extLst>
          </p:cNvPr>
          <p:cNvCxnSpPr>
            <a:cxnSpLocks/>
          </p:cNvCxnSpPr>
          <p:nvPr/>
        </p:nvCxnSpPr>
        <p:spPr>
          <a:xfrm flipV="1">
            <a:off x="1795593" y="4926172"/>
            <a:ext cx="1" cy="5158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80E6016F-D077-45F1-B6FB-059A47A7BB4B}"/>
              </a:ext>
            </a:extLst>
          </p:cNvPr>
          <p:cNvSpPr txBox="1"/>
          <p:nvPr/>
        </p:nvSpPr>
        <p:spPr>
          <a:xfrm>
            <a:off x="1437161" y="5141472"/>
            <a:ext cx="76944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RACH Report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A648DC36-691C-4521-BBD4-11350C129F04}"/>
              </a:ext>
            </a:extLst>
          </p:cNvPr>
          <p:cNvSpPr txBox="1"/>
          <p:nvPr/>
        </p:nvSpPr>
        <p:spPr>
          <a:xfrm>
            <a:off x="1629979" y="4739113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gNB1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199C065B-68F1-465E-B54A-DC9FBA1C5E15}"/>
              </a:ext>
            </a:extLst>
          </p:cNvPr>
          <p:cNvSpPr txBox="1"/>
          <p:nvPr/>
        </p:nvSpPr>
        <p:spPr>
          <a:xfrm>
            <a:off x="1715196" y="5763478"/>
            <a:ext cx="192726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UE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96EE6273-BD33-4F0A-9412-403247685DD9}"/>
              </a:ext>
            </a:extLst>
          </p:cNvPr>
          <p:cNvSpPr txBox="1"/>
          <p:nvPr/>
        </p:nvSpPr>
        <p:spPr>
          <a:xfrm>
            <a:off x="3483774" y="4754053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gNB2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141" name="Freeform 6">
            <a:extLst>
              <a:ext uri="{FF2B5EF4-FFF2-40B4-BE49-F238E27FC236}">
                <a16:creationId xmlns:a16="http://schemas.microsoft.com/office/drawing/2014/main" xmlns="" id="{3E7BD5DB-FE06-4C67-8ABA-78704FFF18CC}"/>
              </a:ext>
            </a:extLst>
          </p:cNvPr>
          <p:cNvSpPr>
            <a:spLocks/>
          </p:cNvSpPr>
          <p:nvPr/>
        </p:nvSpPr>
        <p:spPr bwMode="auto">
          <a:xfrm>
            <a:off x="7284986" y="3164965"/>
            <a:ext cx="30420" cy="17160"/>
          </a:xfrm>
          <a:custGeom>
            <a:avLst/>
            <a:gdLst>
              <a:gd name="T0" fmla="*/ 50 w 50"/>
              <a:gd name="T1" fmla="*/ 25 h 50"/>
              <a:gd name="T2" fmla="*/ 50 w 50"/>
              <a:gd name="T3" fmla="*/ 25 h 50"/>
              <a:gd name="T4" fmla="*/ 25 w 50"/>
              <a:gd name="T5" fmla="*/ 50 h 50"/>
              <a:gd name="T6" fmla="*/ 0 w 50"/>
              <a:gd name="T7" fmla="*/ 25 h 50"/>
              <a:gd name="T8" fmla="*/ 25 w 50"/>
              <a:gd name="T9" fmla="*/ 0 h 50"/>
              <a:gd name="T10" fmla="*/ 50 w 50"/>
              <a:gd name="T11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50">
                <a:moveTo>
                  <a:pt x="50" y="25"/>
                </a:moveTo>
                <a:lnTo>
                  <a:pt x="50" y="25"/>
                </a:lnTo>
                <a:cubicBezTo>
                  <a:pt x="50" y="39"/>
                  <a:pt x="39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70C0"/>
            </a:solidFill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" name="Freeform 10">
            <a:extLst>
              <a:ext uri="{FF2B5EF4-FFF2-40B4-BE49-F238E27FC236}">
                <a16:creationId xmlns:a16="http://schemas.microsoft.com/office/drawing/2014/main" xmlns="" id="{41A8EE5B-9FB3-490C-A1F3-CAA937ADE6C6}"/>
              </a:ext>
            </a:extLst>
          </p:cNvPr>
          <p:cNvSpPr>
            <a:spLocks/>
          </p:cNvSpPr>
          <p:nvPr/>
        </p:nvSpPr>
        <p:spPr bwMode="auto">
          <a:xfrm>
            <a:off x="7390047" y="2927411"/>
            <a:ext cx="71527" cy="40516"/>
          </a:xfrm>
          <a:custGeom>
            <a:avLst/>
            <a:gdLst>
              <a:gd name="T0" fmla="*/ 100 w 119"/>
              <a:gd name="T1" fmla="*/ 119 h 119"/>
              <a:gd name="T2" fmla="*/ 100 w 119"/>
              <a:gd name="T3" fmla="*/ 119 h 119"/>
              <a:gd name="T4" fmla="*/ 82 w 119"/>
              <a:gd name="T5" fmla="*/ 101 h 119"/>
              <a:gd name="T6" fmla="*/ 61 w 119"/>
              <a:gd name="T7" fmla="*/ 58 h 119"/>
              <a:gd name="T8" fmla="*/ 18 w 119"/>
              <a:gd name="T9" fmla="*/ 38 h 119"/>
              <a:gd name="T10" fmla="*/ 0 w 119"/>
              <a:gd name="T11" fmla="*/ 18 h 119"/>
              <a:gd name="T12" fmla="*/ 20 w 119"/>
              <a:gd name="T13" fmla="*/ 1 h 119"/>
              <a:gd name="T14" fmla="*/ 87 w 119"/>
              <a:gd name="T15" fmla="*/ 32 h 119"/>
              <a:gd name="T16" fmla="*/ 119 w 119"/>
              <a:gd name="T17" fmla="*/ 99 h 119"/>
              <a:gd name="T18" fmla="*/ 101 w 119"/>
              <a:gd name="T19" fmla="*/ 119 h 119"/>
              <a:gd name="T20" fmla="*/ 100 w 119"/>
              <a:gd name="T2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19">
                <a:moveTo>
                  <a:pt x="100" y="119"/>
                </a:moveTo>
                <a:lnTo>
                  <a:pt x="100" y="119"/>
                </a:lnTo>
                <a:cubicBezTo>
                  <a:pt x="91" y="119"/>
                  <a:pt x="83" y="111"/>
                  <a:pt x="82" y="101"/>
                </a:cubicBezTo>
                <a:cubicBezTo>
                  <a:pt x="81" y="86"/>
                  <a:pt x="73" y="70"/>
                  <a:pt x="61" y="58"/>
                </a:cubicBezTo>
                <a:cubicBezTo>
                  <a:pt x="49" y="46"/>
                  <a:pt x="33" y="38"/>
                  <a:pt x="18" y="38"/>
                </a:cubicBezTo>
                <a:cubicBezTo>
                  <a:pt x="8" y="37"/>
                  <a:pt x="0" y="28"/>
                  <a:pt x="0" y="18"/>
                </a:cubicBezTo>
                <a:cubicBezTo>
                  <a:pt x="1" y="8"/>
                  <a:pt x="10" y="0"/>
                  <a:pt x="20" y="1"/>
                </a:cubicBezTo>
                <a:cubicBezTo>
                  <a:pt x="44" y="2"/>
                  <a:pt x="68" y="13"/>
                  <a:pt x="87" y="32"/>
                </a:cubicBezTo>
                <a:cubicBezTo>
                  <a:pt x="106" y="51"/>
                  <a:pt x="117" y="75"/>
                  <a:pt x="119" y="99"/>
                </a:cubicBezTo>
                <a:cubicBezTo>
                  <a:pt x="119" y="109"/>
                  <a:pt x="111" y="118"/>
                  <a:pt x="101" y="119"/>
                </a:cubicBezTo>
                <a:cubicBezTo>
                  <a:pt x="101" y="119"/>
                  <a:pt x="101" y="119"/>
                  <a:pt x="100" y="119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70C0"/>
            </a:solidFill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" name="Freeform 11">
            <a:extLst>
              <a:ext uri="{FF2B5EF4-FFF2-40B4-BE49-F238E27FC236}">
                <a16:creationId xmlns:a16="http://schemas.microsoft.com/office/drawing/2014/main" xmlns="" id="{7567E8C7-A1C4-495B-ABFC-B859C2D213D7}"/>
              </a:ext>
            </a:extLst>
          </p:cNvPr>
          <p:cNvSpPr>
            <a:spLocks/>
          </p:cNvSpPr>
          <p:nvPr/>
        </p:nvSpPr>
        <p:spPr bwMode="auto">
          <a:xfrm>
            <a:off x="7394980" y="2902149"/>
            <a:ext cx="112634" cy="63396"/>
          </a:xfrm>
          <a:custGeom>
            <a:avLst/>
            <a:gdLst>
              <a:gd name="T0" fmla="*/ 169 w 188"/>
              <a:gd name="T1" fmla="*/ 186 h 186"/>
              <a:gd name="T2" fmla="*/ 169 w 188"/>
              <a:gd name="T3" fmla="*/ 186 h 186"/>
              <a:gd name="T4" fmla="*/ 169 w 188"/>
              <a:gd name="T5" fmla="*/ 186 h 186"/>
              <a:gd name="T6" fmla="*/ 151 w 188"/>
              <a:gd name="T7" fmla="*/ 168 h 186"/>
              <a:gd name="T8" fmla="*/ 112 w 188"/>
              <a:gd name="T9" fmla="*/ 75 h 186"/>
              <a:gd name="T10" fmla="*/ 20 w 188"/>
              <a:gd name="T11" fmla="*/ 36 h 186"/>
              <a:gd name="T12" fmla="*/ 19 w 188"/>
              <a:gd name="T13" fmla="*/ 36 h 186"/>
              <a:gd name="T14" fmla="*/ 0 w 188"/>
              <a:gd name="T15" fmla="*/ 18 h 186"/>
              <a:gd name="T16" fmla="*/ 18 w 188"/>
              <a:gd name="T17" fmla="*/ 1 h 186"/>
              <a:gd name="T18" fmla="*/ 137 w 188"/>
              <a:gd name="T19" fmla="*/ 49 h 186"/>
              <a:gd name="T20" fmla="*/ 188 w 188"/>
              <a:gd name="T21" fmla="*/ 168 h 186"/>
              <a:gd name="T22" fmla="*/ 169 w 188"/>
              <a:gd name="T23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" h="186">
                <a:moveTo>
                  <a:pt x="169" y="186"/>
                </a:moveTo>
                <a:lnTo>
                  <a:pt x="169" y="186"/>
                </a:lnTo>
                <a:lnTo>
                  <a:pt x="169" y="186"/>
                </a:lnTo>
                <a:cubicBezTo>
                  <a:pt x="159" y="186"/>
                  <a:pt x="151" y="178"/>
                  <a:pt x="151" y="168"/>
                </a:cubicBezTo>
                <a:cubicBezTo>
                  <a:pt x="151" y="134"/>
                  <a:pt x="137" y="100"/>
                  <a:pt x="112" y="75"/>
                </a:cubicBezTo>
                <a:cubicBezTo>
                  <a:pt x="87" y="50"/>
                  <a:pt x="53" y="36"/>
                  <a:pt x="2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6"/>
                  <a:pt x="0" y="28"/>
                  <a:pt x="0" y="18"/>
                </a:cubicBezTo>
                <a:cubicBezTo>
                  <a:pt x="0" y="9"/>
                  <a:pt x="8" y="1"/>
                  <a:pt x="18" y="1"/>
                </a:cubicBezTo>
                <a:cubicBezTo>
                  <a:pt x="62" y="0"/>
                  <a:pt x="106" y="17"/>
                  <a:pt x="137" y="49"/>
                </a:cubicBezTo>
                <a:cubicBezTo>
                  <a:pt x="169" y="81"/>
                  <a:pt x="188" y="124"/>
                  <a:pt x="188" y="168"/>
                </a:cubicBezTo>
                <a:cubicBezTo>
                  <a:pt x="188" y="178"/>
                  <a:pt x="179" y="186"/>
                  <a:pt x="169" y="186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70C0"/>
            </a:solidFill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0A66D322-0A7D-4F00-A468-9FA75D604E83}"/>
              </a:ext>
            </a:extLst>
          </p:cNvPr>
          <p:cNvSpPr txBox="1"/>
          <p:nvPr/>
        </p:nvSpPr>
        <p:spPr>
          <a:xfrm>
            <a:off x="7512127" y="2908983"/>
            <a:ext cx="1022717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RACH report </a:t>
            </a:r>
            <a:r>
              <a:rPr kumimoji="1" lang="en-US" altLang="zh-CN" sz="900" b="1" i="0" u="none" strike="noStrike" kern="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enh</a:t>
            </a: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.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xmlns="" id="{C2DAA2FF-71A6-4D5E-B610-45FE96125BBA}"/>
              </a:ext>
            </a:extLst>
          </p:cNvPr>
          <p:cNvSpPr/>
          <p:nvPr/>
        </p:nvSpPr>
        <p:spPr>
          <a:xfrm>
            <a:off x="8685819" y="3401071"/>
            <a:ext cx="134799" cy="325076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9AE7E542-B696-4A69-A3E0-1422A45C6244}"/>
              </a:ext>
            </a:extLst>
          </p:cNvPr>
          <p:cNvSpPr txBox="1"/>
          <p:nvPr/>
        </p:nvSpPr>
        <p:spPr>
          <a:xfrm>
            <a:off x="7942117" y="3809780"/>
            <a:ext cx="24872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marR="0" lvl="0" indent="-171450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Predicted RACH problems</a:t>
            </a:r>
          </a:p>
          <a:p>
            <a:pPr marL="171450" marR="0" lvl="0" indent="-171450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900" b="1" kern="0" dirty="0">
                <a:solidFill>
                  <a:srgbClr val="1D1D1A"/>
                </a:solidFill>
                <a:latin typeface="Microsoft YaHei" panose="020B0503020204020204" pitchFamily="34" charset="-122"/>
                <a:ea typeface="微软雅黑"/>
              </a:rPr>
              <a:t>RACH resource optimization in advance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C6BC2362-BB3D-49D2-91C0-0A670A6C1C86}"/>
              </a:ext>
            </a:extLst>
          </p:cNvPr>
          <p:cNvSpPr/>
          <p:nvPr/>
        </p:nvSpPr>
        <p:spPr>
          <a:xfrm>
            <a:off x="6219884" y="4153135"/>
            <a:ext cx="4373796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Specification Impacts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AB048396-4F36-4C6F-8BCC-406D54DF91F4}"/>
              </a:ext>
            </a:extLst>
          </p:cNvPr>
          <p:cNvSpPr txBox="1"/>
          <p:nvPr/>
        </p:nvSpPr>
        <p:spPr>
          <a:xfrm>
            <a:off x="6242375" y="4560739"/>
            <a:ext cx="5445121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Additional information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exchange over network</a:t>
            </a:r>
            <a:r>
              <a:rPr kumimoji="0" lang="en-US" altLang="zh-CN" sz="12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interfaces</a:t>
            </a: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e.g.</a:t>
            </a:r>
            <a:r>
              <a:rPr lang="zh-CN" altLang="en-US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optimized RACH configuration based on prediction</a:t>
            </a:r>
          </a:p>
        </p:txBody>
      </p:sp>
    </p:spTree>
    <p:extLst>
      <p:ext uri="{BB962C8B-B14F-4D97-AF65-F5344CB8AC3E}">
        <p14:creationId xmlns:p14="http://schemas.microsoft.com/office/powerpoint/2010/main" val="2684647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1"/>
          <p:cNvSpPr txBox="1">
            <a:spLocks/>
          </p:cNvSpPr>
          <p:nvPr/>
        </p:nvSpPr>
        <p:spPr>
          <a:xfrm>
            <a:off x="0" y="39662"/>
            <a:ext cx="4305255" cy="436017"/>
          </a:xfrm>
          <a:prstGeom prst="rect">
            <a:avLst/>
          </a:prstGeom>
        </p:spPr>
        <p:txBody>
          <a:bodyPr vert="horz" wrap="none" lIns="71983" tIns="0" rIns="0" bIns="0" rtlCol="0" anchor="ctr" anchorCtr="0">
            <a:spAutoFit/>
          </a:bodyPr>
          <a:lstStyle>
            <a:lvl1pPr marL="0" indent="0" algn="l" defTabSz="1187679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sz="3636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9076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60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44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28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12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5996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380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7639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ts val="3429"/>
              </a:lnSpc>
              <a:spcBef>
                <a:spcPct val="0"/>
              </a:spcBef>
              <a:defRPr/>
            </a:pPr>
            <a:r>
              <a:rPr lang="en-US" altLang="zh-CN" sz="3199" b="1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DC mobility optimization</a:t>
            </a:r>
          </a:p>
        </p:txBody>
      </p:sp>
      <p:cxnSp>
        <p:nvCxnSpPr>
          <p:cNvPr id="114" name="直接连接符 113"/>
          <p:cNvCxnSpPr/>
          <p:nvPr/>
        </p:nvCxnSpPr>
        <p:spPr>
          <a:xfrm>
            <a:off x="39328" y="620688"/>
            <a:ext cx="1208284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127541" y="1153097"/>
            <a:ext cx="5670218" cy="5113030"/>
          </a:xfrm>
          <a:prstGeom prst="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7209" y="1304445"/>
            <a:ext cx="4532597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Backgrounds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92485" y="806378"/>
            <a:ext cx="5701519" cy="369332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20000"/>
                    <a:lumOff val="8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Backgrounds &amp; Challenges</a:t>
            </a:r>
          </a:p>
        </p:txBody>
      </p:sp>
      <p:sp>
        <p:nvSpPr>
          <p:cNvPr id="343" name="文本框 342"/>
          <p:cNvSpPr txBox="1"/>
          <p:nvPr/>
        </p:nvSpPr>
        <p:spPr>
          <a:xfrm>
            <a:off x="77210" y="1678701"/>
            <a:ext cx="5670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current operations for SN, e.g. SN change, is mainly based on MN</a:t>
            </a: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configured UE measurement results</a:t>
            </a:r>
          </a:p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Both MN and SN can trigger operations for SN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DC01B49-53B0-41EF-847A-D32F660D8F48}"/>
              </a:ext>
            </a:extLst>
          </p:cNvPr>
          <p:cNvSpPr/>
          <p:nvPr/>
        </p:nvSpPr>
        <p:spPr>
          <a:xfrm>
            <a:off x="81304" y="2622802"/>
            <a:ext cx="4532597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Challenges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82F8433-5B57-4CAA-B9AA-5373BA90802F}"/>
              </a:ext>
            </a:extLst>
          </p:cNvPr>
          <p:cNvSpPr txBox="1"/>
          <p:nvPr/>
        </p:nvSpPr>
        <p:spPr>
          <a:xfrm>
            <a:off x="104611" y="3030406"/>
            <a:ext cx="5642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UE measurement results only reflect the real-time radio quality of neighbor cells</a:t>
            </a:r>
          </a:p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MN and SN simultaneously trigger different SN operations, it is necessary to evaluate which one is more rational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highlight>
                <a:srgbClr val="FFFF00"/>
              </a:highligh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xmlns="" id="{58A3BAB0-D316-4A70-A1B8-DCF93BD0B93D}"/>
              </a:ext>
            </a:extLst>
          </p:cNvPr>
          <p:cNvSpPr/>
          <p:nvPr/>
        </p:nvSpPr>
        <p:spPr>
          <a:xfrm>
            <a:off x="6417625" y="1319232"/>
            <a:ext cx="4532597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FDAB3F94-500A-4CF3-975E-13E8BF18C72D}"/>
              </a:ext>
            </a:extLst>
          </p:cNvPr>
          <p:cNvGrpSpPr/>
          <p:nvPr/>
        </p:nvGrpSpPr>
        <p:grpSpPr>
          <a:xfrm>
            <a:off x="6109767" y="805159"/>
            <a:ext cx="5887834" cy="5432143"/>
            <a:chOff x="4260549" y="1579975"/>
            <a:chExt cx="3946355" cy="4740468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5F4EA9E5-60F9-4F19-BD05-D7F320A19D17}"/>
                </a:ext>
              </a:extLst>
            </p:cNvPr>
            <p:cNvSpPr/>
            <p:nvPr/>
          </p:nvSpPr>
          <p:spPr>
            <a:xfrm>
              <a:off x="4279568" y="1902280"/>
              <a:ext cx="3927336" cy="4418163"/>
            </a:xfrm>
            <a:prstGeom prst="rect">
              <a:avLst/>
            </a:prstGeom>
            <a:noFill/>
            <a:ln w="19050">
              <a:solidFill>
                <a:schemeClr val="tx1">
                  <a:lumMod val="25000"/>
                  <a:lumOff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B6B6CB50-9FA4-43BE-8AB0-728B3F9B34F7}"/>
                </a:ext>
              </a:extLst>
            </p:cNvPr>
            <p:cNvSpPr/>
            <p:nvPr/>
          </p:nvSpPr>
          <p:spPr>
            <a:xfrm>
              <a:off x="4260549" y="1579975"/>
              <a:ext cx="3946354" cy="32230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anchor="ctr">
              <a:spAutoFit/>
            </a:bodyPr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20000"/>
                      <a:lumOff val="8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Solutions &amp; Specification Impacts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3BADEE1B-CA25-4641-A37D-E3671E7244B3}"/>
              </a:ext>
            </a:extLst>
          </p:cNvPr>
          <p:cNvSpPr txBox="1"/>
          <p:nvPr/>
        </p:nvSpPr>
        <p:spPr>
          <a:xfrm>
            <a:off x="6198968" y="1676789"/>
            <a:ext cx="5617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Take UE predicted trajectory from MN and SN into consideration and respectively inference DC operation decisions</a:t>
            </a:r>
          </a:p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Interaction between MN and SN about inferenced decisions</a:t>
            </a:r>
          </a:p>
        </p:txBody>
      </p:sp>
      <p:cxnSp>
        <p:nvCxnSpPr>
          <p:cNvPr id="77" name="直接箭头连接符 76">
            <a:extLst>
              <a:ext uri="{FF2B5EF4-FFF2-40B4-BE49-F238E27FC236}">
                <a16:creationId xmlns:a16="http://schemas.microsoft.com/office/drawing/2014/main" xmlns="" id="{9D473D51-A053-422B-B676-DABF27C223A8}"/>
              </a:ext>
            </a:extLst>
          </p:cNvPr>
          <p:cNvCxnSpPr>
            <a:cxnSpLocks/>
          </p:cNvCxnSpPr>
          <p:nvPr/>
        </p:nvCxnSpPr>
        <p:spPr>
          <a:xfrm>
            <a:off x="8178435" y="2989588"/>
            <a:ext cx="14715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D09C4A79-69C3-4A93-BF3F-177EC74BAFDE}"/>
              </a:ext>
            </a:extLst>
          </p:cNvPr>
          <p:cNvGrpSpPr/>
          <p:nvPr/>
        </p:nvGrpSpPr>
        <p:grpSpPr>
          <a:xfrm>
            <a:off x="7814822" y="2765142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63" name="Freeform 5">
              <a:extLst>
                <a:ext uri="{FF2B5EF4-FFF2-40B4-BE49-F238E27FC236}">
                  <a16:creationId xmlns:a16="http://schemas.microsoft.com/office/drawing/2014/main" xmlns="" id="{448197DE-28F7-4480-8C6B-416BC5F29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4" name="Freeform 6">
              <a:extLst>
                <a:ext uri="{FF2B5EF4-FFF2-40B4-BE49-F238E27FC236}">
                  <a16:creationId xmlns:a16="http://schemas.microsoft.com/office/drawing/2014/main" xmlns="" id="{E9946A6B-0FB4-484B-9157-467C7EBC7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5" name="Freeform 7">
              <a:extLst>
                <a:ext uri="{FF2B5EF4-FFF2-40B4-BE49-F238E27FC236}">
                  <a16:creationId xmlns:a16="http://schemas.microsoft.com/office/drawing/2014/main" xmlns="" id="{AC0E8103-F57E-4196-A7CD-414CD256B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6" name="Freeform 8">
              <a:extLst>
                <a:ext uri="{FF2B5EF4-FFF2-40B4-BE49-F238E27FC236}">
                  <a16:creationId xmlns:a16="http://schemas.microsoft.com/office/drawing/2014/main" xmlns="" id="{23655C34-509B-4F7B-9572-4AD61287C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7" name="Freeform 9">
              <a:extLst>
                <a:ext uri="{FF2B5EF4-FFF2-40B4-BE49-F238E27FC236}">
                  <a16:creationId xmlns:a16="http://schemas.microsoft.com/office/drawing/2014/main" xmlns="" id="{AC96BB4D-ACEE-49C6-9F34-0E184A2CC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8" name="Freeform 10">
              <a:extLst>
                <a:ext uri="{FF2B5EF4-FFF2-40B4-BE49-F238E27FC236}">
                  <a16:creationId xmlns:a16="http://schemas.microsoft.com/office/drawing/2014/main" xmlns="" id="{2660360A-9604-49F9-90E6-3C359B5CB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9" name="Freeform 11">
              <a:extLst>
                <a:ext uri="{FF2B5EF4-FFF2-40B4-BE49-F238E27FC236}">
                  <a16:creationId xmlns:a16="http://schemas.microsoft.com/office/drawing/2014/main" xmlns="" id="{7BA3BAD7-AFC9-41B7-B6B4-B08D83FC6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0" name="Freeform 12">
              <a:extLst>
                <a:ext uri="{FF2B5EF4-FFF2-40B4-BE49-F238E27FC236}">
                  <a16:creationId xmlns:a16="http://schemas.microsoft.com/office/drawing/2014/main" xmlns="" id="{7B926D32-4A73-4518-827E-1BBB32C34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1" name="Freeform 13">
              <a:extLst>
                <a:ext uri="{FF2B5EF4-FFF2-40B4-BE49-F238E27FC236}">
                  <a16:creationId xmlns:a16="http://schemas.microsoft.com/office/drawing/2014/main" xmlns="" id="{3E9EC487-4538-41E4-A8AD-DF1AF23F7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2" name="Freeform 14">
              <a:extLst>
                <a:ext uri="{FF2B5EF4-FFF2-40B4-BE49-F238E27FC236}">
                  <a16:creationId xmlns:a16="http://schemas.microsoft.com/office/drawing/2014/main" xmlns="" id="{AE352FF2-8B7A-4D22-B387-86620C410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3" name="Freeform 15">
              <a:extLst>
                <a:ext uri="{FF2B5EF4-FFF2-40B4-BE49-F238E27FC236}">
                  <a16:creationId xmlns:a16="http://schemas.microsoft.com/office/drawing/2014/main" xmlns="" id="{BD87B84C-831C-46BB-8B50-7D1DACB2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02CF2FF9-88C9-44F9-AB22-593AE9AE9D02}"/>
              </a:ext>
            </a:extLst>
          </p:cNvPr>
          <p:cNvSpPr txBox="1"/>
          <p:nvPr/>
        </p:nvSpPr>
        <p:spPr>
          <a:xfrm>
            <a:off x="8387684" y="2765142"/>
            <a:ext cx="1046761" cy="39100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Interaction about</a:t>
            </a:r>
          </a:p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kern="0" dirty="0">
                <a:latin typeface="Microsoft YaHei" panose="020B0503020204020204" pitchFamily="34" charset="-122"/>
                <a:ea typeface="微软雅黑"/>
              </a:rPr>
              <a:t>Inferenced results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E9923E8F-F5B2-47D6-B6F0-EB9166834731}"/>
              </a:ext>
            </a:extLst>
          </p:cNvPr>
          <p:cNvGrpSpPr/>
          <p:nvPr/>
        </p:nvGrpSpPr>
        <p:grpSpPr>
          <a:xfrm>
            <a:off x="9649979" y="2781858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96" name="Freeform 5">
              <a:extLst>
                <a:ext uri="{FF2B5EF4-FFF2-40B4-BE49-F238E27FC236}">
                  <a16:creationId xmlns:a16="http://schemas.microsoft.com/office/drawing/2014/main" xmlns="" id="{C7299E93-B9EB-4F35-94C9-344FB82C5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1" name="Freeform 6">
              <a:extLst>
                <a:ext uri="{FF2B5EF4-FFF2-40B4-BE49-F238E27FC236}">
                  <a16:creationId xmlns:a16="http://schemas.microsoft.com/office/drawing/2014/main" xmlns="" id="{165F0B01-37EA-4E45-AEE7-B346A12D8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4" name="Freeform 7">
              <a:extLst>
                <a:ext uri="{FF2B5EF4-FFF2-40B4-BE49-F238E27FC236}">
                  <a16:creationId xmlns:a16="http://schemas.microsoft.com/office/drawing/2014/main" xmlns="" id="{05DCBB9A-397A-44CB-A30F-2B2DFF4DF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5" name="Freeform 8">
              <a:extLst>
                <a:ext uri="{FF2B5EF4-FFF2-40B4-BE49-F238E27FC236}">
                  <a16:creationId xmlns:a16="http://schemas.microsoft.com/office/drawing/2014/main" xmlns="" id="{91C155F5-0840-49C9-B152-703B2213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6" name="Freeform 9">
              <a:extLst>
                <a:ext uri="{FF2B5EF4-FFF2-40B4-BE49-F238E27FC236}">
                  <a16:creationId xmlns:a16="http://schemas.microsoft.com/office/drawing/2014/main" xmlns="" id="{87A293F3-F4A1-4424-874D-EC91AEC3A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7" name="Freeform 10">
              <a:extLst>
                <a:ext uri="{FF2B5EF4-FFF2-40B4-BE49-F238E27FC236}">
                  <a16:creationId xmlns:a16="http://schemas.microsoft.com/office/drawing/2014/main" xmlns="" id="{2AA2B061-FBB6-4BA0-A588-66B5020A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8" name="Freeform 11">
              <a:extLst>
                <a:ext uri="{FF2B5EF4-FFF2-40B4-BE49-F238E27FC236}">
                  <a16:creationId xmlns:a16="http://schemas.microsoft.com/office/drawing/2014/main" xmlns="" id="{3D9BB13C-88DC-4EE3-8724-11EF656CB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9" name="Freeform 12">
              <a:extLst>
                <a:ext uri="{FF2B5EF4-FFF2-40B4-BE49-F238E27FC236}">
                  <a16:creationId xmlns:a16="http://schemas.microsoft.com/office/drawing/2014/main" xmlns="" id="{5D7C31C9-823C-423D-90F0-65803432C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0" name="Freeform 13">
              <a:extLst>
                <a:ext uri="{FF2B5EF4-FFF2-40B4-BE49-F238E27FC236}">
                  <a16:creationId xmlns:a16="http://schemas.microsoft.com/office/drawing/2014/main" xmlns="" id="{0BECDA64-A63E-46D0-A25C-3A4794CDC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1" name="Freeform 14">
              <a:extLst>
                <a:ext uri="{FF2B5EF4-FFF2-40B4-BE49-F238E27FC236}">
                  <a16:creationId xmlns:a16="http://schemas.microsoft.com/office/drawing/2014/main" xmlns="" id="{E84199F7-EB82-43DD-AFCA-6D6F5A40A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2" name="Freeform 15">
              <a:extLst>
                <a:ext uri="{FF2B5EF4-FFF2-40B4-BE49-F238E27FC236}">
                  <a16:creationId xmlns:a16="http://schemas.microsoft.com/office/drawing/2014/main" xmlns="" id="{F83E12C9-2DAC-4F2D-8497-1A84F4E28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6E5B9B39-A537-4AEB-9B94-DBA9834C8341}"/>
              </a:ext>
            </a:extLst>
          </p:cNvPr>
          <p:cNvSpPr txBox="1"/>
          <p:nvPr/>
        </p:nvSpPr>
        <p:spPr>
          <a:xfrm>
            <a:off x="7911939" y="3101344"/>
            <a:ext cx="1843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MN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92CDB370-ABA7-4889-B8D3-2F8D96C8AAAD}"/>
              </a:ext>
            </a:extLst>
          </p:cNvPr>
          <p:cNvSpPr txBox="1"/>
          <p:nvPr/>
        </p:nvSpPr>
        <p:spPr>
          <a:xfrm>
            <a:off x="9786572" y="3116284"/>
            <a:ext cx="14266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SN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xmlns="" id="{20518CBC-6BF0-4C3C-A896-8B1674A4483F}"/>
              </a:ext>
            </a:extLst>
          </p:cNvPr>
          <p:cNvCxnSpPr>
            <a:cxnSpLocks/>
          </p:cNvCxnSpPr>
          <p:nvPr/>
        </p:nvCxnSpPr>
        <p:spPr>
          <a:xfrm>
            <a:off x="1989649" y="5520643"/>
            <a:ext cx="1471544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50484D2-FF1F-4767-967E-735473A6643F}"/>
              </a:ext>
            </a:extLst>
          </p:cNvPr>
          <p:cNvGrpSpPr/>
          <p:nvPr/>
        </p:nvGrpSpPr>
        <p:grpSpPr>
          <a:xfrm>
            <a:off x="1626036" y="5296197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28" name="Freeform 5">
              <a:extLst>
                <a:ext uri="{FF2B5EF4-FFF2-40B4-BE49-F238E27FC236}">
                  <a16:creationId xmlns:a16="http://schemas.microsoft.com/office/drawing/2014/main" xmlns="" id="{2F8C3C83-E84D-43C7-91C4-411CDA21D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9" name="Freeform 6">
              <a:extLst>
                <a:ext uri="{FF2B5EF4-FFF2-40B4-BE49-F238E27FC236}">
                  <a16:creationId xmlns:a16="http://schemas.microsoft.com/office/drawing/2014/main" xmlns="" id="{7C57062B-CE24-4D33-A717-96AB8E09B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0" name="Freeform 7">
              <a:extLst>
                <a:ext uri="{FF2B5EF4-FFF2-40B4-BE49-F238E27FC236}">
                  <a16:creationId xmlns:a16="http://schemas.microsoft.com/office/drawing/2014/main" xmlns="" id="{F6435706-37D3-4231-A654-9BC817B4A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1" name="Freeform 8">
              <a:extLst>
                <a:ext uri="{FF2B5EF4-FFF2-40B4-BE49-F238E27FC236}">
                  <a16:creationId xmlns:a16="http://schemas.microsoft.com/office/drawing/2014/main" xmlns="" id="{441C91CA-7F60-44BB-93FA-B006C7714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2" name="Freeform 9">
              <a:extLst>
                <a:ext uri="{FF2B5EF4-FFF2-40B4-BE49-F238E27FC236}">
                  <a16:creationId xmlns:a16="http://schemas.microsoft.com/office/drawing/2014/main" xmlns="" id="{C86E2C77-3DD9-446E-97D2-E47268002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3" name="Freeform 10">
              <a:extLst>
                <a:ext uri="{FF2B5EF4-FFF2-40B4-BE49-F238E27FC236}">
                  <a16:creationId xmlns:a16="http://schemas.microsoft.com/office/drawing/2014/main" xmlns="" id="{5F41CEC5-22A2-41C8-A729-A89DC84D4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4" name="Freeform 11">
              <a:extLst>
                <a:ext uri="{FF2B5EF4-FFF2-40B4-BE49-F238E27FC236}">
                  <a16:creationId xmlns:a16="http://schemas.microsoft.com/office/drawing/2014/main" xmlns="" id="{FD21B2EA-8EFD-4C34-A406-8045A2207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5" name="Freeform 12">
              <a:extLst>
                <a:ext uri="{FF2B5EF4-FFF2-40B4-BE49-F238E27FC236}">
                  <a16:creationId xmlns:a16="http://schemas.microsoft.com/office/drawing/2014/main" xmlns="" id="{085E1EA8-8BEE-495D-9343-5152504F3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6" name="Freeform 13">
              <a:extLst>
                <a:ext uri="{FF2B5EF4-FFF2-40B4-BE49-F238E27FC236}">
                  <a16:creationId xmlns:a16="http://schemas.microsoft.com/office/drawing/2014/main" xmlns="" id="{0C375ED4-A916-4334-9A0F-DF63163EA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7" name="Freeform 14">
              <a:extLst>
                <a:ext uri="{FF2B5EF4-FFF2-40B4-BE49-F238E27FC236}">
                  <a16:creationId xmlns:a16="http://schemas.microsoft.com/office/drawing/2014/main" xmlns="" id="{D4BA60E0-150C-4B85-8207-48224F1C3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8" name="Freeform 15">
              <a:extLst>
                <a:ext uri="{FF2B5EF4-FFF2-40B4-BE49-F238E27FC236}">
                  <a16:creationId xmlns:a16="http://schemas.microsoft.com/office/drawing/2014/main" xmlns="" id="{1BF7A84E-F0C0-4138-9F41-BB9444AE5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A1B86860-F774-45E3-BB0E-25AFDD1AD72B}"/>
              </a:ext>
            </a:extLst>
          </p:cNvPr>
          <p:cNvSpPr txBox="1"/>
          <p:nvPr/>
        </p:nvSpPr>
        <p:spPr>
          <a:xfrm>
            <a:off x="2191682" y="5296197"/>
            <a:ext cx="1061189" cy="1832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Procedures for DC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7222EF53-BF8B-4A95-8E16-6BE1CA992128}"/>
              </a:ext>
            </a:extLst>
          </p:cNvPr>
          <p:cNvGrpSpPr/>
          <p:nvPr/>
        </p:nvGrpSpPr>
        <p:grpSpPr>
          <a:xfrm>
            <a:off x="3461193" y="5312913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17" name="Freeform 5">
              <a:extLst>
                <a:ext uri="{FF2B5EF4-FFF2-40B4-BE49-F238E27FC236}">
                  <a16:creationId xmlns:a16="http://schemas.microsoft.com/office/drawing/2014/main" xmlns="" id="{C1DB30EE-DCFA-45C0-9308-09ECD5225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8" name="Freeform 6">
              <a:extLst>
                <a:ext uri="{FF2B5EF4-FFF2-40B4-BE49-F238E27FC236}">
                  <a16:creationId xmlns:a16="http://schemas.microsoft.com/office/drawing/2014/main" xmlns="" id="{4F109A73-01D9-4101-A9D6-861FB9543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9" name="Freeform 7">
              <a:extLst>
                <a:ext uri="{FF2B5EF4-FFF2-40B4-BE49-F238E27FC236}">
                  <a16:creationId xmlns:a16="http://schemas.microsoft.com/office/drawing/2014/main" xmlns="" id="{B2E4ABD3-DD14-427E-8C93-10CB7441F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0" name="Freeform 8">
              <a:extLst>
                <a:ext uri="{FF2B5EF4-FFF2-40B4-BE49-F238E27FC236}">
                  <a16:creationId xmlns:a16="http://schemas.microsoft.com/office/drawing/2014/main" xmlns="" id="{E13ACB59-7849-45F7-A3F6-9AE279807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1" name="Freeform 9">
              <a:extLst>
                <a:ext uri="{FF2B5EF4-FFF2-40B4-BE49-F238E27FC236}">
                  <a16:creationId xmlns:a16="http://schemas.microsoft.com/office/drawing/2014/main" xmlns="" id="{082633E7-E0ED-4116-B9CC-70673802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2" name="Freeform 10">
              <a:extLst>
                <a:ext uri="{FF2B5EF4-FFF2-40B4-BE49-F238E27FC236}">
                  <a16:creationId xmlns:a16="http://schemas.microsoft.com/office/drawing/2014/main" xmlns="" id="{55773F0F-1497-4EAD-A17D-EE88F83CE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3" name="Freeform 11">
              <a:extLst>
                <a:ext uri="{FF2B5EF4-FFF2-40B4-BE49-F238E27FC236}">
                  <a16:creationId xmlns:a16="http://schemas.microsoft.com/office/drawing/2014/main" xmlns="" id="{BEEC91BD-8D91-4DE6-9122-BB32D8E1F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4" name="Freeform 12">
              <a:extLst>
                <a:ext uri="{FF2B5EF4-FFF2-40B4-BE49-F238E27FC236}">
                  <a16:creationId xmlns:a16="http://schemas.microsoft.com/office/drawing/2014/main" xmlns="" id="{C9E637A0-B89F-4565-9430-C2B5796E5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5" name="Freeform 13">
              <a:extLst>
                <a:ext uri="{FF2B5EF4-FFF2-40B4-BE49-F238E27FC236}">
                  <a16:creationId xmlns:a16="http://schemas.microsoft.com/office/drawing/2014/main" xmlns="" id="{62F9311E-523A-44B4-B544-D8B634408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6" name="Freeform 14">
              <a:extLst>
                <a:ext uri="{FF2B5EF4-FFF2-40B4-BE49-F238E27FC236}">
                  <a16:creationId xmlns:a16="http://schemas.microsoft.com/office/drawing/2014/main" xmlns="" id="{E47AE12A-C86F-4047-BF41-6FDE5E4D9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7" name="Freeform 15">
              <a:extLst>
                <a:ext uri="{FF2B5EF4-FFF2-40B4-BE49-F238E27FC236}">
                  <a16:creationId xmlns:a16="http://schemas.microsoft.com/office/drawing/2014/main" xmlns="" id="{36098D5B-B60B-4635-B36C-60D805E18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E9A08831-469D-41AE-AAA8-7E3240C6556C}"/>
              </a:ext>
            </a:extLst>
          </p:cNvPr>
          <p:cNvGrpSpPr/>
          <p:nvPr/>
        </p:nvGrpSpPr>
        <p:grpSpPr>
          <a:xfrm>
            <a:off x="2618141" y="4615922"/>
            <a:ext cx="360101" cy="296961"/>
            <a:chOff x="5177650" y="3002478"/>
            <a:chExt cx="695329" cy="989016"/>
          </a:xfrm>
          <a:solidFill>
            <a:srgbClr val="0070C0"/>
          </a:solidFill>
        </p:grpSpPr>
        <p:sp>
          <p:nvSpPr>
            <p:cNvPr id="109" name="Freeform 5">
              <a:extLst>
                <a:ext uri="{FF2B5EF4-FFF2-40B4-BE49-F238E27FC236}">
                  <a16:creationId xmlns:a16="http://schemas.microsoft.com/office/drawing/2014/main" xmlns="" id="{C712586A-3214-4DFB-9B34-557771290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650" y="3175515"/>
              <a:ext cx="531813" cy="792163"/>
            </a:xfrm>
            <a:custGeom>
              <a:avLst/>
              <a:gdLst>
                <a:gd name="T0" fmla="*/ 397 w 458"/>
                <a:gd name="T1" fmla="*/ 698 h 698"/>
                <a:gd name="T2" fmla="*/ 397 w 458"/>
                <a:gd name="T3" fmla="*/ 698 h 698"/>
                <a:gd name="T4" fmla="*/ 348 w 458"/>
                <a:gd name="T5" fmla="*/ 698 h 698"/>
                <a:gd name="T6" fmla="*/ 329 w 458"/>
                <a:gd name="T7" fmla="*/ 680 h 698"/>
                <a:gd name="T8" fmla="*/ 348 w 458"/>
                <a:gd name="T9" fmla="*/ 662 h 698"/>
                <a:gd name="T10" fmla="*/ 397 w 458"/>
                <a:gd name="T11" fmla="*/ 662 h 698"/>
                <a:gd name="T12" fmla="*/ 421 w 458"/>
                <a:gd name="T13" fmla="*/ 638 h 698"/>
                <a:gd name="T14" fmla="*/ 421 w 458"/>
                <a:gd name="T15" fmla="*/ 60 h 698"/>
                <a:gd name="T16" fmla="*/ 397 w 458"/>
                <a:gd name="T17" fmla="*/ 37 h 698"/>
                <a:gd name="T18" fmla="*/ 60 w 458"/>
                <a:gd name="T19" fmla="*/ 37 h 698"/>
                <a:gd name="T20" fmla="*/ 36 w 458"/>
                <a:gd name="T21" fmla="*/ 60 h 698"/>
                <a:gd name="T22" fmla="*/ 36 w 458"/>
                <a:gd name="T23" fmla="*/ 638 h 698"/>
                <a:gd name="T24" fmla="*/ 60 w 458"/>
                <a:gd name="T25" fmla="*/ 662 h 698"/>
                <a:gd name="T26" fmla="*/ 243 w 458"/>
                <a:gd name="T27" fmla="*/ 662 h 698"/>
                <a:gd name="T28" fmla="*/ 261 w 458"/>
                <a:gd name="T29" fmla="*/ 680 h 698"/>
                <a:gd name="T30" fmla="*/ 243 w 458"/>
                <a:gd name="T31" fmla="*/ 698 h 698"/>
                <a:gd name="T32" fmla="*/ 60 w 458"/>
                <a:gd name="T33" fmla="*/ 698 h 698"/>
                <a:gd name="T34" fmla="*/ 0 w 458"/>
                <a:gd name="T35" fmla="*/ 638 h 698"/>
                <a:gd name="T36" fmla="*/ 0 w 458"/>
                <a:gd name="T37" fmla="*/ 60 h 698"/>
                <a:gd name="T38" fmla="*/ 60 w 458"/>
                <a:gd name="T39" fmla="*/ 0 h 698"/>
                <a:gd name="T40" fmla="*/ 397 w 458"/>
                <a:gd name="T41" fmla="*/ 0 h 698"/>
                <a:gd name="T42" fmla="*/ 458 w 458"/>
                <a:gd name="T43" fmla="*/ 60 h 698"/>
                <a:gd name="T44" fmla="*/ 458 w 458"/>
                <a:gd name="T45" fmla="*/ 638 h 698"/>
                <a:gd name="T46" fmla="*/ 397 w 458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8" h="698">
                  <a:moveTo>
                    <a:pt x="397" y="698"/>
                  </a:moveTo>
                  <a:lnTo>
                    <a:pt x="397" y="698"/>
                  </a:lnTo>
                  <a:lnTo>
                    <a:pt x="348" y="698"/>
                  </a:lnTo>
                  <a:cubicBezTo>
                    <a:pt x="337" y="698"/>
                    <a:pt x="329" y="690"/>
                    <a:pt x="329" y="680"/>
                  </a:cubicBezTo>
                  <a:cubicBezTo>
                    <a:pt x="329" y="670"/>
                    <a:pt x="337" y="662"/>
                    <a:pt x="348" y="662"/>
                  </a:cubicBezTo>
                  <a:lnTo>
                    <a:pt x="397" y="662"/>
                  </a:lnTo>
                  <a:cubicBezTo>
                    <a:pt x="411" y="662"/>
                    <a:pt x="421" y="651"/>
                    <a:pt x="421" y="638"/>
                  </a:cubicBezTo>
                  <a:lnTo>
                    <a:pt x="421" y="60"/>
                  </a:lnTo>
                  <a:cubicBezTo>
                    <a:pt x="421" y="47"/>
                    <a:pt x="411" y="37"/>
                    <a:pt x="397" y="37"/>
                  </a:cubicBezTo>
                  <a:lnTo>
                    <a:pt x="60" y="37"/>
                  </a:lnTo>
                  <a:cubicBezTo>
                    <a:pt x="47" y="37"/>
                    <a:pt x="36" y="47"/>
                    <a:pt x="36" y="60"/>
                  </a:cubicBezTo>
                  <a:lnTo>
                    <a:pt x="36" y="638"/>
                  </a:lnTo>
                  <a:cubicBezTo>
                    <a:pt x="36" y="651"/>
                    <a:pt x="47" y="662"/>
                    <a:pt x="60" y="662"/>
                  </a:cubicBezTo>
                  <a:lnTo>
                    <a:pt x="243" y="662"/>
                  </a:lnTo>
                  <a:cubicBezTo>
                    <a:pt x="253" y="662"/>
                    <a:pt x="261" y="670"/>
                    <a:pt x="261" y="680"/>
                  </a:cubicBezTo>
                  <a:cubicBezTo>
                    <a:pt x="261" y="690"/>
                    <a:pt x="253" y="698"/>
                    <a:pt x="243" y="698"/>
                  </a:cubicBezTo>
                  <a:lnTo>
                    <a:pt x="60" y="698"/>
                  </a:lnTo>
                  <a:cubicBezTo>
                    <a:pt x="27" y="698"/>
                    <a:pt x="0" y="671"/>
                    <a:pt x="0" y="638"/>
                  </a:cubicBezTo>
                  <a:lnTo>
                    <a:pt x="0" y="60"/>
                  </a:lnTo>
                  <a:cubicBezTo>
                    <a:pt x="0" y="27"/>
                    <a:pt x="27" y="0"/>
                    <a:pt x="60" y="0"/>
                  </a:cubicBezTo>
                  <a:lnTo>
                    <a:pt x="397" y="0"/>
                  </a:lnTo>
                  <a:cubicBezTo>
                    <a:pt x="431" y="0"/>
                    <a:pt x="458" y="27"/>
                    <a:pt x="458" y="60"/>
                  </a:cubicBezTo>
                  <a:lnTo>
                    <a:pt x="458" y="638"/>
                  </a:lnTo>
                  <a:cubicBezTo>
                    <a:pt x="458" y="671"/>
                    <a:pt x="431" y="698"/>
                    <a:pt x="397" y="698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0" name="Freeform 6">
              <a:extLst>
                <a:ext uri="{FF2B5EF4-FFF2-40B4-BE49-F238E27FC236}">
                  <a16:creationId xmlns:a16="http://schemas.microsoft.com/office/drawing/2014/main" xmlns="" id="{582A2B95-5396-4235-A129-3C00212D2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188" y="3813691"/>
              <a:ext cx="58739" cy="57151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  <a:gd name="T10" fmla="*/ 50 w 50"/>
                <a:gd name="T11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lnTo>
                    <a:pt x="50" y="25"/>
                  </a:lnTo>
                  <a:cubicBezTo>
                    <a:pt x="50" y="39"/>
                    <a:pt x="39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1" name="Freeform 7">
              <a:extLst>
                <a:ext uri="{FF2B5EF4-FFF2-40B4-BE49-F238E27FC236}">
                  <a16:creationId xmlns:a16="http://schemas.microsoft.com/office/drawing/2014/main" xmlns="" id="{60B69021-400C-4AA8-9734-8AF60A449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1784" y="3266004"/>
              <a:ext cx="371476" cy="511175"/>
            </a:xfrm>
            <a:custGeom>
              <a:avLst/>
              <a:gdLst>
                <a:gd name="T0" fmla="*/ 37 w 319"/>
                <a:gd name="T1" fmla="*/ 15 h 450"/>
                <a:gd name="T2" fmla="*/ 37 w 319"/>
                <a:gd name="T3" fmla="*/ 15 h 450"/>
                <a:gd name="T4" fmla="*/ 15 w 319"/>
                <a:gd name="T5" fmla="*/ 37 h 450"/>
                <a:gd name="T6" fmla="*/ 15 w 319"/>
                <a:gd name="T7" fmla="*/ 413 h 450"/>
                <a:gd name="T8" fmla="*/ 37 w 319"/>
                <a:gd name="T9" fmla="*/ 435 h 450"/>
                <a:gd name="T10" fmla="*/ 283 w 319"/>
                <a:gd name="T11" fmla="*/ 435 h 450"/>
                <a:gd name="T12" fmla="*/ 305 w 319"/>
                <a:gd name="T13" fmla="*/ 413 h 450"/>
                <a:gd name="T14" fmla="*/ 305 w 319"/>
                <a:gd name="T15" fmla="*/ 37 h 450"/>
                <a:gd name="T16" fmla="*/ 283 w 319"/>
                <a:gd name="T17" fmla="*/ 15 h 450"/>
                <a:gd name="T18" fmla="*/ 37 w 319"/>
                <a:gd name="T19" fmla="*/ 15 h 450"/>
                <a:gd name="T20" fmla="*/ 283 w 319"/>
                <a:gd name="T21" fmla="*/ 450 h 450"/>
                <a:gd name="T22" fmla="*/ 283 w 319"/>
                <a:gd name="T23" fmla="*/ 450 h 450"/>
                <a:gd name="T24" fmla="*/ 37 w 319"/>
                <a:gd name="T25" fmla="*/ 450 h 450"/>
                <a:gd name="T26" fmla="*/ 0 w 319"/>
                <a:gd name="T27" fmla="*/ 413 h 450"/>
                <a:gd name="T28" fmla="*/ 0 w 319"/>
                <a:gd name="T29" fmla="*/ 37 h 450"/>
                <a:gd name="T30" fmla="*/ 37 w 319"/>
                <a:gd name="T31" fmla="*/ 0 h 450"/>
                <a:gd name="T32" fmla="*/ 283 w 319"/>
                <a:gd name="T33" fmla="*/ 0 h 450"/>
                <a:gd name="T34" fmla="*/ 319 w 319"/>
                <a:gd name="T35" fmla="*/ 37 h 450"/>
                <a:gd name="T36" fmla="*/ 319 w 319"/>
                <a:gd name="T37" fmla="*/ 413 h 450"/>
                <a:gd name="T38" fmla="*/ 283 w 319"/>
                <a:gd name="T3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9" h="450">
                  <a:moveTo>
                    <a:pt x="37" y="15"/>
                  </a:moveTo>
                  <a:lnTo>
                    <a:pt x="37" y="15"/>
                  </a:lnTo>
                  <a:cubicBezTo>
                    <a:pt x="25" y="15"/>
                    <a:pt x="15" y="24"/>
                    <a:pt x="15" y="37"/>
                  </a:cubicBezTo>
                  <a:lnTo>
                    <a:pt x="15" y="413"/>
                  </a:lnTo>
                  <a:cubicBezTo>
                    <a:pt x="15" y="425"/>
                    <a:pt x="25" y="435"/>
                    <a:pt x="37" y="435"/>
                  </a:cubicBezTo>
                  <a:lnTo>
                    <a:pt x="283" y="435"/>
                  </a:lnTo>
                  <a:cubicBezTo>
                    <a:pt x="295" y="435"/>
                    <a:pt x="305" y="425"/>
                    <a:pt x="305" y="413"/>
                  </a:cubicBezTo>
                  <a:lnTo>
                    <a:pt x="305" y="37"/>
                  </a:lnTo>
                  <a:cubicBezTo>
                    <a:pt x="305" y="24"/>
                    <a:pt x="295" y="15"/>
                    <a:pt x="283" y="15"/>
                  </a:cubicBezTo>
                  <a:lnTo>
                    <a:pt x="37" y="15"/>
                  </a:lnTo>
                  <a:close/>
                  <a:moveTo>
                    <a:pt x="283" y="450"/>
                  </a:moveTo>
                  <a:lnTo>
                    <a:pt x="283" y="450"/>
                  </a:lnTo>
                  <a:lnTo>
                    <a:pt x="37" y="450"/>
                  </a:lnTo>
                  <a:cubicBezTo>
                    <a:pt x="17" y="450"/>
                    <a:pt x="0" y="433"/>
                    <a:pt x="0" y="413"/>
                  </a:cubicBezTo>
                  <a:lnTo>
                    <a:pt x="0" y="37"/>
                  </a:lnTo>
                  <a:cubicBezTo>
                    <a:pt x="0" y="16"/>
                    <a:pt x="17" y="0"/>
                    <a:pt x="37" y="0"/>
                  </a:cubicBezTo>
                  <a:lnTo>
                    <a:pt x="283" y="0"/>
                  </a:lnTo>
                  <a:cubicBezTo>
                    <a:pt x="303" y="0"/>
                    <a:pt x="319" y="16"/>
                    <a:pt x="319" y="37"/>
                  </a:cubicBezTo>
                  <a:lnTo>
                    <a:pt x="319" y="413"/>
                  </a:lnTo>
                  <a:cubicBezTo>
                    <a:pt x="319" y="433"/>
                    <a:pt x="303" y="450"/>
                    <a:pt x="283" y="450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2" name="Freeform 8">
              <a:extLst>
                <a:ext uri="{FF2B5EF4-FFF2-40B4-BE49-F238E27FC236}">
                  <a16:creationId xmlns:a16="http://schemas.microsoft.com/office/drawing/2014/main" xmlns="" id="{3F1F95D7-8461-4C97-A8AC-403A0F3CA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427" y="3904179"/>
              <a:ext cx="87313" cy="87311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3" name="Freeform 9">
              <a:extLst>
                <a:ext uri="{FF2B5EF4-FFF2-40B4-BE49-F238E27FC236}">
                  <a16:creationId xmlns:a16="http://schemas.microsoft.com/office/drawing/2014/main" xmlns="" id="{31E1CC97-AD71-4EF8-AF7A-4D7A0AAA8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358" y="3904183"/>
              <a:ext cx="88900" cy="87311"/>
            </a:xfrm>
            <a:custGeom>
              <a:avLst/>
              <a:gdLst>
                <a:gd name="T0" fmla="*/ 38 w 77"/>
                <a:gd name="T1" fmla="*/ 76 h 76"/>
                <a:gd name="T2" fmla="*/ 38 w 77"/>
                <a:gd name="T3" fmla="*/ 76 h 76"/>
                <a:gd name="T4" fmla="*/ 0 w 77"/>
                <a:gd name="T5" fmla="*/ 38 h 76"/>
                <a:gd name="T6" fmla="*/ 38 w 77"/>
                <a:gd name="T7" fmla="*/ 0 h 76"/>
                <a:gd name="T8" fmla="*/ 77 w 77"/>
                <a:gd name="T9" fmla="*/ 38 h 76"/>
                <a:gd name="T10" fmla="*/ 38 w 77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6">
                  <a:moveTo>
                    <a:pt x="38" y="76"/>
                  </a:moveTo>
                  <a:lnTo>
                    <a:pt x="38" y="76"/>
                  </a:ln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5" name="Freeform 10">
              <a:extLst>
                <a:ext uri="{FF2B5EF4-FFF2-40B4-BE49-F238E27FC236}">
                  <a16:creationId xmlns:a16="http://schemas.microsoft.com/office/drawing/2014/main" xmlns="" id="{D4825449-BBF4-4159-B459-DB6767AFD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956" y="3086622"/>
              <a:ext cx="138113" cy="134937"/>
            </a:xfrm>
            <a:custGeom>
              <a:avLst/>
              <a:gdLst>
                <a:gd name="T0" fmla="*/ 100 w 119"/>
                <a:gd name="T1" fmla="*/ 119 h 119"/>
                <a:gd name="T2" fmla="*/ 100 w 119"/>
                <a:gd name="T3" fmla="*/ 119 h 119"/>
                <a:gd name="T4" fmla="*/ 82 w 119"/>
                <a:gd name="T5" fmla="*/ 101 h 119"/>
                <a:gd name="T6" fmla="*/ 61 w 119"/>
                <a:gd name="T7" fmla="*/ 58 h 119"/>
                <a:gd name="T8" fmla="*/ 18 w 119"/>
                <a:gd name="T9" fmla="*/ 38 h 119"/>
                <a:gd name="T10" fmla="*/ 0 w 119"/>
                <a:gd name="T11" fmla="*/ 18 h 119"/>
                <a:gd name="T12" fmla="*/ 20 w 119"/>
                <a:gd name="T13" fmla="*/ 1 h 119"/>
                <a:gd name="T14" fmla="*/ 87 w 119"/>
                <a:gd name="T15" fmla="*/ 32 h 119"/>
                <a:gd name="T16" fmla="*/ 119 w 119"/>
                <a:gd name="T17" fmla="*/ 99 h 119"/>
                <a:gd name="T18" fmla="*/ 101 w 119"/>
                <a:gd name="T19" fmla="*/ 119 h 119"/>
                <a:gd name="T20" fmla="*/ 100 w 119"/>
                <a:gd name="T2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100" y="119"/>
                  </a:moveTo>
                  <a:lnTo>
                    <a:pt x="100" y="119"/>
                  </a:lnTo>
                  <a:cubicBezTo>
                    <a:pt x="91" y="119"/>
                    <a:pt x="83" y="111"/>
                    <a:pt x="82" y="101"/>
                  </a:cubicBezTo>
                  <a:cubicBezTo>
                    <a:pt x="81" y="86"/>
                    <a:pt x="73" y="70"/>
                    <a:pt x="61" y="58"/>
                  </a:cubicBezTo>
                  <a:cubicBezTo>
                    <a:pt x="49" y="46"/>
                    <a:pt x="33" y="38"/>
                    <a:pt x="18" y="38"/>
                  </a:cubicBezTo>
                  <a:cubicBezTo>
                    <a:pt x="8" y="37"/>
                    <a:pt x="0" y="28"/>
                    <a:pt x="0" y="18"/>
                  </a:cubicBezTo>
                  <a:cubicBezTo>
                    <a:pt x="1" y="8"/>
                    <a:pt x="10" y="0"/>
                    <a:pt x="20" y="1"/>
                  </a:cubicBezTo>
                  <a:cubicBezTo>
                    <a:pt x="44" y="2"/>
                    <a:pt x="68" y="13"/>
                    <a:pt x="87" y="32"/>
                  </a:cubicBezTo>
                  <a:cubicBezTo>
                    <a:pt x="106" y="51"/>
                    <a:pt x="117" y="75"/>
                    <a:pt x="119" y="99"/>
                  </a:cubicBezTo>
                  <a:cubicBezTo>
                    <a:pt x="119" y="109"/>
                    <a:pt x="111" y="118"/>
                    <a:pt x="101" y="119"/>
                  </a:cubicBezTo>
                  <a:cubicBezTo>
                    <a:pt x="101" y="119"/>
                    <a:pt x="101" y="119"/>
                    <a:pt x="100" y="119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6" name="Freeform 11">
              <a:extLst>
                <a:ext uri="{FF2B5EF4-FFF2-40B4-BE49-F238E27FC236}">
                  <a16:creationId xmlns:a16="http://schemas.microsoft.com/office/drawing/2014/main" xmlns="" id="{B38A2D04-6A32-4F64-AE4C-770EA3799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491" y="3002478"/>
              <a:ext cx="217488" cy="211138"/>
            </a:xfrm>
            <a:custGeom>
              <a:avLst/>
              <a:gdLst>
                <a:gd name="T0" fmla="*/ 169 w 188"/>
                <a:gd name="T1" fmla="*/ 186 h 186"/>
                <a:gd name="T2" fmla="*/ 169 w 188"/>
                <a:gd name="T3" fmla="*/ 186 h 186"/>
                <a:gd name="T4" fmla="*/ 169 w 188"/>
                <a:gd name="T5" fmla="*/ 186 h 186"/>
                <a:gd name="T6" fmla="*/ 151 w 188"/>
                <a:gd name="T7" fmla="*/ 168 h 186"/>
                <a:gd name="T8" fmla="*/ 112 w 188"/>
                <a:gd name="T9" fmla="*/ 75 h 186"/>
                <a:gd name="T10" fmla="*/ 20 w 188"/>
                <a:gd name="T11" fmla="*/ 36 h 186"/>
                <a:gd name="T12" fmla="*/ 19 w 188"/>
                <a:gd name="T13" fmla="*/ 36 h 186"/>
                <a:gd name="T14" fmla="*/ 0 w 188"/>
                <a:gd name="T15" fmla="*/ 18 h 186"/>
                <a:gd name="T16" fmla="*/ 18 w 188"/>
                <a:gd name="T17" fmla="*/ 1 h 186"/>
                <a:gd name="T18" fmla="*/ 137 w 188"/>
                <a:gd name="T19" fmla="*/ 49 h 186"/>
                <a:gd name="T20" fmla="*/ 188 w 188"/>
                <a:gd name="T21" fmla="*/ 168 h 186"/>
                <a:gd name="T22" fmla="*/ 169 w 188"/>
                <a:gd name="T2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186">
                  <a:moveTo>
                    <a:pt x="169" y="186"/>
                  </a:moveTo>
                  <a:lnTo>
                    <a:pt x="169" y="186"/>
                  </a:lnTo>
                  <a:lnTo>
                    <a:pt x="169" y="186"/>
                  </a:lnTo>
                  <a:cubicBezTo>
                    <a:pt x="159" y="186"/>
                    <a:pt x="151" y="178"/>
                    <a:pt x="151" y="168"/>
                  </a:cubicBezTo>
                  <a:cubicBezTo>
                    <a:pt x="151" y="134"/>
                    <a:pt x="137" y="100"/>
                    <a:pt x="112" y="75"/>
                  </a:cubicBezTo>
                  <a:cubicBezTo>
                    <a:pt x="87" y="50"/>
                    <a:pt x="53" y="36"/>
                    <a:pt x="20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1"/>
                    <a:pt x="18" y="1"/>
                  </a:cubicBezTo>
                  <a:cubicBezTo>
                    <a:pt x="62" y="0"/>
                    <a:pt x="106" y="17"/>
                    <a:pt x="137" y="49"/>
                  </a:cubicBezTo>
                  <a:cubicBezTo>
                    <a:pt x="169" y="81"/>
                    <a:pt x="188" y="124"/>
                    <a:pt x="188" y="168"/>
                  </a:cubicBezTo>
                  <a:cubicBezTo>
                    <a:pt x="188" y="178"/>
                    <a:pt x="179" y="186"/>
                    <a:pt x="169" y="186"/>
                  </a:cubicBezTo>
                  <a:close/>
                </a:path>
              </a:pathLst>
            </a:custGeom>
            <a:grpFill/>
            <a:ln w="0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01" name="直接箭头连接符 100">
            <a:extLst>
              <a:ext uri="{FF2B5EF4-FFF2-40B4-BE49-F238E27FC236}">
                <a16:creationId xmlns:a16="http://schemas.microsoft.com/office/drawing/2014/main" xmlns="" id="{9DD7C586-1E6A-4052-8E3D-0475A618464C}"/>
              </a:ext>
            </a:extLst>
          </p:cNvPr>
          <p:cNvCxnSpPr>
            <a:cxnSpLocks/>
          </p:cNvCxnSpPr>
          <p:nvPr/>
        </p:nvCxnSpPr>
        <p:spPr>
          <a:xfrm flipH="1">
            <a:off x="1995231" y="4886667"/>
            <a:ext cx="483529" cy="3625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80E6016F-D077-45F1-B6FB-059A47A7BB4B}"/>
              </a:ext>
            </a:extLst>
          </p:cNvPr>
          <p:cNvSpPr txBox="1"/>
          <p:nvPr/>
        </p:nvSpPr>
        <p:spPr>
          <a:xfrm>
            <a:off x="2366118" y="4973924"/>
            <a:ext cx="80791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Measurement</a:t>
            </a:r>
          </a:p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kern="0" dirty="0">
                <a:solidFill>
                  <a:srgbClr val="1D1D1A"/>
                </a:solidFill>
                <a:latin typeface="Microsoft YaHei" panose="020B0503020204020204" pitchFamily="34" charset="-122"/>
                <a:ea typeface="微软雅黑"/>
              </a:rPr>
              <a:t>results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A648DC36-691C-4521-BBD4-11350C129F04}"/>
              </a:ext>
            </a:extLst>
          </p:cNvPr>
          <p:cNvSpPr txBox="1"/>
          <p:nvPr/>
        </p:nvSpPr>
        <p:spPr>
          <a:xfrm>
            <a:off x="1723152" y="5632399"/>
            <a:ext cx="18434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MN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199C065B-68F1-465E-B54A-DC9FBA1C5E15}"/>
              </a:ext>
            </a:extLst>
          </p:cNvPr>
          <p:cNvSpPr txBox="1"/>
          <p:nvPr/>
        </p:nvSpPr>
        <p:spPr>
          <a:xfrm>
            <a:off x="2819629" y="4742960"/>
            <a:ext cx="42377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UE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96EE6273-BD33-4F0A-9412-403247685DD9}"/>
              </a:ext>
            </a:extLst>
          </p:cNvPr>
          <p:cNvSpPr txBox="1"/>
          <p:nvPr/>
        </p:nvSpPr>
        <p:spPr>
          <a:xfrm>
            <a:off x="3597786" y="5647339"/>
            <a:ext cx="14266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SN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xmlns="" id="{C2DAA2FF-71A6-4D5E-B610-45FE96125BBA}"/>
              </a:ext>
            </a:extLst>
          </p:cNvPr>
          <p:cNvSpPr/>
          <p:nvPr/>
        </p:nvSpPr>
        <p:spPr>
          <a:xfrm>
            <a:off x="8897535" y="3259737"/>
            <a:ext cx="134799" cy="325076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9AE7E542-B696-4A69-A3E0-1422A45C6244}"/>
              </a:ext>
            </a:extLst>
          </p:cNvPr>
          <p:cNvSpPr txBox="1"/>
          <p:nvPr/>
        </p:nvSpPr>
        <p:spPr>
          <a:xfrm>
            <a:off x="7851193" y="3630525"/>
            <a:ext cx="318935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marR="0" lvl="0" indent="-171450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AI based DC operation decisions with consensus.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C6BC2362-BB3D-49D2-91C0-0A670A6C1C86}"/>
              </a:ext>
            </a:extLst>
          </p:cNvPr>
          <p:cNvSpPr/>
          <p:nvPr/>
        </p:nvSpPr>
        <p:spPr>
          <a:xfrm>
            <a:off x="6195488" y="4153135"/>
            <a:ext cx="4373796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Specification Impacts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AB048396-4F36-4C6F-8BCC-406D54DF91F4}"/>
              </a:ext>
            </a:extLst>
          </p:cNvPr>
          <p:cNvSpPr txBox="1"/>
          <p:nvPr/>
        </p:nvSpPr>
        <p:spPr>
          <a:xfrm>
            <a:off x="6195488" y="4560739"/>
            <a:ext cx="5621374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Enabling signaling decision</a:t>
            </a:r>
            <a:r>
              <a:rPr kumimoji="0" lang="en-US" altLang="zh-CN" sz="1200" b="1" i="0" u="none" strike="noStrike" kern="1200" cap="none" spc="0" normalizeH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about inferenced results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e.g.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recommended SN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change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/addition/release based on AI inference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it-IT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 work is limited to NR-DC</a:t>
            </a:r>
            <a:endParaRPr kumimoji="0" lang="en-US" altLang="zh-CN" sz="12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xmlns="" id="{8782A492-3F78-4C45-AE55-433CB613720E}"/>
              </a:ext>
            </a:extLst>
          </p:cNvPr>
          <p:cNvCxnSpPr>
            <a:cxnSpLocks/>
          </p:cNvCxnSpPr>
          <p:nvPr/>
        </p:nvCxnSpPr>
        <p:spPr>
          <a:xfrm>
            <a:off x="3068081" y="4905547"/>
            <a:ext cx="483352" cy="3075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5" name="直接箭头连接符 104">
            <a:extLst>
              <a:ext uri="{FF2B5EF4-FFF2-40B4-BE49-F238E27FC236}">
                <a16:creationId xmlns:a16="http://schemas.microsoft.com/office/drawing/2014/main" xmlns="" id="{0DDDC797-4873-4E98-97F2-9071EBA81A9D}"/>
              </a:ext>
            </a:extLst>
          </p:cNvPr>
          <p:cNvCxnSpPr>
            <a:cxnSpLocks/>
            <a:stCxn id="97" idx="2"/>
          </p:cNvCxnSpPr>
          <p:nvPr/>
        </p:nvCxnSpPr>
        <p:spPr>
          <a:xfrm>
            <a:off x="1815325" y="5755510"/>
            <a:ext cx="346766" cy="1961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6" name="直接箭头连接符 105">
            <a:extLst>
              <a:ext uri="{FF2B5EF4-FFF2-40B4-BE49-F238E27FC236}">
                <a16:creationId xmlns:a16="http://schemas.microsoft.com/office/drawing/2014/main" xmlns="" id="{C75EF530-5FD6-4F29-9D2B-410CA4184D30}"/>
              </a:ext>
            </a:extLst>
          </p:cNvPr>
          <p:cNvCxnSpPr>
            <a:cxnSpLocks/>
          </p:cNvCxnSpPr>
          <p:nvPr/>
        </p:nvCxnSpPr>
        <p:spPr>
          <a:xfrm flipH="1">
            <a:off x="3461193" y="5761256"/>
            <a:ext cx="193348" cy="2145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7600291D-88FA-45FF-AEF3-70F06CCE8F8C}"/>
              </a:ext>
            </a:extLst>
          </p:cNvPr>
          <p:cNvSpPr txBox="1"/>
          <p:nvPr/>
        </p:nvSpPr>
        <p:spPr>
          <a:xfrm>
            <a:off x="1706400" y="5951685"/>
            <a:ext cx="2206811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Trigger DC operations</a:t>
            </a:r>
          </a:p>
        </p:txBody>
      </p:sp>
    </p:spTree>
    <p:extLst>
      <p:ext uri="{BB962C8B-B14F-4D97-AF65-F5344CB8AC3E}">
        <p14:creationId xmlns:p14="http://schemas.microsoft.com/office/powerpoint/2010/main" val="4195838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1"/>
          <p:cNvSpPr txBox="1">
            <a:spLocks/>
          </p:cNvSpPr>
          <p:nvPr/>
        </p:nvSpPr>
        <p:spPr>
          <a:xfrm>
            <a:off x="62268" y="91975"/>
            <a:ext cx="6224819" cy="436017"/>
          </a:xfrm>
          <a:prstGeom prst="rect">
            <a:avLst/>
          </a:prstGeom>
        </p:spPr>
        <p:txBody>
          <a:bodyPr vert="horz" wrap="none" lIns="71983" tIns="0" rIns="0" bIns="0" rtlCol="0" anchor="ctr" anchorCtr="0">
            <a:spAutoFit/>
          </a:bodyPr>
          <a:lstStyle>
            <a:lvl1pPr marL="0" indent="0" algn="l" defTabSz="1187679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sz="3636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9076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60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44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28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12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5996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3800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7639" indent="-296920" algn="l" defTabSz="1187679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ts val="3429"/>
              </a:lnSpc>
              <a:spcBef>
                <a:spcPct val="0"/>
              </a:spcBef>
              <a:defRPr/>
            </a:pPr>
            <a:r>
              <a:rPr lang="en-US" altLang="zh-CN" sz="3199" b="1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Coverage and Capacity Optimization</a:t>
            </a:r>
          </a:p>
        </p:txBody>
      </p:sp>
      <p:cxnSp>
        <p:nvCxnSpPr>
          <p:cNvPr id="114" name="直接连接符 113"/>
          <p:cNvCxnSpPr/>
          <p:nvPr/>
        </p:nvCxnSpPr>
        <p:spPr>
          <a:xfrm>
            <a:off x="39328" y="620688"/>
            <a:ext cx="1208284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116351" y="1153097"/>
            <a:ext cx="5471560" cy="5113030"/>
          </a:xfrm>
          <a:prstGeom prst="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7209" y="1304445"/>
            <a:ext cx="4373796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Backgrounds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91950" y="806378"/>
            <a:ext cx="5505388" cy="369332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20000"/>
                    <a:lumOff val="8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Backgrounds &amp; Challenges</a:t>
            </a:r>
          </a:p>
        </p:txBody>
      </p:sp>
      <p:sp>
        <p:nvSpPr>
          <p:cNvPr id="343" name="文本框 342"/>
          <p:cNvSpPr txBox="1"/>
          <p:nvPr/>
        </p:nvSpPr>
        <p:spPr>
          <a:xfrm>
            <a:off x="77210" y="1678701"/>
            <a:ext cx="54715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Each NG-RAN node may be configured with alternative coverage configurations by OAM</a:t>
            </a:r>
          </a:p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CCO configuration is usually adjusted when there is a coverage problem or notification of CCO configuration adjustment from neighbor nodes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DC01B49-53B0-41EF-847A-D32F660D8F48}"/>
              </a:ext>
            </a:extLst>
          </p:cNvPr>
          <p:cNvSpPr/>
          <p:nvPr/>
        </p:nvSpPr>
        <p:spPr>
          <a:xfrm>
            <a:off x="192425" y="4459266"/>
            <a:ext cx="4373796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Challenges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82F8433-5B57-4CAA-B9AA-5373BA90802F}"/>
              </a:ext>
            </a:extLst>
          </p:cNvPr>
          <p:cNvSpPr txBox="1"/>
          <p:nvPr/>
        </p:nvSpPr>
        <p:spPr>
          <a:xfrm>
            <a:off x="192425" y="4883110"/>
            <a:ext cx="5356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coverage and capacity problem currently cannot be foreseen and prevented in advance</a:t>
            </a: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xmlns="" id="{58A3BAB0-D316-4A70-A1B8-DCF93BD0B93D}"/>
              </a:ext>
            </a:extLst>
          </p:cNvPr>
          <p:cNvSpPr/>
          <p:nvPr/>
        </p:nvSpPr>
        <p:spPr>
          <a:xfrm>
            <a:off x="6167045" y="1319232"/>
            <a:ext cx="4373796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5F4EA9E5-60F9-4F19-BD05-D7F320A19D17}"/>
              </a:ext>
            </a:extLst>
          </p:cNvPr>
          <p:cNvSpPr/>
          <p:nvPr/>
        </p:nvSpPr>
        <p:spPr>
          <a:xfrm>
            <a:off x="6109767" y="1176451"/>
            <a:ext cx="5878407" cy="5089675"/>
          </a:xfrm>
          <a:prstGeom prst="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B6B6CB50-9FA4-43BE-8AB0-728B3F9B34F7}"/>
              </a:ext>
            </a:extLst>
          </p:cNvPr>
          <p:cNvSpPr/>
          <p:nvPr/>
        </p:nvSpPr>
        <p:spPr>
          <a:xfrm>
            <a:off x="6098381" y="805159"/>
            <a:ext cx="5899219" cy="371292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20000"/>
                    <a:lumOff val="8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Solutions &amp; Specification Impacts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3BADEE1B-CA25-4641-A37D-E3671E7244B3}"/>
              </a:ext>
            </a:extLst>
          </p:cNvPr>
          <p:cNvSpPr txBox="1"/>
          <p:nvPr/>
        </p:nvSpPr>
        <p:spPr>
          <a:xfrm>
            <a:off x="6198968" y="1676789"/>
            <a:ext cx="561789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AI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based prediction for cell capacity and coverage, based on e.g. UE trajectory </a:t>
            </a:r>
          </a:p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Inferenc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e-b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ased </a:t>
            </a: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CCO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information exchange between nodes with predicted timing information</a:t>
            </a:r>
          </a:p>
        </p:txBody>
      </p:sp>
      <p:cxnSp>
        <p:nvCxnSpPr>
          <p:cNvPr id="77" name="直接箭头连接符 76">
            <a:extLst>
              <a:ext uri="{FF2B5EF4-FFF2-40B4-BE49-F238E27FC236}">
                <a16:creationId xmlns:a16="http://schemas.microsoft.com/office/drawing/2014/main" xmlns="" id="{9D473D51-A053-422B-B676-DABF27C223A8}"/>
              </a:ext>
            </a:extLst>
          </p:cNvPr>
          <p:cNvCxnSpPr>
            <a:cxnSpLocks/>
          </p:cNvCxnSpPr>
          <p:nvPr/>
        </p:nvCxnSpPr>
        <p:spPr>
          <a:xfrm>
            <a:off x="8237218" y="3006304"/>
            <a:ext cx="14715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D09C4A79-69C3-4A93-BF3F-177EC74BAFDE}"/>
              </a:ext>
            </a:extLst>
          </p:cNvPr>
          <p:cNvGrpSpPr/>
          <p:nvPr/>
        </p:nvGrpSpPr>
        <p:grpSpPr>
          <a:xfrm>
            <a:off x="7873605" y="2781858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63" name="Freeform 5">
              <a:extLst>
                <a:ext uri="{FF2B5EF4-FFF2-40B4-BE49-F238E27FC236}">
                  <a16:creationId xmlns:a16="http://schemas.microsoft.com/office/drawing/2014/main" xmlns="" id="{448197DE-28F7-4480-8C6B-416BC5F29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4" name="Freeform 6">
              <a:extLst>
                <a:ext uri="{FF2B5EF4-FFF2-40B4-BE49-F238E27FC236}">
                  <a16:creationId xmlns:a16="http://schemas.microsoft.com/office/drawing/2014/main" xmlns="" id="{E9946A6B-0FB4-484B-9157-467C7EBC7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5" name="Freeform 7">
              <a:extLst>
                <a:ext uri="{FF2B5EF4-FFF2-40B4-BE49-F238E27FC236}">
                  <a16:creationId xmlns:a16="http://schemas.microsoft.com/office/drawing/2014/main" xmlns="" id="{AC0E8103-F57E-4196-A7CD-414CD256B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6" name="Freeform 8">
              <a:extLst>
                <a:ext uri="{FF2B5EF4-FFF2-40B4-BE49-F238E27FC236}">
                  <a16:creationId xmlns:a16="http://schemas.microsoft.com/office/drawing/2014/main" xmlns="" id="{23655C34-509B-4F7B-9572-4AD61287C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7" name="Freeform 9">
              <a:extLst>
                <a:ext uri="{FF2B5EF4-FFF2-40B4-BE49-F238E27FC236}">
                  <a16:creationId xmlns:a16="http://schemas.microsoft.com/office/drawing/2014/main" xmlns="" id="{AC96BB4D-ACEE-49C6-9F34-0E184A2CC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8" name="Freeform 10">
              <a:extLst>
                <a:ext uri="{FF2B5EF4-FFF2-40B4-BE49-F238E27FC236}">
                  <a16:creationId xmlns:a16="http://schemas.microsoft.com/office/drawing/2014/main" xmlns="" id="{2660360A-9604-49F9-90E6-3C359B5CB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9" name="Freeform 11">
              <a:extLst>
                <a:ext uri="{FF2B5EF4-FFF2-40B4-BE49-F238E27FC236}">
                  <a16:creationId xmlns:a16="http://schemas.microsoft.com/office/drawing/2014/main" xmlns="" id="{7BA3BAD7-AFC9-41B7-B6B4-B08D83FC6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0" name="Freeform 12">
              <a:extLst>
                <a:ext uri="{FF2B5EF4-FFF2-40B4-BE49-F238E27FC236}">
                  <a16:creationId xmlns:a16="http://schemas.microsoft.com/office/drawing/2014/main" xmlns="" id="{7B926D32-4A73-4518-827E-1BBB32C34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1" name="Freeform 13">
              <a:extLst>
                <a:ext uri="{FF2B5EF4-FFF2-40B4-BE49-F238E27FC236}">
                  <a16:creationId xmlns:a16="http://schemas.microsoft.com/office/drawing/2014/main" xmlns="" id="{3E9EC487-4538-41E4-A8AD-DF1AF23F7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2" name="Freeform 14">
              <a:extLst>
                <a:ext uri="{FF2B5EF4-FFF2-40B4-BE49-F238E27FC236}">
                  <a16:creationId xmlns:a16="http://schemas.microsoft.com/office/drawing/2014/main" xmlns="" id="{AE352FF2-8B7A-4D22-B387-86620C410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3" name="Freeform 15">
              <a:extLst>
                <a:ext uri="{FF2B5EF4-FFF2-40B4-BE49-F238E27FC236}">
                  <a16:creationId xmlns:a16="http://schemas.microsoft.com/office/drawing/2014/main" xmlns="" id="{BD87B84C-831C-46BB-8B50-7D1DACB2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02CF2FF9-88C9-44F9-AB22-593AE9AE9D02}"/>
              </a:ext>
            </a:extLst>
          </p:cNvPr>
          <p:cNvSpPr txBox="1"/>
          <p:nvPr/>
        </p:nvSpPr>
        <p:spPr>
          <a:xfrm>
            <a:off x="8251707" y="2781858"/>
            <a:ext cx="1436291" cy="39100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Interaction of</a:t>
            </a:r>
          </a:p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Inference CCO strategies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E9923E8F-F5B2-47D6-B6F0-EB9166834731}"/>
              </a:ext>
            </a:extLst>
          </p:cNvPr>
          <p:cNvGrpSpPr/>
          <p:nvPr/>
        </p:nvGrpSpPr>
        <p:grpSpPr>
          <a:xfrm>
            <a:off x="9708762" y="2798574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96" name="Freeform 5">
              <a:extLst>
                <a:ext uri="{FF2B5EF4-FFF2-40B4-BE49-F238E27FC236}">
                  <a16:creationId xmlns:a16="http://schemas.microsoft.com/office/drawing/2014/main" xmlns="" id="{C7299E93-B9EB-4F35-94C9-344FB82C5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1" name="Freeform 6">
              <a:extLst>
                <a:ext uri="{FF2B5EF4-FFF2-40B4-BE49-F238E27FC236}">
                  <a16:creationId xmlns:a16="http://schemas.microsoft.com/office/drawing/2014/main" xmlns="" id="{165F0B01-37EA-4E45-AEE7-B346A12D8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4" name="Freeform 7">
              <a:extLst>
                <a:ext uri="{FF2B5EF4-FFF2-40B4-BE49-F238E27FC236}">
                  <a16:creationId xmlns:a16="http://schemas.microsoft.com/office/drawing/2014/main" xmlns="" id="{05DCBB9A-397A-44CB-A30F-2B2DFF4DF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5" name="Freeform 8">
              <a:extLst>
                <a:ext uri="{FF2B5EF4-FFF2-40B4-BE49-F238E27FC236}">
                  <a16:creationId xmlns:a16="http://schemas.microsoft.com/office/drawing/2014/main" xmlns="" id="{91C155F5-0840-49C9-B152-703B2213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6" name="Freeform 9">
              <a:extLst>
                <a:ext uri="{FF2B5EF4-FFF2-40B4-BE49-F238E27FC236}">
                  <a16:creationId xmlns:a16="http://schemas.microsoft.com/office/drawing/2014/main" xmlns="" id="{87A293F3-F4A1-4424-874D-EC91AEC3A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7" name="Freeform 10">
              <a:extLst>
                <a:ext uri="{FF2B5EF4-FFF2-40B4-BE49-F238E27FC236}">
                  <a16:creationId xmlns:a16="http://schemas.microsoft.com/office/drawing/2014/main" xmlns="" id="{2AA2B061-FBB6-4BA0-A588-66B5020A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8" name="Freeform 11">
              <a:extLst>
                <a:ext uri="{FF2B5EF4-FFF2-40B4-BE49-F238E27FC236}">
                  <a16:creationId xmlns:a16="http://schemas.microsoft.com/office/drawing/2014/main" xmlns="" id="{3D9BB13C-88DC-4EE3-8724-11EF656CB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9" name="Freeform 12">
              <a:extLst>
                <a:ext uri="{FF2B5EF4-FFF2-40B4-BE49-F238E27FC236}">
                  <a16:creationId xmlns:a16="http://schemas.microsoft.com/office/drawing/2014/main" xmlns="" id="{5D7C31C9-823C-423D-90F0-65803432C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0" name="Freeform 13">
              <a:extLst>
                <a:ext uri="{FF2B5EF4-FFF2-40B4-BE49-F238E27FC236}">
                  <a16:creationId xmlns:a16="http://schemas.microsoft.com/office/drawing/2014/main" xmlns="" id="{0BECDA64-A63E-46D0-A25C-3A4794CDC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1" name="Freeform 14">
              <a:extLst>
                <a:ext uri="{FF2B5EF4-FFF2-40B4-BE49-F238E27FC236}">
                  <a16:creationId xmlns:a16="http://schemas.microsoft.com/office/drawing/2014/main" xmlns="" id="{E84199F7-EB82-43DD-AFCA-6D6F5A40A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2" name="Freeform 15">
              <a:extLst>
                <a:ext uri="{FF2B5EF4-FFF2-40B4-BE49-F238E27FC236}">
                  <a16:creationId xmlns:a16="http://schemas.microsoft.com/office/drawing/2014/main" xmlns="" id="{F83E12C9-2DAC-4F2D-8497-1A84F4E28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6E5B9B39-A537-4AEB-9B94-DBA9834C8341}"/>
              </a:ext>
            </a:extLst>
          </p:cNvPr>
          <p:cNvSpPr txBox="1"/>
          <p:nvPr/>
        </p:nvSpPr>
        <p:spPr>
          <a:xfrm>
            <a:off x="7864364" y="3118060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gNB1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92CDB370-ABA7-4889-B8D3-2F8D96C8AAAD}"/>
              </a:ext>
            </a:extLst>
          </p:cNvPr>
          <p:cNvSpPr txBox="1"/>
          <p:nvPr/>
        </p:nvSpPr>
        <p:spPr>
          <a:xfrm>
            <a:off x="9718159" y="3133000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gNB2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xmlns="" id="{20518CBC-6BF0-4C3C-A896-8B1674A4483F}"/>
              </a:ext>
            </a:extLst>
          </p:cNvPr>
          <p:cNvCxnSpPr>
            <a:cxnSpLocks/>
          </p:cNvCxnSpPr>
          <p:nvPr/>
        </p:nvCxnSpPr>
        <p:spPr>
          <a:xfrm>
            <a:off x="2026912" y="4113603"/>
            <a:ext cx="1471544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50484D2-FF1F-4767-967E-735473A6643F}"/>
              </a:ext>
            </a:extLst>
          </p:cNvPr>
          <p:cNvGrpSpPr/>
          <p:nvPr/>
        </p:nvGrpSpPr>
        <p:grpSpPr>
          <a:xfrm>
            <a:off x="1663299" y="3889157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28" name="Freeform 5">
              <a:extLst>
                <a:ext uri="{FF2B5EF4-FFF2-40B4-BE49-F238E27FC236}">
                  <a16:creationId xmlns:a16="http://schemas.microsoft.com/office/drawing/2014/main" xmlns="" id="{2F8C3C83-E84D-43C7-91C4-411CDA21D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9" name="Freeform 6">
              <a:extLst>
                <a:ext uri="{FF2B5EF4-FFF2-40B4-BE49-F238E27FC236}">
                  <a16:creationId xmlns:a16="http://schemas.microsoft.com/office/drawing/2014/main" xmlns="" id="{7C57062B-CE24-4D33-A717-96AB8E09B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0" name="Freeform 7">
              <a:extLst>
                <a:ext uri="{FF2B5EF4-FFF2-40B4-BE49-F238E27FC236}">
                  <a16:creationId xmlns:a16="http://schemas.microsoft.com/office/drawing/2014/main" xmlns="" id="{F6435706-37D3-4231-A654-9BC817B4A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1" name="Freeform 8">
              <a:extLst>
                <a:ext uri="{FF2B5EF4-FFF2-40B4-BE49-F238E27FC236}">
                  <a16:creationId xmlns:a16="http://schemas.microsoft.com/office/drawing/2014/main" xmlns="" id="{441C91CA-7F60-44BB-93FA-B006C7714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2" name="Freeform 9">
              <a:extLst>
                <a:ext uri="{FF2B5EF4-FFF2-40B4-BE49-F238E27FC236}">
                  <a16:creationId xmlns:a16="http://schemas.microsoft.com/office/drawing/2014/main" xmlns="" id="{C86E2C77-3DD9-446E-97D2-E47268002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3" name="Freeform 10">
              <a:extLst>
                <a:ext uri="{FF2B5EF4-FFF2-40B4-BE49-F238E27FC236}">
                  <a16:creationId xmlns:a16="http://schemas.microsoft.com/office/drawing/2014/main" xmlns="" id="{5F41CEC5-22A2-41C8-A729-A89DC84D4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4" name="Freeform 11">
              <a:extLst>
                <a:ext uri="{FF2B5EF4-FFF2-40B4-BE49-F238E27FC236}">
                  <a16:creationId xmlns:a16="http://schemas.microsoft.com/office/drawing/2014/main" xmlns="" id="{FD21B2EA-8EFD-4C34-A406-8045A2207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5" name="Freeform 12">
              <a:extLst>
                <a:ext uri="{FF2B5EF4-FFF2-40B4-BE49-F238E27FC236}">
                  <a16:creationId xmlns:a16="http://schemas.microsoft.com/office/drawing/2014/main" xmlns="" id="{085E1EA8-8BEE-495D-9343-5152504F3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6" name="Freeform 13">
              <a:extLst>
                <a:ext uri="{FF2B5EF4-FFF2-40B4-BE49-F238E27FC236}">
                  <a16:creationId xmlns:a16="http://schemas.microsoft.com/office/drawing/2014/main" xmlns="" id="{0C375ED4-A916-4334-9A0F-DF63163EA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7" name="Freeform 14">
              <a:extLst>
                <a:ext uri="{FF2B5EF4-FFF2-40B4-BE49-F238E27FC236}">
                  <a16:creationId xmlns:a16="http://schemas.microsoft.com/office/drawing/2014/main" xmlns="" id="{D4BA60E0-150C-4B85-8207-48224F1C3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8" name="Freeform 15">
              <a:extLst>
                <a:ext uri="{FF2B5EF4-FFF2-40B4-BE49-F238E27FC236}">
                  <a16:creationId xmlns:a16="http://schemas.microsoft.com/office/drawing/2014/main" xmlns="" id="{1BF7A84E-F0C0-4138-9F41-BB9444AE5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A1B86860-F774-45E3-BB0E-25AFDD1AD72B}"/>
              </a:ext>
            </a:extLst>
          </p:cNvPr>
          <p:cNvSpPr txBox="1"/>
          <p:nvPr/>
        </p:nvSpPr>
        <p:spPr>
          <a:xfrm>
            <a:off x="2345160" y="3889157"/>
            <a:ext cx="828753" cy="39100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NG-RAN node</a:t>
            </a:r>
          </a:p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kern="0" dirty="0" err="1">
                <a:latin typeface="Microsoft YaHei" panose="020B0503020204020204" pitchFamily="34" charset="-122"/>
                <a:ea typeface="微软雅黑"/>
              </a:rPr>
              <a:t>cfg</a:t>
            </a:r>
            <a:r>
              <a:rPr kumimoji="1" lang="en-US" altLang="zh-CN" sz="900" b="1" kern="0" dirty="0">
                <a:latin typeface="Microsoft YaHei" panose="020B0503020204020204" pitchFamily="34" charset="-122"/>
                <a:ea typeface="微软雅黑"/>
              </a:rPr>
              <a:t> update</a:t>
            </a:r>
            <a:endParaRPr kumimoji="1" lang="en-US" altLang="zh-CN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7222EF53-BF8B-4A95-8E16-6BE1CA992128}"/>
              </a:ext>
            </a:extLst>
          </p:cNvPr>
          <p:cNvGrpSpPr/>
          <p:nvPr/>
        </p:nvGrpSpPr>
        <p:grpSpPr>
          <a:xfrm>
            <a:off x="3498456" y="3905873"/>
            <a:ext cx="369195" cy="311271"/>
            <a:chOff x="5695894" y="2901283"/>
            <a:chExt cx="854076" cy="938213"/>
          </a:xfrm>
          <a:solidFill>
            <a:srgbClr val="0070C0"/>
          </a:solidFill>
        </p:grpSpPr>
        <p:sp>
          <p:nvSpPr>
            <p:cNvPr id="117" name="Freeform 5">
              <a:extLst>
                <a:ext uri="{FF2B5EF4-FFF2-40B4-BE49-F238E27FC236}">
                  <a16:creationId xmlns:a16="http://schemas.microsoft.com/office/drawing/2014/main" xmlns="" id="{C1DB30EE-DCFA-45C0-9308-09ECD5225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757" y="3774408"/>
              <a:ext cx="215900" cy="42863"/>
            </a:xfrm>
            <a:custGeom>
              <a:avLst/>
              <a:gdLst>
                <a:gd name="T0" fmla="*/ 167 w 185"/>
                <a:gd name="T1" fmla="*/ 37 h 37"/>
                <a:gd name="T2" fmla="*/ 167 w 185"/>
                <a:gd name="T3" fmla="*/ 37 h 37"/>
                <a:gd name="T4" fmla="*/ 19 w 185"/>
                <a:gd name="T5" fmla="*/ 37 h 37"/>
                <a:gd name="T6" fmla="*/ 0 w 185"/>
                <a:gd name="T7" fmla="*/ 18 h 37"/>
                <a:gd name="T8" fmla="*/ 19 w 185"/>
                <a:gd name="T9" fmla="*/ 0 h 37"/>
                <a:gd name="T10" fmla="*/ 167 w 185"/>
                <a:gd name="T11" fmla="*/ 0 h 37"/>
                <a:gd name="T12" fmla="*/ 185 w 185"/>
                <a:gd name="T13" fmla="*/ 18 h 37"/>
                <a:gd name="T14" fmla="*/ 167 w 185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37">
                  <a:moveTo>
                    <a:pt x="167" y="37"/>
                  </a:moveTo>
                  <a:lnTo>
                    <a:pt x="167" y="37"/>
                  </a:lnTo>
                  <a:lnTo>
                    <a:pt x="19" y="37"/>
                  </a:lnTo>
                  <a:cubicBezTo>
                    <a:pt x="9" y="37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67" y="0"/>
                  </a:lnTo>
                  <a:cubicBezTo>
                    <a:pt x="177" y="0"/>
                    <a:pt x="185" y="8"/>
                    <a:pt x="185" y="18"/>
                  </a:cubicBezTo>
                  <a:cubicBezTo>
                    <a:pt x="185" y="28"/>
                    <a:pt x="177" y="37"/>
                    <a:pt x="167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8" name="Freeform 6">
              <a:extLst>
                <a:ext uri="{FF2B5EF4-FFF2-40B4-BE49-F238E27FC236}">
                  <a16:creationId xmlns:a16="http://schemas.microsoft.com/office/drawing/2014/main" xmlns="" id="{4F109A73-01D9-4101-A9D6-861FB9543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32" y="3774408"/>
              <a:ext cx="373063" cy="42863"/>
            </a:xfrm>
            <a:custGeom>
              <a:avLst/>
              <a:gdLst>
                <a:gd name="T0" fmla="*/ 303 w 321"/>
                <a:gd name="T1" fmla="*/ 37 h 37"/>
                <a:gd name="T2" fmla="*/ 303 w 321"/>
                <a:gd name="T3" fmla="*/ 37 h 37"/>
                <a:gd name="T4" fmla="*/ 18 w 321"/>
                <a:gd name="T5" fmla="*/ 37 h 37"/>
                <a:gd name="T6" fmla="*/ 0 w 321"/>
                <a:gd name="T7" fmla="*/ 18 h 37"/>
                <a:gd name="T8" fmla="*/ 18 w 321"/>
                <a:gd name="T9" fmla="*/ 0 h 37"/>
                <a:gd name="T10" fmla="*/ 303 w 321"/>
                <a:gd name="T11" fmla="*/ 0 h 37"/>
                <a:gd name="T12" fmla="*/ 321 w 321"/>
                <a:gd name="T13" fmla="*/ 18 h 37"/>
                <a:gd name="T14" fmla="*/ 303 w 3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37">
                  <a:moveTo>
                    <a:pt x="303" y="37"/>
                  </a:moveTo>
                  <a:lnTo>
                    <a:pt x="303" y="37"/>
                  </a:ln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03" y="0"/>
                  </a:lnTo>
                  <a:cubicBezTo>
                    <a:pt x="313" y="0"/>
                    <a:pt x="321" y="8"/>
                    <a:pt x="321" y="18"/>
                  </a:cubicBezTo>
                  <a:cubicBezTo>
                    <a:pt x="321" y="28"/>
                    <a:pt x="313" y="37"/>
                    <a:pt x="303" y="3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9" name="Freeform 7">
              <a:extLst>
                <a:ext uri="{FF2B5EF4-FFF2-40B4-BE49-F238E27FC236}">
                  <a16:creationId xmlns:a16="http://schemas.microsoft.com/office/drawing/2014/main" xmlns="" id="{B2E4ABD3-DD14-427E-8C93-10CB7441F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136233"/>
              <a:ext cx="584200" cy="671513"/>
            </a:xfrm>
            <a:custGeom>
              <a:avLst/>
              <a:gdLst>
                <a:gd name="T0" fmla="*/ 481 w 502"/>
                <a:gd name="T1" fmla="*/ 585 h 587"/>
                <a:gd name="T2" fmla="*/ 481 w 502"/>
                <a:gd name="T3" fmla="*/ 585 h 587"/>
                <a:gd name="T4" fmla="*/ 464 w 502"/>
                <a:gd name="T5" fmla="*/ 573 h 587"/>
                <a:gd name="T6" fmla="*/ 255 w 502"/>
                <a:gd name="T7" fmla="*/ 66 h 587"/>
                <a:gd name="T8" fmla="*/ 38 w 502"/>
                <a:gd name="T9" fmla="*/ 574 h 587"/>
                <a:gd name="T10" fmla="*/ 13 w 502"/>
                <a:gd name="T11" fmla="*/ 583 h 587"/>
                <a:gd name="T12" fmla="*/ 4 w 502"/>
                <a:gd name="T13" fmla="*/ 559 h 587"/>
                <a:gd name="T14" fmla="*/ 239 w 502"/>
                <a:gd name="T15" fmla="*/ 12 h 587"/>
                <a:gd name="T16" fmla="*/ 256 w 502"/>
                <a:gd name="T17" fmla="*/ 0 h 587"/>
                <a:gd name="T18" fmla="*/ 272 w 502"/>
                <a:gd name="T19" fmla="*/ 12 h 587"/>
                <a:gd name="T20" fmla="*/ 498 w 502"/>
                <a:gd name="T21" fmla="*/ 559 h 587"/>
                <a:gd name="T22" fmla="*/ 488 w 502"/>
                <a:gd name="T23" fmla="*/ 583 h 587"/>
                <a:gd name="T24" fmla="*/ 481 w 502"/>
                <a:gd name="T25" fmla="*/ 585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587">
                  <a:moveTo>
                    <a:pt x="481" y="585"/>
                  </a:moveTo>
                  <a:lnTo>
                    <a:pt x="481" y="585"/>
                  </a:lnTo>
                  <a:cubicBezTo>
                    <a:pt x="474" y="585"/>
                    <a:pt x="467" y="580"/>
                    <a:pt x="464" y="573"/>
                  </a:cubicBezTo>
                  <a:lnTo>
                    <a:pt x="255" y="66"/>
                  </a:lnTo>
                  <a:lnTo>
                    <a:pt x="38" y="574"/>
                  </a:lnTo>
                  <a:cubicBezTo>
                    <a:pt x="34" y="583"/>
                    <a:pt x="23" y="587"/>
                    <a:pt x="13" y="583"/>
                  </a:cubicBezTo>
                  <a:cubicBezTo>
                    <a:pt x="4" y="579"/>
                    <a:pt x="0" y="568"/>
                    <a:pt x="4" y="559"/>
                  </a:cubicBezTo>
                  <a:lnTo>
                    <a:pt x="239" y="12"/>
                  </a:lnTo>
                  <a:cubicBezTo>
                    <a:pt x="242" y="5"/>
                    <a:pt x="248" y="0"/>
                    <a:pt x="256" y="0"/>
                  </a:cubicBezTo>
                  <a:cubicBezTo>
                    <a:pt x="263" y="1"/>
                    <a:pt x="270" y="5"/>
                    <a:pt x="272" y="12"/>
                  </a:cubicBezTo>
                  <a:lnTo>
                    <a:pt x="498" y="559"/>
                  </a:lnTo>
                  <a:cubicBezTo>
                    <a:pt x="502" y="569"/>
                    <a:pt x="497" y="579"/>
                    <a:pt x="488" y="583"/>
                  </a:cubicBezTo>
                  <a:cubicBezTo>
                    <a:pt x="486" y="584"/>
                    <a:pt x="483" y="585"/>
                    <a:pt x="481" y="58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0" name="Freeform 8">
              <a:extLst>
                <a:ext uri="{FF2B5EF4-FFF2-40B4-BE49-F238E27FC236}">
                  <a16:creationId xmlns:a16="http://schemas.microsoft.com/office/drawing/2014/main" xmlns="" id="{E13ACB59-7849-45F7-A3F6-9AE279807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257" y="3071146"/>
              <a:ext cx="139700" cy="138113"/>
            </a:xfrm>
            <a:custGeom>
              <a:avLst/>
              <a:gdLst>
                <a:gd name="T0" fmla="*/ 60 w 120"/>
                <a:gd name="T1" fmla="*/ 121 h 121"/>
                <a:gd name="T2" fmla="*/ 60 w 120"/>
                <a:gd name="T3" fmla="*/ 121 h 121"/>
                <a:gd name="T4" fmla="*/ 0 w 120"/>
                <a:gd name="T5" fmla="*/ 61 h 121"/>
                <a:gd name="T6" fmla="*/ 60 w 120"/>
                <a:gd name="T7" fmla="*/ 0 h 121"/>
                <a:gd name="T8" fmla="*/ 120 w 120"/>
                <a:gd name="T9" fmla="*/ 61 h 121"/>
                <a:gd name="T10" fmla="*/ 60 w 120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1">
                  <a:moveTo>
                    <a:pt x="60" y="121"/>
                  </a:moveTo>
                  <a:lnTo>
                    <a:pt x="60" y="121"/>
                  </a:lnTo>
                  <a:cubicBezTo>
                    <a:pt x="26" y="121"/>
                    <a:pt x="0" y="94"/>
                    <a:pt x="0" y="61"/>
                  </a:cubicBezTo>
                  <a:cubicBezTo>
                    <a:pt x="0" y="27"/>
                    <a:pt x="26" y="0"/>
                    <a:pt x="60" y="0"/>
                  </a:cubicBez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1" name="Freeform 9">
              <a:extLst>
                <a:ext uri="{FF2B5EF4-FFF2-40B4-BE49-F238E27FC236}">
                  <a16:creationId xmlns:a16="http://schemas.microsoft.com/office/drawing/2014/main" xmlns="" id="{082633E7-E0ED-4116-B9CC-70673802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944" y="3017171"/>
              <a:ext cx="125413" cy="236538"/>
            </a:xfrm>
            <a:custGeom>
              <a:avLst/>
              <a:gdLst>
                <a:gd name="T0" fmla="*/ 31 w 108"/>
                <a:gd name="T1" fmla="*/ 206 h 206"/>
                <a:gd name="T2" fmla="*/ 31 w 108"/>
                <a:gd name="T3" fmla="*/ 206 h 206"/>
                <a:gd name="T4" fmla="*/ 14 w 108"/>
                <a:gd name="T5" fmla="*/ 194 h 206"/>
                <a:gd name="T6" fmla="*/ 12 w 108"/>
                <a:gd name="T7" fmla="*/ 88 h 206"/>
                <a:gd name="T8" fmla="*/ 78 w 108"/>
                <a:gd name="T9" fmla="*/ 5 h 206"/>
                <a:gd name="T10" fmla="*/ 103 w 108"/>
                <a:gd name="T11" fmla="*/ 11 h 206"/>
                <a:gd name="T12" fmla="*/ 96 w 108"/>
                <a:gd name="T13" fmla="*/ 36 h 206"/>
                <a:gd name="T14" fmla="*/ 47 w 108"/>
                <a:gd name="T15" fmla="*/ 100 h 206"/>
                <a:gd name="T16" fmla="*/ 48 w 108"/>
                <a:gd name="T17" fmla="*/ 180 h 206"/>
                <a:gd name="T18" fmla="*/ 38 w 108"/>
                <a:gd name="T19" fmla="*/ 204 h 206"/>
                <a:gd name="T20" fmla="*/ 31 w 108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06">
                  <a:moveTo>
                    <a:pt x="31" y="206"/>
                  </a:moveTo>
                  <a:lnTo>
                    <a:pt x="31" y="206"/>
                  </a:lnTo>
                  <a:cubicBezTo>
                    <a:pt x="24" y="206"/>
                    <a:pt x="17" y="201"/>
                    <a:pt x="14" y="194"/>
                  </a:cubicBezTo>
                  <a:cubicBezTo>
                    <a:pt x="1" y="162"/>
                    <a:pt x="0" y="124"/>
                    <a:pt x="12" y="88"/>
                  </a:cubicBezTo>
                  <a:cubicBezTo>
                    <a:pt x="24" y="52"/>
                    <a:pt x="47" y="22"/>
                    <a:pt x="78" y="5"/>
                  </a:cubicBezTo>
                  <a:cubicBezTo>
                    <a:pt x="87" y="0"/>
                    <a:pt x="98" y="3"/>
                    <a:pt x="103" y="11"/>
                  </a:cubicBezTo>
                  <a:cubicBezTo>
                    <a:pt x="108" y="20"/>
                    <a:pt x="105" y="31"/>
                    <a:pt x="96" y="36"/>
                  </a:cubicBezTo>
                  <a:cubicBezTo>
                    <a:pt x="74" y="49"/>
                    <a:pt x="56" y="72"/>
                    <a:pt x="47" y="100"/>
                  </a:cubicBezTo>
                  <a:cubicBezTo>
                    <a:pt x="37" y="127"/>
                    <a:pt x="38" y="156"/>
                    <a:pt x="48" y="180"/>
                  </a:cubicBezTo>
                  <a:cubicBezTo>
                    <a:pt x="52" y="189"/>
                    <a:pt x="48" y="200"/>
                    <a:pt x="38" y="204"/>
                  </a:cubicBezTo>
                  <a:cubicBezTo>
                    <a:pt x="36" y="205"/>
                    <a:pt x="34" y="206"/>
                    <a:pt x="31" y="20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2" name="Freeform 10">
              <a:extLst>
                <a:ext uri="{FF2B5EF4-FFF2-40B4-BE49-F238E27FC236}">
                  <a16:creationId xmlns:a16="http://schemas.microsoft.com/office/drawing/2014/main" xmlns="" id="{55773F0F-1497-4EAD-A17D-EE88F83CE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894" y="2904458"/>
              <a:ext cx="201613" cy="395288"/>
            </a:xfrm>
            <a:custGeom>
              <a:avLst/>
              <a:gdLst>
                <a:gd name="T0" fmla="*/ 48 w 173"/>
                <a:gd name="T1" fmla="*/ 346 h 346"/>
                <a:gd name="T2" fmla="*/ 48 w 173"/>
                <a:gd name="T3" fmla="*/ 346 h 346"/>
                <a:gd name="T4" fmla="*/ 32 w 173"/>
                <a:gd name="T5" fmla="*/ 336 h 346"/>
                <a:gd name="T6" fmla="*/ 20 w 173"/>
                <a:gd name="T7" fmla="*/ 147 h 346"/>
                <a:gd name="T8" fmla="*/ 144 w 173"/>
                <a:gd name="T9" fmla="*/ 3 h 346"/>
                <a:gd name="T10" fmla="*/ 168 w 173"/>
                <a:gd name="T11" fmla="*/ 12 h 346"/>
                <a:gd name="T12" fmla="*/ 160 w 173"/>
                <a:gd name="T13" fmla="*/ 36 h 346"/>
                <a:gd name="T14" fmla="*/ 54 w 173"/>
                <a:gd name="T15" fmla="*/ 159 h 346"/>
                <a:gd name="T16" fmla="*/ 65 w 173"/>
                <a:gd name="T17" fmla="*/ 320 h 346"/>
                <a:gd name="T18" fmla="*/ 57 w 173"/>
                <a:gd name="T19" fmla="*/ 344 h 346"/>
                <a:gd name="T20" fmla="*/ 48 w 173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46">
                  <a:moveTo>
                    <a:pt x="48" y="346"/>
                  </a:moveTo>
                  <a:lnTo>
                    <a:pt x="48" y="346"/>
                  </a:lnTo>
                  <a:cubicBezTo>
                    <a:pt x="42" y="346"/>
                    <a:pt x="35" y="343"/>
                    <a:pt x="32" y="336"/>
                  </a:cubicBezTo>
                  <a:cubicBezTo>
                    <a:pt x="4" y="279"/>
                    <a:pt x="0" y="210"/>
                    <a:pt x="20" y="147"/>
                  </a:cubicBezTo>
                  <a:cubicBezTo>
                    <a:pt x="41" y="84"/>
                    <a:pt x="86" y="32"/>
                    <a:pt x="144" y="3"/>
                  </a:cubicBezTo>
                  <a:cubicBezTo>
                    <a:pt x="153" y="0"/>
                    <a:pt x="164" y="3"/>
                    <a:pt x="168" y="12"/>
                  </a:cubicBezTo>
                  <a:cubicBezTo>
                    <a:pt x="173" y="21"/>
                    <a:pt x="169" y="32"/>
                    <a:pt x="160" y="36"/>
                  </a:cubicBezTo>
                  <a:cubicBezTo>
                    <a:pt x="111" y="60"/>
                    <a:pt x="72" y="105"/>
                    <a:pt x="54" y="159"/>
                  </a:cubicBezTo>
                  <a:cubicBezTo>
                    <a:pt x="36" y="212"/>
                    <a:pt x="40" y="271"/>
                    <a:pt x="65" y="320"/>
                  </a:cubicBezTo>
                  <a:cubicBezTo>
                    <a:pt x="69" y="329"/>
                    <a:pt x="66" y="340"/>
                    <a:pt x="57" y="344"/>
                  </a:cubicBezTo>
                  <a:cubicBezTo>
                    <a:pt x="54" y="346"/>
                    <a:pt x="51" y="346"/>
                    <a:pt x="48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3" name="Freeform 11">
              <a:extLst>
                <a:ext uri="{FF2B5EF4-FFF2-40B4-BE49-F238E27FC236}">
                  <a16:creationId xmlns:a16="http://schemas.microsoft.com/office/drawing/2014/main" xmlns="" id="{BEEC91BD-8D91-4DE6-9122-BB32D8E1F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094" y="3009233"/>
              <a:ext cx="120650" cy="238125"/>
            </a:xfrm>
            <a:custGeom>
              <a:avLst/>
              <a:gdLst>
                <a:gd name="T0" fmla="*/ 71 w 104"/>
                <a:gd name="T1" fmla="*/ 208 h 208"/>
                <a:gd name="T2" fmla="*/ 71 w 104"/>
                <a:gd name="T3" fmla="*/ 208 h 208"/>
                <a:gd name="T4" fmla="*/ 63 w 104"/>
                <a:gd name="T5" fmla="*/ 206 h 208"/>
                <a:gd name="T6" fmla="*/ 54 w 104"/>
                <a:gd name="T7" fmla="*/ 182 h 208"/>
                <a:gd name="T8" fmla="*/ 58 w 104"/>
                <a:gd name="T9" fmla="*/ 102 h 208"/>
                <a:gd name="T10" fmla="*/ 11 w 104"/>
                <a:gd name="T11" fmla="*/ 37 h 208"/>
                <a:gd name="T12" fmla="*/ 5 w 104"/>
                <a:gd name="T13" fmla="*/ 12 h 208"/>
                <a:gd name="T14" fmla="*/ 30 w 104"/>
                <a:gd name="T15" fmla="*/ 6 h 208"/>
                <a:gd name="T16" fmla="*/ 94 w 104"/>
                <a:gd name="T17" fmla="*/ 91 h 208"/>
                <a:gd name="T18" fmla="*/ 87 w 104"/>
                <a:gd name="T19" fmla="*/ 198 h 208"/>
                <a:gd name="T20" fmla="*/ 71 w 104"/>
                <a:gd name="T2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8">
                  <a:moveTo>
                    <a:pt x="71" y="208"/>
                  </a:moveTo>
                  <a:lnTo>
                    <a:pt x="71" y="208"/>
                  </a:lnTo>
                  <a:cubicBezTo>
                    <a:pt x="68" y="208"/>
                    <a:pt x="65" y="208"/>
                    <a:pt x="63" y="206"/>
                  </a:cubicBezTo>
                  <a:cubicBezTo>
                    <a:pt x="54" y="202"/>
                    <a:pt x="50" y="191"/>
                    <a:pt x="54" y="182"/>
                  </a:cubicBezTo>
                  <a:cubicBezTo>
                    <a:pt x="65" y="159"/>
                    <a:pt x="67" y="129"/>
                    <a:pt x="58" y="102"/>
                  </a:cubicBezTo>
                  <a:cubicBezTo>
                    <a:pt x="50" y="74"/>
                    <a:pt x="33" y="50"/>
                    <a:pt x="11" y="37"/>
                  </a:cubicBezTo>
                  <a:cubicBezTo>
                    <a:pt x="2" y="31"/>
                    <a:pt x="0" y="20"/>
                    <a:pt x="5" y="12"/>
                  </a:cubicBezTo>
                  <a:cubicBezTo>
                    <a:pt x="11" y="3"/>
                    <a:pt x="22" y="0"/>
                    <a:pt x="30" y="6"/>
                  </a:cubicBezTo>
                  <a:cubicBezTo>
                    <a:pt x="60" y="24"/>
                    <a:pt x="83" y="55"/>
                    <a:pt x="94" y="91"/>
                  </a:cubicBezTo>
                  <a:cubicBezTo>
                    <a:pt x="104" y="128"/>
                    <a:pt x="102" y="166"/>
                    <a:pt x="87" y="198"/>
                  </a:cubicBezTo>
                  <a:cubicBezTo>
                    <a:pt x="84" y="204"/>
                    <a:pt x="78" y="208"/>
                    <a:pt x="71" y="2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4" name="Freeform 12">
              <a:extLst>
                <a:ext uri="{FF2B5EF4-FFF2-40B4-BE49-F238E27FC236}">
                  <a16:creationId xmlns:a16="http://schemas.microsoft.com/office/drawing/2014/main" xmlns="" id="{C9E637A0-B89F-4565-9430-C2B5796E5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7" y="2901283"/>
              <a:ext cx="195263" cy="400050"/>
            </a:xfrm>
            <a:custGeom>
              <a:avLst/>
              <a:gdLst>
                <a:gd name="T0" fmla="*/ 113 w 168"/>
                <a:gd name="T1" fmla="*/ 350 h 350"/>
                <a:gd name="T2" fmla="*/ 113 w 168"/>
                <a:gd name="T3" fmla="*/ 350 h 350"/>
                <a:gd name="T4" fmla="*/ 105 w 168"/>
                <a:gd name="T5" fmla="*/ 348 h 350"/>
                <a:gd name="T6" fmla="*/ 97 w 168"/>
                <a:gd name="T7" fmla="*/ 323 h 350"/>
                <a:gd name="T8" fmla="*/ 113 w 168"/>
                <a:gd name="T9" fmla="*/ 162 h 350"/>
                <a:gd name="T10" fmla="*/ 12 w 168"/>
                <a:gd name="T11" fmla="*/ 36 h 350"/>
                <a:gd name="T12" fmla="*/ 5 w 168"/>
                <a:gd name="T13" fmla="*/ 12 h 350"/>
                <a:gd name="T14" fmla="*/ 30 w 168"/>
                <a:gd name="T15" fmla="*/ 5 h 350"/>
                <a:gd name="T16" fmla="*/ 149 w 168"/>
                <a:gd name="T17" fmla="*/ 152 h 350"/>
                <a:gd name="T18" fmla="*/ 130 w 168"/>
                <a:gd name="T19" fmla="*/ 341 h 350"/>
                <a:gd name="T20" fmla="*/ 113 w 168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50">
                  <a:moveTo>
                    <a:pt x="113" y="350"/>
                  </a:moveTo>
                  <a:lnTo>
                    <a:pt x="113" y="350"/>
                  </a:lnTo>
                  <a:cubicBezTo>
                    <a:pt x="110" y="350"/>
                    <a:pt x="107" y="350"/>
                    <a:pt x="105" y="348"/>
                  </a:cubicBezTo>
                  <a:cubicBezTo>
                    <a:pt x="96" y="343"/>
                    <a:pt x="93" y="332"/>
                    <a:pt x="97" y="323"/>
                  </a:cubicBezTo>
                  <a:cubicBezTo>
                    <a:pt x="124" y="275"/>
                    <a:pt x="130" y="217"/>
                    <a:pt x="113" y="162"/>
                  </a:cubicBezTo>
                  <a:cubicBezTo>
                    <a:pt x="97" y="108"/>
                    <a:pt x="61" y="62"/>
                    <a:pt x="12" y="36"/>
                  </a:cubicBezTo>
                  <a:cubicBezTo>
                    <a:pt x="3" y="32"/>
                    <a:pt x="0" y="21"/>
                    <a:pt x="5" y="12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86" y="34"/>
                    <a:pt x="130" y="88"/>
                    <a:pt x="149" y="152"/>
                  </a:cubicBezTo>
                  <a:cubicBezTo>
                    <a:pt x="168" y="216"/>
                    <a:pt x="161" y="284"/>
                    <a:pt x="130" y="341"/>
                  </a:cubicBezTo>
                  <a:cubicBezTo>
                    <a:pt x="126" y="347"/>
                    <a:pt x="120" y="350"/>
                    <a:pt x="113" y="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5" name="Freeform 13">
              <a:extLst>
                <a:ext uri="{FF2B5EF4-FFF2-40B4-BE49-F238E27FC236}">
                  <a16:creationId xmlns:a16="http://schemas.microsoft.com/office/drawing/2014/main" xmlns="" id="{62F9311E-523A-44B4-B544-D8B634408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07" y="3315621"/>
              <a:ext cx="506413" cy="488950"/>
            </a:xfrm>
            <a:custGeom>
              <a:avLst/>
              <a:gdLst>
                <a:gd name="T0" fmla="*/ 21 w 435"/>
                <a:gd name="T1" fmla="*/ 428 h 428"/>
                <a:gd name="T2" fmla="*/ 21 w 435"/>
                <a:gd name="T3" fmla="*/ 428 h 428"/>
                <a:gd name="T4" fmla="*/ 4 w 435"/>
                <a:gd name="T5" fmla="*/ 416 h 428"/>
                <a:gd name="T6" fmla="*/ 14 w 435"/>
                <a:gd name="T7" fmla="*/ 392 h 428"/>
                <a:gd name="T8" fmla="*/ 347 w 435"/>
                <a:gd name="T9" fmla="*/ 262 h 428"/>
                <a:gd name="T10" fmla="*/ 114 w 435"/>
                <a:gd name="T11" fmla="*/ 223 h 428"/>
                <a:gd name="T12" fmla="*/ 99 w 435"/>
                <a:gd name="T13" fmla="*/ 208 h 428"/>
                <a:gd name="T14" fmla="*/ 108 w 435"/>
                <a:gd name="T15" fmla="*/ 189 h 428"/>
                <a:gd name="T16" fmla="*/ 286 w 435"/>
                <a:gd name="T17" fmla="*/ 93 h 428"/>
                <a:gd name="T18" fmla="*/ 193 w 435"/>
                <a:gd name="T19" fmla="*/ 36 h 428"/>
                <a:gd name="T20" fmla="*/ 187 w 435"/>
                <a:gd name="T21" fmla="*/ 11 h 428"/>
                <a:gd name="T22" fmla="*/ 212 w 435"/>
                <a:gd name="T23" fmla="*/ 5 h 428"/>
                <a:gd name="T24" fmla="*/ 333 w 435"/>
                <a:gd name="T25" fmla="*/ 78 h 428"/>
                <a:gd name="T26" fmla="*/ 341 w 435"/>
                <a:gd name="T27" fmla="*/ 94 h 428"/>
                <a:gd name="T28" fmla="*/ 332 w 435"/>
                <a:gd name="T29" fmla="*/ 110 h 428"/>
                <a:gd name="T30" fmla="*/ 173 w 435"/>
                <a:gd name="T31" fmla="*/ 196 h 428"/>
                <a:gd name="T32" fmla="*/ 419 w 435"/>
                <a:gd name="T33" fmla="*/ 236 h 428"/>
                <a:gd name="T34" fmla="*/ 434 w 435"/>
                <a:gd name="T35" fmla="*/ 252 h 428"/>
                <a:gd name="T36" fmla="*/ 423 w 435"/>
                <a:gd name="T37" fmla="*/ 271 h 428"/>
                <a:gd name="T38" fmla="*/ 27 w 435"/>
                <a:gd name="T39" fmla="*/ 426 h 428"/>
                <a:gd name="T40" fmla="*/ 21 w 435"/>
                <a:gd name="T41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5" h="428">
                  <a:moveTo>
                    <a:pt x="21" y="428"/>
                  </a:moveTo>
                  <a:lnTo>
                    <a:pt x="21" y="428"/>
                  </a:lnTo>
                  <a:cubicBezTo>
                    <a:pt x="13" y="428"/>
                    <a:pt x="6" y="423"/>
                    <a:pt x="4" y="416"/>
                  </a:cubicBezTo>
                  <a:cubicBezTo>
                    <a:pt x="0" y="407"/>
                    <a:pt x="5" y="396"/>
                    <a:pt x="14" y="392"/>
                  </a:cubicBezTo>
                  <a:lnTo>
                    <a:pt x="347" y="262"/>
                  </a:lnTo>
                  <a:lnTo>
                    <a:pt x="114" y="223"/>
                  </a:lnTo>
                  <a:cubicBezTo>
                    <a:pt x="106" y="222"/>
                    <a:pt x="100" y="216"/>
                    <a:pt x="99" y="208"/>
                  </a:cubicBezTo>
                  <a:cubicBezTo>
                    <a:pt x="98" y="200"/>
                    <a:pt x="101" y="193"/>
                    <a:pt x="108" y="189"/>
                  </a:cubicBezTo>
                  <a:lnTo>
                    <a:pt x="286" y="93"/>
                  </a:lnTo>
                  <a:lnTo>
                    <a:pt x="193" y="36"/>
                  </a:lnTo>
                  <a:cubicBezTo>
                    <a:pt x="185" y="31"/>
                    <a:pt x="182" y="20"/>
                    <a:pt x="187" y="11"/>
                  </a:cubicBezTo>
                  <a:cubicBezTo>
                    <a:pt x="192" y="3"/>
                    <a:pt x="204" y="0"/>
                    <a:pt x="212" y="5"/>
                  </a:cubicBezTo>
                  <a:lnTo>
                    <a:pt x="333" y="78"/>
                  </a:lnTo>
                  <a:cubicBezTo>
                    <a:pt x="338" y="82"/>
                    <a:pt x="342" y="88"/>
                    <a:pt x="341" y="94"/>
                  </a:cubicBezTo>
                  <a:cubicBezTo>
                    <a:pt x="341" y="101"/>
                    <a:pt x="338" y="107"/>
                    <a:pt x="332" y="110"/>
                  </a:cubicBezTo>
                  <a:lnTo>
                    <a:pt x="173" y="196"/>
                  </a:lnTo>
                  <a:lnTo>
                    <a:pt x="419" y="236"/>
                  </a:lnTo>
                  <a:cubicBezTo>
                    <a:pt x="427" y="238"/>
                    <a:pt x="433" y="244"/>
                    <a:pt x="434" y="252"/>
                  </a:cubicBezTo>
                  <a:cubicBezTo>
                    <a:pt x="435" y="261"/>
                    <a:pt x="430" y="268"/>
                    <a:pt x="423" y="271"/>
                  </a:cubicBezTo>
                  <a:lnTo>
                    <a:pt x="27" y="426"/>
                  </a:lnTo>
                  <a:cubicBezTo>
                    <a:pt x="25" y="427"/>
                    <a:pt x="23" y="428"/>
                    <a:pt x="21" y="4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6" name="Freeform 14">
              <a:extLst>
                <a:ext uri="{FF2B5EF4-FFF2-40B4-BE49-F238E27FC236}">
                  <a16:creationId xmlns:a16="http://schemas.microsoft.com/office/drawing/2014/main" xmlns="" id="{E47AE12A-C86F-4047-BF41-6FDE5E4D9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07" y="3752183"/>
              <a:ext cx="88900" cy="87313"/>
            </a:xfrm>
            <a:custGeom>
              <a:avLst/>
              <a:gdLst>
                <a:gd name="T0" fmla="*/ 39 w 77"/>
                <a:gd name="T1" fmla="*/ 77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3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39" y="77"/>
                  </a:moveTo>
                  <a:lnTo>
                    <a:pt x="39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7"/>
                    <a:pt x="39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7" name="Freeform 15">
              <a:extLst>
                <a:ext uri="{FF2B5EF4-FFF2-40B4-BE49-F238E27FC236}">
                  <a16:creationId xmlns:a16="http://schemas.microsoft.com/office/drawing/2014/main" xmlns="" id="{36098D5B-B60B-4635-B36C-60D805E18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32" y="3752183"/>
              <a:ext cx="88900" cy="87313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8 h 77"/>
                <a:gd name="T6" fmla="*/ 38 w 76"/>
                <a:gd name="T7" fmla="*/ 0 h 77"/>
                <a:gd name="T8" fmla="*/ 76 w 76"/>
                <a:gd name="T9" fmla="*/ 38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7"/>
                    <a:pt x="38" y="7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A648DC36-691C-4521-BBD4-11350C129F04}"/>
              </a:ext>
            </a:extLst>
          </p:cNvPr>
          <p:cNvSpPr txBox="1"/>
          <p:nvPr/>
        </p:nvSpPr>
        <p:spPr>
          <a:xfrm>
            <a:off x="1654058" y="4225359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gNB1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96EE6273-BD33-4F0A-9412-403247685DD9}"/>
              </a:ext>
            </a:extLst>
          </p:cNvPr>
          <p:cNvSpPr txBox="1"/>
          <p:nvPr/>
        </p:nvSpPr>
        <p:spPr>
          <a:xfrm>
            <a:off x="3507853" y="4240299"/>
            <a:ext cx="397061" cy="1922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gNB2</a:t>
            </a: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xmlns="" id="{C2DAA2FF-71A6-4D5E-B610-45FE96125BBA}"/>
              </a:ext>
            </a:extLst>
          </p:cNvPr>
          <p:cNvSpPr/>
          <p:nvPr/>
        </p:nvSpPr>
        <p:spPr>
          <a:xfrm>
            <a:off x="8008830" y="3308159"/>
            <a:ext cx="134799" cy="325076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9AE7E542-B696-4A69-A3E0-1422A45C6244}"/>
              </a:ext>
            </a:extLst>
          </p:cNvPr>
          <p:cNvSpPr txBox="1"/>
          <p:nvPr/>
        </p:nvSpPr>
        <p:spPr>
          <a:xfrm>
            <a:off x="7265128" y="3716868"/>
            <a:ext cx="248721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marR="0" lvl="0" indent="-171450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Predicted </a:t>
            </a:r>
            <a:r>
              <a:rPr kumimoji="1" lang="en-US" altLang="zh-CN" sz="900" b="1" i="0" u="none" strike="noStrike" kern="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ce</a:t>
            </a:r>
            <a:r>
              <a:rPr kumimoji="1" lang="en-US" altLang="zh-CN" sz="900" b="1" kern="0" dirty="0" err="1">
                <a:solidFill>
                  <a:srgbClr val="1D1D1A"/>
                </a:solidFill>
                <a:latin typeface="Microsoft YaHei" panose="020B0503020204020204" pitchFamily="34" charset="-122"/>
                <a:ea typeface="微软雅黑"/>
              </a:rPr>
              <a:t>ll</a:t>
            </a:r>
            <a:r>
              <a:rPr kumimoji="1" lang="en-US" altLang="zh-CN" sz="900" b="1" kern="0" dirty="0">
                <a:solidFill>
                  <a:srgbClr val="1D1D1A"/>
                </a:solidFill>
                <a:latin typeface="Microsoft YaHei" panose="020B0503020204020204" pitchFamily="34" charset="-122"/>
                <a:ea typeface="微软雅黑"/>
              </a:rPr>
              <a:t> capacity and coverage</a:t>
            </a:r>
            <a:endParaRPr kumimoji="1" lang="en-US" altLang="zh-CN" sz="9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  <a:p>
            <a:pPr marL="171450" marR="0" lvl="0" indent="-171450" defTabSz="914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900" b="1" kern="0" dirty="0">
                <a:solidFill>
                  <a:srgbClr val="1D1D1A"/>
                </a:solidFill>
                <a:latin typeface="Microsoft YaHei" panose="020B0503020204020204" pitchFamily="34" charset="-122"/>
                <a:ea typeface="微软雅黑"/>
              </a:rPr>
              <a:t>Related CCO strategies adjustment</a:t>
            </a:r>
            <a:endParaRPr kumimoji="1" lang="zh-CN" altLang="en-US" sz="9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C6BC2362-BB3D-49D2-91C0-0A670A6C1C86}"/>
              </a:ext>
            </a:extLst>
          </p:cNvPr>
          <p:cNvSpPr/>
          <p:nvPr/>
        </p:nvSpPr>
        <p:spPr>
          <a:xfrm>
            <a:off x="6219884" y="4153135"/>
            <a:ext cx="4373796" cy="403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66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Specification Impacts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AB048396-4F36-4C6F-8BCC-406D54DF91F4}"/>
              </a:ext>
            </a:extLst>
          </p:cNvPr>
          <p:cNvSpPr txBox="1"/>
          <p:nvPr/>
        </p:nvSpPr>
        <p:spPr>
          <a:xfrm>
            <a:off x="6242375" y="4560739"/>
            <a:ext cx="5445121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1" indent="-2286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Additional information exchange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over network</a:t>
            </a:r>
            <a:r>
              <a:rPr lang="en-US" altLang="zh-CN" sz="1200" b="1" strike="sngStrik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interfaces, e.g. the AI-inferenced </a:t>
            </a: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CCO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configuration, as well as the reason, timing information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and advantages to adopt the new </a:t>
            </a: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CCO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configuration</a:t>
            </a:r>
          </a:p>
        </p:txBody>
      </p:sp>
      <p:sp>
        <p:nvSpPr>
          <p:cNvPr id="95" name="流程图: 磁盘 94">
            <a:extLst>
              <a:ext uri="{FF2B5EF4-FFF2-40B4-BE49-F238E27FC236}">
                <a16:creationId xmlns:a16="http://schemas.microsoft.com/office/drawing/2014/main" xmlns="" id="{60925AB2-1896-46B9-8823-D8EDAF79641F}"/>
              </a:ext>
            </a:extLst>
          </p:cNvPr>
          <p:cNvSpPr/>
          <p:nvPr/>
        </p:nvSpPr>
        <p:spPr>
          <a:xfrm>
            <a:off x="1552994" y="3210241"/>
            <a:ext cx="615884" cy="289174"/>
          </a:xfrm>
          <a:prstGeom prst="flowChartMagneticDisk">
            <a:avLst/>
          </a:prstGeom>
          <a:solidFill>
            <a:srgbClr val="FFC000"/>
          </a:solidFill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b="1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OAM</a:t>
            </a:r>
            <a:endParaRPr lang="zh-CN" altLang="en-US" sz="900" b="1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xmlns="" id="{3DD0CACC-9660-4F46-9F61-BADFAAC18C2F}"/>
              </a:ext>
            </a:extLst>
          </p:cNvPr>
          <p:cNvCxnSpPr>
            <a:cxnSpLocks/>
            <a:stCxn id="95" idx="3"/>
            <a:endCxn id="131" idx="3"/>
          </p:cNvCxnSpPr>
          <p:nvPr/>
        </p:nvCxnSpPr>
        <p:spPr>
          <a:xfrm flipH="1">
            <a:off x="1849270" y="3499415"/>
            <a:ext cx="11666" cy="4460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5" name="直接箭头连接符 104">
            <a:extLst>
              <a:ext uri="{FF2B5EF4-FFF2-40B4-BE49-F238E27FC236}">
                <a16:creationId xmlns:a16="http://schemas.microsoft.com/office/drawing/2014/main" xmlns="" id="{7E558A5F-C4B6-48BE-A304-68361ACCD7BA}"/>
              </a:ext>
            </a:extLst>
          </p:cNvPr>
          <p:cNvCxnSpPr>
            <a:cxnSpLocks/>
            <a:stCxn id="95" idx="3"/>
            <a:endCxn id="122" idx="4"/>
          </p:cNvCxnSpPr>
          <p:nvPr/>
        </p:nvCxnSpPr>
        <p:spPr>
          <a:xfrm>
            <a:off x="1860936" y="3499415"/>
            <a:ext cx="1710063" cy="4086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7DAE1E7-FED9-4ED9-94FF-A99808AFC998}"/>
              </a:ext>
            </a:extLst>
          </p:cNvPr>
          <p:cNvSpPr txBox="1"/>
          <p:nvPr/>
        </p:nvSpPr>
        <p:spPr>
          <a:xfrm>
            <a:off x="2460371" y="3433289"/>
            <a:ext cx="1768385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Alternative coverage </a:t>
            </a:r>
            <a:r>
              <a:rPr kumimoji="1" lang="en-US" altLang="zh-CN" sz="9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cfgs</a:t>
            </a:r>
            <a:endParaRPr kumimoji="1" lang="en-US" altLang="zh-CN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A4AF4D5E-B8C9-49FC-A971-A35276695132}"/>
              </a:ext>
            </a:extLst>
          </p:cNvPr>
          <p:cNvSpPr txBox="1"/>
          <p:nvPr/>
        </p:nvSpPr>
        <p:spPr>
          <a:xfrm>
            <a:off x="7624540" y="3347721"/>
            <a:ext cx="1768385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YaHei" panose="020B0503020204020204" pitchFamily="34" charset="-122"/>
                <a:ea typeface="微软雅黑"/>
                <a:cs typeface="+mn-cs"/>
              </a:rPr>
              <a:t>AI function</a:t>
            </a:r>
          </a:p>
        </p:txBody>
      </p:sp>
    </p:spTree>
    <p:extLst>
      <p:ext uri="{BB962C8B-B14F-4D97-AF65-F5344CB8AC3E}">
        <p14:creationId xmlns:p14="http://schemas.microsoft.com/office/powerpoint/2010/main" val="1185523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71192" y="256958"/>
            <a:ext cx="11098623" cy="612175"/>
          </a:xfrm>
        </p:spPr>
        <p:txBody>
          <a:bodyPr/>
          <a:lstStyle/>
          <a:p>
            <a:r>
              <a:rPr lang="en-US" altLang="zh-CN" b="1" dirty="0"/>
              <a:t>AI/ML for NG-RAN in Rel-19 Work Proposal </a:t>
            </a:r>
          </a:p>
          <a:p>
            <a:endParaRPr lang="en-US" altLang="zh-CN" b="1" dirty="0"/>
          </a:p>
          <a:p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371192" y="941560"/>
            <a:ext cx="11280618" cy="5069941"/>
          </a:xfrm>
        </p:spPr>
        <p:txBody>
          <a:bodyPr/>
          <a:lstStyle/>
          <a:p>
            <a:r>
              <a:rPr lang="en-US" altLang="zh-CN" sz="24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The AI/ML principles achieved in Rel-18 apply to Rel-19</a:t>
            </a:r>
          </a:p>
          <a:p>
            <a:r>
              <a:rPr lang="en-US" altLang="zh-CN" sz="24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Specify </a:t>
            </a:r>
            <a:r>
              <a:rPr lang="en-US" altLang="zh-CN" sz="2400" b="1" kern="0" dirty="0" err="1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sig</a:t>
            </a:r>
            <a:r>
              <a:rPr lang="en-US" altLang="zh-CN" sz="2400" b="1" kern="0" dirty="0" err="1"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nalli</a:t>
            </a:r>
            <a:r>
              <a:rPr lang="en-US" altLang="zh-CN" sz="2400" b="1" kern="0" dirty="0" err="1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ng</a:t>
            </a:r>
            <a:r>
              <a:rPr lang="en-US" altLang="zh-CN" sz="2400" b="1" kern="0" dirty="0">
                <a:solidFill>
                  <a:srgbClr val="1D1D1A"/>
                </a:solidFill>
                <a:latin typeface="Arial" panose="020B0604020202020204" pitchFamily="34" charset="0"/>
                <a:ea typeface="华文细黑"/>
                <a:cs typeface="Arial" panose="020B0604020202020204" pitchFamily="34" charset="0"/>
              </a:rPr>
              <a:t> support within existing NG-RAN interfaces and architecture (including non-split architecture and split architecture) for potential new use case, such as RACH Optimization, DC mobility optimization, Coverage and Capacity Optimization, etc. </a:t>
            </a:r>
            <a:endParaRPr lang="zh-CN" altLang="en-US" sz="2400" b="1" strike="dblStrike" kern="0" dirty="0">
              <a:solidFill>
                <a:srgbClr val="1D1D1A"/>
              </a:solidFill>
              <a:latin typeface="Arial" panose="020B0604020202020204" pitchFamily="34" charset="0"/>
              <a:ea typeface="华文细黑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6445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18797</TotalTime>
  <Words>631</Words>
  <Application>Microsoft Office PowerPoint</Application>
  <PresentationFormat>Custom</PresentationFormat>
  <Paragraphs>103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微软雅黑</vt:lpstr>
      <vt:lpstr>微软雅黑</vt:lpstr>
      <vt:lpstr>.AppleSystemUIFont</vt:lpstr>
      <vt:lpstr>Arial</vt:lpstr>
      <vt:lpstr>Calibri</vt:lpstr>
      <vt:lpstr>等线</vt:lpstr>
      <vt:lpstr>MS Mincho</vt:lpstr>
      <vt:lpstr>Segoe UI Black</vt:lpstr>
      <vt:lpstr>黑体</vt:lpstr>
      <vt:lpstr>华文楷体</vt:lpstr>
      <vt:lpstr>华文细黑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Huawei_20230519</cp:lastModifiedBy>
  <cp:revision>243</cp:revision>
  <dcterms:created xsi:type="dcterms:W3CDTF">2020-08-28T08:44:19Z</dcterms:created>
  <dcterms:modified xsi:type="dcterms:W3CDTF">2023-05-31T08:47:41Z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(3)iXHaoFpxUQmopTZioXu8gyFMflip14BbdP4LncZtJ1KiDvu5UXA/KH11y0Nmc8/nTPgVPqq/
99bCLWReezAXbMl5bJ/6yDr6t7xYnlboEuXQK1lZSQFCJXK9WEnBlsampZTI3ZLD2gRLFXQ2
nS1/VoUXFkpCOJTCPhDnUMfLAhEKXZPqH6P0ml7WKUvYIKt/tZzSIc3wAs/Xd0puBn9gp+9W
7OaGwPMs9mtp1qbY9N</vt:lpwstr>
  </property>
  <property fmtid="{D5CDD505-2E9C-101B-9397-08002B2CF9AE}" pid="3" name="_2015_ms_pID_7253431">
    <vt:lpwstr>xD4D1xcfWwZUkgR7IEurQGE5UjSM3YSlfavHt9OCQsJgbvB9fnDtWc
IMaVRXRoCy2gkCn7D0iMV0sRIEXR1/bUKC+YHg1oX3Vus1SdDs+cHLcLmajEqnePLyH8cUvK
34NGsO4dSbji5KgGu4X6fOD1DkM5pntmsg3ce9TYpoKbNv84GHRdlJLm8B0sEBW+dTYjQrCd
RYGFYYW8lcLJGPLonjDHdQJYkftf9YdOA4O0</vt:lpwstr>
  </property>
  <property fmtid="{D5CDD505-2E9C-101B-9397-08002B2CF9AE}" pid="4" name="_2015_ms_pID_7253432">
    <vt:lpwstr>Jw==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1681198074</vt:lpwstr>
  </property>
</Properties>
</file>