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12"/>
  </p:notesMasterIdLst>
  <p:handoutMasterIdLst>
    <p:handoutMasterId r:id="rId13"/>
  </p:handoutMasterIdLst>
  <p:sldIdLst>
    <p:sldId id="283" r:id="rId2"/>
    <p:sldId id="1495" r:id="rId3"/>
    <p:sldId id="1506" r:id="rId4"/>
    <p:sldId id="1501" r:id="rId5"/>
    <p:sldId id="1502" r:id="rId6"/>
    <p:sldId id="1503" r:id="rId7"/>
    <p:sldId id="1507" r:id="rId8"/>
    <p:sldId id="1500" r:id="rId9"/>
    <p:sldId id="1505" r:id="rId10"/>
    <p:sldId id="1504" r:id="rId11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</p14:sldIdLst>
        </p14:section>
        <p14:section name="General" id="{17C670ED-A4D6-4502-8203-67C0E20568EB}">
          <p14:sldIdLst>
            <p14:sldId id="1495"/>
            <p14:sldId id="1506"/>
            <p14:sldId id="1501"/>
            <p14:sldId id="1502"/>
            <p14:sldId id="1503"/>
            <p14:sldId id="1507"/>
            <p14:sldId id="1500"/>
            <p14:sldId id="1505"/>
            <p14:sldId id="150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E8C4"/>
    <a:srgbClr val="170BB5"/>
    <a:srgbClr val="DDDDDD"/>
    <a:srgbClr val="B5B5B5"/>
    <a:srgbClr val="FFFFFF"/>
    <a:srgbClr val="000000"/>
    <a:srgbClr val="E9002F"/>
    <a:srgbClr val="595757"/>
    <a:srgbClr val="221815"/>
    <a:srgbClr val="888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6291"/>
  </p:normalViewPr>
  <p:slideViewPr>
    <p:cSldViewPr snapToGrid="0" snapToObjects="1">
      <p:cViewPr varScale="1">
        <p:scale>
          <a:sx n="116" d="100"/>
          <a:sy n="116" d="100"/>
        </p:scale>
        <p:origin x="52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909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867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1162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1397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7779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636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527" y="6356351"/>
            <a:ext cx="2744272" cy="365125"/>
          </a:xfrm>
          <a:prstGeom prst="rect">
            <a:avLst/>
          </a:prstGeom>
        </p:spPr>
        <p:txBody>
          <a:bodyPr/>
          <a:lstStyle/>
          <a:p>
            <a:fld id="{551AD7D4-8BF1-4888-9C5E-15EBE38A9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178" y="6356351"/>
            <a:ext cx="4116408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3964" y="6356351"/>
            <a:ext cx="2744272" cy="365125"/>
          </a:xfrm>
          <a:prstGeom prst="rect">
            <a:avLst/>
          </a:prstGeom>
        </p:spPr>
        <p:txBody>
          <a:bodyPr/>
          <a:lstStyle/>
          <a:p>
            <a:fld id="{DAF06A61-7F5F-4E0F-BB80-98603D8F3FB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038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  <p:sldLayoutId id="2147484020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5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=""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746380" y="1768422"/>
            <a:ext cx="10663078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C00000"/>
                </a:solidFill>
              </a:rPr>
              <a:t>Support for emergency services in Rel-19</a:t>
            </a:r>
          </a:p>
          <a:p>
            <a:r>
              <a:rPr lang="en-US" altLang="zh-CN" sz="2400" dirty="0">
                <a:solidFill>
                  <a:srgbClr val="C00000"/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flexible multi-hop and multi-path </a:t>
            </a:r>
            <a:r>
              <a:rPr lang="en-US" altLang="zh-CN" sz="2400" dirty="0" err="1">
                <a:solidFill>
                  <a:srgbClr val="C00000"/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IAB</a:t>
            </a:r>
            <a:r>
              <a:rPr lang="en-US" altLang="zh-CN" sz="2400" dirty="0">
                <a:solidFill>
                  <a:srgbClr val="C00000"/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 network</a:t>
            </a:r>
          </a:p>
          <a:p>
            <a:endParaRPr lang="en-US" altLang="zh-CN" sz="3600" b="1" dirty="0">
              <a:solidFill>
                <a:srgbClr val="C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Rel-19 workshop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RWS-230187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Taipei, June 15 - 16, 2023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矩形 119"/>
          <p:cNvSpPr/>
          <p:nvPr/>
        </p:nvSpPr>
        <p:spPr>
          <a:xfrm>
            <a:off x="362465" y="1092189"/>
            <a:ext cx="5807676" cy="5201035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矩形 120"/>
          <p:cNvSpPr/>
          <p:nvPr/>
        </p:nvSpPr>
        <p:spPr>
          <a:xfrm>
            <a:off x="6334401" y="1092189"/>
            <a:ext cx="5635178" cy="5201035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57" name="表格 2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493220"/>
              </p:ext>
            </p:extLst>
          </p:nvPr>
        </p:nvGraphicFramePr>
        <p:xfrm>
          <a:off x="6566342" y="1392790"/>
          <a:ext cx="5226923" cy="48202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1977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071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18782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>
                          <a:solidFill>
                            <a:schemeClr val="tx2"/>
                          </a:solidFill>
                          <a:latin typeface="+mn-lt"/>
                          <a:cs typeface="Arial" panose="020B0604020202020204" pitchFamily="34" charset="0"/>
                        </a:rPr>
                        <a:t>Parameters</a:t>
                      </a:r>
                      <a:endParaRPr lang="zh-CN" altLang="en-US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>
                          <a:solidFill>
                            <a:schemeClr val="tx2"/>
                          </a:solidFill>
                          <a:latin typeface="+mn-lt"/>
                          <a:cs typeface="Arial" panose="020B0604020202020204" pitchFamily="34" charset="0"/>
                        </a:rPr>
                        <a:t>Value</a:t>
                      </a:r>
                      <a:endParaRPr lang="zh-CN" altLang="en-US" sz="1200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2567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Carrier frequency, SCS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700M, 15KHz</a:t>
                      </a:r>
                      <a:endParaRPr lang="zh-CN" altLang="en-US" sz="1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3380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 bandwidth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2*15MHz</a:t>
                      </a:r>
                      <a:endParaRPr lang="zh-CN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8798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1187323" rtl="0" eaLnBrk="1" latinLnBrk="0" hangingPunct="1"/>
                      <a:r>
                        <a:rPr lang="en-US" altLang="zh-CN" sz="1000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Antenna</a:t>
                      </a:r>
                      <a:endParaRPr lang="zh-CN" altLang="en-US" sz="1000" b="1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1873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Fixed BS:4TX4RX, Mesh Node:2TX2RX</a:t>
                      </a:r>
                      <a:endParaRPr lang="zh-CN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98365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Duplexing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FDD</a:t>
                      </a:r>
                      <a:endParaRPr lang="zh-CN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2974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Deployment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Scenario: Indoor, 2 outdoor sites, 6 cells</a:t>
                      </a:r>
                    </a:p>
                    <a:p>
                      <a:pPr algn="ctr"/>
                      <a:r>
                        <a:rPr lang="en-US" altLang="zh-CN" sz="10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ISD 500m, O2I 20dB loss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3785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Traffic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Periodic (720p 2Mbps Application Rate)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01757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nodes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/ 6 cells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277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9pPr>
                    </a:lstStyle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Delay budget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8130" marR="2813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9pPr>
                    </a:lstStyle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ms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8130" marR="2813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47277">
                <a:tc>
                  <a:txBody>
                    <a:bodyPr/>
                    <a:lstStyle/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/>
                          <a:cs typeface="Arial" panose="020B0604020202020204" pitchFamily="34" charset="0"/>
                        </a:rPr>
                        <a:t>Maximum hops number</a:t>
                      </a:r>
                    </a:p>
                  </a:txBody>
                  <a:tcPr marL="28130" marR="28130" marT="0" marB="0" anchor="ctr"/>
                </a:tc>
                <a:tc>
                  <a:txBody>
                    <a:bodyPr/>
                    <a:lstStyle/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28130" marR="2813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47277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9pPr>
                    </a:lstStyle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BLER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8130" marR="2813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9pPr>
                    </a:lstStyle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8130" marR="2813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47277">
                <a:tc>
                  <a:txBody>
                    <a:bodyPr/>
                    <a:lstStyle/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/>
                          <a:cs typeface="Arial" panose="020B0604020202020204" pitchFamily="34" charset="0"/>
                        </a:rPr>
                        <a:t>HARQ</a:t>
                      </a:r>
                    </a:p>
                  </a:txBody>
                  <a:tcPr marL="28130" marR="28130" marT="0" marB="0" anchor="ctr"/>
                </a:tc>
                <a:tc>
                  <a:txBody>
                    <a:bodyPr/>
                    <a:lstStyle/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</a:t>
                      </a:r>
                    </a:p>
                  </a:txBody>
                  <a:tcPr marL="28130" marR="28130" marT="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11572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Scheduler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buFont typeface="+mj-lt"/>
                        <a:buNone/>
                      </a:pPr>
                      <a:r>
                        <a:rPr lang="zh-CN" alt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PF scheduling</a:t>
                      </a:r>
                      <a:endParaRPr lang="en-US" altLang="zh-CN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91352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Node speed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km/h</a:t>
                      </a:r>
                      <a:endParaRPr lang="zh-CN" alt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47277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9pPr>
                    </a:lstStyle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Node distribution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8130" marR="2813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9pPr>
                    </a:lstStyle>
                    <a:p>
                      <a:pPr marL="0" marR="0" lvl="0" indent="0" algn="ctr" defTabSz="1187323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Random, 20% mobility, 80% non-mobility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8130" marR="2813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47277">
                <a:tc>
                  <a:txBody>
                    <a:bodyPr/>
                    <a:lstStyle/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MIMO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8130" marR="2813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187323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SU-MIMO (rank2 adaptation)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D1D1A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8130" marR="28130" marT="0" marB="0" anchor="ctr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117" name="矩形 116"/>
          <p:cNvSpPr/>
          <p:nvPr/>
        </p:nvSpPr>
        <p:spPr>
          <a:xfrm>
            <a:off x="7845950" y="935236"/>
            <a:ext cx="2779233" cy="307777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b="1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Urban deep coverage</a:t>
            </a:r>
            <a:endParaRPr kumimoji="1" lang="zh-CN" altLang="en-US" sz="1400" b="1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1827324" y="935236"/>
            <a:ext cx="2779233" cy="307777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b="1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Remote Area</a:t>
            </a:r>
            <a:endParaRPr kumimoji="1" lang="zh-CN" altLang="en-US" sz="1400" b="1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2" name="标题 1"/>
          <p:cNvSpPr txBox="1">
            <a:spLocks/>
          </p:cNvSpPr>
          <p:nvPr/>
        </p:nvSpPr>
        <p:spPr>
          <a:xfrm>
            <a:off x="0" y="79167"/>
            <a:ext cx="12196763" cy="69332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zh-CN" sz="2200" b="1" dirty="0">
                <a:solidFill>
                  <a:srgbClr val="1D1D1A"/>
                </a:solidFill>
              </a:rPr>
              <a:t>Appendix - B: simulation configurations</a:t>
            </a:r>
            <a:endParaRPr lang="zh-CN" altLang="en-US" sz="2200" b="1" dirty="0">
              <a:solidFill>
                <a:srgbClr val="1D1D1A"/>
              </a:solidFill>
            </a:endParaRPr>
          </a:p>
        </p:txBody>
      </p:sp>
      <p:graphicFrame>
        <p:nvGraphicFramePr>
          <p:cNvPr id="329" name="表格 3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157783"/>
              </p:ext>
            </p:extLst>
          </p:nvPr>
        </p:nvGraphicFramePr>
        <p:xfrm>
          <a:off x="652841" y="1392790"/>
          <a:ext cx="5226923" cy="48202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1977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0714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18782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>
                          <a:solidFill>
                            <a:schemeClr val="tx2"/>
                          </a:solidFill>
                          <a:latin typeface="+mn-lt"/>
                          <a:cs typeface="Arial" panose="020B0604020202020204" pitchFamily="34" charset="0"/>
                        </a:rPr>
                        <a:t>Parameters</a:t>
                      </a:r>
                      <a:endParaRPr lang="zh-CN" altLang="en-US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200" dirty="0">
                          <a:solidFill>
                            <a:schemeClr val="tx2"/>
                          </a:solidFill>
                          <a:latin typeface="+mn-lt"/>
                          <a:cs typeface="Arial" panose="020B0604020202020204" pitchFamily="34" charset="0"/>
                        </a:rPr>
                        <a:t>Value</a:t>
                      </a:r>
                      <a:endParaRPr lang="zh-CN" altLang="en-US" sz="1200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2567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+mn-lt"/>
                          <a:cs typeface="Arial" panose="020B0604020202020204" pitchFamily="34" charset="0"/>
                        </a:rPr>
                        <a:t>Carrier frequency, SCS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700M, 15KHz</a:t>
                      </a:r>
                      <a:endParaRPr lang="zh-CN" alt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3380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baseline="0" dirty="0">
                          <a:latin typeface="+mn-lt"/>
                          <a:cs typeface="Arial" panose="020B0604020202020204" pitchFamily="34" charset="0"/>
                        </a:rPr>
                        <a:t>System bandwidth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+mn-lt"/>
                          <a:cs typeface="Arial" panose="020B0604020202020204" pitchFamily="34" charset="0"/>
                        </a:rPr>
                        <a:t>2*15MHz</a:t>
                      </a:r>
                      <a:endParaRPr lang="zh-CN" altLang="en-US" sz="10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8798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1187323" rtl="0" eaLnBrk="1" latinLnBrk="0" hangingPunct="1"/>
                      <a:r>
                        <a:rPr lang="en-US" altLang="zh-CN" sz="1000" kern="1200" baseline="0" dirty="0">
                          <a:latin typeface="+mn-lt"/>
                          <a:cs typeface="Arial" panose="020B0604020202020204" pitchFamily="34" charset="0"/>
                        </a:rPr>
                        <a:t>Antenna</a:t>
                      </a:r>
                      <a:endParaRPr lang="zh-CN" altLang="en-US" sz="1000" b="1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11873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latin typeface="+mn-lt"/>
                          <a:cs typeface="Arial" panose="020B0604020202020204" pitchFamily="34" charset="0"/>
                        </a:rPr>
                        <a:t>Fixed BS:4TX4RX, Mesh Node:2TX2RX</a:t>
                      </a:r>
                      <a:endParaRPr lang="zh-CN" altLang="en-US" sz="10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98365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+mn-lt"/>
                          <a:cs typeface="Arial" panose="020B0604020202020204" pitchFamily="34" charset="0"/>
                        </a:rPr>
                        <a:t>Duplexing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+mn-lt"/>
                          <a:cs typeface="Arial" panose="020B0604020202020204" pitchFamily="34" charset="0"/>
                        </a:rPr>
                        <a:t>FDD</a:t>
                      </a:r>
                      <a:endParaRPr lang="zh-CN" altLang="en-US" sz="10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2974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+mn-lt"/>
                          <a:cs typeface="Arial" panose="020B0604020202020204" pitchFamily="34" charset="0"/>
                        </a:rPr>
                        <a:t>Deployment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baseline="0" dirty="0">
                          <a:latin typeface="+mn-lt"/>
                          <a:cs typeface="Arial" panose="020B0604020202020204" pitchFamily="34" charset="0"/>
                        </a:rPr>
                        <a:t>Scenario: Rural Area, 2sites, 6 cells</a:t>
                      </a:r>
                    </a:p>
                    <a:p>
                      <a:pPr algn="ctr"/>
                      <a:r>
                        <a:rPr lang="en-US" altLang="zh-CN" sz="1000" b="1" baseline="0" dirty="0">
                          <a:latin typeface="+mn-lt"/>
                          <a:cs typeface="Arial" panose="020B0604020202020204" pitchFamily="34" charset="0"/>
                        </a:rPr>
                        <a:t>ISD 20Km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3785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+mn-lt"/>
                          <a:cs typeface="Arial" panose="020B0604020202020204" pitchFamily="34" charset="0"/>
                        </a:rPr>
                        <a:t>Traffic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baseline="0" dirty="0">
                          <a:latin typeface="+mn-lt"/>
                          <a:cs typeface="Arial" panose="020B0604020202020204" pitchFamily="34" charset="0"/>
                        </a:rPr>
                        <a:t>Periodic (720p 2Mbps Application Rate)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01757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+mn-lt"/>
                          <a:cs typeface="Arial" panose="020B0604020202020204" pitchFamily="34" charset="0"/>
                        </a:rPr>
                        <a:t>Number of nodes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baseline="0" dirty="0">
                          <a:latin typeface="+mn-lt"/>
                          <a:cs typeface="Arial" panose="020B0604020202020204" pitchFamily="34" charset="0"/>
                        </a:rPr>
                        <a:t>100 / 6 cells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277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9pPr>
                    </a:lstStyle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latin typeface="+mn-lt"/>
                          <a:cs typeface="Arial" panose="020B0604020202020204" pitchFamily="34" charset="0"/>
                        </a:rPr>
                        <a:t>Delay budget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8130" marR="2813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9pPr>
                    </a:lstStyle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latin typeface="+mn-lt"/>
                          <a:cs typeface="Arial" panose="020B0604020202020204" pitchFamily="34" charset="0"/>
                        </a:rPr>
                        <a:t>50 ms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8130" marR="2813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47277">
                <a:tc>
                  <a:txBody>
                    <a:bodyPr/>
                    <a:lstStyle/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华文细黑"/>
                          <a:cs typeface="Arial" panose="020B0604020202020204" pitchFamily="34" charset="0"/>
                        </a:rPr>
                        <a:t>Maximum hops number</a:t>
                      </a:r>
                    </a:p>
                  </a:txBody>
                  <a:tcPr marL="28130" marR="28130" marT="0" marB="0" anchor="ctr"/>
                </a:tc>
                <a:tc>
                  <a:txBody>
                    <a:bodyPr/>
                    <a:lstStyle/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+mn-lt"/>
                          <a:ea typeface="华文细黑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28130" marR="2813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47277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9pPr>
                    </a:lstStyle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latin typeface="+mn-lt"/>
                          <a:cs typeface="Arial" panose="020B0604020202020204" pitchFamily="34" charset="0"/>
                        </a:rPr>
                        <a:t>Target BLER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8130" marR="2813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9pPr>
                    </a:lstStyle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8130" marR="2813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47277">
                <a:tc>
                  <a:txBody>
                    <a:bodyPr/>
                    <a:lstStyle/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华文细黑"/>
                          <a:cs typeface="Arial" panose="020B0604020202020204" pitchFamily="34" charset="0"/>
                        </a:rPr>
                        <a:t>HARQ</a:t>
                      </a:r>
                    </a:p>
                  </a:txBody>
                  <a:tcPr marL="28130" marR="28130" marT="0" marB="0" anchor="ctr"/>
                </a:tc>
                <a:tc>
                  <a:txBody>
                    <a:bodyPr/>
                    <a:lstStyle/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On</a:t>
                      </a:r>
                    </a:p>
                  </a:txBody>
                  <a:tcPr marL="28130" marR="28130" marT="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11572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+mn-lt"/>
                          <a:cs typeface="Arial" panose="020B0604020202020204" pitchFamily="34" charset="0"/>
                        </a:rPr>
                        <a:t>Scheduler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buFont typeface="+mj-lt"/>
                        <a:buNone/>
                      </a:pPr>
                      <a:r>
                        <a:rPr lang="zh-CN" altLang="en-US" sz="1000" dirty="0">
                          <a:latin typeface="+mn-lt"/>
                          <a:cs typeface="Arial" panose="020B0604020202020204" pitchFamily="34" charset="0"/>
                        </a:rPr>
                        <a:t>PF scheduling</a:t>
                      </a:r>
                      <a:endParaRPr lang="en-US" altLang="zh-CN" sz="10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91352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+mn-lt"/>
                          <a:cs typeface="Arial" panose="020B0604020202020204" pitchFamily="34" charset="0"/>
                        </a:rPr>
                        <a:t>Node speed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+mn-lt"/>
                          <a:cs typeface="Arial" panose="020B0604020202020204" pitchFamily="34" charset="0"/>
                        </a:rPr>
                        <a:t>3 km/h</a:t>
                      </a:r>
                      <a:endParaRPr lang="zh-CN" altLang="en-US" sz="10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47277"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9pPr>
                    </a:lstStyle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latin typeface="+mn-lt"/>
                          <a:cs typeface="Arial" panose="020B0604020202020204" pitchFamily="34" charset="0"/>
                        </a:rPr>
                        <a:t>Node distribution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8130" marR="2813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1pPr>
                      <a:lvl2pPr marL="593900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2pPr>
                      <a:lvl3pPr marL="11877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3pPr>
                      <a:lvl4pPr marL="1781699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4pPr>
                      <a:lvl5pPr marL="2375598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5pPr>
                      <a:lvl6pPr marL="29694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6pPr>
                      <a:lvl7pPr marL="3563396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7pPr>
                      <a:lvl8pPr marL="4157297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8pPr>
                      <a:lvl9pPr marL="4751195" algn="l" defTabSz="1187798" rtl="0" eaLnBrk="1" latinLnBrk="0" hangingPunct="1">
                        <a:defRPr sz="2338" kern="1200">
                          <a:solidFill>
                            <a:schemeClr val="tx1"/>
                          </a:solidFill>
                          <a:latin typeface="FrutigerNext LT Medium"/>
                          <a:ea typeface="华文细黑"/>
                          <a:cs typeface="宋体"/>
                        </a:defRPr>
                      </a:lvl9pPr>
                    </a:lstStyle>
                    <a:p>
                      <a:pPr marL="0" marR="0" lvl="0" indent="0" algn="ctr" defTabSz="1187323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latin typeface="+mn-lt"/>
                          <a:cs typeface="Arial" panose="020B0604020202020204" pitchFamily="34" charset="0"/>
                        </a:rPr>
                        <a:t>Random, 20% mobility, 80% non-mobility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8130" marR="28130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47277">
                <a:tc>
                  <a:txBody>
                    <a:bodyPr/>
                    <a:lstStyle/>
                    <a:p>
                      <a:pPr marL="0" algn="ctr" defTabSz="1187323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latin typeface="+mn-lt"/>
                          <a:cs typeface="Arial" panose="020B0604020202020204" pitchFamily="34" charset="0"/>
                        </a:rPr>
                        <a:t>MIMO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8130" marR="2813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187323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+mn-lt"/>
                          <a:cs typeface="Arial" panose="020B0604020202020204" pitchFamily="34" charset="0"/>
                        </a:rPr>
                        <a:t>SU-MIMO (rank2 adaptation)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D1D1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8130" marR="28130" marT="0" marB="0" anchor="ctr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6276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"/>
          <p:cNvSpPr txBox="1">
            <a:spLocks/>
          </p:cNvSpPr>
          <p:nvPr/>
        </p:nvSpPr>
        <p:spPr>
          <a:xfrm>
            <a:off x="0" y="79167"/>
            <a:ext cx="12196763" cy="69332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zh-CN" sz="2200" b="1" dirty="0">
                <a:solidFill>
                  <a:srgbClr val="1D1D1A"/>
                </a:solidFill>
              </a:rPr>
              <a:t>Motivations</a:t>
            </a:r>
            <a:endParaRPr lang="zh-CN" altLang="en-US" sz="2200" b="1" dirty="0">
              <a:solidFill>
                <a:srgbClr val="1D1D1A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654958" y="887604"/>
            <a:ext cx="0" cy="528676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174685" y="909614"/>
            <a:ext cx="5384186" cy="307777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1400" b="1" kern="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Emergency services need nationwide network</a:t>
            </a:r>
            <a:endParaRPr lang="zh-CN" altLang="en-US" sz="1400" b="1" kern="0" dirty="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73183" y="909614"/>
            <a:ext cx="6130457" cy="307777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On-spot video backhaul to the command center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9634" r="10339"/>
          <a:stretch/>
        </p:blipFill>
        <p:spPr>
          <a:xfrm>
            <a:off x="187845" y="1466134"/>
            <a:ext cx="1718932" cy="1283201"/>
          </a:xfrm>
          <a:prstGeom prst="rect">
            <a:avLst/>
          </a:prstGeom>
        </p:spPr>
      </p:pic>
      <p:pic>
        <p:nvPicPr>
          <p:cNvPr id="172" name="图片 171"/>
          <p:cNvPicPr>
            <a:picLocks noChangeAspect="1"/>
          </p:cNvPicPr>
          <p:nvPr/>
        </p:nvPicPr>
        <p:blipFill rotWithShape="1">
          <a:blip r:embed="rId3"/>
          <a:srcRect l="8926"/>
          <a:stretch/>
        </p:blipFill>
        <p:spPr>
          <a:xfrm>
            <a:off x="1992519" y="1467566"/>
            <a:ext cx="1726530" cy="1280337"/>
          </a:xfrm>
          <a:prstGeom prst="rect">
            <a:avLst/>
          </a:prstGeom>
        </p:spPr>
      </p:pic>
      <p:pic>
        <p:nvPicPr>
          <p:cNvPr id="173" name="图片 172"/>
          <p:cNvPicPr>
            <a:picLocks noChangeAspect="1"/>
          </p:cNvPicPr>
          <p:nvPr/>
        </p:nvPicPr>
        <p:blipFill rotWithShape="1">
          <a:blip r:embed="rId4"/>
          <a:srcRect l="8949"/>
          <a:stretch/>
        </p:blipFill>
        <p:spPr>
          <a:xfrm>
            <a:off x="3810644" y="1466134"/>
            <a:ext cx="1726090" cy="12832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2553" y="2818803"/>
            <a:ext cx="1208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Forest Patrol</a:t>
            </a:r>
          </a:p>
        </p:txBody>
      </p:sp>
      <p:sp>
        <p:nvSpPr>
          <p:cNvPr id="174" name="矩形 173"/>
          <p:cNvSpPr/>
          <p:nvPr/>
        </p:nvSpPr>
        <p:spPr>
          <a:xfrm>
            <a:off x="1988626" y="2818803"/>
            <a:ext cx="17347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Forest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Fire Fighting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48818" y="2818803"/>
            <a:ext cx="13500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isaster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elief</a:t>
            </a:r>
          </a:p>
        </p:txBody>
      </p:sp>
      <p:sp>
        <p:nvSpPr>
          <p:cNvPr id="177" name="文本框 176"/>
          <p:cNvSpPr txBox="1"/>
          <p:nvPr/>
        </p:nvSpPr>
        <p:spPr>
          <a:xfrm>
            <a:off x="244751" y="3898810"/>
            <a:ext cx="5328047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In many countries around the world, the spectrum of emergency network is mainly 700 MHz, with a bandwidth of 10~20 MHz</a:t>
            </a:r>
          </a:p>
          <a:p>
            <a:pPr marL="171450" indent="-17145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 dirty="0">
              <a:solidFill>
                <a:srgbClr val="1D1D1A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171450" indent="-17145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Mesh network is resilient for onsite command links, and the maximum number of hops is less than 6</a:t>
            </a:r>
          </a:p>
          <a:p>
            <a:pPr defTabSz="914400">
              <a:lnSpc>
                <a:spcPct val="120000"/>
              </a:lnSpc>
            </a:pPr>
            <a:endParaRPr lang="en-US" altLang="zh-CN" sz="1400" dirty="0">
              <a:solidFill>
                <a:srgbClr val="1D1D1A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174685" y="3314848"/>
            <a:ext cx="5362049" cy="307777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Emergency network</a:t>
            </a:r>
            <a:endParaRPr kumimoji="1"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4217" r="5632"/>
          <a:stretch/>
        </p:blipFill>
        <p:spPr>
          <a:xfrm>
            <a:off x="5948873" y="1468842"/>
            <a:ext cx="1838325" cy="12777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57113" y="1469658"/>
            <a:ext cx="1846527" cy="1276152"/>
          </a:xfrm>
          <a:prstGeom prst="rect">
            <a:avLst/>
          </a:prstGeom>
        </p:spPr>
      </p:pic>
      <p:pic>
        <p:nvPicPr>
          <p:cNvPr id="182" name="图片 18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88063" y="1468890"/>
            <a:ext cx="1859388" cy="1277688"/>
          </a:xfrm>
          <a:prstGeom prst="rect">
            <a:avLst/>
          </a:prstGeom>
        </p:spPr>
      </p:pic>
      <p:sp>
        <p:nvSpPr>
          <p:cNvPr id="183" name="矩形 182"/>
          <p:cNvSpPr/>
          <p:nvPr/>
        </p:nvSpPr>
        <p:spPr>
          <a:xfrm>
            <a:off x="6155290" y="2818803"/>
            <a:ext cx="14382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Helmet Camera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8261029" y="2818803"/>
            <a:ext cx="12522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Backpack BS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矩形 184"/>
          <p:cNvSpPr/>
          <p:nvPr/>
        </p:nvSpPr>
        <p:spPr>
          <a:xfrm>
            <a:off x="10191802" y="2818803"/>
            <a:ext cx="15969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Command Center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5773183" y="3314848"/>
            <a:ext cx="6130457" cy="307777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Video requirements</a:t>
            </a:r>
          </a:p>
        </p:txBody>
      </p:sp>
      <p:sp>
        <p:nvSpPr>
          <p:cNvPr id="156" name="文本框 155"/>
          <p:cNvSpPr txBox="1"/>
          <p:nvPr/>
        </p:nvSpPr>
        <p:spPr>
          <a:xfrm>
            <a:off x="5885245" y="3898810"/>
            <a:ext cx="5728309" cy="1848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400">
              <a:lnSpc>
                <a:spcPct val="12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On-spot personnel should be equipped with video capture devices with resolution higher than 720p (about 2Mbps)</a:t>
            </a:r>
          </a:p>
          <a:p>
            <a:pPr marL="285750" indent="-285750" defTabSz="914400">
              <a:lnSpc>
                <a:spcPct val="12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n-US" altLang="zh-CN" sz="1400" dirty="0">
              <a:solidFill>
                <a:srgbClr val="1D1D1A"/>
              </a:soli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285750" indent="-285750" defTabSz="914400">
              <a:lnSpc>
                <a:spcPct val="12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In China, "14th Five-Year Plan for National Emergency Response System" proposes to build a nationwide emergency broadband wireless network</a:t>
            </a:r>
          </a:p>
        </p:txBody>
      </p:sp>
    </p:spTree>
    <p:extLst>
      <p:ext uri="{BB962C8B-B14F-4D97-AF65-F5344CB8AC3E}">
        <p14:creationId xmlns:p14="http://schemas.microsoft.com/office/powerpoint/2010/main" val="117995822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"/>
          <p:cNvSpPr txBox="1">
            <a:spLocks/>
          </p:cNvSpPr>
          <p:nvPr/>
        </p:nvSpPr>
        <p:spPr>
          <a:xfrm>
            <a:off x="0" y="79167"/>
            <a:ext cx="12196763" cy="69332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zh-CN" sz="2200" b="1" dirty="0">
                <a:solidFill>
                  <a:srgbClr val="1D1D1A"/>
                </a:solidFill>
              </a:rPr>
              <a:t>Scenarios</a:t>
            </a:r>
            <a:endParaRPr lang="zh-CN" altLang="en-US" sz="2200" b="1" dirty="0">
              <a:solidFill>
                <a:srgbClr val="1D1D1A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654958" y="851744"/>
            <a:ext cx="0" cy="528676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174685" y="909614"/>
            <a:ext cx="5384186" cy="307777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1400" b="1" kern="0" dirty="0">
                <a:solidFill>
                  <a:prstClr val="white"/>
                </a:solidFill>
                <a:ea typeface="Microsoft YaHei" panose="020B0503020204020204" pitchFamily="34" charset="-122"/>
              </a:rPr>
              <a:t>Scenario1: 20Km remote area</a:t>
            </a:r>
            <a:endParaRPr lang="zh-CN" altLang="en-US" sz="1400" b="1" kern="0" dirty="0">
              <a:solidFill>
                <a:prstClr val="white"/>
              </a:solidFill>
              <a:ea typeface="Microsoft YaHei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73183" y="909614"/>
            <a:ext cx="6130457" cy="307777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sz="1400" b="1" dirty="0">
                <a:solidFill>
                  <a:srgbClr val="FFFFFF"/>
                </a:solidFill>
                <a:cs typeface="Arial" panose="020B0604020202020204" pitchFamily="34" charset="0"/>
              </a:rPr>
              <a:t>Scenario2: urban deep coverage</a:t>
            </a:r>
          </a:p>
        </p:txBody>
      </p:sp>
      <p:grpSp>
        <p:nvGrpSpPr>
          <p:cNvPr id="47" name="组合 46"/>
          <p:cNvGrpSpPr>
            <a:grpSpLocks noChangeAspect="1"/>
          </p:cNvGrpSpPr>
          <p:nvPr/>
        </p:nvGrpSpPr>
        <p:grpSpPr>
          <a:xfrm>
            <a:off x="804762" y="1478332"/>
            <a:ext cx="4335242" cy="1648042"/>
            <a:chOff x="740956" y="1246883"/>
            <a:chExt cx="3582296" cy="1350731"/>
          </a:xfrm>
        </p:grpSpPr>
        <p:cxnSp>
          <p:nvCxnSpPr>
            <p:cNvPr id="48" name="直接箭头连接符 47"/>
            <p:cNvCxnSpPr/>
            <p:nvPr/>
          </p:nvCxnSpPr>
          <p:spPr>
            <a:xfrm>
              <a:off x="800925" y="2535991"/>
              <a:ext cx="2908107" cy="0"/>
            </a:xfrm>
            <a:prstGeom prst="straightConnector1">
              <a:avLst/>
            </a:prstGeom>
            <a:ln>
              <a:solidFill>
                <a:srgbClr val="0070C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/>
            <p:cNvGrpSpPr/>
            <p:nvPr/>
          </p:nvGrpSpPr>
          <p:grpSpPr>
            <a:xfrm>
              <a:off x="740956" y="1246883"/>
              <a:ext cx="3528209" cy="1281226"/>
              <a:chOff x="740956" y="1246883"/>
              <a:chExt cx="3528209" cy="1281226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740956" y="1246883"/>
                <a:ext cx="3528209" cy="1281226"/>
                <a:chOff x="800225" y="1289218"/>
                <a:chExt cx="3528209" cy="1281226"/>
              </a:xfrm>
            </p:grpSpPr>
            <p:sp>
              <p:nvSpPr>
                <p:cNvPr id="93" name="椭圆 92"/>
                <p:cNvSpPr/>
                <p:nvPr/>
              </p:nvSpPr>
              <p:spPr>
                <a:xfrm>
                  <a:off x="812548" y="1292487"/>
                  <a:ext cx="3123709" cy="1244089"/>
                </a:xfrm>
                <a:prstGeom prst="ellipse">
                  <a:avLst/>
                </a:prstGeom>
                <a:solidFill>
                  <a:srgbClr val="DCEDFB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1782176" y="2400897"/>
                  <a:ext cx="874248" cy="154291"/>
                </a:xfrm>
                <a:prstGeom prst="rect">
                  <a:avLst/>
                </a:prstGeom>
                <a:noFill/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914478" fontAlgn="auto">
                    <a:spcBef>
                      <a:spcPts val="0"/>
                    </a:spcBef>
                    <a:spcAft>
                      <a:spcPts val="0"/>
                    </a:spcAft>
                    <a:buClrTx/>
                    <a:buNone/>
                    <a:defRPr/>
                  </a:pPr>
                  <a:r>
                    <a:rPr lang="en-US" altLang="zh-CN" sz="1000" b="1" kern="0" dirty="0">
                      <a:solidFill>
                        <a:srgbClr val="0070C0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First Site</a:t>
                  </a:r>
                  <a:endParaRPr lang="zh-CN" altLang="en-US" sz="1000" b="1" kern="0" dirty="0">
                    <a:solidFill>
                      <a:srgbClr val="0070C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96" name="图片 95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731263" y="1602431"/>
                  <a:ext cx="188060" cy="518170"/>
                </a:xfrm>
                <a:prstGeom prst="rect">
                  <a:avLst/>
                </a:prstGeom>
              </p:spPr>
            </p:pic>
            <p:pic>
              <p:nvPicPr>
                <p:cNvPr id="97" name="Picture 65" descr="南京应急演习--修改4"/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2699161" y="1840476"/>
                  <a:ext cx="376108" cy="549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98" name="组合 229"/>
                <p:cNvGrpSpPr>
                  <a:grpSpLocks/>
                </p:cNvGrpSpPr>
                <p:nvPr/>
              </p:nvGrpSpPr>
              <p:grpSpPr bwMode="auto">
                <a:xfrm>
                  <a:off x="800225" y="1590298"/>
                  <a:ext cx="181490" cy="270327"/>
                  <a:chOff x="6824662" y="1225550"/>
                  <a:chExt cx="490538" cy="877888"/>
                </a:xfrm>
              </p:grpSpPr>
              <p:sp>
                <p:nvSpPr>
                  <p:cNvPr id="144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6859587" y="1693863"/>
                    <a:ext cx="69850" cy="69850"/>
                  </a:xfrm>
                  <a:prstGeom prst="ellipse">
                    <a:avLst/>
                  </a:pr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endParaRPr lang="zh-CN" altLang="en-US" sz="2139"/>
                  </a:p>
                </p:txBody>
              </p:sp>
              <p:sp>
                <p:nvSpPr>
                  <p:cNvPr id="145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6859587" y="1587500"/>
                    <a:ext cx="69850" cy="69850"/>
                  </a:xfrm>
                  <a:prstGeom prst="ellipse">
                    <a:avLst/>
                  </a:pr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endParaRPr lang="zh-CN" altLang="en-US" sz="2139"/>
                  </a:p>
                </p:txBody>
              </p:sp>
              <p:sp>
                <p:nvSpPr>
                  <p:cNvPr id="146" name="Freeform 86"/>
                  <p:cNvSpPr>
                    <a:spLocks/>
                  </p:cNvSpPr>
                  <p:nvPr/>
                </p:nvSpPr>
                <p:spPr bwMode="auto">
                  <a:xfrm>
                    <a:off x="6877050" y="1298575"/>
                    <a:ext cx="138112" cy="53975"/>
                  </a:xfrm>
                  <a:custGeom>
                    <a:avLst/>
                    <a:gdLst>
                      <a:gd name="T0" fmla="*/ 17483 w 79"/>
                      <a:gd name="T1" fmla="*/ 53975 h 31"/>
                      <a:gd name="T2" fmla="*/ 6993 w 79"/>
                      <a:gd name="T3" fmla="*/ 50493 h 31"/>
                      <a:gd name="T4" fmla="*/ 5245 w 79"/>
                      <a:gd name="T5" fmla="*/ 27858 h 31"/>
                      <a:gd name="T6" fmla="*/ 68182 w 79"/>
                      <a:gd name="T7" fmla="*/ 0 h 31"/>
                      <a:gd name="T8" fmla="*/ 131119 w 79"/>
                      <a:gd name="T9" fmla="*/ 24376 h 31"/>
                      <a:gd name="T10" fmla="*/ 131119 w 79"/>
                      <a:gd name="T11" fmla="*/ 47010 h 31"/>
                      <a:gd name="T12" fmla="*/ 108392 w 79"/>
                      <a:gd name="T13" fmla="*/ 47010 h 31"/>
                      <a:gd name="T14" fmla="*/ 68182 w 79"/>
                      <a:gd name="T15" fmla="*/ 31340 h 31"/>
                      <a:gd name="T16" fmla="*/ 29720 w 79"/>
                      <a:gd name="T17" fmla="*/ 48752 h 31"/>
                      <a:gd name="T18" fmla="*/ 17483 w 79"/>
                      <a:gd name="T19" fmla="*/ 53975 h 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79"/>
                      <a:gd name="T31" fmla="*/ 0 h 31"/>
                      <a:gd name="T32" fmla="*/ 79 w 79"/>
                      <a:gd name="T33" fmla="*/ 31 h 3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79" h="31">
                        <a:moveTo>
                          <a:pt x="10" y="31"/>
                        </a:moveTo>
                        <a:cubicBezTo>
                          <a:pt x="8" y="31"/>
                          <a:pt x="6" y="30"/>
                          <a:pt x="4" y="29"/>
                        </a:cubicBezTo>
                        <a:cubicBezTo>
                          <a:pt x="0" y="25"/>
                          <a:pt x="0" y="20"/>
                          <a:pt x="3" y="16"/>
                        </a:cubicBezTo>
                        <a:cubicBezTo>
                          <a:pt x="13" y="6"/>
                          <a:pt x="25" y="1"/>
                          <a:pt x="39" y="0"/>
                        </a:cubicBezTo>
                        <a:cubicBezTo>
                          <a:pt x="52" y="0"/>
                          <a:pt x="65" y="5"/>
                          <a:pt x="75" y="14"/>
                        </a:cubicBezTo>
                        <a:cubicBezTo>
                          <a:pt x="78" y="17"/>
                          <a:pt x="79" y="23"/>
                          <a:pt x="75" y="27"/>
                        </a:cubicBezTo>
                        <a:cubicBezTo>
                          <a:pt x="72" y="30"/>
                          <a:pt x="66" y="31"/>
                          <a:pt x="62" y="27"/>
                        </a:cubicBezTo>
                        <a:cubicBezTo>
                          <a:pt x="56" y="21"/>
                          <a:pt x="48" y="18"/>
                          <a:pt x="39" y="18"/>
                        </a:cubicBezTo>
                        <a:cubicBezTo>
                          <a:pt x="31" y="19"/>
                          <a:pt x="23" y="22"/>
                          <a:pt x="17" y="28"/>
                        </a:cubicBezTo>
                        <a:cubicBezTo>
                          <a:pt x="15" y="30"/>
                          <a:pt x="12" y="31"/>
                          <a:pt x="10" y="31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47" name="Freeform 87"/>
                  <p:cNvSpPr>
                    <a:spLocks/>
                  </p:cNvSpPr>
                  <p:nvPr/>
                </p:nvSpPr>
                <p:spPr bwMode="auto">
                  <a:xfrm>
                    <a:off x="6824662" y="1225550"/>
                    <a:ext cx="238125" cy="77788"/>
                  </a:xfrm>
                  <a:custGeom>
                    <a:avLst/>
                    <a:gdLst>
                      <a:gd name="T0" fmla="*/ 17381 w 137"/>
                      <a:gd name="T1" fmla="*/ 77788 h 45"/>
                      <a:gd name="T2" fmla="*/ 6953 w 137"/>
                      <a:gd name="T3" fmla="*/ 72602 h 45"/>
                      <a:gd name="T4" fmla="*/ 5214 w 137"/>
                      <a:gd name="T5" fmla="*/ 51859 h 45"/>
                      <a:gd name="T6" fmla="*/ 116455 w 137"/>
                      <a:gd name="T7" fmla="*/ 1729 h 45"/>
                      <a:gd name="T8" fmla="*/ 231172 w 137"/>
                      <a:gd name="T9" fmla="*/ 44944 h 45"/>
                      <a:gd name="T10" fmla="*/ 232911 w 137"/>
                      <a:gd name="T11" fmla="*/ 67416 h 45"/>
                      <a:gd name="T12" fmla="*/ 210315 w 137"/>
                      <a:gd name="T13" fmla="*/ 67416 h 45"/>
                      <a:gd name="T14" fmla="*/ 118193 w 137"/>
                      <a:gd name="T15" fmla="*/ 32844 h 45"/>
                      <a:gd name="T16" fmla="*/ 27810 w 137"/>
                      <a:gd name="T17" fmla="*/ 72602 h 45"/>
                      <a:gd name="T18" fmla="*/ 17381 w 137"/>
                      <a:gd name="T19" fmla="*/ 77788 h 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37"/>
                      <a:gd name="T31" fmla="*/ 0 h 45"/>
                      <a:gd name="T32" fmla="*/ 137 w 137"/>
                      <a:gd name="T33" fmla="*/ 45 h 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37" h="45">
                        <a:moveTo>
                          <a:pt x="10" y="45"/>
                        </a:moveTo>
                        <a:cubicBezTo>
                          <a:pt x="8" y="45"/>
                          <a:pt x="5" y="44"/>
                          <a:pt x="4" y="42"/>
                        </a:cubicBezTo>
                        <a:cubicBezTo>
                          <a:pt x="0" y="39"/>
                          <a:pt x="0" y="33"/>
                          <a:pt x="3" y="30"/>
                        </a:cubicBezTo>
                        <a:cubicBezTo>
                          <a:pt x="20" y="12"/>
                          <a:pt x="43" y="2"/>
                          <a:pt x="67" y="1"/>
                        </a:cubicBezTo>
                        <a:cubicBezTo>
                          <a:pt x="92" y="0"/>
                          <a:pt x="115" y="9"/>
                          <a:pt x="133" y="26"/>
                        </a:cubicBezTo>
                        <a:cubicBezTo>
                          <a:pt x="137" y="29"/>
                          <a:pt x="137" y="35"/>
                          <a:pt x="134" y="39"/>
                        </a:cubicBezTo>
                        <a:cubicBezTo>
                          <a:pt x="130" y="42"/>
                          <a:pt x="124" y="42"/>
                          <a:pt x="121" y="39"/>
                        </a:cubicBezTo>
                        <a:cubicBezTo>
                          <a:pt x="107" y="25"/>
                          <a:pt x="88" y="18"/>
                          <a:pt x="68" y="19"/>
                        </a:cubicBezTo>
                        <a:cubicBezTo>
                          <a:pt x="48" y="19"/>
                          <a:pt x="30" y="28"/>
                          <a:pt x="16" y="42"/>
                        </a:cubicBezTo>
                        <a:cubicBezTo>
                          <a:pt x="15" y="44"/>
                          <a:pt x="12" y="45"/>
                          <a:pt x="10" y="45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48" name="Freeform 88"/>
                  <p:cNvSpPr>
                    <a:spLocks noEditPoints="1"/>
                  </p:cNvSpPr>
                  <p:nvPr/>
                </p:nvSpPr>
                <p:spPr bwMode="auto">
                  <a:xfrm>
                    <a:off x="7005637" y="1392238"/>
                    <a:ext cx="150812" cy="150813"/>
                  </a:xfrm>
                  <a:custGeom>
                    <a:avLst/>
                    <a:gdLst>
                      <a:gd name="T0" fmla="*/ 76273 w 87"/>
                      <a:gd name="T1" fmla="*/ 150813 h 87"/>
                      <a:gd name="T2" fmla="*/ 0 w 87"/>
                      <a:gd name="T3" fmla="*/ 74540 h 87"/>
                      <a:gd name="T4" fmla="*/ 76273 w 87"/>
                      <a:gd name="T5" fmla="*/ 0 h 87"/>
                      <a:gd name="T6" fmla="*/ 150812 w 87"/>
                      <a:gd name="T7" fmla="*/ 74540 h 87"/>
                      <a:gd name="T8" fmla="*/ 76273 w 87"/>
                      <a:gd name="T9" fmla="*/ 150813 h 87"/>
                      <a:gd name="T10" fmla="*/ 76273 w 87"/>
                      <a:gd name="T11" fmla="*/ 31203 h 87"/>
                      <a:gd name="T12" fmla="*/ 31202 w 87"/>
                      <a:gd name="T13" fmla="*/ 74540 h 87"/>
                      <a:gd name="T14" fmla="*/ 76273 w 87"/>
                      <a:gd name="T15" fmla="*/ 119610 h 87"/>
                      <a:gd name="T16" fmla="*/ 119610 w 87"/>
                      <a:gd name="T17" fmla="*/ 74540 h 87"/>
                      <a:gd name="T18" fmla="*/ 76273 w 87"/>
                      <a:gd name="T19" fmla="*/ 31203 h 8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87"/>
                      <a:gd name="T31" fmla="*/ 0 h 87"/>
                      <a:gd name="T32" fmla="*/ 87 w 87"/>
                      <a:gd name="T33" fmla="*/ 87 h 8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87" h="87">
                        <a:moveTo>
                          <a:pt x="44" y="87"/>
                        </a:moveTo>
                        <a:cubicBezTo>
                          <a:pt x="20" y="87"/>
                          <a:pt x="0" y="67"/>
                          <a:pt x="0" y="43"/>
                        </a:cubicBezTo>
                        <a:cubicBezTo>
                          <a:pt x="0" y="19"/>
                          <a:pt x="20" y="0"/>
                          <a:pt x="44" y="0"/>
                        </a:cubicBezTo>
                        <a:cubicBezTo>
                          <a:pt x="68" y="0"/>
                          <a:pt x="87" y="19"/>
                          <a:pt x="87" y="43"/>
                        </a:cubicBezTo>
                        <a:cubicBezTo>
                          <a:pt x="87" y="67"/>
                          <a:pt x="68" y="87"/>
                          <a:pt x="44" y="87"/>
                        </a:cubicBezTo>
                        <a:close/>
                        <a:moveTo>
                          <a:pt x="44" y="18"/>
                        </a:moveTo>
                        <a:cubicBezTo>
                          <a:pt x="30" y="18"/>
                          <a:pt x="18" y="29"/>
                          <a:pt x="18" y="43"/>
                        </a:cubicBezTo>
                        <a:cubicBezTo>
                          <a:pt x="18" y="58"/>
                          <a:pt x="30" y="69"/>
                          <a:pt x="44" y="69"/>
                        </a:cubicBezTo>
                        <a:cubicBezTo>
                          <a:pt x="58" y="69"/>
                          <a:pt x="69" y="58"/>
                          <a:pt x="69" y="43"/>
                        </a:cubicBezTo>
                        <a:cubicBezTo>
                          <a:pt x="69" y="29"/>
                          <a:pt x="58" y="18"/>
                          <a:pt x="44" y="18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49" name="Freeform 89"/>
                  <p:cNvSpPr>
                    <a:spLocks/>
                  </p:cNvSpPr>
                  <p:nvPr/>
                </p:nvSpPr>
                <p:spPr bwMode="auto">
                  <a:xfrm>
                    <a:off x="6881812" y="1547813"/>
                    <a:ext cx="173037" cy="90488"/>
                  </a:xfrm>
                  <a:custGeom>
                    <a:avLst/>
                    <a:gdLst>
                      <a:gd name="T0" fmla="*/ 15731 w 99"/>
                      <a:gd name="T1" fmla="*/ 90488 h 52"/>
                      <a:gd name="T2" fmla="*/ 0 w 99"/>
                      <a:gd name="T3" fmla="*/ 74827 h 52"/>
                      <a:gd name="T4" fmla="*/ 0 w 99"/>
                      <a:gd name="T5" fmla="*/ 46984 h 52"/>
                      <a:gd name="T6" fmla="*/ 47192 w 99"/>
                      <a:gd name="T7" fmla="*/ 0 h 52"/>
                      <a:gd name="T8" fmla="*/ 157306 w 99"/>
                      <a:gd name="T9" fmla="*/ 0 h 52"/>
                      <a:gd name="T10" fmla="*/ 173037 w 99"/>
                      <a:gd name="T11" fmla="*/ 15661 h 52"/>
                      <a:gd name="T12" fmla="*/ 157306 w 99"/>
                      <a:gd name="T13" fmla="*/ 31323 h 52"/>
                      <a:gd name="T14" fmla="*/ 47192 w 99"/>
                      <a:gd name="T15" fmla="*/ 31323 h 52"/>
                      <a:gd name="T16" fmla="*/ 31461 w 99"/>
                      <a:gd name="T17" fmla="*/ 46984 h 52"/>
                      <a:gd name="T18" fmla="*/ 31461 w 99"/>
                      <a:gd name="T19" fmla="*/ 74827 h 52"/>
                      <a:gd name="T20" fmla="*/ 15731 w 99"/>
                      <a:gd name="T21" fmla="*/ 90488 h 5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99"/>
                      <a:gd name="T34" fmla="*/ 0 h 52"/>
                      <a:gd name="T35" fmla="*/ 99 w 99"/>
                      <a:gd name="T36" fmla="*/ 52 h 5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99" h="52">
                        <a:moveTo>
                          <a:pt x="9" y="52"/>
                        </a:moveTo>
                        <a:cubicBezTo>
                          <a:pt x="4" y="52"/>
                          <a:pt x="0" y="48"/>
                          <a:pt x="0" y="43"/>
                        </a:cubicBezTo>
                        <a:cubicBezTo>
                          <a:pt x="0" y="27"/>
                          <a:pt x="0" y="27"/>
                          <a:pt x="0" y="27"/>
                        </a:cubicBezTo>
                        <a:cubicBezTo>
                          <a:pt x="0" y="12"/>
                          <a:pt x="12" y="0"/>
                          <a:pt x="27" y="0"/>
                        </a:cubicBezTo>
                        <a:cubicBezTo>
                          <a:pt x="90" y="0"/>
                          <a:pt x="90" y="0"/>
                          <a:pt x="90" y="0"/>
                        </a:cubicBezTo>
                        <a:cubicBezTo>
                          <a:pt x="95" y="0"/>
                          <a:pt x="99" y="4"/>
                          <a:pt x="99" y="9"/>
                        </a:cubicBezTo>
                        <a:cubicBezTo>
                          <a:pt x="99" y="14"/>
                          <a:pt x="95" y="18"/>
                          <a:pt x="90" y="18"/>
                        </a:cubicBezTo>
                        <a:cubicBezTo>
                          <a:pt x="27" y="18"/>
                          <a:pt x="27" y="18"/>
                          <a:pt x="27" y="18"/>
                        </a:cubicBezTo>
                        <a:cubicBezTo>
                          <a:pt x="22" y="18"/>
                          <a:pt x="18" y="22"/>
                          <a:pt x="18" y="27"/>
                        </a:cubicBezTo>
                        <a:cubicBezTo>
                          <a:pt x="18" y="43"/>
                          <a:pt x="18" y="43"/>
                          <a:pt x="18" y="43"/>
                        </a:cubicBezTo>
                        <a:cubicBezTo>
                          <a:pt x="18" y="48"/>
                          <a:pt x="14" y="52"/>
                          <a:pt x="9" y="52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50" name="Freeform 90"/>
                  <p:cNvSpPr>
                    <a:spLocks/>
                  </p:cNvSpPr>
                  <p:nvPr/>
                </p:nvSpPr>
                <p:spPr bwMode="auto">
                  <a:xfrm>
                    <a:off x="6881812" y="1706563"/>
                    <a:ext cx="136525" cy="96838"/>
                  </a:xfrm>
                  <a:custGeom>
                    <a:avLst/>
                    <a:gdLst>
                      <a:gd name="T0" fmla="*/ 120772 w 78"/>
                      <a:gd name="T1" fmla="*/ 96838 h 56"/>
                      <a:gd name="T2" fmla="*/ 47259 w 78"/>
                      <a:gd name="T3" fmla="*/ 96838 h 56"/>
                      <a:gd name="T4" fmla="*/ 0 w 78"/>
                      <a:gd name="T5" fmla="*/ 48419 h 56"/>
                      <a:gd name="T6" fmla="*/ 0 w 78"/>
                      <a:gd name="T7" fmla="*/ 15563 h 56"/>
                      <a:gd name="T8" fmla="*/ 15753 w 78"/>
                      <a:gd name="T9" fmla="*/ 0 h 56"/>
                      <a:gd name="T10" fmla="*/ 31506 w 78"/>
                      <a:gd name="T11" fmla="*/ 15563 h 56"/>
                      <a:gd name="T12" fmla="*/ 31506 w 78"/>
                      <a:gd name="T13" fmla="*/ 48419 h 56"/>
                      <a:gd name="T14" fmla="*/ 47259 w 78"/>
                      <a:gd name="T15" fmla="*/ 65712 h 56"/>
                      <a:gd name="T16" fmla="*/ 120772 w 78"/>
                      <a:gd name="T17" fmla="*/ 65712 h 56"/>
                      <a:gd name="T18" fmla="*/ 136525 w 78"/>
                      <a:gd name="T19" fmla="*/ 81275 h 56"/>
                      <a:gd name="T20" fmla="*/ 120772 w 78"/>
                      <a:gd name="T21" fmla="*/ 96838 h 5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78"/>
                      <a:gd name="T34" fmla="*/ 0 h 56"/>
                      <a:gd name="T35" fmla="*/ 78 w 78"/>
                      <a:gd name="T36" fmla="*/ 56 h 5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78" h="56">
                        <a:moveTo>
                          <a:pt x="69" y="56"/>
                        </a:moveTo>
                        <a:cubicBezTo>
                          <a:pt x="27" y="56"/>
                          <a:pt x="27" y="56"/>
                          <a:pt x="27" y="56"/>
                        </a:cubicBezTo>
                        <a:cubicBezTo>
                          <a:pt x="12" y="56"/>
                          <a:pt x="0" y="44"/>
                          <a:pt x="0" y="28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ubicBezTo>
                          <a:pt x="14" y="0"/>
                          <a:pt x="18" y="4"/>
                          <a:pt x="18" y="9"/>
                        </a:cubicBezTo>
                        <a:cubicBezTo>
                          <a:pt x="18" y="28"/>
                          <a:pt x="18" y="28"/>
                          <a:pt x="18" y="28"/>
                        </a:cubicBezTo>
                        <a:cubicBezTo>
                          <a:pt x="18" y="34"/>
                          <a:pt x="22" y="38"/>
                          <a:pt x="27" y="38"/>
                        </a:cubicBezTo>
                        <a:cubicBezTo>
                          <a:pt x="69" y="38"/>
                          <a:pt x="69" y="38"/>
                          <a:pt x="69" y="38"/>
                        </a:cubicBezTo>
                        <a:cubicBezTo>
                          <a:pt x="74" y="38"/>
                          <a:pt x="78" y="42"/>
                          <a:pt x="78" y="47"/>
                        </a:cubicBezTo>
                        <a:cubicBezTo>
                          <a:pt x="78" y="52"/>
                          <a:pt x="74" y="56"/>
                          <a:pt x="69" y="56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51" name="Freeform 91"/>
                  <p:cNvSpPr>
                    <a:spLocks/>
                  </p:cNvSpPr>
                  <p:nvPr/>
                </p:nvSpPr>
                <p:spPr bwMode="auto">
                  <a:xfrm>
                    <a:off x="6927850" y="1357313"/>
                    <a:ext cx="31750" cy="222250"/>
                  </a:xfrm>
                  <a:custGeom>
                    <a:avLst/>
                    <a:gdLst>
                      <a:gd name="T0" fmla="*/ 15875 w 18"/>
                      <a:gd name="T1" fmla="*/ 222250 h 128"/>
                      <a:gd name="T2" fmla="*/ 0 w 18"/>
                      <a:gd name="T3" fmla="*/ 206623 h 128"/>
                      <a:gd name="T4" fmla="*/ 0 w 18"/>
                      <a:gd name="T5" fmla="*/ 15627 h 128"/>
                      <a:gd name="T6" fmla="*/ 15875 w 18"/>
                      <a:gd name="T7" fmla="*/ 0 h 128"/>
                      <a:gd name="T8" fmla="*/ 31750 w 18"/>
                      <a:gd name="T9" fmla="*/ 15627 h 128"/>
                      <a:gd name="T10" fmla="*/ 31750 w 18"/>
                      <a:gd name="T11" fmla="*/ 206623 h 128"/>
                      <a:gd name="T12" fmla="*/ 15875 w 18"/>
                      <a:gd name="T13" fmla="*/ 222250 h 128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8"/>
                      <a:gd name="T22" fmla="*/ 0 h 128"/>
                      <a:gd name="T23" fmla="*/ 18 w 18"/>
                      <a:gd name="T24" fmla="*/ 128 h 128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8" h="128">
                        <a:moveTo>
                          <a:pt x="9" y="128"/>
                        </a:moveTo>
                        <a:cubicBezTo>
                          <a:pt x="4" y="128"/>
                          <a:pt x="0" y="124"/>
                          <a:pt x="0" y="119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ubicBezTo>
                          <a:pt x="14" y="0"/>
                          <a:pt x="18" y="4"/>
                          <a:pt x="18" y="9"/>
                        </a:cubicBezTo>
                        <a:cubicBezTo>
                          <a:pt x="18" y="119"/>
                          <a:pt x="18" y="119"/>
                          <a:pt x="18" y="119"/>
                        </a:cubicBezTo>
                        <a:cubicBezTo>
                          <a:pt x="18" y="124"/>
                          <a:pt x="14" y="128"/>
                          <a:pt x="9" y="128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52" name="Freeform 92"/>
                  <p:cNvSpPr>
                    <a:spLocks noEditPoints="1"/>
                  </p:cNvSpPr>
                  <p:nvPr/>
                </p:nvSpPr>
                <p:spPr bwMode="auto">
                  <a:xfrm>
                    <a:off x="6927850" y="1509713"/>
                    <a:ext cx="387350" cy="593725"/>
                  </a:xfrm>
                  <a:custGeom>
                    <a:avLst/>
                    <a:gdLst>
                      <a:gd name="T0" fmla="*/ 29529 w 223"/>
                      <a:gd name="T1" fmla="*/ 585019 h 341"/>
                      <a:gd name="T2" fmla="*/ 67743 w 223"/>
                      <a:gd name="T3" fmla="*/ 410906 h 341"/>
                      <a:gd name="T4" fmla="*/ 64269 w 223"/>
                      <a:gd name="T5" fmla="*/ 130585 h 341"/>
                      <a:gd name="T6" fmla="*/ 173700 w 223"/>
                      <a:gd name="T7" fmla="*/ 40046 h 341"/>
                      <a:gd name="T8" fmla="*/ 269234 w 223"/>
                      <a:gd name="T9" fmla="*/ 66163 h 341"/>
                      <a:gd name="T10" fmla="*/ 369980 w 223"/>
                      <a:gd name="T11" fmla="*/ 13929 h 341"/>
                      <a:gd name="T12" fmla="*/ 375191 w 223"/>
                      <a:gd name="T13" fmla="*/ 78351 h 341"/>
                      <a:gd name="T14" fmla="*/ 283130 w 223"/>
                      <a:gd name="T15" fmla="*/ 170631 h 341"/>
                      <a:gd name="T16" fmla="*/ 250127 w 223"/>
                      <a:gd name="T17" fmla="*/ 290769 h 341"/>
                      <a:gd name="T18" fmla="*/ 298763 w 223"/>
                      <a:gd name="T19" fmla="*/ 402201 h 341"/>
                      <a:gd name="T20" fmla="*/ 293552 w 223"/>
                      <a:gd name="T21" fmla="*/ 590243 h 341"/>
                      <a:gd name="T22" fmla="*/ 237968 w 223"/>
                      <a:gd name="T23" fmla="*/ 553679 h 341"/>
                      <a:gd name="T24" fmla="*/ 168489 w 223"/>
                      <a:gd name="T25" fmla="*/ 370860 h 341"/>
                      <a:gd name="T26" fmla="*/ 156330 w 223"/>
                      <a:gd name="T27" fmla="*/ 445729 h 341"/>
                      <a:gd name="T28" fmla="*/ 66006 w 223"/>
                      <a:gd name="T29" fmla="*/ 590243 h 341"/>
                      <a:gd name="T30" fmla="*/ 156330 w 223"/>
                      <a:gd name="T31" fmla="*/ 69645 h 341"/>
                      <a:gd name="T32" fmla="*/ 99009 w 223"/>
                      <a:gd name="T33" fmla="*/ 257687 h 341"/>
                      <a:gd name="T34" fmla="*/ 97272 w 223"/>
                      <a:gd name="T35" fmla="*/ 423094 h 341"/>
                      <a:gd name="T36" fmla="*/ 46899 w 223"/>
                      <a:gd name="T37" fmla="*/ 557161 h 341"/>
                      <a:gd name="T38" fmla="*/ 67743 w 223"/>
                      <a:gd name="T39" fmla="*/ 550197 h 341"/>
                      <a:gd name="T40" fmla="*/ 145908 w 223"/>
                      <a:gd name="T41" fmla="*/ 320368 h 341"/>
                      <a:gd name="T42" fmla="*/ 175437 w 223"/>
                      <a:gd name="T43" fmla="*/ 316885 h 341"/>
                      <a:gd name="T44" fmla="*/ 237968 w 223"/>
                      <a:gd name="T45" fmla="*/ 430059 h 341"/>
                      <a:gd name="T46" fmla="*/ 269234 w 223"/>
                      <a:gd name="T47" fmla="*/ 546715 h 341"/>
                      <a:gd name="T48" fmla="*/ 284867 w 223"/>
                      <a:gd name="T49" fmla="*/ 558902 h 341"/>
                      <a:gd name="T50" fmla="*/ 269234 w 223"/>
                      <a:gd name="T51" fmla="*/ 409165 h 341"/>
                      <a:gd name="T52" fmla="*/ 218861 w 223"/>
                      <a:gd name="T53" fmla="*/ 294251 h 341"/>
                      <a:gd name="T54" fmla="*/ 217124 w 223"/>
                      <a:gd name="T55" fmla="*/ 146255 h 341"/>
                      <a:gd name="T56" fmla="*/ 222335 w 223"/>
                      <a:gd name="T57" fmla="*/ 127102 h 341"/>
                      <a:gd name="T58" fmla="*/ 283130 w 223"/>
                      <a:gd name="T59" fmla="*/ 137549 h 341"/>
                      <a:gd name="T60" fmla="*/ 356084 w 223"/>
                      <a:gd name="T61" fmla="*/ 48752 h 341"/>
                      <a:gd name="T62" fmla="*/ 333503 w 223"/>
                      <a:gd name="T63" fmla="*/ 40046 h 341"/>
                      <a:gd name="T64" fmla="*/ 270971 w 223"/>
                      <a:gd name="T65" fmla="*/ 99244 h 341"/>
                      <a:gd name="T66" fmla="*/ 175437 w 223"/>
                      <a:gd name="T67" fmla="*/ 71386 h 341"/>
                      <a:gd name="T68" fmla="*/ 173700 w 223"/>
                      <a:gd name="T69" fmla="*/ 71386 h 341"/>
                      <a:gd name="T70" fmla="*/ 170226 w 223"/>
                      <a:gd name="T71" fmla="*/ 71386 h 341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223"/>
                      <a:gd name="T109" fmla="*/ 0 h 341"/>
                      <a:gd name="T110" fmla="*/ 223 w 223"/>
                      <a:gd name="T111" fmla="*/ 341 h 341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223" h="341">
                        <a:moveTo>
                          <a:pt x="31" y="340"/>
                        </a:moveTo>
                        <a:cubicBezTo>
                          <a:pt x="26" y="340"/>
                          <a:pt x="21" y="338"/>
                          <a:pt x="17" y="336"/>
                        </a:cubicBezTo>
                        <a:cubicBezTo>
                          <a:pt x="4" y="328"/>
                          <a:pt x="0" y="310"/>
                          <a:pt x="7" y="296"/>
                        </a:cubicBezTo>
                        <a:cubicBezTo>
                          <a:pt x="39" y="236"/>
                          <a:pt x="39" y="236"/>
                          <a:pt x="39" y="236"/>
                        </a:cubicBezTo>
                        <a:cubicBezTo>
                          <a:pt x="39" y="148"/>
                          <a:pt x="39" y="148"/>
                          <a:pt x="39" y="148"/>
                        </a:cubicBezTo>
                        <a:cubicBezTo>
                          <a:pt x="37" y="75"/>
                          <a:pt x="37" y="75"/>
                          <a:pt x="37" y="75"/>
                        </a:cubicBezTo>
                        <a:cubicBezTo>
                          <a:pt x="37" y="46"/>
                          <a:pt x="61" y="22"/>
                          <a:pt x="90" y="22"/>
                        </a:cubicBezTo>
                        <a:cubicBezTo>
                          <a:pt x="93" y="22"/>
                          <a:pt x="97" y="22"/>
                          <a:pt x="100" y="23"/>
                        </a:cubicBezTo>
                        <a:cubicBezTo>
                          <a:pt x="101" y="23"/>
                          <a:pt x="101" y="23"/>
                          <a:pt x="102" y="23"/>
                        </a:cubicBezTo>
                        <a:cubicBezTo>
                          <a:pt x="155" y="38"/>
                          <a:pt x="155" y="38"/>
                          <a:pt x="155" y="38"/>
                        </a:cubicBezTo>
                        <a:cubicBezTo>
                          <a:pt x="178" y="12"/>
                          <a:pt x="178" y="12"/>
                          <a:pt x="178" y="12"/>
                        </a:cubicBezTo>
                        <a:cubicBezTo>
                          <a:pt x="187" y="1"/>
                          <a:pt x="202" y="0"/>
                          <a:pt x="213" y="8"/>
                        </a:cubicBezTo>
                        <a:cubicBezTo>
                          <a:pt x="219" y="13"/>
                          <a:pt x="222" y="19"/>
                          <a:pt x="223" y="26"/>
                        </a:cubicBezTo>
                        <a:cubicBezTo>
                          <a:pt x="223" y="33"/>
                          <a:pt x="221" y="40"/>
                          <a:pt x="216" y="45"/>
                        </a:cubicBezTo>
                        <a:cubicBezTo>
                          <a:pt x="172" y="95"/>
                          <a:pt x="172" y="95"/>
                          <a:pt x="172" y="95"/>
                        </a:cubicBezTo>
                        <a:cubicBezTo>
                          <a:pt x="170" y="97"/>
                          <a:pt x="167" y="98"/>
                          <a:pt x="163" y="98"/>
                        </a:cubicBezTo>
                        <a:cubicBezTo>
                          <a:pt x="143" y="92"/>
                          <a:pt x="143" y="92"/>
                          <a:pt x="143" y="92"/>
                        </a:cubicBezTo>
                        <a:cubicBezTo>
                          <a:pt x="144" y="167"/>
                          <a:pt x="144" y="167"/>
                          <a:pt x="144" y="167"/>
                        </a:cubicBezTo>
                        <a:cubicBezTo>
                          <a:pt x="172" y="229"/>
                          <a:pt x="172" y="229"/>
                          <a:pt x="172" y="229"/>
                        </a:cubicBezTo>
                        <a:cubicBezTo>
                          <a:pt x="172" y="229"/>
                          <a:pt x="172" y="230"/>
                          <a:pt x="172" y="231"/>
                        </a:cubicBezTo>
                        <a:cubicBezTo>
                          <a:pt x="188" y="305"/>
                          <a:pt x="188" y="305"/>
                          <a:pt x="188" y="305"/>
                        </a:cubicBezTo>
                        <a:cubicBezTo>
                          <a:pt x="191" y="320"/>
                          <a:pt x="183" y="335"/>
                          <a:pt x="169" y="339"/>
                        </a:cubicBezTo>
                        <a:cubicBezTo>
                          <a:pt x="163" y="341"/>
                          <a:pt x="156" y="340"/>
                          <a:pt x="150" y="336"/>
                        </a:cubicBezTo>
                        <a:cubicBezTo>
                          <a:pt x="144" y="332"/>
                          <a:pt x="139" y="326"/>
                          <a:pt x="137" y="318"/>
                        </a:cubicBezTo>
                        <a:cubicBezTo>
                          <a:pt x="120" y="253"/>
                          <a:pt x="120" y="253"/>
                          <a:pt x="120" y="253"/>
                        </a:cubicBezTo>
                        <a:cubicBezTo>
                          <a:pt x="97" y="213"/>
                          <a:pt x="97" y="213"/>
                          <a:pt x="97" y="213"/>
                        </a:cubicBezTo>
                        <a:cubicBezTo>
                          <a:pt x="90" y="253"/>
                          <a:pt x="90" y="253"/>
                          <a:pt x="90" y="253"/>
                        </a:cubicBezTo>
                        <a:cubicBezTo>
                          <a:pt x="90" y="254"/>
                          <a:pt x="90" y="255"/>
                          <a:pt x="90" y="256"/>
                        </a:cubicBezTo>
                        <a:cubicBezTo>
                          <a:pt x="55" y="324"/>
                          <a:pt x="55" y="324"/>
                          <a:pt x="55" y="324"/>
                        </a:cubicBezTo>
                        <a:cubicBezTo>
                          <a:pt x="51" y="331"/>
                          <a:pt x="45" y="337"/>
                          <a:pt x="38" y="339"/>
                        </a:cubicBezTo>
                        <a:cubicBezTo>
                          <a:pt x="35" y="339"/>
                          <a:pt x="33" y="340"/>
                          <a:pt x="31" y="340"/>
                        </a:cubicBezTo>
                        <a:close/>
                        <a:moveTo>
                          <a:pt x="90" y="40"/>
                        </a:moveTo>
                        <a:cubicBezTo>
                          <a:pt x="71" y="40"/>
                          <a:pt x="55" y="55"/>
                          <a:pt x="55" y="75"/>
                        </a:cubicBezTo>
                        <a:cubicBezTo>
                          <a:pt x="57" y="148"/>
                          <a:pt x="57" y="148"/>
                          <a:pt x="57" y="148"/>
                        </a:cubicBezTo>
                        <a:cubicBezTo>
                          <a:pt x="57" y="238"/>
                          <a:pt x="57" y="238"/>
                          <a:pt x="57" y="238"/>
                        </a:cubicBezTo>
                        <a:cubicBezTo>
                          <a:pt x="57" y="240"/>
                          <a:pt x="57" y="241"/>
                          <a:pt x="56" y="243"/>
                        </a:cubicBezTo>
                        <a:cubicBezTo>
                          <a:pt x="23" y="304"/>
                          <a:pt x="23" y="304"/>
                          <a:pt x="23" y="304"/>
                        </a:cubicBezTo>
                        <a:cubicBezTo>
                          <a:pt x="20" y="310"/>
                          <a:pt x="22" y="317"/>
                          <a:pt x="27" y="320"/>
                        </a:cubicBezTo>
                        <a:cubicBezTo>
                          <a:pt x="29" y="322"/>
                          <a:pt x="31" y="322"/>
                          <a:pt x="33" y="321"/>
                        </a:cubicBezTo>
                        <a:cubicBezTo>
                          <a:pt x="35" y="321"/>
                          <a:pt x="37" y="319"/>
                          <a:pt x="39" y="316"/>
                        </a:cubicBezTo>
                        <a:cubicBezTo>
                          <a:pt x="73" y="249"/>
                          <a:pt x="73" y="249"/>
                          <a:pt x="73" y="249"/>
                        </a:cubicBezTo>
                        <a:cubicBezTo>
                          <a:pt x="84" y="184"/>
                          <a:pt x="84" y="184"/>
                          <a:pt x="84" y="184"/>
                        </a:cubicBezTo>
                        <a:cubicBezTo>
                          <a:pt x="85" y="181"/>
                          <a:pt x="88" y="178"/>
                          <a:pt x="91" y="177"/>
                        </a:cubicBezTo>
                        <a:cubicBezTo>
                          <a:pt x="95" y="177"/>
                          <a:pt x="99" y="178"/>
                          <a:pt x="101" y="182"/>
                        </a:cubicBezTo>
                        <a:cubicBezTo>
                          <a:pt x="136" y="245"/>
                          <a:pt x="136" y="245"/>
                          <a:pt x="136" y="245"/>
                        </a:cubicBezTo>
                        <a:cubicBezTo>
                          <a:pt x="136" y="246"/>
                          <a:pt x="137" y="246"/>
                          <a:pt x="137" y="247"/>
                        </a:cubicBezTo>
                        <a:cubicBezTo>
                          <a:pt x="155" y="314"/>
                          <a:pt x="155" y="314"/>
                          <a:pt x="155" y="314"/>
                        </a:cubicBezTo>
                        <a:cubicBezTo>
                          <a:pt x="155" y="314"/>
                          <a:pt x="155" y="314"/>
                          <a:pt x="155" y="314"/>
                        </a:cubicBezTo>
                        <a:cubicBezTo>
                          <a:pt x="156" y="317"/>
                          <a:pt x="157" y="319"/>
                          <a:pt x="159" y="321"/>
                        </a:cubicBezTo>
                        <a:cubicBezTo>
                          <a:pt x="160" y="321"/>
                          <a:pt x="162" y="322"/>
                          <a:pt x="164" y="321"/>
                        </a:cubicBezTo>
                        <a:cubicBezTo>
                          <a:pt x="169" y="320"/>
                          <a:pt x="172" y="314"/>
                          <a:pt x="170" y="309"/>
                        </a:cubicBezTo>
                        <a:cubicBezTo>
                          <a:pt x="155" y="235"/>
                          <a:pt x="155" y="235"/>
                          <a:pt x="155" y="235"/>
                        </a:cubicBezTo>
                        <a:cubicBezTo>
                          <a:pt x="127" y="173"/>
                          <a:pt x="127" y="173"/>
                          <a:pt x="127" y="173"/>
                        </a:cubicBezTo>
                        <a:cubicBezTo>
                          <a:pt x="126" y="172"/>
                          <a:pt x="126" y="171"/>
                          <a:pt x="126" y="169"/>
                        </a:cubicBezTo>
                        <a:cubicBezTo>
                          <a:pt x="125" y="84"/>
                          <a:pt x="125" y="84"/>
                          <a:pt x="125" y="84"/>
                        </a:cubicBezTo>
                        <a:cubicBezTo>
                          <a:pt x="125" y="84"/>
                          <a:pt x="125" y="84"/>
                          <a:pt x="125" y="84"/>
                        </a:cubicBezTo>
                        <a:cubicBezTo>
                          <a:pt x="125" y="80"/>
                          <a:pt x="125" y="80"/>
                          <a:pt x="125" y="80"/>
                        </a:cubicBezTo>
                        <a:cubicBezTo>
                          <a:pt x="125" y="78"/>
                          <a:pt x="126" y="75"/>
                          <a:pt x="128" y="73"/>
                        </a:cubicBezTo>
                        <a:cubicBezTo>
                          <a:pt x="131" y="72"/>
                          <a:pt x="134" y="71"/>
                          <a:pt x="136" y="72"/>
                        </a:cubicBezTo>
                        <a:cubicBezTo>
                          <a:pt x="163" y="79"/>
                          <a:pt x="163" y="79"/>
                          <a:pt x="163" y="79"/>
                        </a:cubicBezTo>
                        <a:cubicBezTo>
                          <a:pt x="203" y="33"/>
                          <a:pt x="203" y="33"/>
                          <a:pt x="203" y="33"/>
                        </a:cubicBezTo>
                        <a:cubicBezTo>
                          <a:pt x="204" y="32"/>
                          <a:pt x="205" y="30"/>
                          <a:pt x="205" y="28"/>
                        </a:cubicBezTo>
                        <a:cubicBezTo>
                          <a:pt x="204" y="25"/>
                          <a:pt x="203" y="24"/>
                          <a:pt x="202" y="22"/>
                        </a:cubicBezTo>
                        <a:cubicBezTo>
                          <a:pt x="199" y="20"/>
                          <a:pt x="194" y="20"/>
                          <a:pt x="192" y="23"/>
                        </a:cubicBezTo>
                        <a:cubicBezTo>
                          <a:pt x="165" y="54"/>
                          <a:pt x="165" y="54"/>
                          <a:pt x="165" y="54"/>
                        </a:cubicBezTo>
                        <a:cubicBezTo>
                          <a:pt x="163" y="57"/>
                          <a:pt x="159" y="58"/>
                          <a:pt x="156" y="57"/>
                        </a:cubicBezTo>
                        <a:cubicBezTo>
                          <a:pt x="101" y="42"/>
                          <a:pt x="101" y="42"/>
                          <a:pt x="101" y="42"/>
                        </a:cubicBezTo>
                        <a:cubicBezTo>
                          <a:pt x="101" y="41"/>
                          <a:pt x="101" y="41"/>
                          <a:pt x="101" y="41"/>
                        </a:cubicBezTo>
                        <a:cubicBezTo>
                          <a:pt x="101" y="41"/>
                          <a:pt x="101" y="41"/>
                          <a:pt x="101" y="41"/>
                        </a:cubicBezTo>
                        <a:cubicBezTo>
                          <a:pt x="100" y="41"/>
                          <a:pt x="100" y="41"/>
                          <a:pt x="100" y="41"/>
                        </a:cubicBezTo>
                        <a:cubicBezTo>
                          <a:pt x="98" y="41"/>
                          <a:pt x="98" y="41"/>
                          <a:pt x="98" y="41"/>
                        </a:cubicBezTo>
                        <a:cubicBezTo>
                          <a:pt x="98" y="41"/>
                          <a:pt x="98" y="41"/>
                          <a:pt x="98" y="41"/>
                        </a:cubicBezTo>
                        <a:cubicBezTo>
                          <a:pt x="95" y="40"/>
                          <a:pt x="92" y="40"/>
                          <a:pt x="90" y="40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</p:grpSp>
            <p:grpSp>
              <p:nvGrpSpPr>
                <p:cNvPr id="99" name="组合 229"/>
                <p:cNvGrpSpPr>
                  <a:grpSpLocks/>
                </p:cNvGrpSpPr>
                <p:nvPr/>
              </p:nvGrpSpPr>
              <p:grpSpPr bwMode="auto">
                <a:xfrm>
                  <a:off x="1325896" y="2104554"/>
                  <a:ext cx="181490" cy="270327"/>
                  <a:chOff x="6824662" y="1225550"/>
                  <a:chExt cx="490538" cy="877888"/>
                </a:xfrm>
              </p:grpSpPr>
              <p:sp>
                <p:nvSpPr>
                  <p:cNvPr id="135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6859587" y="1693863"/>
                    <a:ext cx="69850" cy="69850"/>
                  </a:xfrm>
                  <a:prstGeom prst="ellipse">
                    <a:avLst/>
                  </a:pr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endParaRPr lang="zh-CN" altLang="en-US" sz="2139"/>
                  </a:p>
                </p:txBody>
              </p:sp>
              <p:sp>
                <p:nvSpPr>
                  <p:cNvPr id="136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6859587" y="1587500"/>
                    <a:ext cx="69850" cy="69850"/>
                  </a:xfrm>
                  <a:prstGeom prst="ellipse">
                    <a:avLst/>
                  </a:pr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endParaRPr lang="zh-CN" altLang="en-US" sz="2139"/>
                  </a:p>
                </p:txBody>
              </p:sp>
              <p:sp>
                <p:nvSpPr>
                  <p:cNvPr id="137" name="Freeform 86"/>
                  <p:cNvSpPr>
                    <a:spLocks/>
                  </p:cNvSpPr>
                  <p:nvPr/>
                </p:nvSpPr>
                <p:spPr bwMode="auto">
                  <a:xfrm>
                    <a:off x="6877050" y="1298575"/>
                    <a:ext cx="138112" cy="53975"/>
                  </a:xfrm>
                  <a:custGeom>
                    <a:avLst/>
                    <a:gdLst>
                      <a:gd name="T0" fmla="*/ 17483 w 79"/>
                      <a:gd name="T1" fmla="*/ 53975 h 31"/>
                      <a:gd name="T2" fmla="*/ 6993 w 79"/>
                      <a:gd name="T3" fmla="*/ 50493 h 31"/>
                      <a:gd name="T4" fmla="*/ 5245 w 79"/>
                      <a:gd name="T5" fmla="*/ 27858 h 31"/>
                      <a:gd name="T6" fmla="*/ 68182 w 79"/>
                      <a:gd name="T7" fmla="*/ 0 h 31"/>
                      <a:gd name="T8" fmla="*/ 131119 w 79"/>
                      <a:gd name="T9" fmla="*/ 24376 h 31"/>
                      <a:gd name="T10" fmla="*/ 131119 w 79"/>
                      <a:gd name="T11" fmla="*/ 47010 h 31"/>
                      <a:gd name="T12" fmla="*/ 108392 w 79"/>
                      <a:gd name="T13" fmla="*/ 47010 h 31"/>
                      <a:gd name="T14" fmla="*/ 68182 w 79"/>
                      <a:gd name="T15" fmla="*/ 31340 h 31"/>
                      <a:gd name="T16" fmla="*/ 29720 w 79"/>
                      <a:gd name="T17" fmla="*/ 48752 h 31"/>
                      <a:gd name="T18" fmla="*/ 17483 w 79"/>
                      <a:gd name="T19" fmla="*/ 53975 h 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79"/>
                      <a:gd name="T31" fmla="*/ 0 h 31"/>
                      <a:gd name="T32" fmla="*/ 79 w 79"/>
                      <a:gd name="T33" fmla="*/ 31 h 3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79" h="31">
                        <a:moveTo>
                          <a:pt x="10" y="31"/>
                        </a:moveTo>
                        <a:cubicBezTo>
                          <a:pt x="8" y="31"/>
                          <a:pt x="6" y="30"/>
                          <a:pt x="4" y="29"/>
                        </a:cubicBezTo>
                        <a:cubicBezTo>
                          <a:pt x="0" y="25"/>
                          <a:pt x="0" y="20"/>
                          <a:pt x="3" y="16"/>
                        </a:cubicBezTo>
                        <a:cubicBezTo>
                          <a:pt x="13" y="6"/>
                          <a:pt x="25" y="1"/>
                          <a:pt x="39" y="0"/>
                        </a:cubicBezTo>
                        <a:cubicBezTo>
                          <a:pt x="52" y="0"/>
                          <a:pt x="65" y="5"/>
                          <a:pt x="75" y="14"/>
                        </a:cubicBezTo>
                        <a:cubicBezTo>
                          <a:pt x="78" y="17"/>
                          <a:pt x="79" y="23"/>
                          <a:pt x="75" y="27"/>
                        </a:cubicBezTo>
                        <a:cubicBezTo>
                          <a:pt x="72" y="30"/>
                          <a:pt x="66" y="31"/>
                          <a:pt x="62" y="27"/>
                        </a:cubicBezTo>
                        <a:cubicBezTo>
                          <a:pt x="56" y="21"/>
                          <a:pt x="48" y="18"/>
                          <a:pt x="39" y="18"/>
                        </a:cubicBezTo>
                        <a:cubicBezTo>
                          <a:pt x="31" y="19"/>
                          <a:pt x="23" y="22"/>
                          <a:pt x="17" y="28"/>
                        </a:cubicBezTo>
                        <a:cubicBezTo>
                          <a:pt x="15" y="30"/>
                          <a:pt x="12" y="31"/>
                          <a:pt x="10" y="31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38" name="Freeform 87"/>
                  <p:cNvSpPr>
                    <a:spLocks/>
                  </p:cNvSpPr>
                  <p:nvPr/>
                </p:nvSpPr>
                <p:spPr bwMode="auto">
                  <a:xfrm>
                    <a:off x="6824662" y="1225550"/>
                    <a:ext cx="238125" cy="77788"/>
                  </a:xfrm>
                  <a:custGeom>
                    <a:avLst/>
                    <a:gdLst>
                      <a:gd name="T0" fmla="*/ 17381 w 137"/>
                      <a:gd name="T1" fmla="*/ 77788 h 45"/>
                      <a:gd name="T2" fmla="*/ 6953 w 137"/>
                      <a:gd name="T3" fmla="*/ 72602 h 45"/>
                      <a:gd name="T4" fmla="*/ 5214 w 137"/>
                      <a:gd name="T5" fmla="*/ 51859 h 45"/>
                      <a:gd name="T6" fmla="*/ 116455 w 137"/>
                      <a:gd name="T7" fmla="*/ 1729 h 45"/>
                      <a:gd name="T8" fmla="*/ 231172 w 137"/>
                      <a:gd name="T9" fmla="*/ 44944 h 45"/>
                      <a:gd name="T10" fmla="*/ 232911 w 137"/>
                      <a:gd name="T11" fmla="*/ 67416 h 45"/>
                      <a:gd name="T12" fmla="*/ 210315 w 137"/>
                      <a:gd name="T13" fmla="*/ 67416 h 45"/>
                      <a:gd name="T14" fmla="*/ 118193 w 137"/>
                      <a:gd name="T15" fmla="*/ 32844 h 45"/>
                      <a:gd name="T16" fmla="*/ 27810 w 137"/>
                      <a:gd name="T17" fmla="*/ 72602 h 45"/>
                      <a:gd name="T18" fmla="*/ 17381 w 137"/>
                      <a:gd name="T19" fmla="*/ 77788 h 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37"/>
                      <a:gd name="T31" fmla="*/ 0 h 45"/>
                      <a:gd name="T32" fmla="*/ 137 w 137"/>
                      <a:gd name="T33" fmla="*/ 45 h 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37" h="45">
                        <a:moveTo>
                          <a:pt x="10" y="45"/>
                        </a:moveTo>
                        <a:cubicBezTo>
                          <a:pt x="8" y="45"/>
                          <a:pt x="5" y="44"/>
                          <a:pt x="4" y="42"/>
                        </a:cubicBezTo>
                        <a:cubicBezTo>
                          <a:pt x="0" y="39"/>
                          <a:pt x="0" y="33"/>
                          <a:pt x="3" y="30"/>
                        </a:cubicBezTo>
                        <a:cubicBezTo>
                          <a:pt x="20" y="12"/>
                          <a:pt x="43" y="2"/>
                          <a:pt x="67" y="1"/>
                        </a:cubicBezTo>
                        <a:cubicBezTo>
                          <a:pt x="92" y="0"/>
                          <a:pt x="115" y="9"/>
                          <a:pt x="133" y="26"/>
                        </a:cubicBezTo>
                        <a:cubicBezTo>
                          <a:pt x="137" y="29"/>
                          <a:pt x="137" y="35"/>
                          <a:pt x="134" y="39"/>
                        </a:cubicBezTo>
                        <a:cubicBezTo>
                          <a:pt x="130" y="42"/>
                          <a:pt x="124" y="42"/>
                          <a:pt x="121" y="39"/>
                        </a:cubicBezTo>
                        <a:cubicBezTo>
                          <a:pt x="107" y="25"/>
                          <a:pt x="88" y="18"/>
                          <a:pt x="68" y="19"/>
                        </a:cubicBezTo>
                        <a:cubicBezTo>
                          <a:pt x="48" y="19"/>
                          <a:pt x="30" y="28"/>
                          <a:pt x="16" y="42"/>
                        </a:cubicBezTo>
                        <a:cubicBezTo>
                          <a:pt x="15" y="44"/>
                          <a:pt x="12" y="45"/>
                          <a:pt x="10" y="45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39" name="Freeform 88"/>
                  <p:cNvSpPr>
                    <a:spLocks noEditPoints="1"/>
                  </p:cNvSpPr>
                  <p:nvPr/>
                </p:nvSpPr>
                <p:spPr bwMode="auto">
                  <a:xfrm>
                    <a:off x="7005637" y="1392238"/>
                    <a:ext cx="150812" cy="150813"/>
                  </a:xfrm>
                  <a:custGeom>
                    <a:avLst/>
                    <a:gdLst>
                      <a:gd name="T0" fmla="*/ 76273 w 87"/>
                      <a:gd name="T1" fmla="*/ 150813 h 87"/>
                      <a:gd name="T2" fmla="*/ 0 w 87"/>
                      <a:gd name="T3" fmla="*/ 74540 h 87"/>
                      <a:gd name="T4" fmla="*/ 76273 w 87"/>
                      <a:gd name="T5" fmla="*/ 0 h 87"/>
                      <a:gd name="T6" fmla="*/ 150812 w 87"/>
                      <a:gd name="T7" fmla="*/ 74540 h 87"/>
                      <a:gd name="T8" fmla="*/ 76273 w 87"/>
                      <a:gd name="T9" fmla="*/ 150813 h 87"/>
                      <a:gd name="T10" fmla="*/ 76273 w 87"/>
                      <a:gd name="T11" fmla="*/ 31203 h 87"/>
                      <a:gd name="T12" fmla="*/ 31202 w 87"/>
                      <a:gd name="T13" fmla="*/ 74540 h 87"/>
                      <a:gd name="T14" fmla="*/ 76273 w 87"/>
                      <a:gd name="T15" fmla="*/ 119610 h 87"/>
                      <a:gd name="T16" fmla="*/ 119610 w 87"/>
                      <a:gd name="T17" fmla="*/ 74540 h 87"/>
                      <a:gd name="T18" fmla="*/ 76273 w 87"/>
                      <a:gd name="T19" fmla="*/ 31203 h 8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87"/>
                      <a:gd name="T31" fmla="*/ 0 h 87"/>
                      <a:gd name="T32" fmla="*/ 87 w 87"/>
                      <a:gd name="T33" fmla="*/ 87 h 8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87" h="87">
                        <a:moveTo>
                          <a:pt x="44" y="87"/>
                        </a:moveTo>
                        <a:cubicBezTo>
                          <a:pt x="20" y="87"/>
                          <a:pt x="0" y="67"/>
                          <a:pt x="0" y="43"/>
                        </a:cubicBezTo>
                        <a:cubicBezTo>
                          <a:pt x="0" y="19"/>
                          <a:pt x="20" y="0"/>
                          <a:pt x="44" y="0"/>
                        </a:cubicBezTo>
                        <a:cubicBezTo>
                          <a:pt x="68" y="0"/>
                          <a:pt x="87" y="19"/>
                          <a:pt x="87" y="43"/>
                        </a:cubicBezTo>
                        <a:cubicBezTo>
                          <a:pt x="87" y="67"/>
                          <a:pt x="68" y="87"/>
                          <a:pt x="44" y="87"/>
                        </a:cubicBezTo>
                        <a:close/>
                        <a:moveTo>
                          <a:pt x="44" y="18"/>
                        </a:moveTo>
                        <a:cubicBezTo>
                          <a:pt x="30" y="18"/>
                          <a:pt x="18" y="29"/>
                          <a:pt x="18" y="43"/>
                        </a:cubicBezTo>
                        <a:cubicBezTo>
                          <a:pt x="18" y="58"/>
                          <a:pt x="30" y="69"/>
                          <a:pt x="44" y="69"/>
                        </a:cubicBezTo>
                        <a:cubicBezTo>
                          <a:pt x="58" y="69"/>
                          <a:pt x="69" y="58"/>
                          <a:pt x="69" y="43"/>
                        </a:cubicBezTo>
                        <a:cubicBezTo>
                          <a:pt x="69" y="29"/>
                          <a:pt x="58" y="18"/>
                          <a:pt x="44" y="18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40" name="Freeform 89"/>
                  <p:cNvSpPr>
                    <a:spLocks/>
                  </p:cNvSpPr>
                  <p:nvPr/>
                </p:nvSpPr>
                <p:spPr bwMode="auto">
                  <a:xfrm>
                    <a:off x="6881812" y="1547813"/>
                    <a:ext cx="173037" cy="90488"/>
                  </a:xfrm>
                  <a:custGeom>
                    <a:avLst/>
                    <a:gdLst>
                      <a:gd name="T0" fmla="*/ 15731 w 99"/>
                      <a:gd name="T1" fmla="*/ 90488 h 52"/>
                      <a:gd name="T2" fmla="*/ 0 w 99"/>
                      <a:gd name="T3" fmla="*/ 74827 h 52"/>
                      <a:gd name="T4" fmla="*/ 0 w 99"/>
                      <a:gd name="T5" fmla="*/ 46984 h 52"/>
                      <a:gd name="T6" fmla="*/ 47192 w 99"/>
                      <a:gd name="T7" fmla="*/ 0 h 52"/>
                      <a:gd name="T8" fmla="*/ 157306 w 99"/>
                      <a:gd name="T9" fmla="*/ 0 h 52"/>
                      <a:gd name="T10" fmla="*/ 173037 w 99"/>
                      <a:gd name="T11" fmla="*/ 15661 h 52"/>
                      <a:gd name="T12" fmla="*/ 157306 w 99"/>
                      <a:gd name="T13" fmla="*/ 31323 h 52"/>
                      <a:gd name="T14" fmla="*/ 47192 w 99"/>
                      <a:gd name="T15" fmla="*/ 31323 h 52"/>
                      <a:gd name="T16" fmla="*/ 31461 w 99"/>
                      <a:gd name="T17" fmla="*/ 46984 h 52"/>
                      <a:gd name="T18" fmla="*/ 31461 w 99"/>
                      <a:gd name="T19" fmla="*/ 74827 h 52"/>
                      <a:gd name="T20" fmla="*/ 15731 w 99"/>
                      <a:gd name="T21" fmla="*/ 90488 h 5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99"/>
                      <a:gd name="T34" fmla="*/ 0 h 52"/>
                      <a:gd name="T35" fmla="*/ 99 w 99"/>
                      <a:gd name="T36" fmla="*/ 52 h 5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99" h="52">
                        <a:moveTo>
                          <a:pt x="9" y="52"/>
                        </a:moveTo>
                        <a:cubicBezTo>
                          <a:pt x="4" y="52"/>
                          <a:pt x="0" y="48"/>
                          <a:pt x="0" y="43"/>
                        </a:cubicBezTo>
                        <a:cubicBezTo>
                          <a:pt x="0" y="27"/>
                          <a:pt x="0" y="27"/>
                          <a:pt x="0" y="27"/>
                        </a:cubicBezTo>
                        <a:cubicBezTo>
                          <a:pt x="0" y="12"/>
                          <a:pt x="12" y="0"/>
                          <a:pt x="27" y="0"/>
                        </a:cubicBezTo>
                        <a:cubicBezTo>
                          <a:pt x="90" y="0"/>
                          <a:pt x="90" y="0"/>
                          <a:pt x="90" y="0"/>
                        </a:cubicBezTo>
                        <a:cubicBezTo>
                          <a:pt x="95" y="0"/>
                          <a:pt x="99" y="4"/>
                          <a:pt x="99" y="9"/>
                        </a:cubicBezTo>
                        <a:cubicBezTo>
                          <a:pt x="99" y="14"/>
                          <a:pt x="95" y="18"/>
                          <a:pt x="90" y="18"/>
                        </a:cubicBezTo>
                        <a:cubicBezTo>
                          <a:pt x="27" y="18"/>
                          <a:pt x="27" y="18"/>
                          <a:pt x="27" y="18"/>
                        </a:cubicBezTo>
                        <a:cubicBezTo>
                          <a:pt x="22" y="18"/>
                          <a:pt x="18" y="22"/>
                          <a:pt x="18" y="27"/>
                        </a:cubicBezTo>
                        <a:cubicBezTo>
                          <a:pt x="18" y="43"/>
                          <a:pt x="18" y="43"/>
                          <a:pt x="18" y="43"/>
                        </a:cubicBezTo>
                        <a:cubicBezTo>
                          <a:pt x="18" y="48"/>
                          <a:pt x="14" y="52"/>
                          <a:pt x="9" y="52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41" name="Freeform 90"/>
                  <p:cNvSpPr>
                    <a:spLocks/>
                  </p:cNvSpPr>
                  <p:nvPr/>
                </p:nvSpPr>
                <p:spPr bwMode="auto">
                  <a:xfrm>
                    <a:off x="6881812" y="1706563"/>
                    <a:ext cx="136525" cy="96838"/>
                  </a:xfrm>
                  <a:custGeom>
                    <a:avLst/>
                    <a:gdLst>
                      <a:gd name="T0" fmla="*/ 120772 w 78"/>
                      <a:gd name="T1" fmla="*/ 96838 h 56"/>
                      <a:gd name="T2" fmla="*/ 47259 w 78"/>
                      <a:gd name="T3" fmla="*/ 96838 h 56"/>
                      <a:gd name="T4" fmla="*/ 0 w 78"/>
                      <a:gd name="T5" fmla="*/ 48419 h 56"/>
                      <a:gd name="T6" fmla="*/ 0 w 78"/>
                      <a:gd name="T7" fmla="*/ 15563 h 56"/>
                      <a:gd name="T8" fmla="*/ 15753 w 78"/>
                      <a:gd name="T9" fmla="*/ 0 h 56"/>
                      <a:gd name="T10" fmla="*/ 31506 w 78"/>
                      <a:gd name="T11" fmla="*/ 15563 h 56"/>
                      <a:gd name="T12" fmla="*/ 31506 w 78"/>
                      <a:gd name="T13" fmla="*/ 48419 h 56"/>
                      <a:gd name="T14" fmla="*/ 47259 w 78"/>
                      <a:gd name="T15" fmla="*/ 65712 h 56"/>
                      <a:gd name="T16" fmla="*/ 120772 w 78"/>
                      <a:gd name="T17" fmla="*/ 65712 h 56"/>
                      <a:gd name="T18" fmla="*/ 136525 w 78"/>
                      <a:gd name="T19" fmla="*/ 81275 h 56"/>
                      <a:gd name="T20" fmla="*/ 120772 w 78"/>
                      <a:gd name="T21" fmla="*/ 96838 h 5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78"/>
                      <a:gd name="T34" fmla="*/ 0 h 56"/>
                      <a:gd name="T35" fmla="*/ 78 w 78"/>
                      <a:gd name="T36" fmla="*/ 56 h 5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78" h="56">
                        <a:moveTo>
                          <a:pt x="69" y="56"/>
                        </a:moveTo>
                        <a:cubicBezTo>
                          <a:pt x="27" y="56"/>
                          <a:pt x="27" y="56"/>
                          <a:pt x="27" y="56"/>
                        </a:cubicBezTo>
                        <a:cubicBezTo>
                          <a:pt x="12" y="56"/>
                          <a:pt x="0" y="44"/>
                          <a:pt x="0" y="28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ubicBezTo>
                          <a:pt x="14" y="0"/>
                          <a:pt x="18" y="4"/>
                          <a:pt x="18" y="9"/>
                        </a:cubicBezTo>
                        <a:cubicBezTo>
                          <a:pt x="18" y="28"/>
                          <a:pt x="18" y="28"/>
                          <a:pt x="18" y="28"/>
                        </a:cubicBezTo>
                        <a:cubicBezTo>
                          <a:pt x="18" y="34"/>
                          <a:pt x="22" y="38"/>
                          <a:pt x="27" y="38"/>
                        </a:cubicBezTo>
                        <a:cubicBezTo>
                          <a:pt x="69" y="38"/>
                          <a:pt x="69" y="38"/>
                          <a:pt x="69" y="38"/>
                        </a:cubicBezTo>
                        <a:cubicBezTo>
                          <a:pt x="74" y="38"/>
                          <a:pt x="78" y="42"/>
                          <a:pt x="78" y="47"/>
                        </a:cubicBezTo>
                        <a:cubicBezTo>
                          <a:pt x="78" y="52"/>
                          <a:pt x="74" y="56"/>
                          <a:pt x="69" y="56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42" name="Freeform 91"/>
                  <p:cNvSpPr>
                    <a:spLocks/>
                  </p:cNvSpPr>
                  <p:nvPr/>
                </p:nvSpPr>
                <p:spPr bwMode="auto">
                  <a:xfrm>
                    <a:off x="6927850" y="1357313"/>
                    <a:ext cx="31750" cy="222250"/>
                  </a:xfrm>
                  <a:custGeom>
                    <a:avLst/>
                    <a:gdLst>
                      <a:gd name="T0" fmla="*/ 15875 w 18"/>
                      <a:gd name="T1" fmla="*/ 222250 h 128"/>
                      <a:gd name="T2" fmla="*/ 0 w 18"/>
                      <a:gd name="T3" fmla="*/ 206623 h 128"/>
                      <a:gd name="T4" fmla="*/ 0 w 18"/>
                      <a:gd name="T5" fmla="*/ 15627 h 128"/>
                      <a:gd name="T6" fmla="*/ 15875 w 18"/>
                      <a:gd name="T7" fmla="*/ 0 h 128"/>
                      <a:gd name="T8" fmla="*/ 31750 w 18"/>
                      <a:gd name="T9" fmla="*/ 15627 h 128"/>
                      <a:gd name="T10" fmla="*/ 31750 w 18"/>
                      <a:gd name="T11" fmla="*/ 206623 h 128"/>
                      <a:gd name="T12" fmla="*/ 15875 w 18"/>
                      <a:gd name="T13" fmla="*/ 222250 h 128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8"/>
                      <a:gd name="T22" fmla="*/ 0 h 128"/>
                      <a:gd name="T23" fmla="*/ 18 w 18"/>
                      <a:gd name="T24" fmla="*/ 128 h 128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8" h="128">
                        <a:moveTo>
                          <a:pt x="9" y="128"/>
                        </a:moveTo>
                        <a:cubicBezTo>
                          <a:pt x="4" y="128"/>
                          <a:pt x="0" y="124"/>
                          <a:pt x="0" y="119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ubicBezTo>
                          <a:pt x="14" y="0"/>
                          <a:pt x="18" y="4"/>
                          <a:pt x="18" y="9"/>
                        </a:cubicBezTo>
                        <a:cubicBezTo>
                          <a:pt x="18" y="119"/>
                          <a:pt x="18" y="119"/>
                          <a:pt x="18" y="119"/>
                        </a:cubicBezTo>
                        <a:cubicBezTo>
                          <a:pt x="18" y="124"/>
                          <a:pt x="14" y="128"/>
                          <a:pt x="9" y="128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43" name="Freeform 92"/>
                  <p:cNvSpPr>
                    <a:spLocks noEditPoints="1"/>
                  </p:cNvSpPr>
                  <p:nvPr/>
                </p:nvSpPr>
                <p:spPr bwMode="auto">
                  <a:xfrm>
                    <a:off x="6927850" y="1509713"/>
                    <a:ext cx="387350" cy="593725"/>
                  </a:xfrm>
                  <a:custGeom>
                    <a:avLst/>
                    <a:gdLst>
                      <a:gd name="T0" fmla="*/ 29529 w 223"/>
                      <a:gd name="T1" fmla="*/ 585019 h 341"/>
                      <a:gd name="T2" fmla="*/ 67743 w 223"/>
                      <a:gd name="T3" fmla="*/ 410906 h 341"/>
                      <a:gd name="T4" fmla="*/ 64269 w 223"/>
                      <a:gd name="T5" fmla="*/ 130585 h 341"/>
                      <a:gd name="T6" fmla="*/ 173700 w 223"/>
                      <a:gd name="T7" fmla="*/ 40046 h 341"/>
                      <a:gd name="T8" fmla="*/ 269234 w 223"/>
                      <a:gd name="T9" fmla="*/ 66163 h 341"/>
                      <a:gd name="T10" fmla="*/ 369980 w 223"/>
                      <a:gd name="T11" fmla="*/ 13929 h 341"/>
                      <a:gd name="T12" fmla="*/ 375191 w 223"/>
                      <a:gd name="T13" fmla="*/ 78351 h 341"/>
                      <a:gd name="T14" fmla="*/ 283130 w 223"/>
                      <a:gd name="T15" fmla="*/ 170631 h 341"/>
                      <a:gd name="T16" fmla="*/ 250127 w 223"/>
                      <a:gd name="T17" fmla="*/ 290769 h 341"/>
                      <a:gd name="T18" fmla="*/ 298763 w 223"/>
                      <a:gd name="T19" fmla="*/ 402201 h 341"/>
                      <a:gd name="T20" fmla="*/ 293552 w 223"/>
                      <a:gd name="T21" fmla="*/ 590243 h 341"/>
                      <a:gd name="T22" fmla="*/ 237968 w 223"/>
                      <a:gd name="T23" fmla="*/ 553679 h 341"/>
                      <a:gd name="T24" fmla="*/ 168489 w 223"/>
                      <a:gd name="T25" fmla="*/ 370860 h 341"/>
                      <a:gd name="T26" fmla="*/ 156330 w 223"/>
                      <a:gd name="T27" fmla="*/ 445729 h 341"/>
                      <a:gd name="T28" fmla="*/ 66006 w 223"/>
                      <a:gd name="T29" fmla="*/ 590243 h 341"/>
                      <a:gd name="T30" fmla="*/ 156330 w 223"/>
                      <a:gd name="T31" fmla="*/ 69645 h 341"/>
                      <a:gd name="T32" fmla="*/ 99009 w 223"/>
                      <a:gd name="T33" fmla="*/ 257687 h 341"/>
                      <a:gd name="T34" fmla="*/ 97272 w 223"/>
                      <a:gd name="T35" fmla="*/ 423094 h 341"/>
                      <a:gd name="T36" fmla="*/ 46899 w 223"/>
                      <a:gd name="T37" fmla="*/ 557161 h 341"/>
                      <a:gd name="T38" fmla="*/ 67743 w 223"/>
                      <a:gd name="T39" fmla="*/ 550197 h 341"/>
                      <a:gd name="T40" fmla="*/ 145908 w 223"/>
                      <a:gd name="T41" fmla="*/ 320368 h 341"/>
                      <a:gd name="T42" fmla="*/ 175437 w 223"/>
                      <a:gd name="T43" fmla="*/ 316885 h 341"/>
                      <a:gd name="T44" fmla="*/ 237968 w 223"/>
                      <a:gd name="T45" fmla="*/ 430059 h 341"/>
                      <a:gd name="T46" fmla="*/ 269234 w 223"/>
                      <a:gd name="T47" fmla="*/ 546715 h 341"/>
                      <a:gd name="T48" fmla="*/ 284867 w 223"/>
                      <a:gd name="T49" fmla="*/ 558902 h 341"/>
                      <a:gd name="T50" fmla="*/ 269234 w 223"/>
                      <a:gd name="T51" fmla="*/ 409165 h 341"/>
                      <a:gd name="T52" fmla="*/ 218861 w 223"/>
                      <a:gd name="T53" fmla="*/ 294251 h 341"/>
                      <a:gd name="T54" fmla="*/ 217124 w 223"/>
                      <a:gd name="T55" fmla="*/ 146255 h 341"/>
                      <a:gd name="T56" fmla="*/ 222335 w 223"/>
                      <a:gd name="T57" fmla="*/ 127102 h 341"/>
                      <a:gd name="T58" fmla="*/ 283130 w 223"/>
                      <a:gd name="T59" fmla="*/ 137549 h 341"/>
                      <a:gd name="T60" fmla="*/ 356084 w 223"/>
                      <a:gd name="T61" fmla="*/ 48752 h 341"/>
                      <a:gd name="T62" fmla="*/ 333503 w 223"/>
                      <a:gd name="T63" fmla="*/ 40046 h 341"/>
                      <a:gd name="T64" fmla="*/ 270971 w 223"/>
                      <a:gd name="T65" fmla="*/ 99244 h 341"/>
                      <a:gd name="T66" fmla="*/ 175437 w 223"/>
                      <a:gd name="T67" fmla="*/ 71386 h 341"/>
                      <a:gd name="T68" fmla="*/ 173700 w 223"/>
                      <a:gd name="T69" fmla="*/ 71386 h 341"/>
                      <a:gd name="T70" fmla="*/ 170226 w 223"/>
                      <a:gd name="T71" fmla="*/ 71386 h 341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223"/>
                      <a:gd name="T109" fmla="*/ 0 h 341"/>
                      <a:gd name="T110" fmla="*/ 223 w 223"/>
                      <a:gd name="T111" fmla="*/ 341 h 341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223" h="341">
                        <a:moveTo>
                          <a:pt x="31" y="340"/>
                        </a:moveTo>
                        <a:cubicBezTo>
                          <a:pt x="26" y="340"/>
                          <a:pt x="21" y="338"/>
                          <a:pt x="17" y="336"/>
                        </a:cubicBezTo>
                        <a:cubicBezTo>
                          <a:pt x="4" y="328"/>
                          <a:pt x="0" y="310"/>
                          <a:pt x="7" y="296"/>
                        </a:cubicBezTo>
                        <a:cubicBezTo>
                          <a:pt x="39" y="236"/>
                          <a:pt x="39" y="236"/>
                          <a:pt x="39" y="236"/>
                        </a:cubicBezTo>
                        <a:cubicBezTo>
                          <a:pt x="39" y="148"/>
                          <a:pt x="39" y="148"/>
                          <a:pt x="39" y="148"/>
                        </a:cubicBezTo>
                        <a:cubicBezTo>
                          <a:pt x="37" y="75"/>
                          <a:pt x="37" y="75"/>
                          <a:pt x="37" y="75"/>
                        </a:cubicBezTo>
                        <a:cubicBezTo>
                          <a:pt x="37" y="46"/>
                          <a:pt x="61" y="22"/>
                          <a:pt x="90" y="22"/>
                        </a:cubicBezTo>
                        <a:cubicBezTo>
                          <a:pt x="93" y="22"/>
                          <a:pt x="97" y="22"/>
                          <a:pt x="100" y="23"/>
                        </a:cubicBezTo>
                        <a:cubicBezTo>
                          <a:pt x="101" y="23"/>
                          <a:pt x="101" y="23"/>
                          <a:pt x="102" y="23"/>
                        </a:cubicBezTo>
                        <a:cubicBezTo>
                          <a:pt x="155" y="38"/>
                          <a:pt x="155" y="38"/>
                          <a:pt x="155" y="38"/>
                        </a:cubicBezTo>
                        <a:cubicBezTo>
                          <a:pt x="178" y="12"/>
                          <a:pt x="178" y="12"/>
                          <a:pt x="178" y="12"/>
                        </a:cubicBezTo>
                        <a:cubicBezTo>
                          <a:pt x="187" y="1"/>
                          <a:pt x="202" y="0"/>
                          <a:pt x="213" y="8"/>
                        </a:cubicBezTo>
                        <a:cubicBezTo>
                          <a:pt x="219" y="13"/>
                          <a:pt x="222" y="19"/>
                          <a:pt x="223" y="26"/>
                        </a:cubicBezTo>
                        <a:cubicBezTo>
                          <a:pt x="223" y="33"/>
                          <a:pt x="221" y="40"/>
                          <a:pt x="216" y="45"/>
                        </a:cubicBezTo>
                        <a:cubicBezTo>
                          <a:pt x="172" y="95"/>
                          <a:pt x="172" y="95"/>
                          <a:pt x="172" y="95"/>
                        </a:cubicBezTo>
                        <a:cubicBezTo>
                          <a:pt x="170" y="97"/>
                          <a:pt x="167" y="98"/>
                          <a:pt x="163" y="98"/>
                        </a:cubicBezTo>
                        <a:cubicBezTo>
                          <a:pt x="143" y="92"/>
                          <a:pt x="143" y="92"/>
                          <a:pt x="143" y="92"/>
                        </a:cubicBezTo>
                        <a:cubicBezTo>
                          <a:pt x="144" y="167"/>
                          <a:pt x="144" y="167"/>
                          <a:pt x="144" y="167"/>
                        </a:cubicBezTo>
                        <a:cubicBezTo>
                          <a:pt x="172" y="229"/>
                          <a:pt x="172" y="229"/>
                          <a:pt x="172" y="229"/>
                        </a:cubicBezTo>
                        <a:cubicBezTo>
                          <a:pt x="172" y="229"/>
                          <a:pt x="172" y="230"/>
                          <a:pt x="172" y="231"/>
                        </a:cubicBezTo>
                        <a:cubicBezTo>
                          <a:pt x="188" y="305"/>
                          <a:pt x="188" y="305"/>
                          <a:pt x="188" y="305"/>
                        </a:cubicBezTo>
                        <a:cubicBezTo>
                          <a:pt x="191" y="320"/>
                          <a:pt x="183" y="335"/>
                          <a:pt x="169" y="339"/>
                        </a:cubicBezTo>
                        <a:cubicBezTo>
                          <a:pt x="163" y="341"/>
                          <a:pt x="156" y="340"/>
                          <a:pt x="150" y="336"/>
                        </a:cubicBezTo>
                        <a:cubicBezTo>
                          <a:pt x="144" y="332"/>
                          <a:pt x="139" y="326"/>
                          <a:pt x="137" y="318"/>
                        </a:cubicBezTo>
                        <a:cubicBezTo>
                          <a:pt x="120" y="253"/>
                          <a:pt x="120" y="253"/>
                          <a:pt x="120" y="253"/>
                        </a:cubicBezTo>
                        <a:cubicBezTo>
                          <a:pt x="97" y="213"/>
                          <a:pt x="97" y="213"/>
                          <a:pt x="97" y="213"/>
                        </a:cubicBezTo>
                        <a:cubicBezTo>
                          <a:pt x="90" y="253"/>
                          <a:pt x="90" y="253"/>
                          <a:pt x="90" y="253"/>
                        </a:cubicBezTo>
                        <a:cubicBezTo>
                          <a:pt x="90" y="254"/>
                          <a:pt x="90" y="255"/>
                          <a:pt x="90" y="256"/>
                        </a:cubicBezTo>
                        <a:cubicBezTo>
                          <a:pt x="55" y="324"/>
                          <a:pt x="55" y="324"/>
                          <a:pt x="55" y="324"/>
                        </a:cubicBezTo>
                        <a:cubicBezTo>
                          <a:pt x="51" y="331"/>
                          <a:pt x="45" y="337"/>
                          <a:pt x="38" y="339"/>
                        </a:cubicBezTo>
                        <a:cubicBezTo>
                          <a:pt x="35" y="339"/>
                          <a:pt x="33" y="340"/>
                          <a:pt x="31" y="340"/>
                        </a:cubicBezTo>
                        <a:close/>
                        <a:moveTo>
                          <a:pt x="90" y="40"/>
                        </a:moveTo>
                        <a:cubicBezTo>
                          <a:pt x="71" y="40"/>
                          <a:pt x="55" y="55"/>
                          <a:pt x="55" y="75"/>
                        </a:cubicBezTo>
                        <a:cubicBezTo>
                          <a:pt x="57" y="148"/>
                          <a:pt x="57" y="148"/>
                          <a:pt x="57" y="148"/>
                        </a:cubicBezTo>
                        <a:cubicBezTo>
                          <a:pt x="57" y="238"/>
                          <a:pt x="57" y="238"/>
                          <a:pt x="57" y="238"/>
                        </a:cubicBezTo>
                        <a:cubicBezTo>
                          <a:pt x="57" y="240"/>
                          <a:pt x="57" y="241"/>
                          <a:pt x="56" y="243"/>
                        </a:cubicBezTo>
                        <a:cubicBezTo>
                          <a:pt x="23" y="304"/>
                          <a:pt x="23" y="304"/>
                          <a:pt x="23" y="304"/>
                        </a:cubicBezTo>
                        <a:cubicBezTo>
                          <a:pt x="20" y="310"/>
                          <a:pt x="22" y="317"/>
                          <a:pt x="27" y="320"/>
                        </a:cubicBezTo>
                        <a:cubicBezTo>
                          <a:pt x="29" y="322"/>
                          <a:pt x="31" y="322"/>
                          <a:pt x="33" y="321"/>
                        </a:cubicBezTo>
                        <a:cubicBezTo>
                          <a:pt x="35" y="321"/>
                          <a:pt x="37" y="319"/>
                          <a:pt x="39" y="316"/>
                        </a:cubicBezTo>
                        <a:cubicBezTo>
                          <a:pt x="73" y="249"/>
                          <a:pt x="73" y="249"/>
                          <a:pt x="73" y="249"/>
                        </a:cubicBezTo>
                        <a:cubicBezTo>
                          <a:pt x="84" y="184"/>
                          <a:pt x="84" y="184"/>
                          <a:pt x="84" y="184"/>
                        </a:cubicBezTo>
                        <a:cubicBezTo>
                          <a:pt x="85" y="181"/>
                          <a:pt x="88" y="178"/>
                          <a:pt x="91" y="177"/>
                        </a:cubicBezTo>
                        <a:cubicBezTo>
                          <a:pt x="95" y="177"/>
                          <a:pt x="99" y="178"/>
                          <a:pt x="101" y="182"/>
                        </a:cubicBezTo>
                        <a:cubicBezTo>
                          <a:pt x="136" y="245"/>
                          <a:pt x="136" y="245"/>
                          <a:pt x="136" y="245"/>
                        </a:cubicBezTo>
                        <a:cubicBezTo>
                          <a:pt x="136" y="246"/>
                          <a:pt x="137" y="246"/>
                          <a:pt x="137" y="247"/>
                        </a:cubicBezTo>
                        <a:cubicBezTo>
                          <a:pt x="155" y="314"/>
                          <a:pt x="155" y="314"/>
                          <a:pt x="155" y="314"/>
                        </a:cubicBezTo>
                        <a:cubicBezTo>
                          <a:pt x="155" y="314"/>
                          <a:pt x="155" y="314"/>
                          <a:pt x="155" y="314"/>
                        </a:cubicBezTo>
                        <a:cubicBezTo>
                          <a:pt x="156" y="317"/>
                          <a:pt x="157" y="319"/>
                          <a:pt x="159" y="321"/>
                        </a:cubicBezTo>
                        <a:cubicBezTo>
                          <a:pt x="160" y="321"/>
                          <a:pt x="162" y="322"/>
                          <a:pt x="164" y="321"/>
                        </a:cubicBezTo>
                        <a:cubicBezTo>
                          <a:pt x="169" y="320"/>
                          <a:pt x="172" y="314"/>
                          <a:pt x="170" y="309"/>
                        </a:cubicBezTo>
                        <a:cubicBezTo>
                          <a:pt x="155" y="235"/>
                          <a:pt x="155" y="235"/>
                          <a:pt x="155" y="235"/>
                        </a:cubicBezTo>
                        <a:cubicBezTo>
                          <a:pt x="127" y="173"/>
                          <a:pt x="127" y="173"/>
                          <a:pt x="127" y="173"/>
                        </a:cubicBezTo>
                        <a:cubicBezTo>
                          <a:pt x="126" y="172"/>
                          <a:pt x="126" y="171"/>
                          <a:pt x="126" y="169"/>
                        </a:cubicBezTo>
                        <a:cubicBezTo>
                          <a:pt x="125" y="84"/>
                          <a:pt x="125" y="84"/>
                          <a:pt x="125" y="84"/>
                        </a:cubicBezTo>
                        <a:cubicBezTo>
                          <a:pt x="125" y="84"/>
                          <a:pt x="125" y="84"/>
                          <a:pt x="125" y="84"/>
                        </a:cubicBezTo>
                        <a:cubicBezTo>
                          <a:pt x="125" y="80"/>
                          <a:pt x="125" y="80"/>
                          <a:pt x="125" y="80"/>
                        </a:cubicBezTo>
                        <a:cubicBezTo>
                          <a:pt x="125" y="78"/>
                          <a:pt x="126" y="75"/>
                          <a:pt x="128" y="73"/>
                        </a:cubicBezTo>
                        <a:cubicBezTo>
                          <a:pt x="131" y="72"/>
                          <a:pt x="134" y="71"/>
                          <a:pt x="136" y="72"/>
                        </a:cubicBezTo>
                        <a:cubicBezTo>
                          <a:pt x="163" y="79"/>
                          <a:pt x="163" y="79"/>
                          <a:pt x="163" y="79"/>
                        </a:cubicBezTo>
                        <a:cubicBezTo>
                          <a:pt x="203" y="33"/>
                          <a:pt x="203" y="33"/>
                          <a:pt x="203" y="33"/>
                        </a:cubicBezTo>
                        <a:cubicBezTo>
                          <a:pt x="204" y="32"/>
                          <a:pt x="205" y="30"/>
                          <a:pt x="205" y="28"/>
                        </a:cubicBezTo>
                        <a:cubicBezTo>
                          <a:pt x="204" y="25"/>
                          <a:pt x="203" y="24"/>
                          <a:pt x="202" y="22"/>
                        </a:cubicBezTo>
                        <a:cubicBezTo>
                          <a:pt x="199" y="20"/>
                          <a:pt x="194" y="20"/>
                          <a:pt x="192" y="23"/>
                        </a:cubicBezTo>
                        <a:cubicBezTo>
                          <a:pt x="165" y="54"/>
                          <a:pt x="165" y="54"/>
                          <a:pt x="165" y="54"/>
                        </a:cubicBezTo>
                        <a:cubicBezTo>
                          <a:pt x="163" y="57"/>
                          <a:pt x="159" y="58"/>
                          <a:pt x="156" y="57"/>
                        </a:cubicBezTo>
                        <a:cubicBezTo>
                          <a:pt x="101" y="42"/>
                          <a:pt x="101" y="42"/>
                          <a:pt x="101" y="42"/>
                        </a:cubicBezTo>
                        <a:cubicBezTo>
                          <a:pt x="101" y="41"/>
                          <a:pt x="101" y="41"/>
                          <a:pt x="101" y="41"/>
                        </a:cubicBezTo>
                        <a:cubicBezTo>
                          <a:pt x="101" y="41"/>
                          <a:pt x="101" y="41"/>
                          <a:pt x="101" y="41"/>
                        </a:cubicBezTo>
                        <a:cubicBezTo>
                          <a:pt x="100" y="41"/>
                          <a:pt x="100" y="41"/>
                          <a:pt x="100" y="41"/>
                        </a:cubicBezTo>
                        <a:cubicBezTo>
                          <a:pt x="98" y="41"/>
                          <a:pt x="98" y="41"/>
                          <a:pt x="98" y="41"/>
                        </a:cubicBezTo>
                        <a:cubicBezTo>
                          <a:pt x="98" y="41"/>
                          <a:pt x="98" y="41"/>
                          <a:pt x="98" y="41"/>
                        </a:cubicBezTo>
                        <a:cubicBezTo>
                          <a:pt x="95" y="40"/>
                          <a:pt x="92" y="40"/>
                          <a:pt x="90" y="40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</p:grpSp>
            <p:grpSp>
              <p:nvGrpSpPr>
                <p:cNvPr id="100" name="组合 229"/>
                <p:cNvGrpSpPr>
                  <a:grpSpLocks/>
                </p:cNvGrpSpPr>
                <p:nvPr/>
              </p:nvGrpSpPr>
              <p:grpSpPr bwMode="auto">
                <a:xfrm>
                  <a:off x="1475111" y="1312492"/>
                  <a:ext cx="181490" cy="270327"/>
                  <a:chOff x="6824662" y="1225550"/>
                  <a:chExt cx="490538" cy="877888"/>
                </a:xfrm>
              </p:grpSpPr>
              <p:sp>
                <p:nvSpPr>
                  <p:cNvPr id="126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6859587" y="1693863"/>
                    <a:ext cx="69850" cy="69850"/>
                  </a:xfrm>
                  <a:prstGeom prst="ellipse">
                    <a:avLst/>
                  </a:pr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endParaRPr lang="zh-CN" altLang="en-US" sz="2139"/>
                  </a:p>
                </p:txBody>
              </p:sp>
              <p:sp>
                <p:nvSpPr>
                  <p:cNvPr id="127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6859587" y="1587500"/>
                    <a:ext cx="69850" cy="69850"/>
                  </a:xfrm>
                  <a:prstGeom prst="ellipse">
                    <a:avLst/>
                  </a:pr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endParaRPr lang="zh-CN" altLang="en-US" sz="2139"/>
                  </a:p>
                </p:txBody>
              </p:sp>
              <p:sp>
                <p:nvSpPr>
                  <p:cNvPr id="128" name="Freeform 86"/>
                  <p:cNvSpPr>
                    <a:spLocks/>
                  </p:cNvSpPr>
                  <p:nvPr/>
                </p:nvSpPr>
                <p:spPr bwMode="auto">
                  <a:xfrm>
                    <a:off x="6877050" y="1298575"/>
                    <a:ext cx="138112" cy="53975"/>
                  </a:xfrm>
                  <a:custGeom>
                    <a:avLst/>
                    <a:gdLst>
                      <a:gd name="T0" fmla="*/ 17483 w 79"/>
                      <a:gd name="T1" fmla="*/ 53975 h 31"/>
                      <a:gd name="T2" fmla="*/ 6993 w 79"/>
                      <a:gd name="T3" fmla="*/ 50493 h 31"/>
                      <a:gd name="T4" fmla="*/ 5245 w 79"/>
                      <a:gd name="T5" fmla="*/ 27858 h 31"/>
                      <a:gd name="T6" fmla="*/ 68182 w 79"/>
                      <a:gd name="T7" fmla="*/ 0 h 31"/>
                      <a:gd name="T8" fmla="*/ 131119 w 79"/>
                      <a:gd name="T9" fmla="*/ 24376 h 31"/>
                      <a:gd name="T10" fmla="*/ 131119 w 79"/>
                      <a:gd name="T11" fmla="*/ 47010 h 31"/>
                      <a:gd name="T12" fmla="*/ 108392 w 79"/>
                      <a:gd name="T13" fmla="*/ 47010 h 31"/>
                      <a:gd name="T14" fmla="*/ 68182 w 79"/>
                      <a:gd name="T15" fmla="*/ 31340 h 31"/>
                      <a:gd name="T16" fmla="*/ 29720 w 79"/>
                      <a:gd name="T17" fmla="*/ 48752 h 31"/>
                      <a:gd name="T18" fmla="*/ 17483 w 79"/>
                      <a:gd name="T19" fmla="*/ 53975 h 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79"/>
                      <a:gd name="T31" fmla="*/ 0 h 31"/>
                      <a:gd name="T32" fmla="*/ 79 w 79"/>
                      <a:gd name="T33" fmla="*/ 31 h 3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79" h="31">
                        <a:moveTo>
                          <a:pt x="10" y="31"/>
                        </a:moveTo>
                        <a:cubicBezTo>
                          <a:pt x="8" y="31"/>
                          <a:pt x="6" y="30"/>
                          <a:pt x="4" y="29"/>
                        </a:cubicBezTo>
                        <a:cubicBezTo>
                          <a:pt x="0" y="25"/>
                          <a:pt x="0" y="20"/>
                          <a:pt x="3" y="16"/>
                        </a:cubicBezTo>
                        <a:cubicBezTo>
                          <a:pt x="13" y="6"/>
                          <a:pt x="25" y="1"/>
                          <a:pt x="39" y="0"/>
                        </a:cubicBezTo>
                        <a:cubicBezTo>
                          <a:pt x="52" y="0"/>
                          <a:pt x="65" y="5"/>
                          <a:pt x="75" y="14"/>
                        </a:cubicBezTo>
                        <a:cubicBezTo>
                          <a:pt x="78" y="17"/>
                          <a:pt x="79" y="23"/>
                          <a:pt x="75" y="27"/>
                        </a:cubicBezTo>
                        <a:cubicBezTo>
                          <a:pt x="72" y="30"/>
                          <a:pt x="66" y="31"/>
                          <a:pt x="62" y="27"/>
                        </a:cubicBezTo>
                        <a:cubicBezTo>
                          <a:pt x="56" y="21"/>
                          <a:pt x="48" y="18"/>
                          <a:pt x="39" y="18"/>
                        </a:cubicBezTo>
                        <a:cubicBezTo>
                          <a:pt x="31" y="19"/>
                          <a:pt x="23" y="22"/>
                          <a:pt x="17" y="28"/>
                        </a:cubicBezTo>
                        <a:cubicBezTo>
                          <a:pt x="15" y="30"/>
                          <a:pt x="12" y="31"/>
                          <a:pt x="10" y="31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29" name="Freeform 87"/>
                  <p:cNvSpPr>
                    <a:spLocks/>
                  </p:cNvSpPr>
                  <p:nvPr/>
                </p:nvSpPr>
                <p:spPr bwMode="auto">
                  <a:xfrm>
                    <a:off x="6824662" y="1225550"/>
                    <a:ext cx="238125" cy="77788"/>
                  </a:xfrm>
                  <a:custGeom>
                    <a:avLst/>
                    <a:gdLst>
                      <a:gd name="T0" fmla="*/ 17381 w 137"/>
                      <a:gd name="T1" fmla="*/ 77788 h 45"/>
                      <a:gd name="T2" fmla="*/ 6953 w 137"/>
                      <a:gd name="T3" fmla="*/ 72602 h 45"/>
                      <a:gd name="T4" fmla="*/ 5214 w 137"/>
                      <a:gd name="T5" fmla="*/ 51859 h 45"/>
                      <a:gd name="T6" fmla="*/ 116455 w 137"/>
                      <a:gd name="T7" fmla="*/ 1729 h 45"/>
                      <a:gd name="T8" fmla="*/ 231172 w 137"/>
                      <a:gd name="T9" fmla="*/ 44944 h 45"/>
                      <a:gd name="T10" fmla="*/ 232911 w 137"/>
                      <a:gd name="T11" fmla="*/ 67416 h 45"/>
                      <a:gd name="T12" fmla="*/ 210315 w 137"/>
                      <a:gd name="T13" fmla="*/ 67416 h 45"/>
                      <a:gd name="T14" fmla="*/ 118193 w 137"/>
                      <a:gd name="T15" fmla="*/ 32844 h 45"/>
                      <a:gd name="T16" fmla="*/ 27810 w 137"/>
                      <a:gd name="T17" fmla="*/ 72602 h 45"/>
                      <a:gd name="T18" fmla="*/ 17381 w 137"/>
                      <a:gd name="T19" fmla="*/ 77788 h 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37"/>
                      <a:gd name="T31" fmla="*/ 0 h 45"/>
                      <a:gd name="T32" fmla="*/ 137 w 137"/>
                      <a:gd name="T33" fmla="*/ 45 h 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37" h="45">
                        <a:moveTo>
                          <a:pt x="10" y="45"/>
                        </a:moveTo>
                        <a:cubicBezTo>
                          <a:pt x="8" y="45"/>
                          <a:pt x="5" y="44"/>
                          <a:pt x="4" y="42"/>
                        </a:cubicBezTo>
                        <a:cubicBezTo>
                          <a:pt x="0" y="39"/>
                          <a:pt x="0" y="33"/>
                          <a:pt x="3" y="30"/>
                        </a:cubicBezTo>
                        <a:cubicBezTo>
                          <a:pt x="20" y="12"/>
                          <a:pt x="43" y="2"/>
                          <a:pt x="67" y="1"/>
                        </a:cubicBezTo>
                        <a:cubicBezTo>
                          <a:pt x="92" y="0"/>
                          <a:pt x="115" y="9"/>
                          <a:pt x="133" y="26"/>
                        </a:cubicBezTo>
                        <a:cubicBezTo>
                          <a:pt x="137" y="29"/>
                          <a:pt x="137" y="35"/>
                          <a:pt x="134" y="39"/>
                        </a:cubicBezTo>
                        <a:cubicBezTo>
                          <a:pt x="130" y="42"/>
                          <a:pt x="124" y="42"/>
                          <a:pt x="121" y="39"/>
                        </a:cubicBezTo>
                        <a:cubicBezTo>
                          <a:pt x="107" y="25"/>
                          <a:pt x="88" y="18"/>
                          <a:pt x="68" y="19"/>
                        </a:cubicBezTo>
                        <a:cubicBezTo>
                          <a:pt x="48" y="19"/>
                          <a:pt x="30" y="28"/>
                          <a:pt x="16" y="42"/>
                        </a:cubicBezTo>
                        <a:cubicBezTo>
                          <a:pt x="15" y="44"/>
                          <a:pt x="12" y="45"/>
                          <a:pt x="10" y="45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30" name="Freeform 88"/>
                  <p:cNvSpPr>
                    <a:spLocks noEditPoints="1"/>
                  </p:cNvSpPr>
                  <p:nvPr/>
                </p:nvSpPr>
                <p:spPr bwMode="auto">
                  <a:xfrm>
                    <a:off x="7005637" y="1392238"/>
                    <a:ext cx="150812" cy="150813"/>
                  </a:xfrm>
                  <a:custGeom>
                    <a:avLst/>
                    <a:gdLst>
                      <a:gd name="T0" fmla="*/ 76273 w 87"/>
                      <a:gd name="T1" fmla="*/ 150813 h 87"/>
                      <a:gd name="T2" fmla="*/ 0 w 87"/>
                      <a:gd name="T3" fmla="*/ 74540 h 87"/>
                      <a:gd name="T4" fmla="*/ 76273 w 87"/>
                      <a:gd name="T5" fmla="*/ 0 h 87"/>
                      <a:gd name="T6" fmla="*/ 150812 w 87"/>
                      <a:gd name="T7" fmla="*/ 74540 h 87"/>
                      <a:gd name="T8" fmla="*/ 76273 w 87"/>
                      <a:gd name="T9" fmla="*/ 150813 h 87"/>
                      <a:gd name="T10" fmla="*/ 76273 w 87"/>
                      <a:gd name="T11" fmla="*/ 31203 h 87"/>
                      <a:gd name="T12" fmla="*/ 31202 w 87"/>
                      <a:gd name="T13" fmla="*/ 74540 h 87"/>
                      <a:gd name="T14" fmla="*/ 76273 w 87"/>
                      <a:gd name="T15" fmla="*/ 119610 h 87"/>
                      <a:gd name="T16" fmla="*/ 119610 w 87"/>
                      <a:gd name="T17" fmla="*/ 74540 h 87"/>
                      <a:gd name="T18" fmla="*/ 76273 w 87"/>
                      <a:gd name="T19" fmla="*/ 31203 h 8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87"/>
                      <a:gd name="T31" fmla="*/ 0 h 87"/>
                      <a:gd name="T32" fmla="*/ 87 w 87"/>
                      <a:gd name="T33" fmla="*/ 87 h 8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87" h="87">
                        <a:moveTo>
                          <a:pt x="44" y="87"/>
                        </a:moveTo>
                        <a:cubicBezTo>
                          <a:pt x="20" y="87"/>
                          <a:pt x="0" y="67"/>
                          <a:pt x="0" y="43"/>
                        </a:cubicBezTo>
                        <a:cubicBezTo>
                          <a:pt x="0" y="19"/>
                          <a:pt x="20" y="0"/>
                          <a:pt x="44" y="0"/>
                        </a:cubicBezTo>
                        <a:cubicBezTo>
                          <a:pt x="68" y="0"/>
                          <a:pt x="87" y="19"/>
                          <a:pt x="87" y="43"/>
                        </a:cubicBezTo>
                        <a:cubicBezTo>
                          <a:pt x="87" y="67"/>
                          <a:pt x="68" y="87"/>
                          <a:pt x="44" y="87"/>
                        </a:cubicBezTo>
                        <a:close/>
                        <a:moveTo>
                          <a:pt x="44" y="18"/>
                        </a:moveTo>
                        <a:cubicBezTo>
                          <a:pt x="30" y="18"/>
                          <a:pt x="18" y="29"/>
                          <a:pt x="18" y="43"/>
                        </a:cubicBezTo>
                        <a:cubicBezTo>
                          <a:pt x="18" y="58"/>
                          <a:pt x="30" y="69"/>
                          <a:pt x="44" y="69"/>
                        </a:cubicBezTo>
                        <a:cubicBezTo>
                          <a:pt x="58" y="69"/>
                          <a:pt x="69" y="58"/>
                          <a:pt x="69" y="43"/>
                        </a:cubicBezTo>
                        <a:cubicBezTo>
                          <a:pt x="69" y="29"/>
                          <a:pt x="58" y="18"/>
                          <a:pt x="44" y="18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31" name="Freeform 89"/>
                  <p:cNvSpPr>
                    <a:spLocks/>
                  </p:cNvSpPr>
                  <p:nvPr/>
                </p:nvSpPr>
                <p:spPr bwMode="auto">
                  <a:xfrm>
                    <a:off x="6881812" y="1547813"/>
                    <a:ext cx="173037" cy="90488"/>
                  </a:xfrm>
                  <a:custGeom>
                    <a:avLst/>
                    <a:gdLst>
                      <a:gd name="T0" fmla="*/ 15731 w 99"/>
                      <a:gd name="T1" fmla="*/ 90488 h 52"/>
                      <a:gd name="T2" fmla="*/ 0 w 99"/>
                      <a:gd name="T3" fmla="*/ 74827 h 52"/>
                      <a:gd name="T4" fmla="*/ 0 w 99"/>
                      <a:gd name="T5" fmla="*/ 46984 h 52"/>
                      <a:gd name="T6" fmla="*/ 47192 w 99"/>
                      <a:gd name="T7" fmla="*/ 0 h 52"/>
                      <a:gd name="T8" fmla="*/ 157306 w 99"/>
                      <a:gd name="T9" fmla="*/ 0 h 52"/>
                      <a:gd name="T10" fmla="*/ 173037 w 99"/>
                      <a:gd name="T11" fmla="*/ 15661 h 52"/>
                      <a:gd name="T12" fmla="*/ 157306 w 99"/>
                      <a:gd name="T13" fmla="*/ 31323 h 52"/>
                      <a:gd name="T14" fmla="*/ 47192 w 99"/>
                      <a:gd name="T15" fmla="*/ 31323 h 52"/>
                      <a:gd name="T16" fmla="*/ 31461 w 99"/>
                      <a:gd name="T17" fmla="*/ 46984 h 52"/>
                      <a:gd name="T18" fmla="*/ 31461 w 99"/>
                      <a:gd name="T19" fmla="*/ 74827 h 52"/>
                      <a:gd name="T20" fmla="*/ 15731 w 99"/>
                      <a:gd name="T21" fmla="*/ 90488 h 5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99"/>
                      <a:gd name="T34" fmla="*/ 0 h 52"/>
                      <a:gd name="T35" fmla="*/ 99 w 99"/>
                      <a:gd name="T36" fmla="*/ 52 h 5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99" h="52">
                        <a:moveTo>
                          <a:pt x="9" y="52"/>
                        </a:moveTo>
                        <a:cubicBezTo>
                          <a:pt x="4" y="52"/>
                          <a:pt x="0" y="48"/>
                          <a:pt x="0" y="43"/>
                        </a:cubicBezTo>
                        <a:cubicBezTo>
                          <a:pt x="0" y="27"/>
                          <a:pt x="0" y="27"/>
                          <a:pt x="0" y="27"/>
                        </a:cubicBezTo>
                        <a:cubicBezTo>
                          <a:pt x="0" y="12"/>
                          <a:pt x="12" y="0"/>
                          <a:pt x="27" y="0"/>
                        </a:cubicBezTo>
                        <a:cubicBezTo>
                          <a:pt x="90" y="0"/>
                          <a:pt x="90" y="0"/>
                          <a:pt x="90" y="0"/>
                        </a:cubicBezTo>
                        <a:cubicBezTo>
                          <a:pt x="95" y="0"/>
                          <a:pt x="99" y="4"/>
                          <a:pt x="99" y="9"/>
                        </a:cubicBezTo>
                        <a:cubicBezTo>
                          <a:pt x="99" y="14"/>
                          <a:pt x="95" y="18"/>
                          <a:pt x="90" y="18"/>
                        </a:cubicBezTo>
                        <a:cubicBezTo>
                          <a:pt x="27" y="18"/>
                          <a:pt x="27" y="18"/>
                          <a:pt x="27" y="18"/>
                        </a:cubicBezTo>
                        <a:cubicBezTo>
                          <a:pt x="22" y="18"/>
                          <a:pt x="18" y="22"/>
                          <a:pt x="18" y="27"/>
                        </a:cubicBezTo>
                        <a:cubicBezTo>
                          <a:pt x="18" y="43"/>
                          <a:pt x="18" y="43"/>
                          <a:pt x="18" y="43"/>
                        </a:cubicBezTo>
                        <a:cubicBezTo>
                          <a:pt x="18" y="48"/>
                          <a:pt x="14" y="52"/>
                          <a:pt x="9" y="52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32" name="Freeform 90"/>
                  <p:cNvSpPr>
                    <a:spLocks/>
                  </p:cNvSpPr>
                  <p:nvPr/>
                </p:nvSpPr>
                <p:spPr bwMode="auto">
                  <a:xfrm>
                    <a:off x="6881812" y="1706563"/>
                    <a:ext cx="136525" cy="96838"/>
                  </a:xfrm>
                  <a:custGeom>
                    <a:avLst/>
                    <a:gdLst>
                      <a:gd name="T0" fmla="*/ 120772 w 78"/>
                      <a:gd name="T1" fmla="*/ 96838 h 56"/>
                      <a:gd name="T2" fmla="*/ 47259 w 78"/>
                      <a:gd name="T3" fmla="*/ 96838 h 56"/>
                      <a:gd name="T4" fmla="*/ 0 w 78"/>
                      <a:gd name="T5" fmla="*/ 48419 h 56"/>
                      <a:gd name="T6" fmla="*/ 0 w 78"/>
                      <a:gd name="T7" fmla="*/ 15563 h 56"/>
                      <a:gd name="T8" fmla="*/ 15753 w 78"/>
                      <a:gd name="T9" fmla="*/ 0 h 56"/>
                      <a:gd name="T10" fmla="*/ 31506 w 78"/>
                      <a:gd name="T11" fmla="*/ 15563 h 56"/>
                      <a:gd name="T12" fmla="*/ 31506 w 78"/>
                      <a:gd name="T13" fmla="*/ 48419 h 56"/>
                      <a:gd name="T14" fmla="*/ 47259 w 78"/>
                      <a:gd name="T15" fmla="*/ 65712 h 56"/>
                      <a:gd name="T16" fmla="*/ 120772 w 78"/>
                      <a:gd name="T17" fmla="*/ 65712 h 56"/>
                      <a:gd name="T18" fmla="*/ 136525 w 78"/>
                      <a:gd name="T19" fmla="*/ 81275 h 56"/>
                      <a:gd name="T20" fmla="*/ 120772 w 78"/>
                      <a:gd name="T21" fmla="*/ 96838 h 5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78"/>
                      <a:gd name="T34" fmla="*/ 0 h 56"/>
                      <a:gd name="T35" fmla="*/ 78 w 78"/>
                      <a:gd name="T36" fmla="*/ 56 h 5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78" h="56">
                        <a:moveTo>
                          <a:pt x="69" y="56"/>
                        </a:moveTo>
                        <a:cubicBezTo>
                          <a:pt x="27" y="56"/>
                          <a:pt x="27" y="56"/>
                          <a:pt x="27" y="56"/>
                        </a:cubicBezTo>
                        <a:cubicBezTo>
                          <a:pt x="12" y="56"/>
                          <a:pt x="0" y="44"/>
                          <a:pt x="0" y="28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ubicBezTo>
                          <a:pt x="14" y="0"/>
                          <a:pt x="18" y="4"/>
                          <a:pt x="18" y="9"/>
                        </a:cubicBezTo>
                        <a:cubicBezTo>
                          <a:pt x="18" y="28"/>
                          <a:pt x="18" y="28"/>
                          <a:pt x="18" y="28"/>
                        </a:cubicBezTo>
                        <a:cubicBezTo>
                          <a:pt x="18" y="34"/>
                          <a:pt x="22" y="38"/>
                          <a:pt x="27" y="38"/>
                        </a:cubicBezTo>
                        <a:cubicBezTo>
                          <a:pt x="69" y="38"/>
                          <a:pt x="69" y="38"/>
                          <a:pt x="69" y="38"/>
                        </a:cubicBezTo>
                        <a:cubicBezTo>
                          <a:pt x="74" y="38"/>
                          <a:pt x="78" y="42"/>
                          <a:pt x="78" y="47"/>
                        </a:cubicBezTo>
                        <a:cubicBezTo>
                          <a:pt x="78" y="52"/>
                          <a:pt x="74" y="56"/>
                          <a:pt x="69" y="56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33" name="Freeform 91"/>
                  <p:cNvSpPr>
                    <a:spLocks/>
                  </p:cNvSpPr>
                  <p:nvPr/>
                </p:nvSpPr>
                <p:spPr bwMode="auto">
                  <a:xfrm>
                    <a:off x="6927850" y="1357313"/>
                    <a:ext cx="31750" cy="222250"/>
                  </a:xfrm>
                  <a:custGeom>
                    <a:avLst/>
                    <a:gdLst>
                      <a:gd name="T0" fmla="*/ 15875 w 18"/>
                      <a:gd name="T1" fmla="*/ 222250 h 128"/>
                      <a:gd name="T2" fmla="*/ 0 w 18"/>
                      <a:gd name="T3" fmla="*/ 206623 h 128"/>
                      <a:gd name="T4" fmla="*/ 0 w 18"/>
                      <a:gd name="T5" fmla="*/ 15627 h 128"/>
                      <a:gd name="T6" fmla="*/ 15875 w 18"/>
                      <a:gd name="T7" fmla="*/ 0 h 128"/>
                      <a:gd name="T8" fmla="*/ 31750 w 18"/>
                      <a:gd name="T9" fmla="*/ 15627 h 128"/>
                      <a:gd name="T10" fmla="*/ 31750 w 18"/>
                      <a:gd name="T11" fmla="*/ 206623 h 128"/>
                      <a:gd name="T12" fmla="*/ 15875 w 18"/>
                      <a:gd name="T13" fmla="*/ 222250 h 128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8"/>
                      <a:gd name="T22" fmla="*/ 0 h 128"/>
                      <a:gd name="T23" fmla="*/ 18 w 18"/>
                      <a:gd name="T24" fmla="*/ 128 h 128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8" h="128">
                        <a:moveTo>
                          <a:pt x="9" y="128"/>
                        </a:moveTo>
                        <a:cubicBezTo>
                          <a:pt x="4" y="128"/>
                          <a:pt x="0" y="124"/>
                          <a:pt x="0" y="119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ubicBezTo>
                          <a:pt x="14" y="0"/>
                          <a:pt x="18" y="4"/>
                          <a:pt x="18" y="9"/>
                        </a:cubicBezTo>
                        <a:cubicBezTo>
                          <a:pt x="18" y="119"/>
                          <a:pt x="18" y="119"/>
                          <a:pt x="18" y="119"/>
                        </a:cubicBezTo>
                        <a:cubicBezTo>
                          <a:pt x="18" y="124"/>
                          <a:pt x="14" y="128"/>
                          <a:pt x="9" y="128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34" name="Freeform 92"/>
                  <p:cNvSpPr>
                    <a:spLocks noEditPoints="1"/>
                  </p:cNvSpPr>
                  <p:nvPr/>
                </p:nvSpPr>
                <p:spPr bwMode="auto">
                  <a:xfrm>
                    <a:off x="6927850" y="1509713"/>
                    <a:ext cx="387350" cy="593725"/>
                  </a:xfrm>
                  <a:custGeom>
                    <a:avLst/>
                    <a:gdLst>
                      <a:gd name="T0" fmla="*/ 29529 w 223"/>
                      <a:gd name="T1" fmla="*/ 585019 h 341"/>
                      <a:gd name="T2" fmla="*/ 67743 w 223"/>
                      <a:gd name="T3" fmla="*/ 410906 h 341"/>
                      <a:gd name="T4" fmla="*/ 64269 w 223"/>
                      <a:gd name="T5" fmla="*/ 130585 h 341"/>
                      <a:gd name="T6" fmla="*/ 173700 w 223"/>
                      <a:gd name="T7" fmla="*/ 40046 h 341"/>
                      <a:gd name="T8" fmla="*/ 269234 w 223"/>
                      <a:gd name="T9" fmla="*/ 66163 h 341"/>
                      <a:gd name="T10" fmla="*/ 369980 w 223"/>
                      <a:gd name="T11" fmla="*/ 13929 h 341"/>
                      <a:gd name="T12" fmla="*/ 375191 w 223"/>
                      <a:gd name="T13" fmla="*/ 78351 h 341"/>
                      <a:gd name="T14" fmla="*/ 283130 w 223"/>
                      <a:gd name="T15" fmla="*/ 170631 h 341"/>
                      <a:gd name="T16" fmla="*/ 250127 w 223"/>
                      <a:gd name="T17" fmla="*/ 290769 h 341"/>
                      <a:gd name="T18" fmla="*/ 298763 w 223"/>
                      <a:gd name="T19" fmla="*/ 402201 h 341"/>
                      <a:gd name="T20" fmla="*/ 293552 w 223"/>
                      <a:gd name="T21" fmla="*/ 590243 h 341"/>
                      <a:gd name="T22" fmla="*/ 237968 w 223"/>
                      <a:gd name="T23" fmla="*/ 553679 h 341"/>
                      <a:gd name="T24" fmla="*/ 168489 w 223"/>
                      <a:gd name="T25" fmla="*/ 370860 h 341"/>
                      <a:gd name="T26" fmla="*/ 156330 w 223"/>
                      <a:gd name="T27" fmla="*/ 445729 h 341"/>
                      <a:gd name="T28" fmla="*/ 66006 w 223"/>
                      <a:gd name="T29" fmla="*/ 590243 h 341"/>
                      <a:gd name="T30" fmla="*/ 156330 w 223"/>
                      <a:gd name="T31" fmla="*/ 69645 h 341"/>
                      <a:gd name="T32" fmla="*/ 99009 w 223"/>
                      <a:gd name="T33" fmla="*/ 257687 h 341"/>
                      <a:gd name="T34" fmla="*/ 97272 w 223"/>
                      <a:gd name="T35" fmla="*/ 423094 h 341"/>
                      <a:gd name="T36" fmla="*/ 46899 w 223"/>
                      <a:gd name="T37" fmla="*/ 557161 h 341"/>
                      <a:gd name="T38" fmla="*/ 67743 w 223"/>
                      <a:gd name="T39" fmla="*/ 550197 h 341"/>
                      <a:gd name="T40" fmla="*/ 145908 w 223"/>
                      <a:gd name="T41" fmla="*/ 320368 h 341"/>
                      <a:gd name="T42" fmla="*/ 175437 w 223"/>
                      <a:gd name="T43" fmla="*/ 316885 h 341"/>
                      <a:gd name="T44" fmla="*/ 237968 w 223"/>
                      <a:gd name="T45" fmla="*/ 430059 h 341"/>
                      <a:gd name="T46" fmla="*/ 269234 w 223"/>
                      <a:gd name="T47" fmla="*/ 546715 h 341"/>
                      <a:gd name="T48" fmla="*/ 284867 w 223"/>
                      <a:gd name="T49" fmla="*/ 558902 h 341"/>
                      <a:gd name="T50" fmla="*/ 269234 w 223"/>
                      <a:gd name="T51" fmla="*/ 409165 h 341"/>
                      <a:gd name="T52" fmla="*/ 218861 w 223"/>
                      <a:gd name="T53" fmla="*/ 294251 h 341"/>
                      <a:gd name="T54" fmla="*/ 217124 w 223"/>
                      <a:gd name="T55" fmla="*/ 146255 h 341"/>
                      <a:gd name="T56" fmla="*/ 222335 w 223"/>
                      <a:gd name="T57" fmla="*/ 127102 h 341"/>
                      <a:gd name="T58" fmla="*/ 283130 w 223"/>
                      <a:gd name="T59" fmla="*/ 137549 h 341"/>
                      <a:gd name="T60" fmla="*/ 356084 w 223"/>
                      <a:gd name="T61" fmla="*/ 48752 h 341"/>
                      <a:gd name="T62" fmla="*/ 333503 w 223"/>
                      <a:gd name="T63" fmla="*/ 40046 h 341"/>
                      <a:gd name="T64" fmla="*/ 270971 w 223"/>
                      <a:gd name="T65" fmla="*/ 99244 h 341"/>
                      <a:gd name="T66" fmla="*/ 175437 w 223"/>
                      <a:gd name="T67" fmla="*/ 71386 h 341"/>
                      <a:gd name="T68" fmla="*/ 173700 w 223"/>
                      <a:gd name="T69" fmla="*/ 71386 h 341"/>
                      <a:gd name="T70" fmla="*/ 170226 w 223"/>
                      <a:gd name="T71" fmla="*/ 71386 h 341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223"/>
                      <a:gd name="T109" fmla="*/ 0 h 341"/>
                      <a:gd name="T110" fmla="*/ 223 w 223"/>
                      <a:gd name="T111" fmla="*/ 341 h 341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223" h="341">
                        <a:moveTo>
                          <a:pt x="31" y="340"/>
                        </a:moveTo>
                        <a:cubicBezTo>
                          <a:pt x="26" y="340"/>
                          <a:pt x="21" y="338"/>
                          <a:pt x="17" y="336"/>
                        </a:cubicBezTo>
                        <a:cubicBezTo>
                          <a:pt x="4" y="328"/>
                          <a:pt x="0" y="310"/>
                          <a:pt x="7" y="296"/>
                        </a:cubicBezTo>
                        <a:cubicBezTo>
                          <a:pt x="39" y="236"/>
                          <a:pt x="39" y="236"/>
                          <a:pt x="39" y="236"/>
                        </a:cubicBezTo>
                        <a:cubicBezTo>
                          <a:pt x="39" y="148"/>
                          <a:pt x="39" y="148"/>
                          <a:pt x="39" y="148"/>
                        </a:cubicBezTo>
                        <a:cubicBezTo>
                          <a:pt x="37" y="75"/>
                          <a:pt x="37" y="75"/>
                          <a:pt x="37" y="75"/>
                        </a:cubicBezTo>
                        <a:cubicBezTo>
                          <a:pt x="37" y="46"/>
                          <a:pt x="61" y="22"/>
                          <a:pt x="90" y="22"/>
                        </a:cubicBezTo>
                        <a:cubicBezTo>
                          <a:pt x="93" y="22"/>
                          <a:pt x="97" y="22"/>
                          <a:pt x="100" y="23"/>
                        </a:cubicBezTo>
                        <a:cubicBezTo>
                          <a:pt x="101" y="23"/>
                          <a:pt x="101" y="23"/>
                          <a:pt x="102" y="23"/>
                        </a:cubicBezTo>
                        <a:cubicBezTo>
                          <a:pt x="155" y="38"/>
                          <a:pt x="155" y="38"/>
                          <a:pt x="155" y="38"/>
                        </a:cubicBezTo>
                        <a:cubicBezTo>
                          <a:pt x="178" y="12"/>
                          <a:pt x="178" y="12"/>
                          <a:pt x="178" y="12"/>
                        </a:cubicBezTo>
                        <a:cubicBezTo>
                          <a:pt x="187" y="1"/>
                          <a:pt x="202" y="0"/>
                          <a:pt x="213" y="8"/>
                        </a:cubicBezTo>
                        <a:cubicBezTo>
                          <a:pt x="219" y="13"/>
                          <a:pt x="222" y="19"/>
                          <a:pt x="223" y="26"/>
                        </a:cubicBezTo>
                        <a:cubicBezTo>
                          <a:pt x="223" y="33"/>
                          <a:pt x="221" y="40"/>
                          <a:pt x="216" y="45"/>
                        </a:cubicBezTo>
                        <a:cubicBezTo>
                          <a:pt x="172" y="95"/>
                          <a:pt x="172" y="95"/>
                          <a:pt x="172" y="95"/>
                        </a:cubicBezTo>
                        <a:cubicBezTo>
                          <a:pt x="170" y="97"/>
                          <a:pt x="167" y="98"/>
                          <a:pt x="163" y="98"/>
                        </a:cubicBezTo>
                        <a:cubicBezTo>
                          <a:pt x="143" y="92"/>
                          <a:pt x="143" y="92"/>
                          <a:pt x="143" y="92"/>
                        </a:cubicBezTo>
                        <a:cubicBezTo>
                          <a:pt x="144" y="167"/>
                          <a:pt x="144" y="167"/>
                          <a:pt x="144" y="167"/>
                        </a:cubicBezTo>
                        <a:cubicBezTo>
                          <a:pt x="172" y="229"/>
                          <a:pt x="172" y="229"/>
                          <a:pt x="172" y="229"/>
                        </a:cubicBezTo>
                        <a:cubicBezTo>
                          <a:pt x="172" y="229"/>
                          <a:pt x="172" y="230"/>
                          <a:pt x="172" y="231"/>
                        </a:cubicBezTo>
                        <a:cubicBezTo>
                          <a:pt x="188" y="305"/>
                          <a:pt x="188" y="305"/>
                          <a:pt x="188" y="305"/>
                        </a:cubicBezTo>
                        <a:cubicBezTo>
                          <a:pt x="191" y="320"/>
                          <a:pt x="183" y="335"/>
                          <a:pt x="169" y="339"/>
                        </a:cubicBezTo>
                        <a:cubicBezTo>
                          <a:pt x="163" y="341"/>
                          <a:pt x="156" y="340"/>
                          <a:pt x="150" y="336"/>
                        </a:cubicBezTo>
                        <a:cubicBezTo>
                          <a:pt x="144" y="332"/>
                          <a:pt x="139" y="326"/>
                          <a:pt x="137" y="318"/>
                        </a:cubicBezTo>
                        <a:cubicBezTo>
                          <a:pt x="120" y="253"/>
                          <a:pt x="120" y="253"/>
                          <a:pt x="120" y="253"/>
                        </a:cubicBezTo>
                        <a:cubicBezTo>
                          <a:pt x="97" y="213"/>
                          <a:pt x="97" y="213"/>
                          <a:pt x="97" y="213"/>
                        </a:cubicBezTo>
                        <a:cubicBezTo>
                          <a:pt x="90" y="253"/>
                          <a:pt x="90" y="253"/>
                          <a:pt x="90" y="253"/>
                        </a:cubicBezTo>
                        <a:cubicBezTo>
                          <a:pt x="90" y="254"/>
                          <a:pt x="90" y="255"/>
                          <a:pt x="90" y="256"/>
                        </a:cubicBezTo>
                        <a:cubicBezTo>
                          <a:pt x="55" y="324"/>
                          <a:pt x="55" y="324"/>
                          <a:pt x="55" y="324"/>
                        </a:cubicBezTo>
                        <a:cubicBezTo>
                          <a:pt x="51" y="331"/>
                          <a:pt x="45" y="337"/>
                          <a:pt x="38" y="339"/>
                        </a:cubicBezTo>
                        <a:cubicBezTo>
                          <a:pt x="35" y="339"/>
                          <a:pt x="33" y="340"/>
                          <a:pt x="31" y="340"/>
                        </a:cubicBezTo>
                        <a:close/>
                        <a:moveTo>
                          <a:pt x="90" y="40"/>
                        </a:moveTo>
                        <a:cubicBezTo>
                          <a:pt x="71" y="40"/>
                          <a:pt x="55" y="55"/>
                          <a:pt x="55" y="75"/>
                        </a:cubicBezTo>
                        <a:cubicBezTo>
                          <a:pt x="57" y="148"/>
                          <a:pt x="57" y="148"/>
                          <a:pt x="57" y="148"/>
                        </a:cubicBezTo>
                        <a:cubicBezTo>
                          <a:pt x="57" y="238"/>
                          <a:pt x="57" y="238"/>
                          <a:pt x="57" y="238"/>
                        </a:cubicBezTo>
                        <a:cubicBezTo>
                          <a:pt x="57" y="240"/>
                          <a:pt x="57" y="241"/>
                          <a:pt x="56" y="243"/>
                        </a:cubicBezTo>
                        <a:cubicBezTo>
                          <a:pt x="23" y="304"/>
                          <a:pt x="23" y="304"/>
                          <a:pt x="23" y="304"/>
                        </a:cubicBezTo>
                        <a:cubicBezTo>
                          <a:pt x="20" y="310"/>
                          <a:pt x="22" y="317"/>
                          <a:pt x="27" y="320"/>
                        </a:cubicBezTo>
                        <a:cubicBezTo>
                          <a:pt x="29" y="322"/>
                          <a:pt x="31" y="322"/>
                          <a:pt x="33" y="321"/>
                        </a:cubicBezTo>
                        <a:cubicBezTo>
                          <a:pt x="35" y="321"/>
                          <a:pt x="37" y="319"/>
                          <a:pt x="39" y="316"/>
                        </a:cubicBezTo>
                        <a:cubicBezTo>
                          <a:pt x="73" y="249"/>
                          <a:pt x="73" y="249"/>
                          <a:pt x="73" y="249"/>
                        </a:cubicBezTo>
                        <a:cubicBezTo>
                          <a:pt x="84" y="184"/>
                          <a:pt x="84" y="184"/>
                          <a:pt x="84" y="184"/>
                        </a:cubicBezTo>
                        <a:cubicBezTo>
                          <a:pt x="85" y="181"/>
                          <a:pt x="88" y="178"/>
                          <a:pt x="91" y="177"/>
                        </a:cubicBezTo>
                        <a:cubicBezTo>
                          <a:pt x="95" y="177"/>
                          <a:pt x="99" y="178"/>
                          <a:pt x="101" y="182"/>
                        </a:cubicBezTo>
                        <a:cubicBezTo>
                          <a:pt x="136" y="245"/>
                          <a:pt x="136" y="245"/>
                          <a:pt x="136" y="245"/>
                        </a:cubicBezTo>
                        <a:cubicBezTo>
                          <a:pt x="136" y="246"/>
                          <a:pt x="137" y="246"/>
                          <a:pt x="137" y="247"/>
                        </a:cubicBezTo>
                        <a:cubicBezTo>
                          <a:pt x="155" y="314"/>
                          <a:pt x="155" y="314"/>
                          <a:pt x="155" y="314"/>
                        </a:cubicBezTo>
                        <a:cubicBezTo>
                          <a:pt x="155" y="314"/>
                          <a:pt x="155" y="314"/>
                          <a:pt x="155" y="314"/>
                        </a:cubicBezTo>
                        <a:cubicBezTo>
                          <a:pt x="156" y="317"/>
                          <a:pt x="157" y="319"/>
                          <a:pt x="159" y="321"/>
                        </a:cubicBezTo>
                        <a:cubicBezTo>
                          <a:pt x="160" y="321"/>
                          <a:pt x="162" y="322"/>
                          <a:pt x="164" y="321"/>
                        </a:cubicBezTo>
                        <a:cubicBezTo>
                          <a:pt x="169" y="320"/>
                          <a:pt x="172" y="314"/>
                          <a:pt x="170" y="309"/>
                        </a:cubicBezTo>
                        <a:cubicBezTo>
                          <a:pt x="155" y="235"/>
                          <a:pt x="155" y="235"/>
                          <a:pt x="155" y="235"/>
                        </a:cubicBezTo>
                        <a:cubicBezTo>
                          <a:pt x="127" y="173"/>
                          <a:pt x="127" y="173"/>
                          <a:pt x="127" y="173"/>
                        </a:cubicBezTo>
                        <a:cubicBezTo>
                          <a:pt x="126" y="172"/>
                          <a:pt x="126" y="171"/>
                          <a:pt x="126" y="169"/>
                        </a:cubicBezTo>
                        <a:cubicBezTo>
                          <a:pt x="125" y="84"/>
                          <a:pt x="125" y="84"/>
                          <a:pt x="125" y="84"/>
                        </a:cubicBezTo>
                        <a:cubicBezTo>
                          <a:pt x="125" y="84"/>
                          <a:pt x="125" y="84"/>
                          <a:pt x="125" y="84"/>
                        </a:cubicBezTo>
                        <a:cubicBezTo>
                          <a:pt x="125" y="80"/>
                          <a:pt x="125" y="80"/>
                          <a:pt x="125" y="80"/>
                        </a:cubicBezTo>
                        <a:cubicBezTo>
                          <a:pt x="125" y="78"/>
                          <a:pt x="126" y="75"/>
                          <a:pt x="128" y="73"/>
                        </a:cubicBezTo>
                        <a:cubicBezTo>
                          <a:pt x="131" y="72"/>
                          <a:pt x="134" y="71"/>
                          <a:pt x="136" y="72"/>
                        </a:cubicBezTo>
                        <a:cubicBezTo>
                          <a:pt x="163" y="79"/>
                          <a:pt x="163" y="79"/>
                          <a:pt x="163" y="79"/>
                        </a:cubicBezTo>
                        <a:cubicBezTo>
                          <a:pt x="203" y="33"/>
                          <a:pt x="203" y="33"/>
                          <a:pt x="203" y="33"/>
                        </a:cubicBezTo>
                        <a:cubicBezTo>
                          <a:pt x="204" y="32"/>
                          <a:pt x="205" y="30"/>
                          <a:pt x="205" y="28"/>
                        </a:cubicBezTo>
                        <a:cubicBezTo>
                          <a:pt x="204" y="25"/>
                          <a:pt x="203" y="24"/>
                          <a:pt x="202" y="22"/>
                        </a:cubicBezTo>
                        <a:cubicBezTo>
                          <a:pt x="199" y="20"/>
                          <a:pt x="194" y="20"/>
                          <a:pt x="192" y="23"/>
                        </a:cubicBezTo>
                        <a:cubicBezTo>
                          <a:pt x="165" y="54"/>
                          <a:pt x="165" y="54"/>
                          <a:pt x="165" y="54"/>
                        </a:cubicBezTo>
                        <a:cubicBezTo>
                          <a:pt x="163" y="57"/>
                          <a:pt x="159" y="58"/>
                          <a:pt x="156" y="57"/>
                        </a:cubicBezTo>
                        <a:cubicBezTo>
                          <a:pt x="101" y="42"/>
                          <a:pt x="101" y="42"/>
                          <a:pt x="101" y="42"/>
                        </a:cubicBezTo>
                        <a:cubicBezTo>
                          <a:pt x="101" y="41"/>
                          <a:pt x="101" y="41"/>
                          <a:pt x="101" y="41"/>
                        </a:cubicBezTo>
                        <a:cubicBezTo>
                          <a:pt x="101" y="41"/>
                          <a:pt x="101" y="41"/>
                          <a:pt x="101" y="41"/>
                        </a:cubicBezTo>
                        <a:cubicBezTo>
                          <a:pt x="100" y="41"/>
                          <a:pt x="100" y="41"/>
                          <a:pt x="100" y="41"/>
                        </a:cubicBezTo>
                        <a:cubicBezTo>
                          <a:pt x="98" y="41"/>
                          <a:pt x="98" y="41"/>
                          <a:pt x="98" y="41"/>
                        </a:cubicBezTo>
                        <a:cubicBezTo>
                          <a:pt x="98" y="41"/>
                          <a:pt x="98" y="41"/>
                          <a:pt x="98" y="41"/>
                        </a:cubicBezTo>
                        <a:cubicBezTo>
                          <a:pt x="95" y="40"/>
                          <a:pt x="92" y="40"/>
                          <a:pt x="90" y="40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</p:grpSp>
            <p:pic>
              <p:nvPicPr>
                <p:cNvPr id="102" name="图片 101"/>
                <p:cNvPicPr>
                  <a:picLocks noChangeAspect="1"/>
                </p:cNvPicPr>
                <p:nvPr/>
              </p:nvPicPr>
              <p:blipFill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2644106" y="1289218"/>
                  <a:ext cx="594374" cy="264569"/>
                </a:xfrm>
                <a:prstGeom prst="rect">
                  <a:avLst/>
                </a:prstGeom>
              </p:spPr>
            </p:pic>
            <p:grpSp>
              <p:nvGrpSpPr>
                <p:cNvPr id="103" name="组合 229"/>
                <p:cNvGrpSpPr>
                  <a:grpSpLocks/>
                </p:cNvGrpSpPr>
                <p:nvPr/>
              </p:nvGrpSpPr>
              <p:grpSpPr bwMode="auto">
                <a:xfrm>
                  <a:off x="2055632" y="1723262"/>
                  <a:ext cx="181490" cy="270327"/>
                  <a:chOff x="6824662" y="1225550"/>
                  <a:chExt cx="490538" cy="877888"/>
                </a:xfrm>
              </p:grpSpPr>
              <p:sp>
                <p:nvSpPr>
                  <p:cNvPr id="117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6859587" y="1693863"/>
                    <a:ext cx="69850" cy="69850"/>
                  </a:xfrm>
                  <a:prstGeom prst="ellipse">
                    <a:avLst/>
                  </a:pr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endParaRPr lang="zh-CN" altLang="en-US" sz="2139"/>
                  </a:p>
                </p:txBody>
              </p:sp>
              <p:sp>
                <p:nvSpPr>
                  <p:cNvPr id="118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6859587" y="1587500"/>
                    <a:ext cx="69850" cy="69850"/>
                  </a:xfrm>
                  <a:prstGeom prst="ellipse">
                    <a:avLst/>
                  </a:pr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defTabSz="4540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endParaRPr lang="zh-CN" altLang="en-US" sz="2139"/>
                  </a:p>
                </p:txBody>
              </p:sp>
              <p:sp>
                <p:nvSpPr>
                  <p:cNvPr id="119" name="Freeform 86"/>
                  <p:cNvSpPr>
                    <a:spLocks/>
                  </p:cNvSpPr>
                  <p:nvPr/>
                </p:nvSpPr>
                <p:spPr bwMode="auto">
                  <a:xfrm>
                    <a:off x="6877050" y="1298575"/>
                    <a:ext cx="138112" cy="53975"/>
                  </a:xfrm>
                  <a:custGeom>
                    <a:avLst/>
                    <a:gdLst>
                      <a:gd name="T0" fmla="*/ 17483 w 79"/>
                      <a:gd name="T1" fmla="*/ 53975 h 31"/>
                      <a:gd name="T2" fmla="*/ 6993 w 79"/>
                      <a:gd name="T3" fmla="*/ 50493 h 31"/>
                      <a:gd name="T4" fmla="*/ 5245 w 79"/>
                      <a:gd name="T5" fmla="*/ 27858 h 31"/>
                      <a:gd name="T6" fmla="*/ 68182 w 79"/>
                      <a:gd name="T7" fmla="*/ 0 h 31"/>
                      <a:gd name="T8" fmla="*/ 131119 w 79"/>
                      <a:gd name="T9" fmla="*/ 24376 h 31"/>
                      <a:gd name="T10" fmla="*/ 131119 w 79"/>
                      <a:gd name="T11" fmla="*/ 47010 h 31"/>
                      <a:gd name="T12" fmla="*/ 108392 w 79"/>
                      <a:gd name="T13" fmla="*/ 47010 h 31"/>
                      <a:gd name="T14" fmla="*/ 68182 w 79"/>
                      <a:gd name="T15" fmla="*/ 31340 h 31"/>
                      <a:gd name="T16" fmla="*/ 29720 w 79"/>
                      <a:gd name="T17" fmla="*/ 48752 h 31"/>
                      <a:gd name="T18" fmla="*/ 17483 w 79"/>
                      <a:gd name="T19" fmla="*/ 53975 h 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79"/>
                      <a:gd name="T31" fmla="*/ 0 h 31"/>
                      <a:gd name="T32" fmla="*/ 79 w 79"/>
                      <a:gd name="T33" fmla="*/ 31 h 3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79" h="31">
                        <a:moveTo>
                          <a:pt x="10" y="31"/>
                        </a:moveTo>
                        <a:cubicBezTo>
                          <a:pt x="8" y="31"/>
                          <a:pt x="6" y="30"/>
                          <a:pt x="4" y="29"/>
                        </a:cubicBezTo>
                        <a:cubicBezTo>
                          <a:pt x="0" y="25"/>
                          <a:pt x="0" y="20"/>
                          <a:pt x="3" y="16"/>
                        </a:cubicBezTo>
                        <a:cubicBezTo>
                          <a:pt x="13" y="6"/>
                          <a:pt x="25" y="1"/>
                          <a:pt x="39" y="0"/>
                        </a:cubicBezTo>
                        <a:cubicBezTo>
                          <a:pt x="52" y="0"/>
                          <a:pt x="65" y="5"/>
                          <a:pt x="75" y="14"/>
                        </a:cubicBezTo>
                        <a:cubicBezTo>
                          <a:pt x="78" y="17"/>
                          <a:pt x="79" y="23"/>
                          <a:pt x="75" y="27"/>
                        </a:cubicBezTo>
                        <a:cubicBezTo>
                          <a:pt x="72" y="30"/>
                          <a:pt x="66" y="31"/>
                          <a:pt x="62" y="27"/>
                        </a:cubicBezTo>
                        <a:cubicBezTo>
                          <a:pt x="56" y="21"/>
                          <a:pt x="48" y="18"/>
                          <a:pt x="39" y="18"/>
                        </a:cubicBezTo>
                        <a:cubicBezTo>
                          <a:pt x="31" y="19"/>
                          <a:pt x="23" y="22"/>
                          <a:pt x="17" y="28"/>
                        </a:cubicBezTo>
                        <a:cubicBezTo>
                          <a:pt x="15" y="30"/>
                          <a:pt x="12" y="31"/>
                          <a:pt x="10" y="31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20" name="Freeform 87"/>
                  <p:cNvSpPr>
                    <a:spLocks/>
                  </p:cNvSpPr>
                  <p:nvPr/>
                </p:nvSpPr>
                <p:spPr bwMode="auto">
                  <a:xfrm>
                    <a:off x="6824662" y="1225550"/>
                    <a:ext cx="238125" cy="77788"/>
                  </a:xfrm>
                  <a:custGeom>
                    <a:avLst/>
                    <a:gdLst>
                      <a:gd name="T0" fmla="*/ 17381 w 137"/>
                      <a:gd name="T1" fmla="*/ 77788 h 45"/>
                      <a:gd name="T2" fmla="*/ 6953 w 137"/>
                      <a:gd name="T3" fmla="*/ 72602 h 45"/>
                      <a:gd name="T4" fmla="*/ 5214 w 137"/>
                      <a:gd name="T5" fmla="*/ 51859 h 45"/>
                      <a:gd name="T6" fmla="*/ 116455 w 137"/>
                      <a:gd name="T7" fmla="*/ 1729 h 45"/>
                      <a:gd name="T8" fmla="*/ 231172 w 137"/>
                      <a:gd name="T9" fmla="*/ 44944 h 45"/>
                      <a:gd name="T10" fmla="*/ 232911 w 137"/>
                      <a:gd name="T11" fmla="*/ 67416 h 45"/>
                      <a:gd name="T12" fmla="*/ 210315 w 137"/>
                      <a:gd name="T13" fmla="*/ 67416 h 45"/>
                      <a:gd name="T14" fmla="*/ 118193 w 137"/>
                      <a:gd name="T15" fmla="*/ 32844 h 45"/>
                      <a:gd name="T16" fmla="*/ 27810 w 137"/>
                      <a:gd name="T17" fmla="*/ 72602 h 45"/>
                      <a:gd name="T18" fmla="*/ 17381 w 137"/>
                      <a:gd name="T19" fmla="*/ 77788 h 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37"/>
                      <a:gd name="T31" fmla="*/ 0 h 45"/>
                      <a:gd name="T32" fmla="*/ 137 w 137"/>
                      <a:gd name="T33" fmla="*/ 45 h 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37" h="45">
                        <a:moveTo>
                          <a:pt x="10" y="45"/>
                        </a:moveTo>
                        <a:cubicBezTo>
                          <a:pt x="8" y="45"/>
                          <a:pt x="5" y="44"/>
                          <a:pt x="4" y="42"/>
                        </a:cubicBezTo>
                        <a:cubicBezTo>
                          <a:pt x="0" y="39"/>
                          <a:pt x="0" y="33"/>
                          <a:pt x="3" y="30"/>
                        </a:cubicBezTo>
                        <a:cubicBezTo>
                          <a:pt x="20" y="12"/>
                          <a:pt x="43" y="2"/>
                          <a:pt x="67" y="1"/>
                        </a:cubicBezTo>
                        <a:cubicBezTo>
                          <a:pt x="92" y="0"/>
                          <a:pt x="115" y="9"/>
                          <a:pt x="133" y="26"/>
                        </a:cubicBezTo>
                        <a:cubicBezTo>
                          <a:pt x="137" y="29"/>
                          <a:pt x="137" y="35"/>
                          <a:pt x="134" y="39"/>
                        </a:cubicBezTo>
                        <a:cubicBezTo>
                          <a:pt x="130" y="42"/>
                          <a:pt x="124" y="42"/>
                          <a:pt x="121" y="39"/>
                        </a:cubicBezTo>
                        <a:cubicBezTo>
                          <a:pt x="107" y="25"/>
                          <a:pt x="88" y="18"/>
                          <a:pt x="68" y="19"/>
                        </a:cubicBezTo>
                        <a:cubicBezTo>
                          <a:pt x="48" y="19"/>
                          <a:pt x="30" y="28"/>
                          <a:pt x="16" y="42"/>
                        </a:cubicBezTo>
                        <a:cubicBezTo>
                          <a:pt x="15" y="44"/>
                          <a:pt x="12" y="45"/>
                          <a:pt x="10" y="45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21" name="Freeform 88"/>
                  <p:cNvSpPr>
                    <a:spLocks noEditPoints="1"/>
                  </p:cNvSpPr>
                  <p:nvPr/>
                </p:nvSpPr>
                <p:spPr bwMode="auto">
                  <a:xfrm>
                    <a:off x="7005637" y="1392238"/>
                    <a:ext cx="150812" cy="150813"/>
                  </a:xfrm>
                  <a:custGeom>
                    <a:avLst/>
                    <a:gdLst>
                      <a:gd name="T0" fmla="*/ 76273 w 87"/>
                      <a:gd name="T1" fmla="*/ 150813 h 87"/>
                      <a:gd name="T2" fmla="*/ 0 w 87"/>
                      <a:gd name="T3" fmla="*/ 74540 h 87"/>
                      <a:gd name="T4" fmla="*/ 76273 w 87"/>
                      <a:gd name="T5" fmla="*/ 0 h 87"/>
                      <a:gd name="T6" fmla="*/ 150812 w 87"/>
                      <a:gd name="T7" fmla="*/ 74540 h 87"/>
                      <a:gd name="T8" fmla="*/ 76273 w 87"/>
                      <a:gd name="T9" fmla="*/ 150813 h 87"/>
                      <a:gd name="T10" fmla="*/ 76273 w 87"/>
                      <a:gd name="T11" fmla="*/ 31203 h 87"/>
                      <a:gd name="T12" fmla="*/ 31202 w 87"/>
                      <a:gd name="T13" fmla="*/ 74540 h 87"/>
                      <a:gd name="T14" fmla="*/ 76273 w 87"/>
                      <a:gd name="T15" fmla="*/ 119610 h 87"/>
                      <a:gd name="T16" fmla="*/ 119610 w 87"/>
                      <a:gd name="T17" fmla="*/ 74540 h 87"/>
                      <a:gd name="T18" fmla="*/ 76273 w 87"/>
                      <a:gd name="T19" fmla="*/ 31203 h 8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87"/>
                      <a:gd name="T31" fmla="*/ 0 h 87"/>
                      <a:gd name="T32" fmla="*/ 87 w 87"/>
                      <a:gd name="T33" fmla="*/ 87 h 8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87" h="87">
                        <a:moveTo>
                          <a:pt x="44" y="87"/>
                        </a:moveTo>
                        <a:cubicBezTo>
                          <a:pt x="20" y="87"/>
                          <a:pt x="0" y="67"/>
                          <a:pt x="0" y="43"/>
                        </a:cubicBezTo>
                        <a:cubicBezTo>
                          <a:pt x="0" y="19"/>
                          <a:pt x="20" y="0"/>
                          <a:pt x="44" y="0"/>
                        </a:cubicBezTo>
                        <a:cubicBezTo>
                          <a:pt x="68" y="0"/>
                          <a:pt x="87" y="19"/>
                          <a:pt x="87" y="43"/>
                        </a:cubicBezTo>
                        <a:cubicBezTo>
                          <a:pt x="87" y="67"/>
                          <a:pt x="68" y="87"/>
                          <a:pt x="44" y="87"/>
                        </a:cubicBezTo>
                        <a:close/>
                        <a:moveTo>
                          <a:pt x="44" y="18"/>
                        </a:moveTo>
                        <a:cubicBezTo>
                          <a:pt x="30" y="18"/>
                          <a:pt x="18" y="29"/>
                          <a:pt x="18" y="43"/>
                        </a:cubicBezTo>
                        <a:cubicBezTo>
                          <a:pt x="18" y="58"/>
                          <a:pt x="30" y="69"/>
                          <a:pt x="44" y="69"/>
                        </a:cubicBezTo>
                        <a:cubicBezTo>
                          <a:pt x="58" y="69"/>
                          <a:pt x="69" y="58"/>
                          <a:pt x="69" y="43"/>
                        </a:cubicBezTo>
                        <a:cubicBezTo>
                          <a:pt x="69" y="29"/>
                          <a:pt x="58" y="18"/>
                          <a:pt x="44" y="18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22" name="Freeform 89"/>
                  <p:cNvSpPr>
                    <a:spLocks/>
                  </p:cNvSpPr>
                  <p:nvPr/>
                </p:nvSpPr>
                <p:spPr bwMode="auto">
                  <a:xfrm>
                    <a:off x="6881812" y="1547813"/>
                    <a:ext cx="173037" cy="90488"/>
                  </a:xfrm>
                  <a:custGeom>
                    <a:avLst/>
                    <a:gdLst>
                      <a:gd name="T0" fmla="*/ 15731 w 99"/>
                      <a:gd name="T1" fmla="*/ 90488 h 52"/>
                      <a:gd name="T2" fmla="*/ 0 w 99"/>
                      <a:gd name="T3" fmla="*/ 74827 h 52"/>
                      <a:gd name="T4" fmla="*/ 0 w 99"/>
                      <a:gd name="T5" fmla="*/ 46984 h 52"/>
                      <a:gd name="T6" fmla="*/ 47192 w 99"/>
                      <a:gd name="T7" fmla="*/ 0 h 52"/>
                      <a:gd name="T8" fmla="*/ 157306 w 99"/>
                      <a:gd name="T9" fmla="*/ 0 h 52"/>
                      <a:gd name="T10" fmla="*/ 173037 w 99"/>
                      <a:gd name="T11" fmla="*/ 15661 h 52"/>
                      <a:gd name="T12" fmla="*/ 157306 w 99"/>
                      <a:gd name="T13" fmla="*/ 31323 h 52"/>
                      <a:gd name="T14" fmla="*/ 47192 w 99"/>
                      <a:gd name="T15" fmla="*/ 31323 h 52"/>
                      <a:gd name="T16" fmla="*/ 31461 w 99"/>
                      <a:gd name="T17" fmla="*/ 46984 h 52"/>
                      <a:gd name="T18" fmla="*/ 31461 w 99"/>
                      <a:gd name="T19" fmla="*/ 74827 h 52"/>
                      <a:gd name="T20" fmla="*/ 15731 w 99"/>
                      <a:gd name="T21" fmla="*/ 90488 h 5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99"/>
                      <a:gd name="T34" fmla="*/ 0 h 52"/>
                      <a:gd name="T35" fmla="*/ 99 w 99"/>
                      <a:gd name="T36" fmla="*/ 52 h 5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99" h="52">
                        <a:moveTo>
                          <a:pt x="9" y="52"/>
                        </a:moveTo>
                        <a:cubicBezTo>
                          <a:pt x="4" y="52"/>
                          <a:pt x="0" y="48"/>
                          <a:pt x="0" y="43"/>
                        </a:cubicBezTo>
                        <a:cubicBezTo>
                          <a:pt x="0" y="27"/>
                          <a:pt x="0" y="27"/>
                          <a:pt x="0" y="27"/>
                        </a:cubicBezTo>
                        <a:cubicBezTo>
                          <a:pt x="0" y="12"/>
                          <a:pt x="12" y="0"/>
                          <a:pt x="27" y="0"/>
                        </a:cubicBezTo>
                        <a:cubicBezTo>
                          <a:pt x="90" y="0"/>
                          <a:pt x="90" y="0"/>
                          <a:pt x="90" y="0"/>
                        </a:cubicBezTo>
                        <a:cubicBezTo>
                          <a:pt x="95" y="0"/>
                          <a:pt x="99" y="4"/>
                          <a:pt x="99" y="9"/>
                        </a:cubicBezTo>
                        <a:cubicBezTo>
                          <a:pt x="99" y="14"/>
                          <a:pt x="95" y="18"/>
                          <a:pt x="90" y="18"/>
                        </a:cubicBezTo>
                        <a:cubicBezTo>
                          <a:pt x="27" y="18"/>
                          <a:pt x="27" y="18"/>
                          <a:pt x="27" y="18"/>
                        </a:cubicBezTo>
                        <a:cubicBezTo>
                          <a:pt x="22" y="18"/>
                          <a:pt x="18" y="22"/>
                          <a:pt x="18" y="27"/>
                        </a:cubicBezTo>
                        <a:cubicBezTo>
                          <a:pt x="18" y="43"/>
                          <a:pt x="18" y="43"/>
                          <a:pt x="18" y="43"/>
                        </a:cubicBezTo>
                        <a:cubicBezTo>
                          <a:pt x="18" y="48"/>
                          <a:pt x="14" y="52"/>
                          <a:pt x="9" y="52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23" name="Freeform 90"/>
                  <p:cNvSpPr>
                    <a:spLocks/>
                  </p:cNvSpPr>
                  <p:nvPr/>
                </p:nvSpPr>
                <p:spPr bwMode="auto">
                  <a:xfrm>
                    <a:off x="6881812" y="1706563"/>
                    <a:ext cx="136525" cy="96838"/>
                  </a:xfrm>
                  <a:custGeom>
                    <a:avLst/>
                    <a:gdLst>
                      <a:gd name="T0" fmla="*/ 120772 w 78"/>
                      <a:gd name="T1" fmla="*/ 96838 h 56"/>
                      <a:gd name="T2" fmla="*/ 47259 w 78"/>
                      <a:gd name="T3" fmla="*/ 96838 h 56"/>
                      <a:gd name="T4" fmla="*/ 0 w 78"/>
                      <a:gd name="T5" fmla="*/ 48419 h 56"/>
                      <a:gd name="T6" fmla="*/ 0 w 78"/>
                      <a:gd name="T7" fmla="*/ 15563 h 56"/>
                      <a:gd name="T8" fmla="*/ 15753 w 78"/>
                      <a:gd name="T9" fmla="*/ 0 h 56"/>
                      <a:gd name="T10" fmla="*/ 31506 w 78"/>
                      <a:gd name="T11" fmla="*/ 15563 h 56"/>
                      <a:gd name="T12" fmla="*/ 31506 w 78"/>
                      <a:gd name="T13" fmla="*/ 48419 h 56"/>
                      <a:gd name="T14" fmla="*/ 47259 w 78"/>
                      <a:gd name="T15" fmla="*/ 65712 h 56"/>
                      <a:gd name="T16" fmla="*/ 120772 w 78"/>
                      <a:gd name="T17" fmla="*/ 65712 h 56"/>
                      <a:gd name="T18" fmla="*/ 136525 w 78"/>
                      <a:gd name="T19" fmla="*/ 81275 h 56"/>
                      <a:gd name="T20" fmla="*/ 120772 w 78"/>
                      <a:gd name="T21" fmla="*/ 96838 h 5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78"/>
                      <a:gd name="T34" fmla="*/ 0 h 56"/>
                      <a:gd name="T35" fmla="*/ 78 w 78"/>
                      <a:gd name="T36" fmla="*/ 56 h 5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78" h="56">
                        <a:moveTo>
                          <a:pt x="69" y="56"/>
                        </a:moveTo>
                        <a:cubicBezTo>
                          <a:pt x="27" y="56"/>
                          <a:pt x="27" y="56"/>
                          <a:pt x="27" y="56"/>
                        </a:cubicBezTo>
                        <a:cubicBezTo>
                          <a:pt x="12" y="56"/>
                          <a:pt x="0" y="44"/>
                          <a:pt x="0" y="28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ubicBezTo>
                          <a:pt x="14" y="0"/>
                          <a:pt x="18" y="4"/>
                          <a:pt x="18" y="9"/>
                        </a:cubicBezTo>
                        <a:cubicBezTo>
                          <a:pt x="18" y="28"/>
                          <a:pt x="18" y="28"/>
                          <a:pt x="18" y="28"/>
                        </a:cubicBezTo>
                        <a:cubicBezTo>
                          <a:pt x="18" y="34"/>
                          <a:pt x="22" y="38"/>
                          <a:pt x="27" y="38"/>
                        </a:cubicBezTo>
                        <a:cubicBezTo>
                          <a:pt x="69" y="38"/>
                          <a:pt x="69" y="38"/>
                          <a:pt x="69" y="38"/>
                        </a:cubicBezTo>
                        <a:cubicBezTo>
                          <a:pt x="74" y="38"/>
                          <a:pt x="78" y="42"/>
                          <a:pt x="78" y="47"/>
                        </a:cubicBezTo>
                        <a:cubicBezTo>
                          <a:pt x="78" y="52"/>
                          <a:pt x="74" y="56"/>
                          <a:pt x="69" y="56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24" name="Freeform 91"/>
                  <p:cNvSpPr>
                    <a:spLocks/>
                  </p:cNvSpPr>
                  <p:nvPr/>
                </p:nvSpPr>
                <p:spPr bwMode="auto">
                  <a:xfrm>
                    <a:off x="6927850" y="1357313"/>
                    <a:ext cx="31750" cy="222250"/>
                  </a:xfrm>
                  <a:custGeom>
                    <a:avLst/>
                    <a:gdLst>
                      <a:gd name="T0" fmla="*/ 15875 w 18"/>
                      <a:gd name="T1" fmla="*/ 222250 h 128"/>
                      <a:gd name="T2" fmla="*/ 0 w 18"/>
                      <a:gd name="T3" fmla="*/ 206623 h 128"/>
                      <a:gd name="T4" fmla="*/ 0 w 18"/>
                      <a:gd name="T5" fmla="*/ 15627 h 128"/>
                      <a:gd name="T6" fmla="*/ 15875 w 18"/>
                      <a:gd name="T7" fmla="*/ 0 h 128"/>
                      <a:gd name="T8" fmla="*/ 31750 w 18"/>
                      <a:gd name="T9" fmla="*/ 15627 h 128"/>
                      <a:gd name="T10" fmla="*/ 31750 w 18"/>
                      <a:gd name="T11" fmla="*/ 206623 h 128"/>
                      <a:gd name="T12" fmla="*/ 15875 w 18"/>
                      <a:gd name="T13" fmla="*/ 222250 h 128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8"/>
                      <a:gd name="T22" fmla="*/ 0 h 128"/>
                      <a:gd name="T23" fmla="*/ 18 w 18"/>
                      <a:gd name="T24" fmla="*/ 128 h 128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8" h="128">
                        <a:moveTo>
                          <a:pt x="9" y="128"/>
                        </a:moveTo>
                        <a:cubicBezTo>
                          <a:pt x="4" y="128"/>
                          <a:pt x="0" y="124"/>
                          <a:pt x="0" y="119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ubicBezTo>
                          <a:pt x="14" y="0"/>
                          <a:pt x="18" y="4"/>
                          <a:pt x="18" y="9"/>
                        </a:cubicBezTo>
                        <a:cubicBezTo>
                          <a:pt x="18" y="119"/>
                          <a:pt x="18" y="119"/>
                          <a:pt x="18" y="119"/>
                        </a:cubicBezTo>
                        <a:cubicBezTo>
                          <a:pt x="18" y="124"/>
                          <a:pt x="14" y="128"/>
                          <a:pt x="9" y="128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  <p:sp>
                <p:nvSpPr>
                  <p:cNvPr id="125" name="Freeform 92"/>
                  <p:cNvSpPr>
                    <a:spLocks noEditPoints="1"/>
                  </p:cNvSpPr>
                  <p:nvPr/>
                </p:nvSpPr>
                <p:spPr bwMode="auto">
                  <a:xfrm>
                    <a:off x="6927850" y="1509713"/>
                    <a:ext cx="387350" cy="593725"/>
                  </a:xfrm>
                  <a:custGeom>
                    <a:avLst/>
                    <a:gdLst>
                      <a:gd name="T0" fmla="*/ 29529 w 223"/>
                      <a:gd name="T1" fmla="*/ 585019 h 341"/>
                      <a:gd name="T2" fmla="*/ 67743 w 223"/>
                      <a:gd name="T3" fmla="*/ 410906 h 341"/>
                      <a:gd name="T4" fmla="*/ 64269 w 223"/>
                      <a:gd name="T5" fmla="*/ 130585 h 341"/>
                      <a:gd name="T6" fmla="*/ 173700 w 223"/>
                      <a:gd name="T7" fmla="*/ 40046 h 341"/>
                      <a:gd name="T8" fmla="*/ 269234 w 223"/>
                      <a:gd name="T9" fmla="*/ 66163 h 341"/>
                      <a:gd name="T10" fmla="*/ 369980 w 223"/>
                      <a:gd name="T11" fmla="*/ 13929 h 341"/>
                      <a:gd name="T12" fmla="*/ 375191 w 223"/>
                      <a:gd name="T13" fmla="*/ 78351 h 341"/>
                      <a:gd name="T14" fmla="*/ 283130 w 223"/>
                      <a:gd name="T15" fmla="*/ 170631 h 341"/>
                      <a:gd name="T16" fmla="*/ 250127 w 223"/>
                      <a:gd name="T17" fmla="*/ 290769 h 341"/>
                      <a:gd name="T18" fmla="*/ 298763 w 223"/>
                      <a:gd name="T19" fmla="*/ 402201 h 341"/>
                      <a:gd name="T20" fmla="*/ 293552 w 223"/>
                      <a:gd name="T21" fmla="*/ 590243 h 341"/>
                      <a:gd name="T22" fmla="*/ 237968 w 223"/>
                      <a:gd name="T23" fmla="*/ 553679 h 341"/>
                      <a:gd name="T24" fmla="*/ 168489 w 223"/>
                      <a:gd name="T25" fmla="*/ 370860 h 341"/>
                      <a:gd name="T26" fmla="*/ 156330 w 223"/>
                      <a:gd name="T27" fmla="*/ 445729 h 341"/>
                      <a:gd name="T28" fmla="*/ 66006 w 223"/>
                      <a:gd name="T29" fmla="*/ 590243 h 341"/>
                      <a:gd name="T30" fmla="*/ 156330 w 223"/>
                      <a:gd name="T31" fmla="*/ 69645 h 341"/>
                      <a:gd name="T32" fmla="*/ 99009 w 223"/>
                      <a:gd name="T33" fmla="*/ 257687 h 341"/>
                      <a:gd name="T34" fmla="*/ 97272 w 223"/>
                      <a:gd name="T35" fmla="*/ 423094 h 341"/>
                      <a:gd name="T36" fmla="*/ 46899 w 223"/>
                      <a:gd name="T37" fmla="*/ 557161 h 341"/>
                      <a:gd name="T38" fmla="*/ 67743 w 223"/>
                      <a:gd name="T39" fmla="*/ 550197 h 341"/>
                      <a:gd name="T40" fmla="*/ 145908 w 223"/>
                      <a:gd name="T41" fmla="*/ 320368 h 341"/>
                      <a:gd name="T42" fmla="*/ 175437 w 223"/>
                      <a:gd name="T43" fmla="*/ 316885 h 341"/>
                      <a:gd name="T44" fmla="*/ 237968 w 223"/>
                      <a:gd name="T45" fmla="*/ 430059 h 341"/>
                      <a:gd name="T46" fmla="*/ 269234 w 223"/>
                      <a:gd name="T47" fmla="*/ 546715 h 341"/>
                      <a:gd name="T48" fmla="*/ 284867 w 223"/>
                      <a:gd name="T49" fmla="*/ 558902 h 341"/>
                      <a:gd name="T50" fmla="*/ 269234 w 223"/>
                      <a:gd name="T51" fmla="*/ 409165 h 341"/>
                      <a:gd name="T52" fmla="*/ 218861 w 223"/>
                      <a:gd name="T53" fmla="*/ 294251 h 341"/>
                      <a:gd name="T54" fmla="*/ 217124 w 223"/>
                      <a:gd name="T55" fmla="*/ 146255 h 341"/>
                      <a:gd name="T56" fmla="*/ 222335 w 223"/>
                      <a:gd name="T57" fmla="*/ 127102 h 341"/>
                      <a:gd name="T58" fmla="*/ 283130 w 223"/>
                      <a:gd name="T59" fmla="*/ 137549 h 341"/>
                      <a:gd name="T60" fmla="*/ 356084 w 223"/>
                      <a:gd name="T61" fmla="*/ 48752 h 341"/>
                      <a:gd name="T62" fmla="*/ 333503 w 223"/>
                      <a:gd name="T63" fmla="*/ 40046 h 341"/>
                      <a:gd name="T64" fmla="*/ 270971 w 223"/>
                      <a:gd name="T65" fmla="*/ 99244 h 341"/>
                      <a:gd name="T66" fmla="*/ 175437 w 223"/>
                      <a:gd name="T67" fmla="*/ 71386 h 341"/>
                      <a:gd name="T68" fmla="*/ 173700 w 223"/>
                      <a:gd name="T69" fmla="*/ 71386 h 341"/>
                      <a:gd name="T70" fmla="*/ 170226 w 223"/>
                      <a:gd name="T71" fmla="*/ 71386 h 341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223"/>
                      <a:gd name="T109" fmla="*/ 0 h 341"/>
                      <a:gd name="T110" fmla="*/ 223 w 223"/>
                      <a:gd name="T111" fmla="*/ 341 h 341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223" h="341">
                        <a:moveTo>
                          <a:pt x="31" y="340"/>
                        </a:moveTo>
                        <a:cubicBezTo>
                          <a:pt x="26" y="340"/>
                          <a:pt x="21" y="338"/>
                          <a:pt x="17" y="336"/>
                        </a:cubicBezTo>
                        <a:cubicBezTo>
                          <a:pt x="4" y="328"/>
                          <a:pt x="0" y="310"/>
                          <a:pt x="7" y="296"/>
                        </a:cubicBezTo>
                        <a:cubicBezTo>
                          <a:pt x="39" y="236"/>
                          <a:pt x="39" y="236"/>
                          <a:pt x="39" y="236"/>
                        </a:cubicBezTo>
                        <a:cubicBezTo>
                          <a:pt x="39" y="148"/>
                          <a:pt x="39" y="148"/>
                          <a:pt x="39" y="148"/>
                        </a:cubicBezTo>
                        <a:cubicBezTo>
                          <a:pt x="37" y="75"/>
                          <a:pt x="37" y="75"/>
                          <a:pt x="37" y="75"/>
                        </a:cubicBezTo>
                        <a:cubicBezTo>
                          <a:pt x="37" y="46"/>
                          <a:pt x="61" y="22"/>
                          <a:pt x="90" y="22"/>
                        </a:cubicBezTo>
                        <a:cubicBezTo>
                          <a:pt x="93" y="22"/>
                          <a:pt x="97" y="22"/>
                          <a:pt x="100" y="23"/>
                        </a:cubicBezTo>
                        <a:cubicBezTo>
                          <a:pt x="101" y="23"/>
                          <a:pt x="101" y="23"/>
                          <a:pt x="102" y="23"/>
                        </a:cubicBezTo>
                        <a:cubicBezTo>
                          <a:pt x="155" y="38"/>
                          <a:pt x="155" y="38"/>
                          <a:pt x="155" y="38"/>
                        </a:cubicBezTo>
                        <a:cubicBezTo>
                          <a:pt x="178" y="12"/>
                          <a:pt x="178" y="12"/>
                          <a:pt x="178" y="12"/>
                        </a:cubicBezTo>
                        <a:cubicBezTo>
                          <a:pt x="187" y="1"/>
                          <a:pt x="202" y="0"/>
                          <a:pt x="213" y="8"/>
                        </a:cubicBezTo>
                        <a:cubicBezTo>
                          <a:pt x="219" y="13"/>
                          <a:pt x="222" y="19"/>
                          <a:pt x="223" y="26"/>
                        </a:cubicBezTo>
                        <a:cubicBezTo>
                          <a:pt x="223" y="33"/>
                          <a:pt x="221" y="40"/>
                          <a:pt x="216" y="45"/>
                        </a:cubicBezTo>
                        <a:cubicBezTo>
                          <a:pt x="172" y="95"/>
                          <a:pt x="172" y="95"/>
                          <a:pt x="172" y="95"/>
                        </a:cubicBezTo>
                        <a:cubicBezTo>
                          <a:pt x="170" y="97"/>
                          <a:pt x="167" y="98"/>
                          <a:pt x="163" y="98"/>
                        </a:cubicBezTo>
                        <a:cubicBezTo>
                          <a:pt x="143" y="92"/>
                          <a:pt x="143" y="92"/>
                          <a:pt x="143" y="92"/>
                        </a:cubicBezTo>
                        <a:cubicBezTo>
                          <a:pt x="144" y="167"/>
                          <a:pt x="144" y="167"/>
                          <a:pt x="144" y="167"/>
                        </a:cubicBezTo>
                        <a:cubicBezTo>
                          <a:pt x="172" y="229"/>
                          <a:pt x="172" y="229"/>
                          <a:pt x="172" y="229"/>
                        </a:cubicBezTo>
                        <a:cubicBezTo>
                          <a:pt x="172" y="229"/>
                          <a:pt x="172" y="230"/>
                          <a:pt x="172" y="231"/>
                        </a:cubicBezTo>
                        <a:cubicBezTo>
                          <a:pt x="188" y="305"/>
                          <a:pt x="188" y="305"/>
                          <a:pt x="188" y="305"/>
                        </a:cubicBezTo>
                        <a:cubicBezTo>
                          <a:pt x="191" y="320"/>
                          <a:pt x="183" y="335"/>
                          <a:pt x="169" y="339"/>
                        </a:cubicBezTo>
                        <a:cubicBezTo>
                          <a:pt x="163" y="341"/>
                          <a:pt x="156" y="340"/>
                          <a:pt x="150" y="336"/>
                        </a:cubicBezTo>
                        <a:cubicBezTo>
                          <a:pt x="144" y="332"/>
                          <a:pt x="139" y="326"/>
                          <a:pt x="137" y="318"/>
                        </a:cubicBezTo>
                        <a:cubicBezTo>
                          <a:pt x="120" y="253"/>
                          <a:pt x="120" y="253"/>
                          <a:pt x="120" y="253"/>
                        </a:cubicBezTo>
                        <a:cubicBezTo>
                          <a:pt x="97" y="213"/>
                          <a:pt x="97" y="213"/>
                          <a:pt x="97" y="213"/>
                        </a:cubicBezTo>
                        <a:cubicBezTo>
                          <a:pt x="90" y="253"/>
                          <a:pt x="90" y="253"/>
                          <a:pt x="90" y="253"/>
                        </a:cubicBezTo>
                        <a:cubicBezTo>
                          <a:pt x="90" y="254"/>
                          <a:pt x="90" y="255"/>
                          <a:pt x="90" y="256"/>
                        </a:cubicBezTo>
                        <a:cubicBezTo>
                          <a:pt x="55" y="324"/>
                          <a:pt x="55" y="324"/>
                          <a:pt x="55" y="324"/>
                        </a:cubicBezTo>
                        <a:cubicBezTo>
                          <a:pt x="51" y="331"/>
                          <a:pt x="45" y="337"/>
                          <a:pt x="38" y="339"/>
                        </a:cubicBezTo>
                        <a:cubicBezTo>
                          <a:pt x="35" y="339"/>
                          <a:pt x="33" y="340"/>
                          <a:pt x="31" y="340"/>
                        </a:cubicBezTo>
                        <a:close/>
                        <a:moveTo>
                          <a:pt x="90" y="40"/>
                        </a:moveTo>
                        <a:cubicBezTo>
                          <a:pt x="71" y="40"/>
                          <a:pt x="55" y="55"/>
                          <a:pt x="55" y="75"/>
                        </a:cubicBezTo>
                        <a:cubicBezTo>
                          <a:pt x="57" y="148"/>
                          <a:pt x="57" y="148"/>
                          <a:pt x="57" y="148"/>
                        </a:cubicBezTo>
                        <a:cubicBezTo>
                          <a:pt x="57" y="238"/>
                          <a:pt x="57" y="238"/>
                          <a:pt x="57" y="238"/>
                        </a:cubicBezTo>
                        <a:cubicBezTo>
                          <a:pt x="57" y="240"/>
                          <a:pt x="57" y="241"/>
                          <a:pt x="56" y="243"/>
                        </a:cubicBezTo>
                        <a:cubicBezTo>
                          <a:pt x="23" y="304"/>
                          <a:pt x="23" y="304"/>
                          <a:pt x="23" y="304"/>
                        </a:cubicBezTo>
                        <a:cubicBezTo>
                          <a:pt x="20" y="310"/>
                          <a:pt x="22" y="317"/>
                          <a:pt x="27" y="320"/>
                        </a:cubicBezTo>
                        <a:cubicBezTo>
                          <a:pt x="29" y="322"/>
                          <a:pt x="31" y="322"/>
                          <a:pt x="33" y="321"/>
                        </a:cubicBezTo>
                        <a:cubicBezTo>
                          <a:pt x="35" y="321"/>
                          <a:pt x="37" y="319"/>
                          <a:pt x="39" y="316"/>
                        </a:cubicBezTo>
                        <a:cubicBezTo>
                          <a:pt x="73" y="249"/>
                          <a:pt x="73" y="249"/>
                          <a:pt x="73" y="249"/>
                        </a:cubicBezTo>
                        <a:cubicBezTo>
                          <a:pt x="84" y="184"/>
                          <a:pt x="84" y="184"/>
                          <a:pt x="84" y="184"/>
                        </a:cubicBezTo>
                        <a:cubicBezTo>
                          <a:pt x="85" y="181"/>
                          <a:pt x="88" y="178"/>
                          <a:pt x="91" y="177"/>
                        </a:cubicBezTo>
                        <a:cubicBezTo>
                          <a:pt x="95" y="177"/>
                          <a:pt x="99" y="178"/>
                          <a:pt x="101" y="182"/>
                        </a:cubicBezTo>
                        <a:cubicBezTo>
                          <a:pt x="136" y="245"/>
                          <a:pt x="136" y="245"/>
                          <a:pt x="136" y="245"/>
                        </a:cubicBezTo>
                        <a:cubicBezTo>
                          <a:pt x="136" y="246"/>
                          <a:pt x="137" y="246"/>
                          <a:pt x="137" y="247"/>
                        </a:cubicBezTo>
                        <a:cubicBezTo>
                          <a:pt x="155" y="314"/>
                          <a:pt x="155" y="314"/>
                          <a:pt x="155" y="314"/>
                        </a:cubicBezTo>
                        <a:cubicBezTo>
                          <a:pt x="155" y="314"/>
                          <a:pt x="155" y="314"/>
                          <a:pt x="155" y="314"/>
                        </a:cubicBezTo>
                        <a:cubicBezTo>
                          <a:pt x="156" y="317"/>
                          <a:pt x="157" y="319"/>
                          <a:pt x="159" y="321"/>
                        </a:cubicBezTo>
                        <a:cubicBezTo>
                          <a:pt x="160" y="321"/>
                          <a:pt x="162" y="322"/>
                          <a:pt x="164" y="321"/>
                        </a:cubicBezTo>
                        <a:cubicBezTo>
                          <a:pt x="169" y="320"/>
                          <a:pt x="172" y="314"/>
                          <a:pt x="170" y="309"/>
                        </a:cubicBezTo>
                        <a:cubicBezTo>
                          <a:pt x="155" y="235"/>
                          <a:pt x="155" y="235"/>
                          <a:pt x="155" y="235"/>
                        </a:cubicBezTo>
                        <a:cubicBezTo>
                          <a:pt x="127" y="173"/>
                          <a:pt x="127" y="173"/>
                          <a:pt x="127" y="173"/>
                        </a:cubicBezTo>
                        <a:cubicBezTo>
                          <a:pt x="126" y="172"/>
                          <a:pt x="126" y="171"/>
                          <a:pt x="126" y="169"/>
                        </a:cubicBezTo>
                        <a:cubicBezTo>
                          <a:pt x="125" y="84"/>
                          <a:pt x="125" y="84"/>
                          <a:pt x="125" y="84"/>
                        </a:cubicBezTo>
                        <a:cubicBezTo>
                          <a:pt x="125" y="84"/>
                          <a:pt x="125" y="84"/>
                          <a:pt x="125" y="84"/>
                        </a:cubicBezTo>
                        <a:cubicBezTo>
                          <a:pt x="125" y="80"/>
                          <a:pt x="125" y="80"/>
                          <a:pt x="125" y="80"/>
                        </a:cubicBezTo>
                        <a:cubicBezTo>
                          <a:pt x="125" y="78"/>
                          <a:pt x="126" y="75"/>
                          <a:pt x="128" y="73"/>
                        </a:cubicBezTo>
                        <a:cubicBezTo>
                          <a:pt x="131" y="72"/>
                          <a:pt x="134" y="71"/>
                          <a:pt x="136" y="72"/>
                        </a:cubicBezTo>
                        <a:cubicBezTo>
                          <a:pt x="163" y="79"/>
                          <a:pt x="163" y="79"/>
                          <a:pt x="163" y="79"/>
                        </a:cubicBezTo>
                        <a:cubicBezTo>
                          <a:pt x="203" y="33"/>
                          <a:pt x="203" y="33"/>
                          <a:pt x="203" y="33"/>
                        </a:cubicBezTo>
                        <a:cubicBezTo>
                          <a:pt x="204" y="32"/>
                          <a:pt x="205" y="30"/>
                          <a:pt x="205" y="28"/>
                        </a:cubicBezTo>
                        <a:cubicBezTo>
                          <a:pt x="204" y="25"/>
                          <a:pt x="203" y="24"/>
                          <a:pt x="202" y="22"/>
                        </a:cubicBezTo>
                        <a:cubicBezTo>
                          <a:pt x="199" y="20"/>
                          <a:pt x="194" y="20"/>
                          <a:pt x="192" y="23"/>
                        </a:cubicBezTo>
                        <a:cubicBezTo>
                          <a:pt x="165" y="54"/>
                          <a:pt x="165" y="54"/>
                          <a:pt x="165" y="54"/>
                        </a:cubicBezTo>
                        <a:cubicBezTo>
                          <a:pt x="163" y="57"/>
                          <a:pt x="159" y="58"/>
                          <a:pt x="156" y="57"/>
                        </a:cubicBezTo>
                        <a:cubicBezTo>
                          <a:pt x="101" y="42"/>
                          <a:pt x="101" y="42"/>
                          <a:pt x="101" y="42"/>
                        </a:cubicBezTo>
                        <a:cubicBezTo>
                          <a:pt x="101" y="41"/>
                          <a:pt x="101" y="41"/>
                          <a:pt x="101" y="41"/>
                        </a:cubicBezTo>
                        <a:cubicBezTo>
                          <a:pt x="101" y="41"/>
                          <a:pt x="101" y="41"/>
                          <a:pt x="101" y="41"/>
                        </a:cubicBezTo>
                        <a:cubicBezTo>
                          <a:pt x="100" y="41"/>
                          <a:pt x="100" y="41"/>
                          <a:pt x="100" y="41"/>
                        </a:cubicBezTo>
                        <a:cubicBezTo>
                          <a:pt x="98" y="41"/>
                          <a:pt x="98" y="41"/>
                          <a:pt x="98" y="41"/>
                        </a:cubicBezTo>
                        <a:cubicBezTo>
                          <a:pt x="98" y="41"/>
                          <a:pt x="98" y="41"/>
                          <a:pt x="98" y="41"/>
                        </a:cubicBezTo>
                        <a:cubicBezTo>
                          <a:pt x="95" y="40"/>
                          <a:pt x="92" y="40"/>
                          <a:pt x="90" y="40"/>
                        </a:cubicBez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 sz="2139"/>
                  </a:p>
                </p:txBody>
              </p:sp>
            </p:grpSp>
            <p:sp>
              <p:nvSpPr>
                <p:cNvPr id="104" name="Freeform 76"/>
                <p:cNvSpPr>
                  <a:spLocks/>
                </p:cNvSpPr>
                <p:nvPr/>
              </p:nvSpPr>
              <p:spPr bwMode="auto">
                <a:xfrm rot="3768826">
                  <a:off x="1737379" y="1845321"/>
                  <a:ext cx="137925" cy="655228"/>
                </a:xfrm>
                <a:custGeom>
                  <a:avLst/>
                  <a:gdLst>
                    <a:gd name="T0" fmla="*/ 2147483647 w 528"/>
                    <a:gd name="T1" fmla="*/ 0 h 1536"/>
                    <a:gd name="T2" fmla="*/ 0 w 528"/>
                    <a:gd name="T3" fmla="*/ 2147483647 h 1536"/>
                    <a:gd name="T4" fmla="*/ 2147483647 w 528"/>
                    <a:gd name="T5" fmla="*/ 2147483647 h 1536"/>
                    <a:gd name="T6" fmla="*/ 2147483647 w 528"/>
                    <a:gd name="T7" fmla="*/ 2147483647 h 1536"/>
                    <a:gd name="T8" fmla="*/ 2147483647 w 528"/>
                    <a:gd name="T9" fmla="*/ 2147483647 h 1536"/>
                    <a:gd name="T10" fmla="*/ 2147483647 w 528"/>
                    <a:gd name="T11" fmla="*/ 2147483647 h 1536"/>
                    <a:gd name="T12" fmla="*/ 2147483647 w 528"/>
                    <a:gd name="T13" fmla="*/ 0 h 1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8" h="1536">
                      <a:moveTo>
                        <a:pt x="366" y="0"/>
                      </a:moveTo>
                      <a:lnTo>
                        <a:pt x="0" y="720"/>
                      </a:lnTo>
                      <a:lnTo>
                        <a:pt x="279" y="867"/>
                      </a:lnTo>
                      <a:lnTo>
                        <a:pt x="41" y="1536"/>
                      </a:lnTo>
                      <a:lnTo>
                        <a:pt x="528" y="816"/>
                      </a:lnTo>
                      <a:lnTo>
                        <a:pt x="279" y="652"/>
                      </a:lnTo>
                      <a:lnTo>
                        <a:pt x="366" y="0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2382" tIns="46191" rIns="92382" bIns="46191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76"/>
                <p:cNvSpPr>
                  <a:spLocks/>
                </p:cNvSpPr>
                <p:nvPr/>
              </p:nvSpPr>
              <p:spPr bwMode="auto">
                <a:xfrm rot="3768826">
                  <a:off x="1191186" y="1343542"/>
                  <a:ext cx="130026" cy="567352"/>
                </a:xfrm>
                <a:custGeom>
                  <a:avLst/>
                  <a:gdLst>
                    <a:gd name="T0" fmla="*/ 2147483647 w 528"/>
                    <a:gd name="T1" fmla="*/ 0 h 1536"/>
                    <a:gd name="T2" fmla="*/ 0 w 528"/>
                    <a:gd name="T3" fmla="*/ 2147483647 h 1536"/>
                    <a:gd name="T4" fmla="*/ 2147483647 w 528"/>
                    <a:gd name="T5" fmla="*/ 2147483647 h 1536"/>
                    <a:gd name="T6" fmla="*/ 2147483647 w 528"/>
                    <a:gd name="T7" fmla="*/ 2147483647 h 1536"/>
                    <a:gd name="T8" fmla="*/ 2147483647 w 528"/>
                    <a:gd name="T9" fmla="*/ 2147483647 h 1536"/>
                    <a:gd name="T10" fmla="*/ 2147483647 w 528"/>
                    <a:gd name="T11" fmla="*/ 2147483647 h 1536"/>
                    <a:gd name="T12" fmla="*/ 2147483647 w 528"/>
                    <a:gd name="T13" fmla="*/ 0 h 1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8" h="1536">
                      <a:moveTo>
                        <a:pt x="366" y="0"/>
                      </a:moveTo>
                      <a:lnTo>
                        <a:pt x="0" y="720"/>
                      </a:lnTo>
                      <a:lnTo>
                        <a:pt x="279" y="867"/>
                      </a:lnTo>
                      <a:lnTo>
                        <a:pt x="41" y="1536"/>
                      </a:lnTo>
                      <a:lnTo>
                        <a:pt x="528" y="816"/>
                      </a:lnTo>
                      <a:lnTo>
                        <a:pt x="279" y="652"/>
                      </a:lnTo>
                      <a:lnTo>
                        <a:pt x="366" y="0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2382" tIns="46191" rIns="92382" bIns="46191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76"/>
                <p:cNvSpPr>
                  <a:spLocks/>
                </p:cNvSpPr>
                <p:nvPr/>
              </p:nvSpPr>
              <p:spPr bwMode="auto">
                <a:xfrm rot="18379387">
                  <a:off x="1090265" y="1765111"/>
                  <a:ext cx="120472" cy="591100"/>
                </a:xfrm>
                <a:custGeom>
                  <a:avLst/>
                  <a:gdLst>
                    <a:gd name="T0" fmla="*/ 2147483647 w 528"/>
                    <a:gd name="T1" fmla="*/ 0 h 1536"/>
                    <a:gd name="T2" fmla="*/ 0 w 528"/>
                    <a:gd name="T3" fmla="*/ 2147483647 h 1536"/>
                    <a:gd name="T4" fmla="*/ 2147483647 w 528"/>
                    <a:gd name="T5" fmla="*/ 2147483647 h 1536"/>
                    <a:gd name="T6" fmla="*/ 2147483647 w 528"/>
                    <a:gd name="T7" fmla="*/ 2147483647 h 1536"/>
                    <a:gd name="T8" fmla="*/ 2147483647 w 528"/>
                    <a:gd name="T9" fmla="*/ 2147483647 h 1536"/>
                    <a:gd name="T10" fmla="*/ 2147483647 w 528"/>
                    <a:gd name="T11" fmla="*/ 2147483647 h 1536"/>
                    <a:gd name="T12" fmla="*/ 2147483647 w 528"/>
                    <a:gd name="T13" fmla="*/ 0 h 1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8" h="1536">
                      <a:moveTo>
                        <a:pt x="366" y="0"/>
                      </a:moveTo>
                      <a:lnTo>
                        <a:pt x="0" y="720"/>
                      </a:lnTo>
                      <a:lnTo>
                        <a:pt x="279" y="867"/>
                      </a:lnTo>
                      <a:lnTo>
                        <a:pt x="41" y="1536"/>
                      </a:lnTo>
                      <a:lnTo>
                        <a:pt x="528" y="816"/>
                      </a:lnTo>
                      <a:lnTo>
                        <a:pt x="279" y="652"/>
                      </a:lnTo>
                      <a:lnTo>
                        <a:pt x="366" y="0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2382" tIns="46191" rIns="92382" bIns="46191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76"/>
                <p:cNvSpPr>
                  <a:spLocks/>
                </p:cNvSpPr>
                <p:nvPr/>
              </p:nvSpPr>
              <p:spPr bwMode="auto">
                <a:xfrm rot="18379387">
                  <a:off x="1813436" y="1365371"/>
                  <a:ext cx="131004" cy="577768"/>
                </a:xfrm>
                <a:custGeom>
                  <a:avLst/>
                  <a:gdLst>
                    <a:gd name="T0" fmla="*/ 2147483647 w 528"/>
                    <a:gd name="T1" fmla="*/ 0 h 1536"/>
                    <a:gd name="T2" fmla="*/ 0 w 528"/>
                    <a:gd name="T3" fmla="*/ 2147483647 h 1536"/>
                    <a:gd name="T4" fmla="*/ 2147483647 w 528"/>
                    <a:gd name="T5" fmla="*/ 2147483647 h 1536"/>
                    <a:gd name="T6" fmla="*/ 2147483647 w 528"/>
                    <a:gd name="T7" fmla="*/ 2147483647 h 1536"/>
                    <a:gd name="T8" fmla="*/ 2147483647 w 528"/>
                    <a:gd name="T9" fmla="*/ 2147483647 h 1536"/>
                    <a:gd name="T10" fmla="*/ 2147483647 w 528"/>
                    <a:gd name="T11" fmla="*/ 2147483647 h 1536"/>
                    <a:gd name="T12" fmla="*/ 2147483647 w 528"/>
                    <a:gd name="T13" fmla="*/ 0 h 1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8" h="1536">
                      <a:moveTo>
                        <a:pt x="366" y="0"/>
                      </a:moveTo>
                      <a:lnTo>
                        <a:pt x="0" y="720"/>
                      </a:lnTo>
                      <a:lnTo>
                        <a:pt x="279" y="867"/>
                      </a:lnTo>
                      <a:lnTo>
                        <a:pt x="41" y="1536"/>
                      </a:lnTo>
                      <a:lnTo>
                        <a:pt x="528" y="816"/>
                      </a:lnTo>
                      <a:lnTo>
                        <a:pt x="279" y="652"/>
                      </a:lnTo>
                      <a:lnTo>
                        <a:pt x="366" y="0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2382" tIns="46191" rIns="92382" bIns="46191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76"/>
                <p:cNvSpPr>
                  <a:spLocks/>
                </p:cNvSpPr>
                <p:nvPr/>
              </p:nvSpPr>
              <p:spPr bwMode="auto">
                <a:xfrm rot="3768826">
                  <a:off x="2473267" y="1362559"/>
                  <a:ext cx="137925" cy="655228"/>
                </a:xfrm>
                <a:custGeom>
                  <a:avLst/>
                  <a:gdLst>
                    <a:gd name="T0" fmla="*/ 2147483647 w 528"/>
                    <a:gd name="T1" fmla="*/ 0 h 1536"/>
                    <a:gd name="T2" fmla="*/ 0 w 528"/>
                    <a:gd name="T3" fmla="*/ 2147483647 h 1536"/>
                    <a:gd name="T4" fmla="*/ 2147483647 w 528"/>
                    <a:gd name="T5" fmla="*/ 2147483647 h 1536"/>
                    <a:gd name="T6" fmla="*/ 2147483647 w 528"/>
                    <a:gd name="T7" fmla="*/ 2147483647 h 1536"/>
                    <a:gd name="T8" fmla="*/ 2147483647 w 528"/>
                    <a:gd name="T9" fmla="*/ 2147483647 h 1536"/>
                    <a:gd name="T10" fmla="*/ 2147483647 w 528"/>
                    <a:gd name="T11" fmla="*/ 2147483647 h 1536"/>
                    <a:gd name="T12" fmla="*/ 2147483647 w 528"/>
                    <a:gd name="T13" fmla="*/ 0 h 1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8" h="1536">
                      <a:moveTo>
                        <a:pt x="366" y="0"/>
                      </a:moveTo>
                      <a:lnTo>
                        <a:pt x="0" y="720"/>
                      </a:lnTo>
                      <a:lnTo>
                        <a:pt x="279" y="867"/>
                      </a:lnTo>
                      <a:lnTo>
                        <a:pt x="41" y="1536"/>
                      </a:lnTo>
                      <a:lnTo>
                        <a:pt x="528" y="816"/>
                      </a:lnTo>
                      <a:lnTo>
                        <a:pt x="279" y="652"/>
                      </a:lnTo>
                      <a:lnTo>
                        <a:pt x="366" y="0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2382" tIns="46191" rIns="92382" bIns="46191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76"/>
                <p:cNvSpPr>
                  <a:spLocks/>
                </p:cNvSpPr>
                <p:nvPr/>
              </p:nvSpPr>
              <p:spPr bwMode="auto">
                <a:xfrm rot="17639746">
                  <a:off x="2406863" y="1774879"/>
                  <a:ext cx="131445" cy="574948"/>
                </a:xfrm>
                <a:custGeom>
                  <a:avLst/>
                  <a:gdLst>
                    <a:gd name="T0" fmla="*/ 2147483647 w 528"/>
                    <a:gd name="T1" fmla="*/ 0 h 1536"/>
                    <a:gd name="T2" fmla="*/ 0 w 528"/>
                    <a:gd name="T3" fmla="*/ 2147483647 h 1536"/>
                    <a:gd name="T4" fmla="*/ 2147483647 w 528"/>
                    <a:gd name="T5" fmla="*/ 2147483647 h 1536"/>
                    <a:gd name="T6" fmla="*/ 2147483647 w 528"/>
                    <a:gd name="T7" fmla="*/ 2147483647 h 1536"/>
                    <a:gd name="T8" fmla="*/ 2147483647 w 528"/>
                    <a:gd name="T9" fmla="*/ 2147483647 h 1536"/>
                    <a:gd name="T10" fmla="*/ 2147483647 w 528"/>
                    <a:gd name="T11" fmla="*/ 2147483647 h 1536"/>
                    <a:gd name="T12" fmla="*/ 2147483647 w 528"/>
                    <a:gd name="T13" fmla="*/ 0 h 1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8" h="1536">
                      <a:moveTo>
                        <a:pt x="366" y="0"/>
                      </a:moveTo>
                      <a:lnTo>
                        <a:pt x="0" y="720"/>
                      </a:lnTo>
                      <a:lnTo>
                        <a:pt x="279" y="867"/>
                      </a:lnTo>
                      <a:lnTo>
                        <a:pt x="41" y="1536"/>
                      </a:lnTo>
                      <a:lnTo>
                        <a:pt x="528" y="816"/>
                      </a:lnTo>
                      <a:lnTo>
                        <a:pt x="279" y="652"/>
                      </a:lnTo>
                      <a:lnTo>
                        <a:pt x="366" y="0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2382" tIns="46191" rIns="92382" bIns="46191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76"/>
                <p:cNvSpPr>
                  <a:spLocks/>
                </p:cNvSpPr>
                <p:nvPr/>
              </p:nvSpPr>
              <p:spPr bwMode="auto">
                <a:xfrm rot="3768826">
                  <a:off x="3337100" y="1817514"/>
                  <a:ext cx="137925" cy="655228"/>
                </a:xfrm>
                <a:custGeom>
                  <a:avLst/>
                  <a:gdLst>
                    <a:gd name="T0" fmla="*/ 2147483647 w 528"/>
                    <a:gd name="T1" fmla="*/ 0 h 1536"/>
                    <a:gd name="T2" fmla="*/ 0 w 528"/>
                    <a:gd name="T3" fmla="*/ 2147483647 h 1536"/>
                    <a:gd name="T4" fmla="*/ 2147483647 w 528"/>
                    <a:gd name="T5" fmla="*/ 2147483647 h 1536"/>
                    <a:gd name="T6" fmla="*/ 2147483647 w 528"/>
                    <a:gd name="T7" fmla="*/ 2147483647 h 1536"/>
                    <a:gd name="T8" fmla="*/ 2147483647 w 528"/>
                    <a:gd name="T9" fmla="*/ 2147483647 h 1536"/>
                    <a:gd name="T10" fmla="*/ 2147483647 w 528"/>
                    <a:gd name="T11" fmla="*/ 2147483647 h 1536"/>
                    <a:gd name="T12" fmla="*/ 2147483647 w 528"/>
                    <a:gd name="T13" fmla="*/ 0 h 1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8" h="1536">
                      <a:moveTo>
                        <a:pt x="366" y="0"/>
                      </a:moveTo>
                      <a:lnTo>
                        <a:pt x="0" y="720"/>
                      </a:lnTo>
                      <a:lnTo>
                        <a:pt x="279" y="867"/>
                      </a:lnTo>
                      <a:lnTo>
                        <a:pt x="41" y="1536"/>
                      </a:lnTo>
                      <a:lnTo>
                        <a:pt x="528" y="816"/>
                      </a:lnTo>
                      <a:lnTo>
                        <a:pt x="279" y="652"/>
                      </a:lnTo>
                      <a:lnTo>
                        <a:pt x="366" y="0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2382" tIns="46191" rIns="92382" bIns="46191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76"/>
                <p:cNvSpPr>
                  <a:spLocks/>
                </p:cNvSpPr>
                <p:nvPr/>
              </p:nvSpPr>
              <p:spPr bwMode="auto">
                <a:xfrm rot="18379387">
                  <a:off x="3439927" y="1406240"/>
                  <a:ext cx="131004" cy="577768"/>
                </a:xfrm>
                <a:custGeom>
                  <a:avLst/>
                  <a:gdLst>
                    <a:gd name="T0" fmla="*/ 2147483647 w 528"/>
                    <a:gd name="T1" fmla="*/ 0 h 1536"/>
                    <a:gd name="T2" fmla="*/ 0 w 528"/>
                    <a:gd name="T3" fmla="*/ 2147483647 h 1536"/>
                    <a:gd name="T4" fmla="*/ 2147483647 w 528"/>
                    <a:gd name="T5" fmla="*/ 2147483647 h 1536"/>
                    <a:gd name="T6" fmla="*/ 2147483647 w 528"/>
                    <a:gd name="T7" fmla="*/ 2147483647 h 1536"/>
                    <a:gd name="T8" fmla="*/ 2147483647 w 528"/>
                    <a:gd name="T9" fmla="*/ 2147483647 h 1536"/>
                    <a:gd name="T10" fmla="*/ 2147483647 w 528"/>
                    <a:gd name="T11" fmla="*/ 2147483647 h 1536"/>
                    <a:gd name="T12" fmla="*/ 2147483647 w 528"/>
                    <a:gd name="T13" fmla="*/ 0 h 1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28" h="1536">
                      <a:moveTo>
                        <a:pt x="366" y="0"/>
                      </a:moveTo>
                      <a:lnTo>
                        <a:pt x="0" y="720"/>
                      </a:lnTo>
                      <a:lnTo>
                        <a:pt x="279" y="867"/>
                      </a:lnTo>
                      <a:lnTo>
                        <a:pt x="41" y="1536"/>
                      </a:lnTo>
                      <a:lnTo>
                        <a:pt x="528" y="816"/>
                      </a:lnTo>
                      <a:lnTo>
                        <a:pt x="279" y="652"/>
                      </a:lnTo>
                      <a:lnTo>
                        <a:pt x="366" y="0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2382" tIns="46191" rIns="92382" bIns="46191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2602715" y="2399579"/>
                  <a:ext cx="770097" cy="165432"/>
                </a:xfrm>
                <a:prstGeom prst="rect">
                  <a:avLst/>
                </a:prstGeom>
                <a:noFill/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914478" fontAlgn="auto">
                    <a:spcBef>
                      <a:spcPts val="0"/>
                    </a:spcBef>
                    <a:spcAft>
                      <a:spcPts val="0"/>
                    </a:spcAft>
                    <a:buClrTx/>
                    <a:buNone/>
                    <a:defRPr/>
                  </a:pPr>
                  <a:r>
                    <a:rPr lang="en-US" altLang="zh-CN" sz="900" kern="0" dirty="0">
                      <a:solidFill>
                        <a:srgbClr val="1D1D1A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Vehicle BS</a:t>
                  </a:r>
                  <a:endParaRPr lang="zh-CN" altLang="en-US" sz="900" kern="0" dirty="0">
                    <a:solidFill>
                      <a:srgbClr val="1D1D1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909615" y="2394147"/>
                  <a:ext cx="955622" cy="176297"/>
                </a:xfrm>
                <a:prstGeom prst="rect">
                  <a:avLst/>
                </a:prstGeom>
                <a:noFill/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914478" fontAlgn="auto">
                    <a:spcBef>
                      <a:spcPts val="0"/>
                    </a:spcBef>
                    <a:spcAft>
                      <a:spcPts val="0"/>
                    </a:spcAft>
                    <a:buClrTx/>
                    <a:buNone/>
                    <a:defRPr/>
                  </a:pPr>
                  <a:r>
                    <a:rPr lang="en-US" altLang="zh-CN" sz="900" kern="0" dirty="0">
                      <a:solidFill>
                        <a:srgbClr val="1D1D1A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Backpack BS</a:t>
                  </a:r>
                  <a:endParaRPr lang="zh-CN" altLang="en-US" sz="900" kern="0" dirty="0">
                    <a:solidFill>
                      <a:srgbClr val="1D1D1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5" name="矩形 114"/>
                <p:cNvSpPr/>
                <p:nvPr/>
              </p:nvSpPr>
              <p:spPr>
                <a:xfrm>
                  <a:off x="2671414" y="1552719"/>
                  <a:ext cx="741289" cy="165543"/>
                </a:xfrm>
                <a:prstGeom prst="rect">
                  <a:avLst/>
                </a:prstGeom>
                <a:noFill/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914478" fontAlgn="auto">
                    <a:spcBef>
                      <a:spcPts val="0"/>
                    </a:spcBef>
                    <a:spcAft>
                      <a:spcPts val="0"/>
                    </a:spcAft>
                    <a:buClrTx/>
                    <a:buNone/>
                    <a:defRPr/>
                  </a:pPr>
                  <a:r>
                    <a:rPr lang="en-US" altLang="zh-CN" sz="900" kern="0" dirty="0">
                      <a:solidFill>
                        <a:srgbClr val="1D1D1A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UAV BS</a:t>
                  </a:r>
                  <a:endParaRPr lang="zh-CN" altLang="en-US" sz="900" kern="0" dirty="0">
                    <a:solidFill>
                      <a:srgbClr val="1D1D1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6" name="矩形 115"/>
                <p:cNvSpPr/>
                <p:nvPr/>
              </p:nvSpPr>
              <p:spPr>
                <a:xfrm>
                  <a:off x="3372812" y="2128754"/>
                  <a:ext cx="955622" cy="176297"/>
                </a:xfrm>
                <a:prstGeom prst="rect">
                  <a:avLst/>
                </a:prstGeom>
                <a:noFill/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914478" fontAlgn="auto">
                    <a:spcBef>
                      <a:spcPts val="0"/>
                    </a:spcBef>
                    <a:spcAft>
                      <a:spcPts val="0"/>
                    </a:spcAft>
                    <a:buClrTx/>
                    <a:buNone/>
                    <a:defRPr/>
                  </a:pPr>
                  <a:r>
                    <a:rPr lang="en-US" altLang="zh-CN" sz="900" kern="0" dirty="0">
                      <a:solidFill>
                        <a:srgbClr val="1D1D1A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</a:rPr>
                    <a:t>Fixed BS</a:t>
                  </a:r>
                  <a:endParaRPr lang="zh-CN" altLang="en-US" sz="900" kern="0" dirty="0">
                    <a:solidFill>
                      <a:srgbClr val="1D1D1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56" name="组合 1744"/>
              <p:cNvGrpSpPr>
                <a:grpSpLocks noChangeAspect="1"/>
              </p:cNvGrpSpPr>
              <p:nvPr/>
            </p:nvGrpSpPr>
            <p:grpSpPr bwMode="auto">
              <a:xfrm>
                <a:off x="1536891" y="1612721"/>
                <a:ext cx="94487" cy="151438"/>
                <a:chOff x="7464425" y="27031950"/>
                <a:chExt cx="460375" cy="742951"/>
              </a:xfrm>
            </p:grpSpPr>
            <p:sp>
              <p:nvSpPr>
                <p:cNvPr id="90" name="Freeform 10"/>
                <p:cNvSpPr>
                  <a:spLocks noEditPoints="1"/>
                </p:cNvSpPr>
                <p:nvPr/>
              </p:nvSpPr>
              <p:spPr bwMode="auto">
                <a:xfrm>
                  <a:off x="7464425" y="27144663"/>
                  <a:ext cx="341312" cy="630238"/>
                </a:xfrm>
                <a:custGeom>
                  <a:avLst/>
                  <a:gdLst>
                    <a:gd name="T0" fmla="*/ 2147483646 w 91"/>
                    <a:gd name="T1" fmla="*/ 2147483646 h 168"/>
                    <a:gd name="T2" fmla="*/ 2147483646 w 91"/>
                    <a:gd name="T3" fmla="*/ 2147483646 h 168"/>
                    <a:gd name="T4" fmla="*/ 2147483646 w 91"/>
                    <a:gd name="T5" fmla="*/ 2147483646 h 168"/>
                    <a:gd name="T6" fmla="*/ 2147483646 w 91"/>
                    <a:gd name="T7" fmla="*/ 2147483646 h 168"/>
                    <a:gd name="T8" fmla="*/ 2147483646 w 91"/>
                    <a:gd name="T9" fmla="*/ 2147483646 h 168"/>
                    <a:gd name="T10" fmla="*/ 2147483646 w 91"/>
                    <a:gd name="T11" fmla="*/ 2147483646 h 168"/>
                    <a:gd name="T12" fmla="*/ 2147483646 w 91"/>
                    <a:gd name="T13" fmla="*/ 2147483646 h 168"/>
                    <a:gd name="T14" fmla="*/ 2147483646 w 91"/>
                    <a:gd name="T15" fmla="*/ 2147483646 h 168"/>
                    <a:gd name="T16" fmla="*/ 2147483646 w 91"/>
                    <a:gd name="T17" fmla="*/ 2147483646 h 168"/>
                    <a:gd name="T18" fmla="*/ 2147483646 w 91"/>
                    <a:gd name="T19" fmla="*/ 2147483646 h 168"/>
                    <a:gd name="T20" fmla="*/ 2147483646 w 91"/>
                    <a:gd name="T21" fmla="*/ 0 h 168"/>
                    <a:gd name="T22" fmla="*/ 2147483646 w 91"/>
                    <a:gd name="T23" fmla="*/ 0 h 168"/>
                    <a:gd name="T24" fmla="*/ 2147483646 w 91"/>
                    <a:gd name="T25" fmla="*/ 2147483646 h 168"/>
                    <a:gd name="T26" fmla="*/ 2147483646 w 91"/>
                    <a:gd name="T27" fmla="*/ 2147483646 h 168"/>
                    <a:gd name="T28" fmla="*/ 2147483646 w 91"/>
                    <a:gd name="T29" fmla="*/ 2147483646 h 168"/>
                    <a:gd name="T30" fmla="*/ 2147483646 w 91"/>
                    <a:gd name="T31" fmla="*/ 2147483646 h 168"/>
                    <a:gd name="T32" fmla="*/ 0 w 91"/>
                    <a:gd name="T33" fmla="*/ 2147483646 h 168"/>
                    <a:gd name="T34" fmla="*/ 0 w 91"/>
                    <a:gd name="T35" fmla="*/ 2147483646 h 168"/>
                    <a:gd name="T36" fmla="*/ 2147483646 w 91"/>
                    <a:gd name="T37" fmla="*/ 0 h 16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91"/>
                    <a:gd name="T58" fmla="*/ 0 h 168"/>
                    <a:gd name="T59" fmla="*/ 91 w 91"/>
                    <a:gd name="T60" fmla="*/ 168 h 16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91" h="168">
                      <a:moveTo>
                        <a:pt x="84" y="22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7" y="147"/>
                        <a:pt x="7" y="147"/>
                        <a:pt x="7" y="147"/>
                      </a:cubicBezTo>
                      <a:cubicBezTo>
                        <a:pt x="84" y="147"/>
                        <a:pt x="84" y="147"/>
                        <a:pt x="84" y="147"/>
                      </a:cubicBezTo>
                      <a:lnTo>
                        <a:pt x="84" y="22"/>
                      </a:lnTo>
                      <a:close/>
                      <a:moveTo>
                        <a:pt x="51" y="157"/>
                      </a:moveTo>
                      <a:cubicBezTo>
                        <a:pt x="51" y="154"/>
                        <a:pt x="49" y="151"/>
                        <a:pt x="45" y="151"/>
                      </a:cubicBezTo>
                      <a:cubicBezTo>
                        <a:pt x="42" y="151"/>
                        <a:pt x="40" y="154"/>
                        <a:pt x="40" y="157"/>
                      </a:cubicBezTo>
                      <a:cubicBezTo>
                        <a:pt x="40" y="160"/>
                        <a:pt x="42" y="163"/>
                        <a:pt x="45" y="163"/>
                      </a:cubicBezTo>
                      <a:cubicBezTo>
                        <a:pt x="49" y="163"/>
                        <a:pt x="51" y="160"/>
                        <a:pt x="51" y="157"/>
                      </a:cubicBezTo>
                      <a:close/>
                      <a:moveTo>
                        <a:pt x="16" y="0"/>
                      </a:move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84" y="0"/>
                        <a:pt x="91" y="7"/>
                        <a:pt x="91" y="16"/>
                      </a:cubicBezTo>
                      <a:cubicBezTo>
                        <a:pt x="91" y="152"/>
                        <a:pt x="91" y="152"/>
                        <a:pt x="91" y="152"/>
                      </a:cubicBezTo>
                      <a:cubicBezTo>
                        <a:pt x="91" y="161"/>
                        <a:pt x="84" y="168"/>
                        <a:pt x="75" y="168"/>
                      </a:cubicBezTo>
                      <a:cubicBezTo>
                        <a:pt x="16" y="168"/>
                        <a:pt x="16" y="168"/>
                        <a:pt x="16" y="168"/>
                      </a:cubicBezTo>
                      <a:cubicBezTo>
                        <a:pt x="7" y="168"/>
                        <a:pt x="0" y="161"/>
                        <a:pt x="0" y="152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1" name="Freeform 11"/>
                <p:cNvSpPr>
                  <a:spLocks/>
                </p:cNvSpPr>
                <p:nvPr/>
              </p:nvSpPr>
              <p:spPr bwMode="auto">
                <a:xfrm>
                  <a:off x="7775575" y="27031950"/>
                  <a:ext cx="149225" cy="150813"/>
                </a:xfrm>
                <a:custGeom>
                  <a:avLst/>
                  <a:gdLst>
                    <a:gd name="T0" fmla="*/ 2147483646 w 94"/>
                    <a:gd name="T1" fmla="*/ 2147483646 h 95"/>
                    <a:gd name="T2" fmla="*/ 2147483646 w 94"/>
                    <a:gd name="T3" fmla="*/ 2147483646 h 95"/>
                    <a:gd name="T4" fmla="*/ 2147483646 w 94"/>
                    <a:gd name="T5" fmla="*/ 2147483646 h 95"/>
                    <a:gd name="T6" fmla="*/ 2147483646 w 94"/>
                    <a:gd name="T7" fmla="*/ 2147483646 h 95"/>
                    <a:gd name="T8" fmla="*/ 2147483646 w 94"/>
                    <a:gd name="T9" fmla="*/ 2147483646 h 95"/>
                    <a:gd name="T10" fmla="*/ 2147483646 w 94"/>
                    <a:gd name="T11" fmla="*/ 2147483646 h 95"/>
                    <a:gd name="T12" fmla="*/ 2147483646 w 94"/>
                    <a:gd name="T13" fmla="*/ 2147483646 h 95"/>
                    <a:gd name="T14" fmla="*/ 2147483646 w 94"/>
                    <a:gd name="T15" fmla="*/ 2147483646 h 95"/>
                    <a:gd name="T16" fmla="*/ 2147483646 w 94"/>
                    <a:gd name="T17" fmla="*/ 2147483646 h 95"/>
                    <a:gd name="T18" fmla="*/ 2147483646 w 94"/>
                    <a:gd name="T19" fmla="*/ 2147483646 h 95"/>
                    <a:gd name="T20" fmla="*/ 2147483646 w 94"/>
                    <a:gd name="T21" fmla="*/ 2147483646 h 95"/>
                    <a:gd name="T22" fmla="*/ 2147483646 w 94"/>
                    <a:gd name="T23" fmla="*/ 2147483646 h 95"/>
                    <a:gd name="T24" fmla="*/ 2147483646 w 94"/>
                    <a:gd name="T25" fmla="*/ 2147483646 h 95"/>
                    <a:gd name="T26" fmla="*/ 2147483646 w 94"/>
                    <a:gd name="T27" fmla="*/ 2147483646 h 95"/>
                    <a:gd name="T28" fmla="*/ 2147483646 w 94"/>
                    <a:gd name="T29" fmla="*/ 2147483646 h 95"/>
                    <a:gd name="T30" fmla="*/ 2147483646 w 94"/>
                    <a:gd name="T31" fmla="*/ 2147483646 h 95"/>
                    <a:gd name="T32" fmla="*/ 2147483646 w 94"/>
                    <a:gd name="T33" fmla="*/ 2147483646 h 95"/>
                    <a:gd name="T34" fmla="*/ 2147483646 w 94"/>
                    <a:gd name="T35" fmla="*/ 2147483646 h 95"/>
                    <a:gd name="T36" fmla="*/ 2147483646 w 94"/>
                    <a:gd name="T37" fmla="*/ 2147483646 h 95"/>
                    <a:gd name="T38" fmla="*/ 2147483646 w 94"/>
                    <a:gd name="T39" fmla="*/ 2147483646 h 95"/>
                    <a:gd name="T40" fmla="*/ 2147483646 w 94"/>
                    <a:gd name="T41" fmla="*/ 2147483646 h 95"/>
                    <a:gd name="T42" fmla="*/ 2147483646 w 94"/>
                    <a:gd name="T43" fmla="*/ 2147483646 h 95"/>
                    <a:gd name="T44" fmla="*/ 2147483646 w 94"/>
                    <a:gd name="T45" fmla="*/ 2147483646 h 95"/>
                    <a:gd name="T46" fmla="*/ 2147483646 w 94"/>
                    <a:gd name="T47" fmla="*/ 2147483646 h 95"/>
                    <a:gd name="T48" fmla="*/ 2147483646 w 94"/>
                    <a:gd name="T49" fmla="*/ 2147483646 h 95"/>
                    <a:gd name="T50" fmla="*/ 2147483646 w 94"/>
                    <a:gd name="T51" fmla="*/ 2147483646 h 95"/>
                    <a:gd name="T52" fmla="*/ 2147483646 w 94"/>
                    <a:gd name="T53" fmla="*/ 2147483646 h 95"/>
                    <a:gd name="T54" fmla="*/ 2147483646 w 94"/>
                    <a:gd name="T55" fmla="*/ 2147483646 h 95"/>
                    <a:gd name="T56" fmla="*/ 2147483646 w 94"/>
                    <a:gd name="T57" fmla="*/ 2147483646 h 95"/>
                    <a:gd name="T58" fmla="*/ 2147483646 w 94"/>
                    <a:gd name="T59" fmla="*/ 2147483646 h 95"/>
                    <a:gd name="T60" fmla="*/ 2147483646 w 94"/>
                    <a:gd name="T61" fmla="*/ 2147483646 h 95"/>
                    <a:gd name="T62" fmla="*/ 2147483646 w 94"/>
                    <a:gd name="T63" fmla="*/ 2147483646 h 95"/>
                    <a:gd name="T64" fmla="*/ 2147483646 w 94"/>
                    <a:gd name="T65" fmla="*/ 2147483646 h 95"/>
                    <a:gd name="T66" fmla="*/ 2147483646 w 94"/>
                    <a:gd name="T67" fmla="*/ 2147483646 h 95"/>
                    <a:gd name="T68" fmla="*/ 2147483646 w 94"/>
                    <a:gd name="T69" fmla="*/ 2147483646 h 95"/>
                    <a:gd name="T70" fmla="*/ 2147483646 w 94"/>
                    <a:gd name="T71" fmla="*/ 2147483646 h 95"/>
                    <a:gd name="T72" fmla="*/ 2147483646 w 94"/>
                    <a:gd name="T73" fmla="*/ 2147483646 h 95"/>
                    <a:gd name="T74" fmla="*/ 2147483646 w 94"/>
                    <a:gd name="T75" fmla="*/ 2147483646 h 95"/>
                    <a:gd name="T76" fmla="*/ 2147483646 w 94"/>
                    <a:gd name="T77" fmla="*/ 2147483646 h 95"/>
                    <a:gd name="T78" fmla="*/ 2147483646 w 94"/>
                    <a:gd name="T79" fmla="*/ 2147483646 h 95"/>
                    <a:gd name="T80" fmla="*/ 2147483646 w 94"/>
                    <a:gd name="T81" fmla="*/ 2147483646 h 95"/>
                    <a:gd name="T82" fmla="*/ 2147483646 w 94"/>
                    <a:gd name="T83" fmla="*/ 2147483646 h 95"/>
                    <a:gd name="T84" fmla="*/ 2147483646 w 94"/>
                    <a:gd name="T85" fmla="*/ 2147483646 h 95"/>
                    <a:gd name="T86" fmla="*/ 2147483646 w 94"/>
                    <a:gd name="T87" fmla="*/ 0 h 95"/>
                    <a:gd name="T88" fmla="*/ 2147483646 w 94"/>
                    <a:gd name="T89" fmla="*/ 0 h 95"/>
                    <a:gd name="T90" fmla="*/ 2147483646 w 94"/>
                    <a:gd name="T91" fmla="*/ 0 h 95"/>
                    <a:gd name="T92" fmla="*/ 2147483646 w 94"/>
                    <a:gd name="T93" fmla="*/ 2147483646 h 95"/>
                    <a:gd name="T94" fmla="*/ 2147483646 w 94"/>
                    <a:gd name="T95" fmla="*/ 2147483646 h 95"/>
                    <a:gd name="T96" fmla="*/ 2147483646 w 94"/>
                    <a:gd name="T97" fmla="*/ 2147483646 h 95"/>
                    <a:gd name="T98" fmla="*/ 0 w 94"/>
                    <a:gd name="T99" fmla="*/ 2147483646 h 95"/>
                    <a:gd name="T100" fmla="*/ 2147483646 w 94"/>
                    <a:gd name="T101" fmla="*/ 2147483646 h 95"/>
                    <a:gd name="T102" fmla="*/ 2147483646 w 94"/>
                    <a:gd name="T103" fmla="*/ 2147483646 h 95"/>
                    <a:gd name="T104" fmla="*/ 2147483646 w 94"/>
                    <a:gd name="T105" fmla="*/ 2147483646 h 95"/>
                    <a:gd name="T106" fmla="*/ 2147483646 w 94"/>
                    <a:gd name="T107" fmla="*/ 2147483646 h 95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94"/>
                    <a:gd name="T163" fmla="*/ 0 h 95"/>
                    <a:gd name="T164" fmla="*/ 94 w 94"/>
                    <a:gd name="T165" fmla="*/ 95 h 95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94" h="95">
                      <a:moveTo>
                        <a:pt x="4" y="22"/>
                      </a:moveTo>
                      <a:lnTo>
                        <a:pt x="4" y="22"/>
                      </a:lnTo>
                      <a:lnTo>
                        <a:pt x="12" y="22"/>
                      </a:lnTo>
                      <a:lnTo>
                        <a:pt x="19" y="22"/>
                      </a:lnTo>
                      <a:lnTo>
                        <a:pt x="23" y="24"/>
                      </a:lnTo>
                      <a:lnTo>
                        <a:pt x="30" y="26"/>
                      </a:lnTo>
                      <a:lnTo>
                        <a:pt x="35" y="29"/>
                      </a:lnTo>
                      <a:lnTo>
                        <a:pt x="42" y="33"/>
                      </a:lnTo>
                      <a:lnTo>
                        <a:pt x="47" y="36"/>
                      </a:lnTo>
                      <a:lnTo>
                        <a:pt x="52" y="40"/>
                      </a:lnTo>
                      <a:lnTo>
                        <a:pt x="54" y="43"/>
                      </a:lnTo>
                      <a:lnTo>
                        <a:pt x="59" y="48"/>
                      </a:lnTo>
                      <a:lnTo>
                        <a:pt x="64" y="52"/>
                      </a:lnTo>
                      <a:lnTo>
                        <a:pt x="66" y="59"/>
                      </a:lnTo>
                      <a:lnTo>
                        <a:pt x="68" y="64"/>
                      </a:lnTo>
                      <a:lnTo>
                        <a:pt x="71" y="71"/>
                      </a:lnTo>
                      <a:lnTo>
                        <a:pt x="73" y="76"/>
                      </a:lnTo>
                      <a:lnTo>
                        <a:pt x="73" y="83"/>
                      </a:lnTo>
                      <a:lnTo>
                        <a:pt x="73" y="90"/>
                      </a:lnTo>
                      <a:lnTo>
                        <a:pt x="73" y="92"/>
                      </a:lnTo>
                      <a:lnTo>
                        <a:pt x="75" y="95"/>
                      </a:lnTo>
                      <a:lnTo>
                        <a:pt x="78" y="95"/>
                      </a:lnTo>
                      <a:lnTo>
                        <a:pt x="90" y="95"/>
                      </a:lnTo>
                      <a:lnTo>
                        <a:pt x="92" y="95"/>
                      </a:lnTo>
                      <a:lnTo>
                        <a:pt x="94" y="92"/>
                      </a:lnTo>
                      <a:lnTo>
                        <a:pt x="94" y="83"/>
                      </a:lnTo>
                      <a:lnTo>
                        <a:pt x="94" y="73"/>
                      </a:lnTo>
                      <a:lnTo>
                        <a:pt x="92" y="66"/>
                      </a:lnTo>
                      <a:lnTo>
                        <a:pt x="90" y="57"/>
                      </a:lnTo>
                      <a:lnTo>
                        <a:pt x="87" y="50"/>
                      </a:lnTo>
                      <a:lnTo>
                        <a:pt x="82" y="43"/>
                      </a:lnTo>
                      <a:lnTo>
                        <a:pt x="78" y="36"/>
                      </a:lnTo>
                      <a:lnTo>
                        <a:pt x="71" y="29"/>
                      </a:lnTo>
                      <a:lnTo>
                        <a:pt x="68" y="26"/>
                      </a:lnTo>
                      <a:lnTo>
                        <a:pt x="61" y="19"/>
                      </a:lnTo>
                      <a:lnTo>
                        <a:pt x="54" y="17"/>
                      </a:lnTo>
                      <a:lnTo>
                        <a:pt x="47" y="12"/>
                      </a:lnTo>
                      <a:lnTo>
                        <a:pt x="40" y="7"/>
                      </a:lnTo>
                      <a:lnTo>
                        <a:pt x="30" y="5"/>
                      </a:lnTo>
                      <a:lnTo>
                        <a:pt x="23" y="3"/>
                      </a:lnTo>
                      <a:lnTo>
                        <a:pt x="14" y="0"/>
                      </a:lnTo>
                      <a:lnTo>
                        <a:pt x="7" y="0"/>
                      </a:lnTo>
                      <a:lnTo>
                        <a:pt x="4" y="0"/>
                      </a:lnTo>
                      <a:lnTo>
                        <a:pt x="2" y="3"/>
                      </a:lnTo>
                      <a:lnTo>
                        <a:pt x="2" y="5"/>
                      </a:lnTo>
                      <a:lnTo>
                        <a:pt x="0" y="17"/>
                      </a:lnTo>
                      <a:lnTo>
                        <a:pt x="2" y="19"/>
                      </a:lnTo>
                      <a:lnTo>
                        <a:pt x="2" y="22"/>
                      </a:lnTo>
                      <a:lnTo>
                        <a:pt x="4" y="22"/>
                      </a:ln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" name="Freeform 12"/>
                <p:cNvSpPr>
                  <a:spLocks/>
                </p:cNvSpPr>
                <p:nvPr/>
              </p:nvSpPr>
              <p:spPr bwMode="auto">
                <a:xfrm>
                  <a:off x="7786688" y="27092275"/>
                  <a:ext cx="82550" cy="90488"/>
                </a:xfrm>
                <a:custGeom>
                  <a:avLst/>
                  <a:gdLst>
                    <a:gd name="T0" fmla="*/ 2147483646 w 52"/>
                    <a:gd name="T1" fmla="*/ 2147483646 h 57"/>
                    <a:gd name="T2" fmla="*/ 2147483646 w 52"/>
                    <a:gd name="T3" fmla="*/ 2147483646 h 57"/>
                    <a:gd name="T4" fmla="*/ 2147483646 w 52"/>
                    <a:gd name="T5" fmla="*/ 2147483646 h 57"/>
                    <a:gd name="T6" fmla="*/ 2147483646 w 52"/>
                    <a:gd name="T7" fmla="*/ 2147483646 h 57"/>
                    <a:gd name="T8" fmla="*/ 2147483646 w 52"/>
                    <a:gd name="T9" fmla="*/ 2147483646 h 57"/>
                    <a:gd name="T10" fmla="*/ 2147483646 w 52"/>
                    <a:gd name="T11" fmla="*/ 2147483646 h 57"/>
                    <a:gd name="T12" fmla="*/ 2147483646 w 52"/>
                    <a:gd name="T13" fmla="*/ 2147483646 h 57"/>
                    <a:gd name="T14" fmla="*/ 2147483646 w 52"/>
                    <a:gd name="T15" fmla="*/ 2147483646 h 57"/>
                    <a:gd name="T16" fmla="*/ 2147483646 w 52"/>
                    <a:gd name="T17" fmla="*/ 2147483646 h 57"/>
                    <a:gd name="T18" fmla="*/ 2147483646 w 52"/>
                    <a:gd name="T19" fmla="*/ 2147483646 h 57"/>
                    <a:gd name="T20" fmla="*/ 2147483646 w 52"/>
                    <a:gd name="T21" fmla="*/ 2147483646 h 57"/>
                    <a:gd name="T22" fmla="*/ 2147483646 w 52"/>
                    <a:gd name="T23" fmla="*/ 2147483646 h 57"/>
                    <a:gd name="T24" fmla="*/ 2147483646 w 52"/>
                    <a:gd name="T25" fmla="*/ 2147483646 h 57"/>
                    <a:gd name="T26" fmla="*/ 2147483646 w 52"/>
                    <a:gd name="T27" fmla="*/ 2147483646 h 57"/>
                    <a:gd name="T28" fmla="*/ 2147483646 w 52"/>
                    <a:gd name="T29" fmla="*/ 2147483646 h 57"/>
                    <a:gd name="T30" fmla="*/ 2147483646 w 52"/>
                    <a:gd name="T31" fmla="*/ 2147483646 h 57"/>
                    <a:gd name="T32" fmla="*/ 2147483646 w 52"/>
                    <a:gd name="T33" fmla="*/ 2147483646 h 57"/>
                    <a:gd name="T34" fmla="*/ 2147483646 w 52"/>
                    <a:gd name="T35" fmla="*/ 2147483646 h 57"/>
                    <a:gd name="T36" fmla="*/ 2147483646 w 52"/>
                    <a:gd name="T37" fmla="*/ 2147483646 h 57"/>
                    <a:gd name="T38" fmla="*/ 2147483646 w 52"/>
                    <a:gd name="T39" fmla="*/ 2147483646 h 57"/>
                    <a:gd name="T40" fmla="*/ 2147483646 w 52"/>
                    <a:gd name="T41" fmla="*/ 2147483646 h 57"/>
                    <a:gd name="T42" fmla="*/ 2147483646 w 52"/>
                    <a:gd name="T43" fmla="*/ 2147483646 h 57"/>
                    <a:gd name="T44" fmla="*/ 2147483646 w 52"/>
                    <a:gd name="T45" fmla="*/ 2147483646 h 57"/>
                    <a:gd name="T46" fmla="*/ 2147483646 w 52"/>
                    <a:gd name="T47" fmla="*/ 0 h 57"/>
                    <a:gd name="T48" fmla="*/ 2147483646 w 52"/>
                    <a:gd name="T49" fmla="*/ 0 h 57"/>
                    <a:gd name="T50" fmla="*/ 2147483646 w 52"/>
                    <a:gd name="T51" fmla="*/ 0 h 57"/>
                    <a:gd name="T52" fmla="*/ 2147483646 w 52"/>
                    <a:gd name="T53" fmla="*/ 0 h 57"/>
                    <a:gd name="T54" fmla="*/ 2147483646 w 52"/>
                    <a:gd name="T55" fmla="*/ 0 h 57"/>
                    <a:gd name="T56" fmla="*/ 2147483646 w 52"/>
                    <a:gd name="T57" fmla="*/ 2147483646 h 57"/>
                    <a:gd name="T58" fmla="*/ 2147483646 w 52"/>
                    <a:gd name="T59" fmla="*/ 2147483646 h 57"/>
                    <a:gd name="T60" fmla="*/ 0 w 52"/>
                    <a:gd name="T61" fmla="*/ 2147483646 h 57"/>
                    <a:gd name="T62" fmla="*/ 0 w 52"/>
                    <a:gd name="T63" fmla="*/ 2147483646 h 57"/>
                    <a:gd name="T64" fmla="*/ 2147483646 w 52"/>
                    <a:gd name="T65" fmla="*/ 2147483646 h 57"/>
                    <a:gd name="T66" fmla="*/ 2147483646 w 52"/>
                    <a:gd name="T67" fmla="*/ 2147483646 h 57"/>
                    <a:gd name="T68" fmla="*/ 2147483646 w 52"/>
                    <a:gd name="T69" fmla="*/ 2147483646 h 57"/>
                    <a:gd name="T70" fmla="*/ 2147483646 w 52"/>
                    <a:gd name="T71" fmla="*/ 2147483646 h 57"/>
                    <a:gd name="T72" fmla="*/ 2147483646 w 52"/>
                    <a:gd name="T73" fmla="*/ 2147483646 h 57"/>
                    <a:gd name="T74" fmla="*/ 2147483646 w 52"/>
                    <a:gd name="T75" fmla="*/ 2147483646 h 57"/>
                    <a:gd name="T76" fmla="*/ 2147483646 w 52"/>
                    <a:gd name="T77" fmla="*/ 2147483646 h 57"/>
                    <a:gd name="T78" fmla="*/ 2147483646 w 52"/>
                    <a:gd name="T79" fmla="*/ 2147483646 h 57"/>
                    <a:gd name="T80" fmla="*/ 2147483646 w 52"/>
                    <a:gd name="T81" fmla="*/ 2147483646 h 57"/>
                    <a:gd name="T82" fmla="*/ 2147483646 w 52"/>
                    <a:gd name="T83" fmla="*/ 2147483646 h 57"/>
                    <a:gd name="T84" fmla="*/ 2147483646 w 52"/>
                    <a:gd name="T85" fmla="*/ 2147483646 h 57"/>
                    <a:gd name="T86" fmla="*/ 2147483646 w 52"/>
                    <a:gd name="T87" fmla="*/ 2147483646 h 57"/>
                    <a:gd name="T88" fmla="*/ 2147483646 w 52"/>
                    <a:gd name="T89" fmla="*/ 2147483646 h 57"/>
                    <a:gd name="T90" fmla="*/ 2147483646 w 52"/>
                    <a:gd name="T91" fmla="*/ 2147483646 h 57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52"/>
                    <a:gd name="T139" fmla="*/ 0 h 57"/>
                    <a:gd name="T140" fmla="*/ 52 w 52"/>
                    <a:gd name="T141" fmla="*/ 57 h 57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52" h="57">
                      <a:moveTo>
                        <a:pt x="33" y="54"/>
                      </a:moveTo>
                      <a:lnTo>
                        <a:pt x="33" y="54"/>
                      </a:lnTo>
                      <a:lnTo>
                        <a:pt x="33" y="57"/>
                      </a:lnTo>
                      <a:lnTo>
                        <a:pt x="35" y="57"/>
                      </a:lnTo>
                      <a:lnTo>
                        <a:pt x="47" y="57"/>
                      </a:lnTo>
                      <a:lnTo>
                        <a:pt x="49" y="57"/>
                      </a:lnTo>
                      <a:lnTo>
                        <a:pt x="49" y="54"/>
                      </a:lnTo>
                      <a:lnTo>
                        <a:pt x="52" y="52"/>
                      </a:lnTo>
                      <a:lnTo>
                        <a:pt x="52" y="47"/>
                      </a:lnTo>
                      <a:lnTo>
                        <a:pt x="49" y="43"/>
                      </a:lnTo>
                      <a:lnTo>
                        <a:pt x="49" y="38"/>
                      </a:lnTo>
                      <a:lnTo>
                        <a:pt x="49" y="33"/>
                      </a:lnTo>
                      <a:lnTo>
                        <a:pt x="47" y="28"/>
                      </a:lnTo>
                      <a:lnTo>
                        <a:pt x="45" y="24"/>
                      </a:lnTo>
                      <a:lnTo>
                        <a:pt x="42" y="19"/>
                      </a:lnTo>
                      <a:lnTo>
                        <a:pt x="38" y="17"/>
                      </a:lnTo>
                      <a:lnTo>
                        <a:pt x="38" y="14"/>
                      </a:lnTo>
                      <a:lnTo>
                        <a:pt x="33" y="10"/>
                      </a:lnTo>
                      <a:lnTo>
                        <a:pt x="31" y="7"/>
                      </a:lnTo>
                      <a:lnTo>
                        <a:pt x="26" y="5"/>
                      </a:lnTo>
                      <a:lnTo>
                        <a:pt x="23" y="2"/>
                      </a:lnTo>
                      <a:lnTo>
                        <a:pt x="19" y="2"/>
                      </a:lnTo>
                      <a:lnTo>
                        <a:pt x="14" y="0"/>
                      </a:lnTo>
                      <a:lnTo>
                        <a:pt x="9" y="0"/>
                      </a:lnTo>
                      <a:lnTo>
                        <a:pt x="5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2" y="19"/>
                      </a:lnTo>
                      <a:lnTo>
                        <a:pt x="2" y="21"/>
                      </a:lnTo>
                      <a:lnTo>
                        <a:pt x="5" y="21"/>
                      </a:lnTo>
                      <a:lnTo>
                        <a:pt x="9" y="21"/>
                      </a:lnTo>
                      <a:lnTo>
                        <a:pt x="14" y="24"/>
                      </a:lnTo>
                      <a:lnTo>
                        <a:pt x="19" y="26"/>
                      </a:lnTo>
                      <a:lnTo>
                        <a:pt x="23" y="28"/>
                      </a:lnTo>
                      <a:lnTo>
                        <a:pt x="23" y="31"/>
                      </a:lnTo>
                      <a:lnTo>
                        <a:pt x="28" y="35"/>
                      </a:lnTo>
                      <a:lnTo>
                        <a:pt x="28" y="40"/>
                      </a:lnTo>
                      <a:lnTo>
                        <a:pt x="31" y="45"/>
                      </a:lnTo>
                      <a:lnTo>
                        <a:pt x="31" y="52"/>
                      </a:lnTo>
                      <a:lnTo>
                        <a:pt x="33" y="54"/>
                      </a:ln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7" name="组合 1744"/>
              <p:cNvGrpSpPr>
                <a:grpSpLocks noChangeAspect="1"/>
              </p:cNvGrpSpPr>
              <p:nvPr/>
            </p:nvGrpSpPr>
            <p:grpSpPr bwMode="auto">
              <a:xfrm>
                <a:off x="1773961" y="1765121"/>
                <a:ext cx="94487" cy="151438"/>
                <a:chOff x="7464425" y="27031950"/>
                <a:chExt cx="460375" cy="742951"/>
              </a:xfrm>
            </p:grpSpPr>
            <p:sp>
              <p:nvSpPr>
                <p:cNvPr id="87" name="Freeform 10"/>
                <p:cNvSpPr>
                  <a:spLocks noEditPoints="1"/>
                </p:cNvSpPr>
                <p:nvPr/>
              </p:nvSpPr>
              <p:spPr bwMode="auto">
                <a:xfrm>
                  <a:off x="7464425" y="27144663"/>
                  <a:ext cx="341312" cy="630238"/>
                </a:xfrm>
                <a:custGeom>
                  <a:avLst/>
                  <a:gdLst>
                    <a:gd name="T0" fmla="*/ 2147483646 w 91"/>
                    <a:gd name="T1" fmla="*/ 2147483646 h 168"/>
                    <a:gd name="T2" fmla="*/ 2147483646 w 91"/>
                    <a:gd name="T3" fmla="*/ 2147483646 h 168"/>
                    <a:gd name="T4" fmla="*/ 2147483646 w 91"/>
                    <a:gd name="T5" fmla="*/ 2147483646 h 168"/>
                    <a:gd name="T6" fmla="*/ 2147483646 w 91"/>
                    <a:gd name="T7" fmla="*/ 2147483646 h 168"/>
                    <a:gd name="T8" fmla="*/ 2147483646 w 91"/>
                    <a:gd name="T9" fmla="*/ 2147483646 h 168"/>
                    <a:gd name="T10" fmla="*/ 2147483646 w 91"/>
                    <a:gd name="T11" fmla="*/ 2147483646 h 168"/>
                    <a:gd name="T12" fmla="*/ 2147483646 w 91"/>
                    <a:gd name="T13" fmla="*/ 2147483646 h 168"/>
                    <a:gd name="T14" fmla="*/ 2147483646 w 91"/>
                    <a:gd name="T15" fmla="*/ 2147483646 h 168"/>
                    <a:gd name="T16" fmla="*/ 2147483646 w 91"/>
                    <a:gd name="T17" fmla="*/ 2147483646 h 168"/>
                    <a:gd name="T18" fmla="*/ 2147483646 w 91"/>
                    <a:gd name="T19" fmla="*/ 2147483646 h 168"/>
                    <a:gd name="T20" fmla="*/ 2147483646 w 91"/>
                    <a:gd name="T21" fmla="*/ 0 h 168"/>
                    <a:gd name="T22" fmla="*/ 2147483646 w 91"/>
                    <a:gd name="T23" fmla="*/ 0 h 168"/>
                    <a:gd name="T24" fmla="*/ 2147483646 w 91"/>
                    <a:gd name="T25" fmla="*/ 2147483646 h 168"/>
                    <a:gd name="T26" fmla="*/ 2147483646 w 91"/>
                    <a:gd name="T27" fmla="*/ 2147483646 h 168"/>
                    <a:gd name="T28" fmla="*/ 2147483646 w 91"/>
                    <a:gd name="T29" fmla="*/ 2147483646 h 168"/>
                    <a:gd name="T30" fmla="*/ 2147483646 w 91"/>
                    <a:gd name="T31" fmla="*/ 2147483646 h 168"/>
                    <a:gd name="T32" fmla="*/ 0 w 91"/>
                    <a:gd name="T33" fmla="*/ 2147483646 h 168"/>
                    <a:gd name="T34" fmla="*/ 0 w 91"/>
                    <a:gd name="T35" fmla="*/ 2147483646 h 168"/>
                    <a:gd name="T36" fmla="*/ 2147483646 w 91"/>
                    <a:gd name="T37" fmla="*/ 0 h 16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91"/>
                    <a:gd name="T58" fmla="*/ 0 h 168"/>
                    <a:gd name="T59" fmla="*/ 91 w 91"/>
                    <a:gd name="T60" fmla="*/ 168 h 16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91" h="168">
                      <a:moveTo>
                        <a:pt x="84" y="22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7" y="147"/>
                        <a:pt x="7" y="147"/>
                        <a:pt x="7" y="147"/>
                      </a:cubicBezTo>
                      <a:cubicBezTo>
                        <a:pt x="84" y="147"/>
                        <a:pt x="84" y="147"/>
                        <a:pt x="84" y="147"/>
                      </a:cubicBezTo>
                      <a:lnTo>
                        <a:pt x="84" y="22"/>
                      </a:lnTo>
                      <a:close/>
                      <a:moveTo>
                        <a:pt x="51" y="157"/>
                      </a:moveTo>
                      <a:cubicBezTo>
                        <a:pt x="51" y="154"/>
                        <a:pt x="49" y="151"/>
                        <a:pt x="45" y="151"/>
                      </a:cubicBezTo>
                      <a:cubicBezTo>
                        <a:pt x="42" y="151"/>
                        <a:pt x="40" y="154"/>
                        <a:pt x="40" y="157"/>
                      </a:cubicBezTo>
                      <a:cubicBezTo>
                        <a:pt x="40" y="160"/>
                        <a:pt x="42" y="163"/>
                        <a:pt x="45" y="163"/>
                      </a:cubicBezTo>
                      <a:cubicBezTo>
                        <a:pt x="49" y="163"/>
                        <a:pt x="51" y="160"/>
                        <a:pt x="51" y="157"/>
                      </a:cubicBezTo>
                      <a:close/>
                      <a:moveTo>
                        <a:pt x="16" y="0"/>
                      </a:move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84" y="0"/>
                        <a:pt x="91" y="7"/>
                        <a:pt x="91" y="16"/>
                      </a:cubicBezTo>
                      <a:cubicBezTo>
                        <a:pt x="91" y="152"/>
                        <a:pt x="91" y="152"/>
                        <a:pt x="91" y="152"/>
                      </a:cubicBezTo>
                      <a:cubicBezTo>
                        <a:pt x="91" y="161"/>
                        <a:pt x="84" y="168"/>
                        <a:pt x="75" y="168"/>
                      </a:cubicBezTo>
                      <a:cubicBezTo>
                        <a:pt x="16" y="168"/>
                        <a:pt x="16" y="168"/>
                        <a:pt x="16" y="168"/>
                      </a:cubicBezTo>
                      <a:cubicBezTo>
                        <a:pt x="7" y="168"/>
                        <a:pt x="0" y="161"/>
                        <a:pt x="0" y="152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8" name="Freeform 11"/>
                <p:cNvSpPr>
                  <a:spLocks/>
                </p:cNvSpPr>
                <p:nvPr/>
              </p:nvSpPr>
              <p:spPr bwMode="auto">
                <a:xfrm>
                  <a:off x="7775575" y="27031950"/>
                  <a:ext cx="149225" cy="150813"/>
                </a:xfrm>
                <a:custGeom>
                  <a:avLst/>
                  <a:gdLst>
                    <a:gd name="T0" fmla="*/ 2147483646 w 94"/>
                    <a:gd name="T1" fmla="*/ 2147483646 h 95"/>
                    <a:gd name="T2" fmla="*/ 2147483646 w 94"/>
                    <a:gd name="T3" fmla="*/ 2147483646 h 95"/>
                    <a:gd name="T4" fmla="*/ 2147483646 w 94"/>
                    <a:gd name="T5" fmla="*/ 2147483646 h 95"/>
                    <a:gd name="T6" fmla="*/ 2147483646 w 94"/>
                    <a:gd name="T7" fmla="*/ 2147483646 h 95"/>
                    <a:gd name="T8" fmla="*/ 2147483646 w 94"/>
                    <a:gd name="T9" fmla="*/ 2147483646 h 95"/>
                    <a:gd name="T10" fmla="*/ 2147483646 w 94"/>
                    <a:gd name="T11" fmla="*/ 2147483646 h 95"/>
                    <a:gd name="T12" fmla="*/ 2147483646 w 94"/>
                    <a:gd name="T13" fmla="*/ 2147483646 h 95"/>
                    <a:gd name="T14" fmla="*/ 2147483646 w 94"/>
                    <a:gd name="T15" fmla="*/ 2147483646 h 95"/>
                    <a:gd name="T16" fmla="*/ 2147483646 w 94"/>
                    <a:gd name="T17" fmla="*/ 2147483646 h 95"/>
                    <a:gd name="T18" fmla="*/ 2147483646 w 94"/>
                    <a:gd name="T19" fmla="*/ 2147483646 h 95"/>
                    <a:gd name="T20" fmla="*/ 2147483646 w 94"/>
                    <a:gd name="T21" fmla="*/ 2147483646 h 95"/>
                    <a:gd name="T22" fmla="*/ 2147483646 w 94"/>
                    <a:gd name="T23" fmla="*/ 2147483646 h 95"/>
                    <a:gd name="T24" fmla="*/ 2147483646 w 94"/>
                    <a:gd name="T25" fmla="*/ 2147483646 h 95"/>
                    <a:gd name="T26" fmla="*/ 2147483646 w 94"/>
                    <a:gd name="T27" fmla="*/ 2147483646 h 95"/>
                    <a:gd name="T28" fmla="*/ 2147483646 w 94"/>
                    <a:gd name="T29" fmla="*/ 2147483646 h 95"/>
                    <a:gd name="T30" fmla="*/ 2147483646 w 94"/>
                    <a:gd name="T31" fmla="*/ 2147483646 h 95"/>
                    <a:gd name="T32" fmla="*/ 2147483646 w 94"/>
                    <a:gd name="T33" fmla="*/ 2147483646 h 95"/>
                    <a:gd name="T34" fmla="*/ 2147483646 w 94"/>
                    <a:gd name="T35" fmla="*/ 2147483646 h 95"/>
                    <a:gd name="T36" fmla="*/ 2147483646 w 94"/>
                    <a:gd name="T37" fmla="*/ 2147483646 h 95"/>
                    <a:gd name="T38" fmla="*/ 2147483646 w 94"/>
                    <a:gd name="T39" fmla="*/ 2147483646 h 95"/>
                    <a:gd name="T40" fmla="*/ 2147483646 w 94"/>
                    <a:gd name="T41" fmla="*/ 2147483646 h 95"/>
                    <a:gd name="T42" fmla="*/ 2147483646 w 94"/>
                    <a:gd name="T43" fmla="*/ 2147483646 h 95"/>
                    <a:gd name="T44" fmla="*/ 2147483646 w 94"/>
                    <a:gd name="T45" fmla="*/ 2147483646 h 95"/>
                    <a:gd name="T46" fmla="*/ 2147483646 w 94"/>
                    <a:gd name="T47" fmla="*/ 2147483646 h 95"/>
                    <a:gd name="T48" fmla="*/ 2147483646 w 94"/>
                    <a:gd name="T49" fmla="*/ 2147483646 h 95"/>
                    <a:gd name="T50" fmla="*/ 2147483646 w 94"/>
                    <a:gd name="T51" fmla="*/ 2147483646 h 95"/>
                    <a:gd name="T52" fmla="*/ 2147483646 w 94"/>
                    <a:gd name="T53" fmla="*/ 2147483646 h 95"/>
                    <a:gd name="T54" fmla="*/ 2147483646 w 94"/>
                    <a:gd name="T55" fmla="*/ 2147483646 h 95"/>
                    <a:gd name="T56" fmla="*/ 2147483646 w 94"/>
                    <a:gd name="T57" fmla="*/ 2147483646 h 95"/>
                    <a:gd name="T58" fmla="*/ 2147483646 w 94"/>
                    <a:gd name="T59" fmla="*/ 2147483646 h 95"/>
                    <a:gd name="T60" fmla="*/ 2147483646 w 94"/>
                    <a:gd name="T61" fmla="*/ 2147483646 h 95"/>
                    <a:gd name="T62" fmla="*/ 2147483646 w 94"/>
                    <a:gd name="T63" fmla="*/ 2147483646 h 95"/>
                    <a:gd name="T64" fmla="*/ 2147483646 w 94"/>
                    <a:gd name="T65" fmla="*/ 2147483646 h 95"/>
                    <a:gd name="T66" fmla="*/ 2147483646 w 94"/>
                    <a:gd name="T67" fmla="*/ 2147483646 h 95"/>
                    <a:gd name="T68" fmla="*/ 2147483646 w 94"/>
                    <a:gd name="T69" fmla="*/ 2147483646 h 95"/>
                    <a:gd name="T70" fmla="*/ 2147483646 w 94"/>
                    <a:gd name="T71" fmla="*/ 2147483646 h 95"/>
                    <a:gd name="T72" fmla="*/ 2147483646 w 94"/>
                    <a:gd name="T73" fmla="*/ 2147483646 h 95"/>
                    <a:gd name="T74" fmla="*/ 2147483646 w 94"/>
                    <a:gd name="T75" fmla="*/ 2147483646 h 95"/>
                    <a:gd name="T76" fmla="*/ 2147483646 w 94"/>
                    <a:gd name="T77" fmla="*/ 2147483646 h 95"/>
                    <a:gd name="T78" fmla="*/ 2147483646 w 94"/>
                    <a:gd name="T79" fmla="*/ 2147483646 h 95"/>
                    <a:gd name="T80" fmla="*/ 2147483646 w 94"/>
                    <a:gd name="T81" fmla="*/ 2147483646 h 95"/>
                    <a:gd name="T82" fmla="*/ 2147483646 w 94"/>
                    <a:gd name="T83" fmla="*/ 2147483646 h 95"/>
                    <a:gd name="T84" fmla="*/ 2147483646 w 94"/>
                    <a:gd name="T85" fmla="*/ 2147483646 h 95"/>
                    <a:gd name="T86" fmla="*/ 2147483646 w 94"/>
                    <a:gd name="T87" fmla="*/ 0 h 95"/>
                    <a:gd name="T88" fmla="*/ 2147483646 w 94"/>
                    <a:gd name="T89" fmla="*/ 0 h 95"/>
                    <a:gd name="T90" fmla="*/ 2147483646 w 94"/>
                    <a:gd name="T91" fmla="*/ 0 h 95"/>
                    <a:gd name="T92" fmla="*/ 2147483646 w 94"/>
                    <a:gd name="T93" fmla="*/ 2147483646 h 95"/>
                    <a:gd name="T94" fmla="*/ 2147483646 w 94"/>
                    <a:gd name="T95" fmla="*/ 2147483646 h 95"/>
                    <a:gd name="T96" fmla="*/ 2147483646 w 94"/>
                    <a:gd name="T97" fmla="*/ 2147483646 h 95"/>
                    <a:gd name="T98" fmla="*/ 0 w 94"/>
                    <a:gd name="T99" fmla="*/ 2147483646 h 95"/>
                    <a:gd name="T100" fmla="*/ 2147483646 w 94"/>
                    <a:gd name="T101" fmla="*/ 2147483646 h 95"/>
                    <a:gd name="T102" fmla="*/ 2147483646 w 94"/>
                    <a:gd name="T103" fmla="*/ 2147483646 h 95"/>
                    <a:gd name="T104" fmla="*/ 2147483646 w 94"/>
                    <a:gd name="T105" fmla="*/ 2147483646 h 95"/>
                    <a:gd name="T106" fmla="*/ 2147483646 w 94"/>
                    <a:gd name="T107" fmla="*/ 2147483646 h 95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94"/>
                    <a:gd name="T163" fmla="*/ 0 h 95"/>
                    <a:gd name="T164" fmla="*/ 94 w 94"/>
                    <a:gd name="T165" fmla="*/ 95 h 95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94" h="95">
                      <a:moveTo>
                        <a:pt x="4" y="22"/>
                      </a:moveTo>
                      <a:lnTo>
                        <a:pt x="4" y="22"/>
                      </a:lnTo>
                      <a:lnTo>
                        <a:pt x="12" y="22"/>
                      </a:lnTo>
                      <a:lnTo>
                        <a:pt x="19" y="22"/>
                      </a:lnTo>
                      <a:lnTo>
                        <a:pt x="23" y="24"/>
                      </a:lnTo>
                      <a:lnTo>
                        <a:pt x="30" y="26"/>
                      </a:lnTo>
                      <a:lnTo>
                        <a:pt x="35" y="29"/>
                      </a:lnTo>
                      <a:lnTo>
                        <a:pt x="42" y="33"/>
                      </a:lnTo>
                      <a:lnTo>
                        <a:pt x="47" y="36"/>
                      </a:lnTo>
                      <a:lnTo>
                        <a:pt x="52" y="40"/>
                      </a:lnTo>
                      <a:lnTo>
                        <a:pt x="54" y="43"/>
                      </a:lnTo>
                      <a:lnTo>
                        <a:pt x="59" y="48"/>
                      </a:lnTo>
                      <a:lnTo>
                        <a:pt x="64" y="52"/>
                      </a:lnTo>
                      <a:lnTo>
                        <a:pt x="66" y="59"/>
                      </a:lnTo>
                      <a:lnTo>
                        <a:pt x="68" y="64"/>
                      </a:lnTo>
                      <a:lnTo>
                        <a:pt x="71" y="71"/>
                      </a:lnTo>
                      <a:lnTo>
                        <a:pt x="73" y="76"/>
                      </a:lnTo>
                      <a:lnTo>
                        <a:pt x="73" y="83"/>
                      </a:lnTo>
                      <a:lnTo>
                        <a:pt x="73" y="90"/>
                      </a:lnTo>
                      <a:lnTo>
                        <a:pt x="73" y="92"/>
                      </a:lnTo>
                      <a:lnTo>
                        <a:pt x="75" y="95"/>
                      </a:lnTo>
                      <a:lnTo>
                        <a:pt x="78" y="95"/>
                      </a:lnTo>
                      <a:lnTo>
                        <a:pt x="90" y="95"/>
                      </a:lnTo>
                      <a:lnTo>
                        <a:pt x="92" y="95"/>
                      </a:lnTo>
                      <a:lnTo>
                        <a:pt x="94" y="92"/>
                      </a:lnTo>
                      <a:lnTo>
                        <a:pt x="94" y="83"/>
                      </a:lnTo>
                      <a:lnTo>
                        <a:pt x="94" y="73"/>
                      </a:lnTo>
                      <a:lnTo>
                        <a:pt x="92" y="66"/>
                      </a:lnTo>
                      <a:lnTo>
                        <a:pt x="90" y="57"/>
                      </a:lnTo>
                      <a:lnTo>
                        <a:pt x="87" y="50"/>
                      </a:lnTo>
                      <a:lnTo>
                        <a:pt x="82" y="43"/>
                      </a:lnTo>
                      <a:lnTo>
                        <a:pt x="78" y="36"/>
                      </a:lnTo>
                      <a:lnTo>
                        <a:pt x="71" y="29"/>
                      </a:lnTo>
                      <a:lnTo>
                        <a:pt x="68" y="26"/>
                      </a:lnTo>
                      <a:lnTo>
                        <a:pt x="61" y="19"/>
                      </a:lnTo>
                      <a:lnTo>
                        <a:pt x="54" y="17"/>
                      </a:lnTo>
                      <a:lnTo>
                        <a:pt x="47" y="12"/>
                      </a:lnTo>
                      <a:lnTo>
                        <a:pt x="40" y="7"/>
                      </a:lnTo>
                      <a:lnTo>
                        <a:pt x="30" y="5"/>
                      </a:lnTo>
                      <a:lnTo>
                        <a:pt x="23" y="3"/>
                      </a:lnTo>
                      <a:lnTo>
                        <a:pt x="14" y="0"/>
                      </a:lnTo>
                      <a:lnTo>
                        <a:pt x="7" y="0"/>
                      </a:lnTo>
                      <a:lnTo>
                        <a:pt x="4" y="0"/>
                      </a:lnTo>
                      <a:lnTo>
                        <a:pt x="2" y="3"/>
                      </a:lnTo>
                      <a:lnTo>
                        <a:pt x="2" y="5"/>
                      </a:lnTo>
                      <a:lnTo>
                        <a:pt x="0" y="17"/>
                      </a:lnTo>
                      <a:lnTo>
                        <a:pt x="2" y="19"/>
                      </a:lnTo>
                      <a:lnTo>
                        <a:pt x="2" y="22"/>
                      </a:lnTo>
                      <a:lnTo>
                        <a:pt x="4" y="22"/>
                      </a:ln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9" name="Freeform 12"/>
                <p:cNvSpPr>
                  <a:spLocks/>
                </p:cNvSpPr>
                <p:nvPr/>
              </p:nvSpPr>
              <p:spPr bwMode="auto">
                <a:xfrm>
                  <a:off x="7786688" y="27092275"/>
                  <a:ext cx="82550" cy="90488"/>
                </a:xfrm>
                <a:custGeom>
                  <a:avLst/>
                  <a:gdLst>
                    <a:gd name="T0" fmla="*/ 2147483646 w 52"/>
                    <a:gd name="T1" fmla="*/ 2147483646 h 57"/>
                    <a:gd name="T2" fmla="*/ 2147483646 w 52"/>
                    <a:gd name="T3" fmla="*/ 2147483646 h 57"/>
                    <a:gd name="T4" fmla="*/ 2147483646 w 52"/>
                    <a:gd name="T5" fmla="*/ 2147483646 h 57"/>
                    <a:gd name="T6" fmla="*/ 2147483646 w 52"/>
                    <a:gd name="T7" fmla="*/ 2147483646 h 57"/>
                    <a:gd name="T8" fmla="*/ 2147483646 w 52"/>
                    <a:gd name="T9" fmla="*/ 2147483646 h 57"/>
                    <a:gd name="T10" fmla="*/ 2147483646 w 52"/>
                    <a:gd name="T11" fmla="*/ 2147483646 h 57"/>
                    <a:gd name="T12" fmla="*/ 2147483646 w 52"/>
                    <a:gd name="T13" fmla="*/ 2147483646 h 57"/>
                    <a:gd name="T14" fmla="*/ 2147483646 w 52"/>
                    <a:gd name="T15" fmla="*/ 2147483646 h 57"/>
                    <a:gd name="T16" fmla="*/ 2147483646 w 52"/>
                    <a:gd name="T17" fmla="*/ 2147483646 h 57"/>
                    <a:gd name="T18" fmla="*/ 2147483646 w 52"/>
                    <a:gd name="T19" fmla="*/ 2147483646 h 57"/>
                    <a:gd name="T20" fmla="*/ 2147483646 w 52"/>
                    <a:gd name="T21" fmla="*/ 2147483646 h 57"/>
                    <a:gd name="T22" fmla="*/ 2147483646 w 52"/>
                    <a:gd name="T23" fmla="*/ 2147483646 h 57"/>
                    <a:gd name="T24" fmla="*/ 2147483646 w 52"/>
                    <a:gd name="T25" fmla="*/ 2147483646 h 57"/>
                    <a:gd name="T26" fmla="*/ 2147483646 w 52"/>
                    <a:gd name="T27" fmla="*/ 2147483646 h 57"/>
                    <a:gd name="T28" fmla="*/ 2147483646 w 52"/>
                    <a:gd name="T29" fmla="*/ 2147483646 h 57"/>
                    <a:gd name="T30" fmla="*/ 2147483646 w 52"/>
                    <a:gd name="T31" fmla="*/ 2147483646 h 57"/>
                    <a:gd name="T32" fmla="*/ 2147483646 w 52"/>
                    <a:gd name="T33" fmla="*/ 2147483646 h 57"/>
                    <a:gd name="T34" fmla="*/ 2147483646 w 52"/>
                    <a:gd name="T35" fmla="*/ 2147483646 h 57"/>
                    <a:gd name="T36" fmla="*/ 2147483646 w 52"/>
                    <a:gd name="T37" fmla="*/ 2147483646 h 57"/>
                    <a:gd name="T38" fmla="*/ 2147483646 w 52"/>
                    <a:gd name="T39" fmla="*/ 2147483646 h 57"/>
                    <a:gd name="T40" fmla="*/ 2147483646 w 52"/>
                    <a:gd name="T41" fmla="*/ 2147483646 h 57"/>
                    <a:gd name="T42" fmla="*/ 2147483646 w 52"/>
                    <a:gd name="T43" fmla="*/ 2147483646 h 57"/>
                    <a:gd name="T44" fmla="*/ 2147483646 w 52"/>
                    <a:gd name="T45" fmla="*/ 2147483646 h 57"/>
                    <a:gd name="T46" fmla="*/ 2147483646 w 52"/>
                    <a:gd name="T47" fmla="*/ 0 h 57"/>
                    <a:gd name="T48" fmla="*/ 2147483646 w 52"/>
                    <a:gd name="T49" fmla="*/ 0 h 57"/>
                    <a:gd name="T50" fmla="*/ 2147483646 w 52"/>
                    <a:gd name="T51" fmla="*/ 0 h 57"/>
                    <a:gd name="T52" fmla="*/ 2147483646 w 52"/>
                    <a:gd name="T53" fmla="*/ 0 h 57"/>
                    <a:gd name="T54" fmla="*/ 2147483646 w 52"/>
                    <a:gd name="T55" fmla="*/ 0 h 57"/>
                    <a:gd name="T56" fmla="*/ 2147483646 w 52"/>
                    <a:gd name="T57" fmla="*/ 2147483646 h 57"/>
                    <a:gd name="T58" fmla="*/ 2147483646 w 52"/>
                    <a:gd name="T59" fmla="*/ 2147483646 h 57"/>
                    <a:gd name="T60" fmla="*/ 0 w 52"/>
                    <a:gd name="T61" fmla="*/ 2147483646 h 57"/>
                    <a:gd name="T62" fmla="*/ 0 w 52"/>
                    <a:gd name="T63" fmla="*/ 2147483646 h 57"/>
                    <a:gd name="T64" fmla="*/ 2147483646 w 52"/>
                    <a:gd name="T65" fmla="*/ 2147483646 h 57"/>
                    <a:gd name="T66" fmla="*/ 2147483646 w 52"/>
                    <a:gd name="T67" fmla="*/ 2147483646 h 57"/>
                    <a:gd name="T68" fmla="*/ 2147483646 w 52"/>
                    <a:gd name="T69" fmla="*/ 2147483646 h 57"/>
                    <a:gd name="T70" fmla="*/ 2147483646 w 52"/>
                    <a:gd name="T71" fmla="*/ 2147483646 h 57"/>
                    <a:gd name="T72" fmla="*/ 2147483646 w 52"/>
                    <a:gd name="T73" fmla="*/ 2147483646 h 57"/>
                    <a:gd name="T74" fmla="*/ 2147483646 w 52"/>
                    <a:gd name="T75" fmla="*/ 2147483646 h 57"/>
                    <a:gd name="T76" fmla="*/ 2147483646 w 52"/>
                    <a:gd name="T77" fmla="*/ 2147483646 h 57"/>
                    <a:gd name="T78" fmla="*/ 2147483646 w 52"/>
                    <a:gd name="T79" fmla="*/ 2147483646 h 57"/>
                    <a:gd name="T80" fmla="*/ 2147483646 w 52"/>
                    <a:gd name="T81" fmla="*/ 2147483646 h 57"/>
                    <a:gd name="T82" fmla="*/ 2147483646 w 52"/>
                    <a:gd name="T83" fmla="*/ 2147483646 h 57"/>
                    <a:gd name="T84" fmla="*/ 2147483646 w 52"/>
                    <a:gd name="T85" fmla="*/ 2147483646 h 57"/>
                    <a:gd name="T86" fmla="*/ 2147483646 w 52"/>
                    <a:gd name="T87" fmla="*/ 2147483646 h 57"/>
                    <a:gd name="T88" fmla="*/ 2147483646 w 52"/>
                    <a:gd name="T89" fmla="*/ 2147483646 h 57"/>
                    <a:gd name="T90" fmla="*/ 2147483646 w 52"/>
                    <a:gd name="T91" fmla="*/ 2147483646 h 57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52"/>
                    <a:gd name="T139" fmla="*/ 0 h 57"/>
                    <a:gd name="T140" fmla="*/ 52 w 52"/>
                    <a:gd name="T141" fmla="*/ 57 h 57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52" h="57">
                      <a:moveTo>
                        <a:pt x="33" y="54"/>
                      </a:moveTo>
                      <a:lnTo>
                        <a:pt x="33" y="54"/>
                      </a:lnTo>
                      <a:lnTo>
                        <a:pt x="33" y="57"/>
                      </a:lnTo>
                      <a:lnTo>
                        <a:pt x="35" y="57"/>
                      </a:lnTo>
                      <a:lnTo>
                        <a:pt x="47" y="57"/>
                      </a:lnTo>
                      <a:lnTo>
                        <a:pt x="49" y="57"/>
                      </a:lnTo>
                      <a:lnTo>
                        <a:pt x="49" y="54"/>
                      </a:lnTo>
                      <a:lnTo>
                        <a:pt x="52" y="52"/>
                      </a:lnTo>
                      <a:lnTo>
                        <a:pt x="52" y="47"/>
                      </a:lnTo>
                      <a:lnTo>
                        <a:pt x="49" y="43"/>
                      </a:lnTo>
                      <a:lnTo>
                        <a:pt x="49" y="38"/>
                      </a:lnTo>
                      <a:lnTo>
                        <a:pt x="49" y="33"/>
                      </a:lnTo>
                      <a:lnTo>
                        <a:pt x="47" y="28"/>
                      </a:lnTo>
                      <a:lnTo>
                        <a:pt x="45" y="24"/>
                      </a:lnTo>
                      <a:lnTo>
                        <a:pt x="42" y="19"/>
                      </a:lnTo>
                      <a:lnTo>
                        <a:pt x="38" y="17"/>
                      </a:lnTo>
                      <a:lnTo>
                        <a:pt x="38" y="14"/>
                      </a:lnTo>
                      <a:lnTo>
                        <a:pt x="33" y="10"/>
                      </a:lnTo>
                      <a:lnTo>
                        <a:pt x="31" y="7"/>
                      </a:lnTo>
                      <a:lnTo>
                        <a:pt x="26" y="5"/>
                      </a:lnTo>
                      <a:lnTo>
                        <a:pt x="23" y="2"/>
                      </a:lnTo>
                      <a:lnTo>
                        <a:pt x="19" y="2"/>
                      </a:lnTo>
                      <a:lnTo>
                        <a:pt x="14" y="0"/>
                      </a:lnTo>
                      <a:lnTo>
                        <a:pt x="9" y="0"/>
                      </a:lnTo>
                      <a:lnTo>
                        <a:pt x="5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2" y="19"/>
                      </a:lnTo>
                      <a:lnTo>
                        <a:pt x="2" y="21"/>
                      </a:lnTo>
                      <a:lnTo>
                        <a:pt x="5" y="21"/>
                      </a:lnTo>
                      <a:lnTo>
                        <a:pt x="9" y="21"/>
                      </a:lnTo>
                      <a:lnTo>
                        <a:pt x="14" y="24"/>
                      </a:lnTo>
                      <a:lnTo>
                        <a:pt x="19" y="26"/>
                      </a:lnTo>
                      <a:lnTo>
                        <a:pt x="23" y="28"/>
                      </a:lnTo>
                      <a:lnTo>
                        <a:pt x="23" y="31"/>
                      </a:lnTo>
                      <a:lnTo>
                        <a:pt x="28" y="35"/>
                      </a:lnTo>
                      <a:lnTo>
                        <a:pt x="28" y="40"/>
                      </a:lnTo>
                      <a:lnTo>
                        <a:pt x="31" y="45"/>
                      </a:lnTo>
                      <a:lnTo>
                        <a:pt x="31" y="52"/>
                      </a:lnTo>
                      <a:lnTo>
                        <a:pt x="33" y="54"/>
                      </a:ln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8" name="组合 1744"/>
              <p:cNvGrpSpPr>
                <a:grpSpLocks noChangeAspect="1"/>
              </p:cNvGrpSpPr>
              <p:nvPr/>
            </p:nvGrpSpPr>
            <p:grpSpPr bwMode="auto">
              <a:xfrm>
                <a:off x="1054293" y="1782049"/>
                <a:ext cx="94487" cy="151438"/>
                <a:chOff x="7464425" y="27031950"/>
                <a:chExt cx="460375" cy="742951"/>
              </a:xfrm>
            </p:grpSpPr>
            <p:sp>
              <p:nvSpPr>
                <p:cNvPr id="84" name="Freeform 10"/>
                <p:cNvSpPr>
                  <a:spLocks noEditPoints="1"/>
                </p:cNvSpPr>
                <p:nvPr/>
              </p:nvSpPr>
              <p:spPr bwMode="auto">
                <a:xfrm>
                  <a:off x="7464425" y="27144663"/>
                  <a:ext cx="341312" cy="630238"/>
                </a:xfrm>
                <a:custGeom>
                  <a:avLst/>
                  <a:gdLst>
                    <a:gd name="T0" fmla="*/ 2147483646 w 91"/>
                    <a:gd name="T1" fmla="*/ 2147483646 h 168"/>
                    <a:gd name="T2" fmla="*/ 2147483646 w 91"/>
                    <a:gd name="T3" fmla="*/ 2147483646 h 168"/>
                    <a:gd name="T4" fmla="*/ 2147483646 w 91"/>
                    <a:gd name="T5" fmla="*/ 2147483646 h 168"/>
                    <a:gd name="T6" fmla="*/ 2147483646 w 91"/>
                    <a:gd name="T7" fmla="*/ 2147483646 h 168"/>
                    <a:gd name="T8" fmla="*/ 2147483646 w 91"/>
                    <a:gd name="T9" fmla="*/ 2147483646 h 168"/>
                    <a:gd name="T10" fmla="*/ 2147483646 w 91"/>
                    <a:gd name="T11" fmla="*/ 2147483646 h 168"/>
                    <a:gd name="T12" fmla="*/ 2147483646 w 91"/>
                    <a:gd name="T13" fmla="*/ 2147483646 h 168"/>
                    <a:gd name="T14" fmla="*/ 2147483646 w 91"/>
                    <a:gd name="T15" fmla="*/ 2147483646 h 168"/>
                    <a:gd name="T16" fmla="*/ 2147483646 w 91"/>
                    <a:gd name="T17" fmla="*/ 2147483646 h 168"/>
                    <a:gd name="T18" fmla="*/ 2147483646 w 91"/>
                    <a:gd name="T19" fmla="*/ 2147483646 h 168"/>
                    <a:gd name="T20" fmla="*/ 2147483646 w 91"/>
                    <a:gd name="T21" fmla="*/ 0 h 168"/>
                    <a:gd name="T22" fmla="*/ 2147483646 w 91"/>
                    <a:gd name="T23" fmla="*/ 0 h 168"/>
                    <a:gd name="T24" fmla="*/ 2147483646 w 91"/>
                    <a:gd name="T25" fmla="*/ 2147483646 h 168"/>
                    <a:gd name="T26" fmla="*/ 2147483646 w 91"/>
                    <a:gd name="T27" fmla="*/ 2147483646 h 168"/>
                    <a:gd name="T28" fmla="*/ 2147483646 w 91"/>
                    <a:gd name="T29" fmla="*/ 2147483646 h 168"/>
                    <a:gd name="T30" fmla="*/ 2147483646 w 91"/>
                    <a:gd name="T31" fmla="*/ 2147483646 h 168"/>
                    <a:gd name="T32" fmla="*/ 0 w 91"/>
                    <a:gd name="T33" fmla="*/ 2147483646 h 168"/>
                    <a:gd name="T34" fmla="*/ 0 w 91"/>
                    <a:gd name="T35" fmla="*/ 2147483646 h 168"/>
                    <a:gd name="T36" fmla="*/ 2147483646 w 91"/>
                    <a:gd name="T37" fmla="*/ 0 h 16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91"/>
                    <a:gd name="T58" fmla="*/ 0 h 168"/>
                    <a:gd name="T59" fmla="*/ 91 w 91"/>
                    <a:gd name="T60" fmla="*/ 168 h 16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91" h="168">
                      <a:moveTo>
                        <a:pt x="84" y="22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7" y="147"/>
                        <a:pt x="7" y="147"/>
                        <a:pt x="7" y="147"/>
                      </a:cubicBezTo>
                      <a:cubicBezTo>
                        <a:pt x="84" y="147"/>
                        <a:pt x="84" y="147"/>
                        <a:pt x="84" y="147"/>
                      </a:cubicBezTo>
                      <a:lnTo>
                        <a:pt x="84" y="22"/>
                      </a:lnTo>
                      <a:close/>
                      <a:moveTo>
                        <a:pt x="51" y="157"/>
                      </a:moveTo>
                      <a:cubicBezTo>
                        <a:pt x="51" y="154"/>
                        <a:pt x="49" y="151"/>
                        <a:pt x="45" y="151"/>
                      </a:cubicBezTo>
                      <a:cubicBezTo>
                        <a:pt x="42" y="151"/>
                        <a:pt x="40" y="154"/>
                        <a:pt x="40" y="157"/>
                      </a:cubicBezTo>
                      <a:cubicBezTo>
                        <a:pt x="40" y="160"/>
                        <a:pt x="42" y="163"/>
                        <a:pt x="45" y="163"/>
                      </a:cubicBezTo>
                      <a:cubicBezTo>
                        <a:pt x="49" y="163"/>
                        <a:pt x="51" y="160"/>
                        <a:pt x="51" y="157"/>
                      </a:cubicBezTo>
                      <a:close/>
                      <a:moveTo>
                        <a:pt x="16" y="0"/>
                      </a:move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84" y="0"/>
                        <a:pt x="91" y="7"/>
                        <a:pt x="91" y="16"/>
                      </a:cubicBezTo>
                      <a:cubicBezTo>
                        <a:pt x="91" y="152"/>
                        <a:pt x="91" y="152"/>
                        <a:pt x="91" y="152"/>
                      </a:cubicBezTo>
                      <a:cubicBezTo>
                        <a:pt x="91" y="161"/>
                        <a:pt x="84" y="168"/>
                        <a:pt x="75" y="168"/>
                      </a:cubicBezTo>
                      <a:cubicBezTo>
                        <a:pt x="16" y="168"/>
                        <a:pt x="16" y="168"/>
                        <a:pt x="16" y="168"/>
                      </a:cubicBezTo>
                      <a:cubicBezTo>
                        <a:pt x="7" y="168"/>
                        <a:pt x="0" y="161"/>
                        <a:pt x="0" y="152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5" name="Freeform 11"/>
                <p:cNvSpPr>
                  <a:spLocks/>
                </p:cNvSpPr>
                <p:nvPr/>
              </p:nvSpPr>
              <p:spPr bwMode="auto">
                <a:xfrm>
                  <a:off x="7775575" y="27031950"/>
                  <a:ext cx="149225" cy="150813"/>
                </a:xfrm>
                <a:custGeom>
                  <a:avLst/>
                  <a:gdLst>
                    <a:gd name="T0" fmla="*/ 2147483646 w 94"/>
                    <a:gd name="T1" fmla="*/ 2147483646 h 95"/>
                    <a:gd name="T2" fmla="*/ 2147483646 w 94"/>
                    <a:gd name="T3" fmla="*/ 2147483646 h 95"/>
                    <a:gd name="T4" fmla="*/ 2147483646 w 94"/>
                    <a:gd name="T5" fmla="*/ 2147483646 h 95"/>
                    <a:gd name="T6" fmla="*/ 2147483646 w 94"/>
                    <a:gd name="T7" fmla="*/ 2147483646 h 95"/>
                    <a:gd name="T8" fmla="*/ 2147483646 w 94"/>
                    <a:gd name="T9" fmla="*/ 2147483646 h 95"/>
                    <a:gd name="T10" fmla="*/ 2147483646 w 94"/>
                    <a:gd name="T11" fmla="*/ 2147483646 h 95"/>
                    <a:gd name="T12" fmla="*/ 2147483646 w 94"/>
                    <a:gd name="T13" fmla="*/ 2147483646 h 95"/>
                    <a:gd name="T14" fmla="*/ 2147483646 w 94"/>
                    <a:gd name="T15" fmla="*/ 2147483646 h 95"/>
                    <a:gd name="T16" fmla="*/ 2147483646 w 94"/>
                    <a:gd name="T17" fmla="*/ 2147483646 h 95"/>
                    <a:gd name="T18" fmla="*/ 2147483646 w 94"/>
                    <a:gd name="T19" fmla="*/ 2147483646 h 95"/>
                    <a:gd name="T20" fmla="*/ 2147483646 w 94"/>
                    <a:gd name="T21" fmla="*/ 2147483646 h 95"/>
                    <a:gd name="T22" fmla="*/ 2147483646 w 94"/>
                    <a:gd name="T23" fmla="*/ 2147483646 h 95"/>
                    <a:gd name="T24" fmla="*/ 2147483646 w 94"/>
                    <a:gd name="T25" fmla="*/ 2147483646 h 95"/>
                    <a:gd name="T26" fmla="*/ 2147483646 w 94"/>
                    <a:gd name="T27" fmla="*/ 2147483646 h 95"/>
                    <a:gd name="T28" fmla="*/ 2147483646 w 94"/>
                    <a:gd name="T29" fmla="*/ 2147483646 h 95"/>
                    <a:gd name="T30" fmla="*/ 2147483646 w 94"/>
                    <a:gd name="T31" fmla="*/ 2147483646 h 95"/>
                    <a:gd name="T32" fmla="*/ 2147483646 w 94"/>
                    <a:gd name="T33" fmla="*/ 2147483646 h 95"/>
                    <a:gd name="T34" fmla="*/ 2147483646 w 94"/>
                    <a:gd name="T35" fmla="*/ 2147483646 h 95"/>
                    <a:gd name="T36" fmla="*/ 2147483646 w 94"/>
                    <a:gd name="T37" fmla="*/ 2147483646 h 95"/>
                    <a:gd name="T38" fmla="*/ 2147483646 w 94"/>
                    <a:gd name="T39" fmla="*/ 2147483646 h 95"/>
                    <a:gd name="T40" fmla="*/ 2147483646 w 94"/>
                    <a:gd name="T41" fmla="*/ 2147483646 h 95"/>
                    <a:gd name="T42" fmla="*/ 2147483646 w 94"/>
                    <a:gd name="T43" fmla="*/ 2147483646 h 95"/>
                    <a:gd name="T44" fmla="*/ 2147483646 w 94"/>
                    <a:gd name="T45" fmla="*/ 2147483646 h 95"/>
                    <a:gd name="T46" fmla="*/ 2147483646 w 94"/>
                    <a:gd name="T47" fmla="*/ 2147483646 h 95"/>
                    <a:gd name="T48" fmla="*/ 2147483646 w 94"/>
                    <a:gd name="T49" fmla="*/ 2147483646 h 95"/>
                    <a:gd name="T50" fmla="*/ 2147483646 w 94"/>
                    <a:gd name="T51" fmla="*/ 2147483646 h 95"/>
                    <a:gd name="T52" fmla="*/ 2147483646 w 94"/>
                    <a:gd name="T53" fmla="*/ 2147483646 h 95"/>
                    <a:gd name="T54" fmla="*/ 2147483646 w 94"/>
                    <a:gd name="T55" fmla="*/ 2147483646 h 95"/>
                    <a:gd name="T56" fmla="*/ 2147483646 w 94"/>
                    <a:gd name="T57" fmla="*/ 2147483646 h 95"/>
                    <a:gd name="T58" fmla="*/ 2147483646 w 94"/>
                    <a:gd name="T59" fmla="*/ 2147483646 h 95"/>
                    <a:gd name="T60" fmla="*/ 2147483646 w 94"/>
                    <a:gd name="T61" fmla="*/ 2147483646 h 95"/>
                    <a:gd name="T62" fmla="*/ 2147483646 w 94"/>
                    <a:gd name="T63" fmla="*/ 2147483646 h 95"/>
                    <a:gd name="T64" fmla="*/ 2147483646 w 94"/>
                    <a:gd name="T65" fmla="*/ 2147483646 h 95"/>
                    <a:gd name="T66" fmla="*/ 2147483646 w 94"/>
                    <a:gd name="T67" fmla="*/ 2147483646 h 95"/>
                    <a:gd name="T68" fmla="*/ 2147483646 w 94"/>
                    <a:gd name="T69" fmla="*/ 2147483646 h 95"/>
                    <a:gd name="T70" fmla="*/ 2147483646 w 94"/>
                    <a:gd name="T71" fmla="*/ 2147483646 h 95"/>
                    <a:gd name="T72" fmla="*/ 2147483646 w 94"/>
                    <a:gd name="T73" fmla="*/ 2147483646 h 95"/>
                    <a:gd name="T74" fmla="*/ 2147483646 w 94"/>
                    <a:gd name="T75" fmla="*/ 2147483646 h 95"/>
                    <a:gd name="T76" fmla="*/ 2147483646 w 94"/>
                    <a:gd name="T77" fmla="*/ 2147483646 h 95"/>
                    <a:gd name="T78" fmla="*/ 2147483646 w 94"/>
                    <a:gd name="T79" fmla="*/ 2147483646 h 95"/>
                    <a:gd name="T80" fmla="*/ 2147483646 w 94"/>
                    <a:gd name="T81" fmla="*/ 2147483646 h 95"/>
                    <a:gd name="T82" fmla="*/ 2147483646 w 94"/>
                    <a:gd name="T83" fmla="*/ 2147483646 h 95"/>
                    <a:gd name="T84" fmla="*/ 2147483646 w 94"/>
                    <a:gd name="T85" fmla="*/ 2147483646 h 95"/>
                    <a:gd name="T86" fmla="*/ 2147483646 w 94"/>
                    <a:gd name="T87" fmla="*/ 0 h 95"/>
                    <a:gd name="T88" fmla="*/ 2147483646 w 94"/>
                    <a:gd name="T89" fmla="*/ 0 h 95"/>
                    <a:gd name="T90" fmla="*/ 2147483646 w 94"/>
                    <a:gd name="T91" fmla="*/ 0 h 95"/>
                    <a:gd name="T92" fmla="*/ 2147483646 w 94"/>
                    <a:gd name="T93" fmla="*/ 2147483646 h 95"/>
                    <a:gd name="T94" fmla="*/ 2147483646 w 94"/>
                    <a:gd name="T95" fmla="*/ 2147483646 h 95"/>
                    <a:gd name="T96" fmla="*/ 2147483646 w 94"/>
                    <a:gd name="T97" fmla="*/ 2147483646 h 95"/>
                    <a:gd name="T98" fmla="*/ 0 w 94"/>
                    <a:gd name="T99" fmla="*/ 2147483646 h 95"/>
                    <a:gd name="T100" fmla="*/ 2147483646 w 94"/>
                    <a:gd name="T101" fmla="*/ 2147483646 h 95"/>
                    <a:gd name="T102" fmla="*/ 2147483646 w 94"/>
                    <a:gd name="T103" fmla="*/ 2147483646 h 95"/>
                    <a:gd name="T104" fmla="*/ 2147483646 w 94"/>
                    <a:gd name="T105" fmla="*/ 2147483646 h 95"/>
                    <a:gd name="T106" fmla="*/ 2147483646 w 94"/>
                    <a:gd name="T107" fmla="*/ 2147483646 h 95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94"/>
                    <a:gd name="T163" fmla="*/ 0 h 95"/>
                    <a:gd name="T164" fmla="*/ 94 w 94"/>
                    <a:gd name="T165" fmla="*/ 95 h 95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94" h="95">
                      <a:moveTo>
                        <a:pt x="4" y="22"/>
                      </a:moveTo>
                      <a:lnTo>
                        <a:pt x="4" y="22"/>
                      </a:lnTo>
                      <a:lnTo>
                        <a:pt x="12" y="22"/>
                      </a:lnTo>
                      <a:lnTo>
                        <a:pt x="19" y="22"/>
                      </a:lnTo>
                      <a:lnTo>
                        <a:pt x="23" y="24"/>
                      </a:lnTo>
                      <a:lnTo>
                        <a:pt x="30" y="26"/>
                      </a:lnTo>
                      <a:lnTo>
                        <a:pt x="35" y="29"/>
                      </a:lnTo>
                      <a:lnTo>
                        <a:pt x="42" y="33"/>
                      </a:lnTo>
                      <a:lnTo>
                        <a:pt x="47" y="36"/>
                      </a:lnTo>
                      <a:lnTo>
                        <a:pt x="52" y="40"/>
                      </a:lnTo>
                      <a:lnTo>
                        <a:pt x="54" y="43"/>
                      </a:lnTo>
                      <a:lnTo>
                        <a:pt x="59" y="48"/>
                      </a:lnTo>
                      <a:lnTo>
                        <a:pt x="64" y="52"/>
                      </a:lnTo>
                      <a:lnTo>
                        <a:pt x="66" y="59"/>
                      </a:lnTo>
                      <a:lnTo>
                        <a:pt x="68" y="64"/>
                      </a:lnTo>
                      <a:lnTo>
                        <a:pt x="71" y="71"/>
                      </a:lnTo>
                      <a:lnTo>
                        <a:pt x="73" y="76"/>
                      </a:lnTo>
                      <a:lnTo>
                        <a:pt x="73" y="83"/>
                      </a:lnTo>
                      <a:lnTo>
                        <a:pt x="73" y="90"/>
                      </a:lnTo>
                      <a:lnTo>
                        <a:pt x="73" y="92"/>
                      </a:lnTo>
                      <a:lnTo>
                        <a:pt x="75" y="95"/>
                      </a:lnTo>
                      <a:lnTo>
                        <a:pt x="78" y="95"/>
                      </a:lnTo>
                      <a:lnTo>
                        <a:pt x="90" y="95"/>
                      </a:lnTo>
                      <a:lnTo>
                        <a:pt x="92" y="95"/>
                      </a:lnTo>
                      <a:lnTo>
                        <a:pt x="94" y="92"/>
                      </a:lnTo>
                      <a:lnTo>
                        <a:pt x="94" y="83"/>
                      </a:lnTo>
                      <a:lnTo>
                        <a:pt x="94" y="73"/>
                      </a:lnTo>
                      <a:lnTo>
                        <a:pt x="92" y="66"/>
                      </a:lnTo>
                      <a:lnTo>
                        <a:pt x="90" y="57"/>
                      </a:lnTo>
                      <a:lnTo>
                        <a:pt x="87" y="50"/>
                      </a:lnTo>
                      <a:lnTo>
                        <a:pt x="82" y="43"/>
                      </a:lnTo>
                      <a:lnTo>
                        <a:pt x="78" y="36"/>
                      </a:lnTo>
                      <a:lnTo>
                        <a:pt x="71" y="29"/>
                      </a:lnTo>
                      <a:lnTo>
                        <a:pt x="68" y="26"/>
                      </a:lnTo>
                      <a:lnTo>
                        <a:pt x="61" y="19"/>
                      </a:lnTo>
                      <a:lnTo>
                        <a:pt x="54" y="17"/>
                      </a:lnTo>
                      <a:lnTo>
                        <a:pt x="47" y="12"/>
                      </a:lnTo>
                      <a:lnTo>
                        <a:pt x="40" y="7"/>
                      </a:lnTo>
                      <a:lnTo>
                        <a:pt x="30" y="5"/>
                      </a:lnTo>
                      <a:lnTo>
                        <a:pt x="23" y="3"/>
                      </a:lnTo>
                      <a:lnTo>
                        <a:pt x="14" y="0"/>
                      </a:lnTo>
                      <a:lnTo>
                        <a:pt x="7" y="0"/>
                      </a:lnTo>
                      <a:lnTo>
                        <a:pt x="4" y="0"/>
                      </a:lnTo>
                      <a:lnTo>
                        <a:pt x="2" y="3"/>
                      </a:lnTo>
                      <a:lnTo>
                        <a:pt x="2" y="5"/>
                      </a:lnTo>
                      <a:lnTo>
                        <a:pt x="0" y="17"/>
                      </a:lnTo>
                      <a:lnTo>
                        <a:pt x="2" y="19"/>
                      </a:lnTo>
                      <a:lnTo>
                        <a:pt x="2" y="22"/>
                      </a:lnTo>
                      <a:lnTo>
                        <a:pt x="4" y="22"/>
                      </a:ln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6" name="Freeform 12"/>
                <p:cNvSpPr>
                  <a:spLocks/>
                </p:cNvSpPr>
                <p:nvPr/>
              </p:nvSpPr>
              <p:spPr bwMode="auto">
                <a:xfrm>
                  <a:off x="7786688" y="27092275"/>
                  <a:ext cx="82550" cy="90488"/>
                </a:xfrm>
                <a:custGeom>
                  <a:avLst/>
                  <a:gdLst>
                    <a:gd name="T0" fmla="*/ 2147483646 w 52"/>
                    <a:gd name="T1" fmla="*/ 2147483646 h 57"/>
                    <a:gd name="T2" fmla="*/ 2147483646 w 52"/>
                    <a:gd name="T3" fmla="*/ 2147483646 h 57"/>
                    <a:gd name="T4" fmla="*/ 2147483646 w 52"/>
                    <a:gd name="T5" fmla="*/ 2147483646 h 57"/>
                    <a:gd name="T6" fmla="*/ 2147483646 w 52"/>
                    <a:gd name="T7" fmla="*/ 2147483646 h 57"/>
                    <a:gd name="T8" fmla="*/ 2147483646 w 52"/>
                    <a:gd name="T9" fmla="*/ 2147483646 h 57"/>
                    <a:gd name="T10" fmla="*/ 2147483646 w 52"/>
                    <a:gd name="T11" fmla="*/ 2147483646 h 57"/>
                    <a:gd name="T12" fmla="*/ 2147483646 w 52"/>
                    <a:gd name="T13" fmla="*/ 2147483646 h 57"/>
                    <a:gd name="T14" fmla="*/ 2147483646 w 52"/>
                    <a:gd name="T15" fmla="*/ 2147483646 h 57"/>
                    <a:gd name="T16" fmla="*/ 2147483646 w 52"/>
                    <a:gd name="T17" fmla="*/ 2147483646 h 57"/>
                    <a:gd name="T18" fmla="*/ 2147483646 w 52"/>
                    <a:gd name="T19" fmla="*/ 2147483646 h 57"/>
                    <a:gd name="T20" fmla="*/ 2147483646 w 52"/>
                    <a:gd name="T21" fmla="*/ 2147483646 h 57"/>
                    <a:gd name="T22" fmla="*/ 2147483646 w 52"/>
                    <a:gd name="T23" fmla="*/ 2147483646 h 57"/>
                    <a:gd name="T24" fmla="*/ 2147483646 w 52"/>
                    <a:gd name="T25" fmla="*/ 2147483646 h 57"/>
                    <a:gd name="T26" fmla="*/ 2147483646 w 52"/>
                    <a:gd name="T27" fmla="*/ 2147483646 h 57"/>
                    <a:gd name="T28" fmla="*/ 2147483646 w 52"/>
                    <a:gd name="T29" fmla="*/ 2147483646 h 57"/>
                    <a:gd name="T30" fmla="*/ 2147483646 w 52"/>
                    <a:gd name="T31" fmla="*/ 2147483646 h 57"/>
                    <a:gd name="T32" fmla="*/ 2147483646 w 52"/>
                    <a:gd name="T33" fmla="*/ 2147483646 h 57"/>
                    <a:gd name="T34" fmla="*/ 2147483646 w 52"/>
                    <a:gd name="T35" fmla="*/ 2147483646 h 57"/>
                    <a:gd name="T36" fmla="*/ 2147483646 w 52"/>
                    <a:gd name="T37" fmla="*/ 2147483646 h 57"/>
                    <a:gd name="T38" fmla="*/ 2147483646 w 52"/>
                    <a:gd name="T39" fmla="*/ 2147483646 h 57"/>
                    <a:gd name="T40" fmla="*/ 2147483646 w 52"/>
                    <a:gd name="T41" fmla="*/ 2147483646 h 57"/>
                    <a:gd name="T42" fmla="*/ 2147483646 w 52"/>
                    <a:gd name="T43" fmla="*/ 2147483646 h 57"/>
                    <a:gd name="T44" fmla="*/ 2147483646 w 52"/>
                    <a:gd name="T45" fmla="*/ 2147483646 h 57"/>
                    <a:gd name="T46" fmla="*/ 2147483646 w 52"/>
                    <a:gd name="T47" fmla="*/ 0 h 57"/>
                    <a:gd name="T48" fmla="*/ 2147483646 w 52"/>
                    <a:gd name="T49" fmla="*/ 0 h 57"/>
                    <a:gd name="T50" fmla="*/ 2147483646 w 52"/>
                    <a:gd name="T51" fmla="*/ 0 h 57"/>
                    <a:gd name="T52" fmla="*/ 2147483646 w 52"/>
                    <a:gd name="T53" fmla="*/ 0 h 57"/>
                    <a:gd name="T54" fmla="*/ 2147483646 w 52"/>
                    <a:gd name="T55" fmla="*/ 0 h 57"/>
                    <a:gd name="T56" fmla="*/ 2147483646 w 52"/>
                    <a:gd name="T57" fmla="*/ 2147483646 h 57"/>
                    <a:gd name="T58" fmla="*/ 2147483646 w 52"/>
                    <a:gd name="T59" fmla="*/ 2147483646 h 57"/>
                    <a:gd name="T60" fmla="*/ 0 w 52"/>
                    <a:gd name="T61" fmla="*/ 2147483646 h 57"/>
                    <a:gd name="T62" fmla="*/ 0 w 52"/>
                    <a:gd name="T63" fmla="*/ 2147483646 h 57"/>
                    <a:gd name="T64" fmla="*/ 2147483646 w 52"/>
                    <a:gd name="T65" fmla="*/ 2147483646 h 57"/>
                    <a:gd name="T66" fmla="*/ 2147483646 w 52"/>
                    <a:gd name="T67" fmla="*/ 2147483646 h 57"/>
                    <a:gd name="T68" fmla="*/ 2147483646 w 52"/>
                    <a:gd name="T69" fmla="*/ 2147483646 h 57"/>
                    <a:gd name="T70" fmla="*/ 2147483646 w 52"/>
                    <a:gd name="T71" fmla="*/ 2147483646 h 57"/>
                    <a:gd name="T72" fmla="*/ 2147483646 w 52"/>
                    <a:gd name="T73" fmla="*/ 2147483646 h 57"/>
                    <a:gd name="T74" fmla="*/ 2147483646 w 52"/>
                    <a:gd name="T75" fmla="*/ 2147483646 h 57"/>
                    <a:gd name="T76" fmla="*/ 2147483646 w 52"/>
                    <a:gd name="T77" fmla="*/ 2147483646 h 57"/>
                    <a:gd name="T78" fmla="*/ 2147483646 w 52"/>
                    <a:gd name="T79" fmla="*/ 2147483646 h 57"/>
                    <a:gd name="T80" fmla="*/ 2147483646 w 52"/>
                    <a:gd name="T81" fmla="*/ 2147483646 h 57"/>
                    <a:gd name="T82" fmla="*/ 2147483646 w 52"/>
                    <a:gd name="T83" fmla="*/ 2147483646 h 57"/>
                    <a:gd name="T84" fmla="*/ 2147483646 w 52"/>
                    <a:gd name="T85" fmla="*/ 2147483646 h 57"/>
                    <a:gd name="T86" fmla="*/ 2147483646 w 52"/>
                    <a:gd name="T87" fmla="*/ 2147483646 h 57"/>
                    <a:gd name="T88" fmla="*/ 2147483646 w 52"/>
                    <a:gd name="T89" fmla="*/ 2147483646 h 57"/>
                    <a:gd name="T90" fmla="*/ 2147483646 w 52"/>
                    <a:gd name="T91" fmla="*/ 2147483646 h 57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52"/>
                    <a:gd name="T139" fmla="*/ 0 h 57"/>
                    <a:gd name="T140" fmla="*/ 52 w 52"/>
                    <a:gd name="T141" fmla="*/ 57 h 57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52" h="57">
                      <a:moveTo>
                        <a:pt x="33" y="54"/>
                      </a:moveTo>
                      <a:lnTo>
                        <a:pt x="33" y="54"/>
                      </a:lnTo>
                      <a:lnTo>
                        <a:pt x="33" y="57"/>
                      </a:lnTo>
                      <a:lnTo>
                        <a:pt x="35" y="57"/>
                      </a:lnTo>
                      <a:lnTo>
                        <a:pt x="47" y="57"/>
                      </a:lnTo>
                      <a:lnTo>
                        <a:pt x="49" y="57"/>
                      </a:lnTo>
                      <a:lnTo>
                        <a:pt x="49" y="54"/>
                      </a:lnTo>
                      <a:lnTo>
                        <a:pt x="52" y="52"/>
                      </a:lnTo>
                      <a:lnTo>
                        <a:pt x="52" y="47"/>
                      </a:lnTo>
                      <a:lnTo>
                        <a:pt x="49" y="43"/>
                      </a:lnTo>
                      <a:lnTo>
                        <a:pt x="49" y="38"/>
                      </a:lnTo>
                      <a:lnTo>
                        <a:pt x="49" y="33"/>
                      </a:lnTo>
                      <a:lnTo>
                        <a:pt x="47" y="28"/>
                      </a:lnTo>
                      <a:lnTo>
                        <a:pt x="45" y="24"/>
                      </a:lnTo>
                      <a:lnTo>
                        <a:pt x="42" y="19"/>
                      </a:lnTo>
                      <a:lnTo>
                        <a:pt x="38" y="17"/>
                      </a:lnTo>
                      <a:lnTo>
                        <a:pt x="38" y="14"/>
                      </a:lnTo>
                      <a:lnTo>
                        <a:pt x="33" y="10"/>
                      </a:lnTo>
                      <a:lnTo>
                        <a:pt x="31" y="7"/>
                      </a:lnTo>
                      <a:lnTo>
                        <a:pt x="26" y="5"/>
                      </a:lnTo>
                      <a:lnTo>
                        <a:pt x="23" y="2"/>
                      </a:lnTo>
                      <a:lnTo>
                        <a:pt x="19" y="2"/>
                      </a:lnTo>
                      <a:lnTo>
                        <a:pt x="14" y="0"/>
                      </a:lnTo>
                      <a:lnTo>
                        <a:pt x="9" y="0"/>
                      </a:lnTo>
                      <a:lnTo>
                        <a:pt x="5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2" y="19"/>
                      </a:lnTo>
                      <a:lnTo>
                        <a:pt x="2" y="21"/>
                      </a:lnTo>
                      <a:lnTo>
                        <a:pt x="5" y="21"/>
                      </a:lnTo>
                      <a:lnTo>
                        <a:pt x="9" y="21"/>
                      </a:lnTo>
                      <a:lnTo>
                        <a:pt x="14" y="24"/>
                      </a:lnTo>
                      <a:lnTo>
                        <a:pt x="19" y="26"/>
                      </a:lnTo>
                      <a:lnTo>
                        <a:pt x="23" y="28"/>
                      </a:lnTo>
                      <a:lnTo>
                        <a:pt x="23" y="31"/>
                      </a:lnTo>
                      <a:lnTo>
                        <a:pt x="28" y="35"/>
                      </a:lnTo>
                      <a:lnTo>
                        <a:pt x="28" y="40"/>
                      </a:lnTo>
                      <a:lnTo>
                        <a:pt x="31" y="45"/>
                      </a:lnTo>
                      <a:lnTo>
                        <a:pt x="31" y="52"/>
                      </a:lnTo>
                      <a:lnTo>
                        <a:pt x="33" y="54"/>
                      </a:ln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9" name="组合 1744"/>
              <p:cNvGrpSpPr>
                <a:grpSpLocks noChangeAspect="1"/>
              </p:cNvGrpSpPr>
              <p:nvPr/>
            </p:nvGrpSpPr>
            <p:grpSpPr bwMode="auto">
              <a:xfrm>
                <a:off x="1511493" y="1892120"/>
                <a:ext cx="94487" cy="151438"/>
                <a:chOff x="7464425" y="27031950"/>
                <a:chExt cx="460375" cy="742951"/>
              </a:xfrm>
            </p:grpSpPr>
            <p:sp>
              <p:nvSpPr>
                <p:cNvPr id="81" name="Freeform 10"/>
                <p:cNvSpPr>
                  <a:spLocks noEditPoints="1"/>
                </p:cNvSpPr>
                <p:nvPr/>
              </p:nvSpPr>
              <p:spPr bwMode="auto">
                <a:xfrm>
                  <a:off x="7464425" y="27144663"/>
                  <a:ext cx="341312" cy="630238"/>
                </a:xfrm>
                <a:custGeom>
                  <a:avLst/>
                  <a:gdLst>
                    <a:gd name="T0" fmla="*/ 2147483646 w 91"/>
                    <a:gd name="T1" fmla="*/ 2147483646 h 168"/>
                    <a:gd name="T2" fmla="*/ 2147483646 w 91"/>
                    <a:gd name="T3" fmla="*/ 2147483646 h 168"/>
                    <a:gd name="T4" fmla="*/ 2147483646 w 91"/>
                    <a:gd name="T5" fmla="*/ 2147483646 h 168"/>
                    <a:gd name="T6" fmla="*/ 2147483646 w 91"/>
                    <a:gd name="T7" fmla="*/ 2147483646 h 168"/>
                    <a:gd name="T8" fmla="*/ 2147483646 w 91"/>
                    <a:gd name="T9" fmla="*/ 2147483646 h 168"/>
                    <a:gd name="T10" fmla="*/ 2147483646 w 91"/>
                    <a:gd name="T11" fmla="*/ 2147483646 h 168"/>
                    <a:gd name="T12" fmla="*/ 2147483646 w 91"/>
                    <a:gd name="T13" fmla="*/ 2147483646 h 168"/>
                    <a:gd name="T14" fmla="*/ 2147483646 w 91"/>
                    <a:gd name="T15" fmla="*/ 2147483646 h 168"/>
                    <a:gd name="T16" fmla="*/ 2147483646 w 91"/>
                    <a:gd name="T17" fmla="*/ 2147483646 h 168"/>
                    <a:gd name="T18" fmla="*/ 2147483646 w 91"/>
                    <a:gd name="T19" fmla="*/ 2147483646 h 168"/>
                    <a:gd name="T20" fmla="*/ 2147483646 w 91"/>
                    <a:gd name="T21" fmla="*/ 0 h 168"/>
                    <a:gd name="T22" fmla="*/ 2147483646 w 91"/>
                    <a:gd name="T23" fmla="*/ 0 h 168"/>
                    <a:gd name="T24" fmla="*/ 2147483646 w 91"/>
                    <a:gd name="T25" fmla="*/ 2147483646 h 168"/>
                    <a:gd name="T26" fmla="*/ 2147483646 w 91"/>
                    <a:gd name="T27" fmla="*/ 2147483646 h 168"/>
                    <a:gd name="T28" fmla="*/ 2147483646 w 91"/>
                    <a:gd name="T29" fmla="*/ 2147483646 h 168"/>
                    <a:gd name="T30" fmla="*/ 2147483646 w 91"/>
                    <a:gd name="T31" fmla="*/ 2147483646 h 168"/>
                    <a:gd name="T32" fmla="*/ 0 w 91"/>
                    <a:gd name="T33" fmla="*/ 2147483646 h 168"/>
                    <a:gd name="T34" fmla="*/ 0 w 91"/>
                    <a:gd name="T35" fmla="*/ 2147483646 h 168"/>
                    <a:gd name="T36" fmla="*/ 2147483646 w 91"/>
                    <a:gd name="T37" fmla="*/ 0 h 16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91"/>
                    <a:gd name="T58" fmla="*/ 0 h 168"/>
                    <a:gd name="T59" fmla="*/ 91 w 91"/>
                    <a:gd name="T60" fmla="*/ 168 h 16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91" h="168">
                      <a:moveTo>
                        <a:pt x="84" y="22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7" y="147"/>
                        <a:pt x="7" y="147"/>
                        <a:pt x="7" y="147"/>
                      </a:cubicBezTo>
                      <a:cubicBezTo>
                        <a:pt x="84" y="147"/>
                        <a:pt x="84" y="147"/>
                        <a:pt x="84" y="147"/>
                      </a:cubicBezTo>
                      <a:lnTo>
                        <a:pt x="84" y="22"/>
                      </a:lnTo>
                      <a:close/>
                      <a:moveTo>
                        <a:pt x="51" y="157"/>
                      </a:moveTo>
                      <a:cubicBezTo>
                        <a:pt x="51" y="154"/>
                        <a:pt x="49" y="151"/>
                        <a:pt x="45" y="151"/>
                      </a:cubicBezTo>
                      <a:cubicBezTo>
                        <a:pt x="42" y="151"/>
                        <a:pt x="40" y="154"/>
                        <a:pt x="40" y="157"/>
                      </a:cubicBezTo>
                      <a:cubicBezTo>
                        <a:pt x="40" y="160"/>
                        <a:pt x="42" y="163"/>
                        <a:pt x="45" y="163"/>
                      </a:cubicBezTo>
                      <a:cubicBezTo>
                        <a:pt x="49" y="163"/>
                        <a:pt x="51" y="160"/>
                        <a:pt x="51" y="157"/>
                      </a:cubicBezTo>
                      <a:close/>
                      <a:moveTo>
                        <a:pt x="16" y="0"/>
                      </a:move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84" y="0"/>
                        <a:pt x="91" y="7"/>
                        <a:pt x="91" y="16"/>
                      </a:cubicBezTo>
                      <a:cubicBezTo>
                        <a:pt x="91" y="152"/>
                        <a:pt x="91" y="152"/>
                        <a:pt x="91" y="152"/>
                      </a:cubicBezTo>
                      <a:cubicBezTo>
                        <a:pt x="91" y="161"/>
                        <a:pt x="84" y="168"/>
                        <a:pt x="75" y="168"/>
                      </a:cubicBezTo>
                      <a:cubicBezTo>
                        <a:pt x="16" y="168"/>
                        <a:pt x="16" y="168"/>
                        <a:pt x="16" y="168"/>
                      </a:cubicBezTo>
                      <a:cubicBezTo>
                        <a:pt x="7" y="168"/>
                        <a:pt x="0" y="161"/>
                        <a:pt x="0" y="152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" name="Freeform 11"/>
                <p:cNvSpPr>
                  <a:spLocks/>
                </p:cNvSpPr>
                <p:nvPr/>
              </p:nvSpPr>
              <p:spPr bwMode="auto">
                <a:xfrm>
                  <a:off x="7775575" y="27031950"/>
                  <a:ext cx="149225" cy="150813"/>
                </a:xfrm>
                <a:custGeom>
                  <a:avLst/>
                  <a:gdLst>
                    <a:gd name="T0" fmla="*/ 2147483646 w 94"/>
                    <a:gd name="T1" fmla="*/ 2147483646 h 95"/>
                    <a:gd name="T2" fmla="*/ 2147483646 w 94"/>
                    <a:gd name="T3" fmla="*/ 2147483646 h 95"/>
                    <a:gd name="T4" fmla="*/ 2147483646 w 94"/>
                    <a:gd name="T5" fmla="*/ 2147483646 h 95"/>
                    <a:gd name="T6" fmla="*/ 2147483646 w 94"/>
                    <a:gd name="T7" fmla="*/ 2147483646 h 95"/>
                    <a:gd name="T8" fmla="*/ 2147483646 w 94"/>
                    <a:gd name="T9" fmla="*/ 2147483646 h 95"/>
                    <a:gd name="T10" fmla="*/ 2147483646 w 94"/>
                    <a:gd name="T11" fmla="*/ 2147483646 h 95"/>
                    <a:gd name="T12" fmla="*/ 2147483646 w 94"/>
                    <a:gd name="T13" fmla="*/ 2147483646 h 95"/>
                    <a:gd name="T14" fmla="*/ 2147483646 w 94"/>
                    <a:gd name="T15" fmla="*/ 2147483646 h 95"/>
                    <a:gd name="T16" fmla="*/ 2147483646 w 94"/>
                    <a:gd name="T17" fmla="*/ 2147483646 h 95"/>
                    <a:gd name="T18" fmla="*/ 2147483646 w 94"/>
                    <a:gd name="T19" fmla="*/ 2147483646 h 95"/>
                    <a:gd name="T20" fmla="*/ 2147483646 w 94"/>
                    <a:gd name="T21" fmla="*/ 2147483646 h 95"/>
                    <a:gd name="T22" fmla="*/ 2147483646 w 94"/>
                    <a:gd name="T23" fmla="*/ 2147483646 h 95"/>
                    <a:gd name="T24" fmla="*/ 2147483646 w 94"/>
                    <a:gd name="T25" fmla="*/ 2147483646 h 95"/>
                    <a:gd name="T26" fmla="*/ 2147483646 w 94"/>
                    <a:gd name="T27" fmla="*/ 2147483646 h 95"/>
                    <a:gd name="T28" fmla="*/ 2147483646 w 94"/>
                    <a:gd name="T29" fmla="*/ 2147483646 h 95"/>
                    <a:gd name="T30" fmla="*/ 2147483646 w 94"/>
                    <a:gd name="T31" fmla="*/ 2147483646 h 95"/>
                    <a:gd name="T32" fmla="*/ 2147483646 w 94"/>
                    <a:gd name="T33" fmla="*/ 2147483646 h 95"/>
                    <a:gd name="T34" fmla="*/ 2147483646 w 94"/>
                    <a:gd name="T35" fmla="*/ 2147483646 h 95"/>
                    <a:gd name="T36" fmla="*/ 2147483646 w 94"/>
                    <a:gd name="T37" fmla="*/ 2147483646 h 95"/>
                    <a:gd name="T38" fmla="*/ 2147483646 w 94"/>
                    <a:gd name="T39" fmla="*/ 2147483646 h 95"/>
                    <a:gd name="T40" fmla="*/ 2147483646 w 94"/>
                    <a:gd name="T41" fmla="*/ 2147483646 h 95"/>
                    <a:gd name="T42" fmla="*/ 2147483646 w 94"/>
                    <a:gd name="T43" fmla="*/ 2147483646 h 95"/>
                    <a:gd name="T44" fmla="*/ 2147483646 w 94"/>
                    <a:gd name="T45" fmla="*/ 2147483646 h 95"/>
                    <a:gd name="T46" fmla="*/ 2147483646 w 94"/>
                    <a:gd name="T47" fmla="*/ 2147483646 h 95"/>
                    <a:gd name="T48" fmla="*/ 2147483646 w 94"/>
                    <a:gd name="T49" fmla="*/ 2147483646 h 95"/>
                    <a:gd name="T50" fmla="*/ 2147483646 w 94"/>
                    <a:gd name="T51" fmla="*/ 2147483646 h 95"/>
                    <a:gd name="T52" fmla="*/ 2147483646 w 94"/>
                    <a:gd name="T53" fmla="*/ 2147483646 h 95"/>
                    <a:gd name="T54" fmla="*/ 2147483646 w 94"/>
                    <a:gd name="T55" fmla="*/ 2147483646 h 95"/>
                    <a:gd name="T56" fmla="*/ 2147483646 w 94"/>
                    <a:gd name="T57" fmla="*/ 2147483646 h 95"/>
                    <a:gd name="T58" fmla="*/ 2147483646 w 94"/>
                    <a:gd name="T59" fmla="*/ 2147483646 h 95"/>
                    <a:gd name="T60" fmla="*/ 2147483646 w 94"/>
                    <a:gd name="T61" fmla="*/ 2147483646 h 95"/>
                    <a:gd name="T62" fmla="*/ 2147483646 w 94"/>
                    <a:gd name="T63" fmla="*/ 2147483646 h 95"/>
                    <a:gd name="T64" fmla="*/ 2147483646 w 94"/>
                    <a:gd name="T65" fmla="*/ 2147483646 h 95"/>
                    <a:gd name="T66" fmla="*/ 2147483646 w 94"/>
                    <a:gd name="T67" fmla="*/ 2147483646 h 95"/>
                    <a:gd name="T68" fmla="*/ 2147483646 w 94"/>
                    <a:gd name="T69" fmla="*/ 2147483646 h 95"/>
                    <a:gd name="T70" fmla="*/ 2147483646 w 94"/>
                    <a:gd name="T71" fmla="*/ 2147483646 h 95"/>
                    <a:gd name="T72" fmla="*/ 2147483646 w 94"/>
                    <a:gd name="T73" fmla="*/ 2147483646 h 95"/>
                    <a:gd name="T74" fmla="*/ 2147483646 w 94"/>
                    <a:gd name="T75" fmla="*/ 2147483646 h 95"/>
                    <a:gd name="T76" fmla="*/ 2147483646 w 94"/>
                    <a:gd name="T77" fmla="*/ 2147483646 h 95"/>
                    <a:gd name="T78" fmla="*/ 2147483646 w 94"/>
                    <a:gd name="T79" fmla="*/ 2147483646 h 95"/>
                    <a:gd name="T80" fmla="*/ 2147483646 w 94"/>
                    <a:gd name="T81" fmla="*/ 2147483646 h 95"/>
                    <a:gd name="T82" fmla="*/ 2147483646 w 94"/>
                    <a:gd name="T83" fmla="*/ 2147483646 h 95"/>
                    <a:gd name="T84" fmla="*/ 2147483646 w 94"/>
                    <a:gd name="T85" fmla="*/ 2147483646 h 95"/>
                    <a:gd name="T86" fmla="*/ 2147483646 w 94"/>
                    <a:gd name="T87" fmla="*/ 0 h 95"/>
                    <a:gd name="T88" fmla="*/ 2147483646 w 94"/>
                    <a:gd name="T89" fmla="*/ 0 h 95"/>
                    <a:gd name="T90" fmla="*/ 2147483646 w 94"/>
                    <a:gd name="T91" fmla="*/ 0 h 95"/>
                    <a:gd name="T92" fmla="*/ 2147483646 w 94"/>
                    <a:gd name="T93" fmla="*/ 2147483646 h 95"/>
                    <a:gd name="T94" fmla="*/ 2147483646 w 94"/>
                    <a:gd name="T95" fmla="*/ 2147483646 h 95"/>
                    <a:gd name="T96" fmla="*/ 2147483646 w 94"/>
                    <a:gd name="T97" fmla="*/ 2147483646 h 95"/>
                    <a:gd name="T98" fmla="*/ 0 w 94"/>
                    <a:gd name="T99" fmla="*/ 2147483646 h 95"/>
                    <a:gd name="T100" fmla="*/ 2147483646 w 94"/>
                    <a:gd name="T101" fmla="*/ 2147483646 h 95"/>
                    <a:gd name="T102" fmla="*/ 2147483646 w 94"/>
                    <a:gd name="T103" fmla="*/ 2147483646 h 95"/>
                    <a:gd name="T104" fmla="*/ 2147483646 w 94"/>
                    <a:gd name="T105" fmla="*/ 2147483646 h 95"/>
                    <a:gd name="T106" fmla="*/ 2147483646 w 94"/>
                    <a:gd name="T107" fmla="*/ 2147483646 h 95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94"/>
                    <a:gd name="T163" fmla="*/ 0 h 95"/>
                    <a:gd name="T164" fmla="*/ 94 w 94"/>
                    <a:gd name="T165" fmla="*/ 95 h 95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94" h="95">
                      <a:moveTo>
                        <a:pt x="4" y="22"/>
                      </a:moveTo>
                      <a:lnTo>
                        <a:pt x="4" y="22"/>
                      </a:lnTo>
                      <a:lnTo>
                        <a:pt x="12" y="22"/>
                      </a:lnTo>
                      <a:lnTo>
                        <a:pt x="19" y="22"/>
                      </a:lnTo>
                      <a:lnTo>
                        <a:pt x="23" y="24"/>
                      </a:lnTo>
                      <a:lnTo>
                        <a:pt x="30" y="26"/>
                      </a:lnTo>
                      <a:lnTo>
                        <a:pt x="35" y="29"/>
                      </a:lnTo>
                      <a:lnTo>
                        <a:pt x="42" y="33"/>
                      </a:lnTo>
                      <a:lnTo>
                        <a:pt x="47" y="36"/>
                      </a:lnTo>
                      <a:lnTo>
                        <a:pt x="52" y="40"/>
                      </a:lnTo>
                      <a:lnTo>
                        <a:pt x="54" y="43"/>
                      </a:lnTo>
                      <a:lnTo>
                        <a:pt x="59" y="48"/>
                      </a:lnTo>
                      <a:lnTo>
                        <a:pt x="64" y="52"/>
                      </a:lnTo>
                      <a:lnTo>
                        <a:pt x="66" y="59"/>
                      </a:lnTo>
                      <a:lnTo>
                        <a:pt x="68" y="64"/>
                      </a:lnTo>
                      <a:lnTo>
                        <a:pt x="71" y="71"/>
                      </a:lnTo>
                      <a:lnTo>
                        <a:pt x="73" y="76"/>
                      </a:lnTo>
                      <a:lnTo>
                        <a:pt x="73" y="83"/>
                      </a:lnTo>
                      <a:lnTo>
                        <a:pt x="73" y="90"/>
                      </a:lnTo>
                      <a:lnTo>
                        <a:pt x="73" y="92"/>
                      </a:lnTo>
                      <a:lnTo>
                        <a:pt x="75" y="95"/>
                      </a:lnTo>
                      <a:lnTo>
                        <a:pt x="78" y="95"/>
                      </a:lnTo>
                      <a:lnTo>
                        <a:pt x="90" y="95"/>
                      </a:lnTo>
                      <a:lnTo>
                        <a:pt x="92" y="95"/>
                      </a:lnTo>
                      <a:lnTo>
                        <a:pt x="94" y="92"/>
                      </a:lnTo>
                      <a:lnTo>
                        <a:pt x="94" y="83"/>
                      </a:lnTo>
                      <a:lnTo>
                        <a:pt x="94" y="73"/>
                      </a:lnTo>
                      <a:lnTo>
                        <a:pt x="92" y="66"/>
                      </a:lnTo>
                      <a:lnTo>
                        <a:pt x="90" y="57"/>
                      </a:lnTo>
                      <a:lnTo>
                        <a:pt x="87" y="50"/>
                      </a:lnTo>
                      <a:lnTo>
                        <a:pt x="82" y="43"/>
                      </a:lnTo>
                      <a:lnTo>
                        <a:pt x="78" y="36"/>
                      </a:lnTo>
                      <a:lnTo>
                        <a:pt x="71" y="29"/>
                      </a:lnTo>
                      <a:lnTo>
                        <a:pt x="68" y="26"/>
                      </a:lnTo>
                      <a:lnTo>
                        <a:pt x="61" y="19"/>
                      </a:lnTo>
                      <a:lnTo>
                        <a:pt x="54" y="17"/>
                      </a:lnTo>
                      <a:lnTo>
                        <a:pt x="47" y="12"/>
                      </a:lnTo>
                      <a:lnTo>
                        <a:pt x="40" y="7"/>
                      </a:lnTo>
                      <a:lnTo>
                        <a:pt x="30" y="5"/>
                      </a:lnTo>
                      <a:lnTo>
                        <a:pt x="23" y="3"/>
                      </a:lnTo>
                      <a:lnTo>
                        <a:pt x="14" y="0"/>
                      </a:lnTo>
                      <a:lnTo>
                        <a:pt x="7" y="0"/>
                      </a:lnTo>
                      <a:lnTo>
                        <a:pt x="4" y="0"/>
                      </a:lnTo>
                      <a:lnTo>
                        <a:pt x="2" y="3"/>
                      </a:lnTo>
                      <a:lnTo>
                        <a:pt x="2" y="5"/>
                      </a:lnTo>
                      <a:lnTo>
                        <a:pt x="0" y="17"/>
                      </a:lnTo>
                      <a:lnTo>
                        <a:pt x="2" y="19"/>
                      </a:lnTo>
                      <a:lnTo>
                        <a:pt x="2" y="22"/>
                      </a:lnTo>
                      <a:lnTo>
                        <a:pt x="4" y="22"/>
                      </a:ln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3" name="Freeform 12"/>
                <p:cNvSpPr>
                  <a:spLocks/>
                </p:cNvSpPr>
                <p:nvPr/>
              </p:nvSpPr>
              <p:spPr bwMode="auto">
                <a:xfrm>
                  <a:off x="7786688" y="27092275"/>
                  <a:ext cx="82550" cy="90488"/>
                </a:xfrm>
                <a:custGeom>
                  <a:avLst/>
                  <a:gdLst>
                    <a:gd name="T0" fmla="*/ 2147483646 w 52"/>
                    <a:gd name="T1" fmla="*/ 2147483646 h 57"/>
                    <a:gd name="T2" fmla="*/ 2147483646 w 52"/>
                    <a:gd name="T3" fmla="*/ 2147483646 h 57"/>
                    <a:gd name="T4" fmla="*/ 2147483646 w 52"/>
                    <a:gd name="T5" fmla="*/ 2147483646 h 57"/>
                    <a:gd name="T6" fmla="*/ 2147483646 w 52"/>
                    <a:gd name="T7" fmla="*/ 2147483646 h 57"/>
                    <a:gd name="T8" fmla="*/ 2147483646 w 52"/>
                    <a:gd name="T9" fmla="*/ 2147483646 h 57"/>
                    <a:gd name="T10" fmla="*/ 2147483646 w 52"/>
                    <a:gd name="T11" fmla="*/ 2147483646 h 57"/>
                    <a:gd name="T12" fmla="*/ 2147483646 w 52"/>
                    <a:gd name="T13" fmla="*/ 2147483646 h 57"/>
                    <a:gd name="T14" fmla="*/ 2147483646 w 52"/>
                    <a:gd name="T15" fmla="*/ 2147483646 h 57"/>
                    <a:gd name="T16" fmla="*/ 2147483646 w 52"/>
                    <a:gd name="T17" fmla="*/ 2147483646 h 57"/>
                    <a:gd name="T18" fmla="*/ 2147483646 w 52"/>
                    <a:gd name="T19" fmla="*/ 2147483646 h 57"/>
                    <a:gd name="T20" fmla="*/ 2147483646 w 52"/>
                    <a:gd name="T21" fmla="*/ 2147483646 h 57"/>
                    <a:gd name="T22" fmla="*/ 2147483646 w 52"/>
                    <a:gd name="T23" fmla="*/ 2147483646 h 57"/>
                    <a:gd name="T24" fmla="*/ 2147483646 w 52"/>
                    <a:gd name="T25" fmla="*/ 2147483646 h 57"/>
                    <a:gd name="T26" fmla="*/ 2147483646 w 52"/>
                    <a:gd name="T27" fmla="*/ 2147483646 h 57"/>
                    <a:gd name="T28" fmla="*/ 2147483646 w 52"/>
                    <a:gd name="T29" fmla="*/ 2147483646 h 57"/>
                    <a:gd name="T30" fmla="*/ 2147483646 w 52"/>
                    <a:gd name="T31" fmla="*/ 2147483646 h 57"/>
                    <a:gd name="T32" fmla="*/ 2147483646 w 52"/>
                    <a:gd name="T33" fmla="*/ 2147483646 h 57"/>
                    <a:gd name="T34" fmla="*/ 2147483646 w 52"/>
                    <a:gd name="T35" fmla="*/ 2147483646 h 57"/>
                    <a:gd name="T36" fmla="*/ 2147483646 w 52"/>
                    <a:gd name="T37" fmla="*/ 2147483646 h 57"/>
                    <a:gd name="T38" fmla="*/ 2147483646 w 52"/>
                    <a:gd name="T39" fmla="*/ 2147483646 h 57"/>
                    <a:gd name="T40" fmla="*/ 2147483646 w 52"/>
                    <a:gd name="T41" fmla="*/ 2147483646 h 57"/>
                    <a:gd name="T42" fmla="*/ 2147483646 w 52"/>
                    <a:gd name="T43" fmla="*/ 2147483646 h 57"/>
                    <a:gd name="T44" fmla="*/ 2147483646 w 52"/>
                    <a:gd name="T45" fmla="*/ 2147483646 h 57"/>
                    <a:gd name="T46" fmla="*/ 2147483646 w 52"/>
                    <a:gd name="T47" fmla="*/ 0 h 57"/>
                    <a:gd name="T48" fmla="*/ 2147483646 w 52"/>
                    <a:gd name="T49" fmla="*/ 0 h 57"/>
                    <a:gd name="T50" fmla="*/ 2147483646 w 52"/>
                    <a:gd name="T51" fmla="*/ 0 h 57"/>
                    <a:gd name="T52" fmla="*/ 2147483646 w 52"/>
                    <a:gd name="T53" fmla="*/ 0 h 57"/>
                    <a:gd name="T54" fmla="*/ 2147483646 w 52"/>
                    <a:gd name="T55" fmla="*/ 0 h 57"/>
                    <a:gd name="T56" fmla="*/ 2147483646 w 52"/>
                    <a:gd name="T57" fmla="*/ 2147483646 h 57"/>
                    <a:gd name="T58" fmla="*/ 2147483646 w 52"/>
                    <a:gd name="T59" fmla="*/ 2147483646 h 57"/>
                    <a:gd name="T60" fmla="*/ 0 w 52"/>
                    <a:gd name="T61" fmla="*/ 2147483646 h 57"/>
                    <a:gd name="T62" fmla="*/ 0 w 52"/>
                    <a:gd name="T63" fmla="*/ 2147483646 h 57"/>
                    <a:gd name="T64" fmla="*/ 2147483646 w 52"/>
                    <a:gd name="T65" fmla="*/ 2147483646 h 57"/>
                    <a:gd name="T66" fmla="*/ 2147483646 w 52"/>
                    <a:gd name="T67" fmla="*/ 2147483646 h 57"/>
                    <a:gd name="T68" fmla="*/ 2147483646 w 52"/>
                    <a:gd name="T69" fmla="*/ 2147483646 h 57"/>
                    <a:gd name="T70" fmla="*/ 2147483646 w 52"/>
                    <a:gd name="T71" fmla="*/ 2147483646 h 57"/>
                    <a:gd name="T72" fmla="*/ 2147483646 w 52"/>
                    <a:gd name="T73" fmla="*/ 2147483646 h 57"/>
                    <a:gd name="T74" fmla="*/ 2147483646 w 52"/>
                    <a:gd name="T75" fmla="*/ 2147483646 h 57"/>
                    <a:gd name="T76" fmla="*/ 2147483646 w 52"/>
                    <a:gd name="T77" fmla="*/ 2147483646 h 57"/>
                    <a:gd name="T78" fmla="*/ 2147483646 w 52"/>
                    <a:gd name="T79" fmla="*/ 2147483646 h 57"/>
                    <a:gd name="T80" fmla="*/ 2147483646 w 52"/>
                    <a:gd name="T81" fmla="*/ 2147483646 h 57"/>
                    <a:gd name="T82" fmla="*/ 2147483646 w 52"/>
                    <a:gd name="T83" fmla="*/ 2147483646 h 57"/>
                    <a:gd name="T84" fmla="*/ 2147483646 w 52"/>
                    <a:gd name="T85" fmla="*/ 2147483646 h 57"/>
                    <a:gd name="T86" fmla="*/ 2147483646 w 52"/>
                    <a:gd name="T87" fmla="*/ 2147483646 h 57"/>
                    <a:gd name="T88" fmla="*/ 2147483646 w 52"/>
                    <a:gd name="T89" fmla="*/ 2147483646 h 57"/>
                    <a:gd name="T90" fmla="*/ 2147483646 w 52"/>
                    <a:gd name="T91" fmla="*/ 2147483646 h 57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52"/>
                    <a:gd name="T139" fmla="*/ 0 h 57"/>
                    <a:gd name="T140" fmla="*/ 52 w 52"/>
                    <a:gd name="T141" fmla="*/ 57 h 57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52" h="57">
                      <a:moveTo>
                        <a:pt x="33" y="54"/>
                      </a:moveTo>
                      <a:lnTo>
                        <a:pt x="33" y="54"/>
                      </a:lnTo>
                      <a:lnTo>
                        <a:pt x="33" y="57"/>
                      </a:lnTo>
                      <a:lnTo>
                        <a:pt x="35" y="57"/>
                      </a:lnTo>
                      <a:lnTo>
                        <a:pt x="47" y="57"/>
                      </a:lnTo>
                      <a:lnTo>
                        <a:pt x="49" y="57"/>
                      </a:lnTo>
                      <a:lnTo>
                        <a:pt x="49" y="54"/>
                      </a:lnTo>
                      <a:lnTo>
                        <a:pt x="52" y="52"/>
                      </a:lnTo>
                      <a:lnTo>
                        <a:pt x="52" y="47"/>
                      </a:lnTo>
                      <a:lnTo>
                        <a:pt x="49" y="43"/>
                      </a:lnTo>
                      <a:lnTo>
                        <a:pt x="49" y="38"/>
                      </a:lnTo>
                      <a:lnTo>
                        <a:pt x="49" y="33"/>
                      </a:lnTo>
                      <a:lnTo>
                        <a:pt x="47" y="28"/>
                      </a:lnTo>
                      <a:lnTo>
                        <a:pt x="45" y="24"/>
                      </a:lnTo>
                      <a:lnTo>
                        <a:pt x="42" y="19"/>
                      </a:lnTo>
                      <a:lnTo>
                        <a:pt x="38" y="17"/>
                      </a:lnTo>
                      <a:lnTo>
                        <a:pt x="38" y="14"/>
                      </a:lnTo>
                      <a:lnTo>
                        <a:pt x="33" y="10"/>
                      </a:lnTo>
                      <a:lnTo>
                        <a:pt x="31" y="7"/>
                      </a:lnTo>
                      <a:lnTo>
                        <a:pt x="26" y="5"/>
                      </a:lnTo>
                      <a:lnTo>
                        <a:pt x="23" y="2"/>
                      </a:lnTo>
                      <a:lnTo>
                        <a:pt x="19" y="2"/>
                      </a:lnTo>
                      <a:lnTo>
                        <a:pt x="14" y="0"/>
                      </a:lnTo>
                      <a:lnTo>
                        <a:pt x="9" y="0"/>
                      </a:lnTo>
                      <a:lnTo>
                        <a:pt x="5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2" y="19"/>
                      </a:lnTo>
                      <a:lnTo>
                        <a:pt x="2" y="21"/>
                      </a:lnTo>
                      <a:lnTo>
                        <a:pt x="5" y="21"/>
                      </a:lnTo>
                      <a:lnTo>
                        <a:pt x="9" y="21"/>
                      </a:lnTo>
                      <a:lnTo>
                        <a:pt x="14" y="24"/>
                      </a:lnTo>
                      <a:lnTo>
                        <a:pt x="19" y="26"/>
                      </a:lnTo>
                      <a:lnTo>
                        <a:pt x="23" y="28"/>
                      </a:lnTo>
                      <a:lnTo>
                        <a:pt x="23" y="31"/>
                      </a:lnTo>
                      <a:lnTo>
                        <a:pt x="28" y="35"/>
                      </a:lnTo>
                      <a:lnTo>
                        <a:pt x="28" y="40"/>
                      </a:lnTo>
                      <a:lnTo>
                        <a:pt x="31" y="45"/>
                      </a:lnTo>
                      <a:lnTo>
                        <a:pt x="31" y="52"/>
                      </a:lnTo>
                      <a:lnTo>
                        <a:pt x="33" y="54"/>
                      </a:ln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0" name="组合 1744"/>
              <p:cNvGrpSpPr>
                <a:grpSpLocks noChangeAspect="1"/>
              </p:cNvGrpSpPr>
              <p:nvPr/>
            </p:nvGrpSpPr>
            <p:grpSpPr bwMode="auto">
              <a:xfrm>
                <a:off x="2171896" y="2078393"/>
                <a:ext cx="94487" cy="151438"/>
                <a:chOff x="7464425" y="27031950"/>
                <a:chExt cx="460375" cy="742951"/>
              </a:xfrm>
            </p:grpSpPr>
            <p:sp>
              <p:nvSpPr>
                <p:cNvPr id="78" name="Freeform 10"/>
                <p:cNvSpPr>
                  <a:spLocks noEditPoints="1"/>
                </p:cNvSpPr>
                <p:nvPr/>
              </p:nvSpPr>
              <p:spPr bwMode="auto">
                <a:xfrm>
                  <a:off x="7464425" y="27144663"/>
                  <a:ext cx="341312" cy="630238"/>
                </a:xfrm>
                <a:custGeom>
                  <a:avLst/>
                  <a:gdLst>
                    <a:gd name="T0" fmla="*/ 2147483646 w 91"/>
                    <a:gd name="T1" fmla="*/ 2147483646 h 168"/>
                    <a:gd name="T2" fmla="*/ 2147483646 w 91"/>
                    <a:gd name="T3" fmla="*/ 2147483646 h 168"/>
                    <a:gd name="T4" fmla="*/ 2147483646 w 91"/>
                    <a:gd name="T5" fmla="*/ 2147483646 h 168"/>
                    <a:gd name="T6" fmla="*/ 2147483646 w 91"/>
                    <a:gd name="T7" fmla="*/ 2147483646 h 168"/>
                    <a:gd name="T8" fmla="*/ 2147483646 w 91"/>
                    <a:gd name="T9" fmla="*/ 2147483646 h 168"/>
                    <a:gd name="T10" fmla="*/ 2147483646 w 91"/>
                    <a:gd name="T11" fmla="*/ 2147483646 h 168"/>
                    <a:gd name="T12" fmla="*/ 2147483646 w 91"/>
                    <a:gd name="T13" fmla="*/ 2147483646 h 168"/>
                    <a:gd name="T14" fmla="*/ 2147483646 w 91"/>
                    <a:gd name="T15" fmla="*/ 2147483646 h 168"/>
                    <a:gd name="T16" fmla="*/ 2147483646 w 91"/>
                    <a:gd name="T17" fmla="*/ 2147483646 h 168"/>
                    <a:gd name="T18" fmla="*/ 2147483646 w 91"/>
                    <a:gd name="T19" fmla="*/ 2147483646 h 168"/>
                    <a:gd name="T20" fmla="*/ 2147483646 w 91"/>
                    <a:gd name="T21" fmla="*/ 0 h 168"/>
                    <a:gd name="T22" fmla="*/ 2147483646 w 91"/>
                    <a:gd name="T23" fmla="*/ 0 h 168"/>
                    <a:gd name="T24" fmla="*/ 2147483646 w 91"/>
                    <a:gd name="T25" fmla="*/ 2147483646 h 168"/>
                    <a:gd name="T26" fmla="*/ 2147483646 w 91"/>
                    <a:gd name="T27" fmla="*/ 2147483646 h 168"/>
                    <a:gd name="T28" fmla="*/ 2147483646 w 91"/>
                    <a:gd name="T29" fmla="*/ 2147483646 h 168"/>
                    <a:gd name="T30" fmla="*/ 2147483646 w 91"/>
                    <a:gd name="T31" fmla="*/ 2147483646 h 168"/>
                    <a:gd name="T32" fmla="*/ 0 w 91"/>
                    <a:gd name="T33" fmla="*/ 2147483646 h 168"/>
                    <a:gd name="T34" fmla="*/ 0 w 91"/>
                    <a:gd name="T35" fmla="*/ 2147483646 h 168"/>
                    <a:gd name="T36" fmla="*/ 2147483646 w 91"/>
                    <a:gd name="T37" fmla="*/ 0 h 16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91"/>
                    <a:gd name="T58" fmla="*/ 0 h 168"/>
                    <a:gd name="T59" fmla="*/ 91 w 91"/>
                    <a:gd name="T60" fmla="*/ 168 h 16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91" h="168">
                      <a:moveTo>
                        <a:pt x="84" y="22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7" y="147"/>
                        <a:pt x="7" y="147"/>
                        <a:pt x="7" y="147"/>
                      </a:cubicBezTo>
                      <a:cubicBezTo>
                        <a:pt x="84" y="147"/>
                        <a:pt x="84" y="147"/>
                        <a:pt x="84" y="147"/>
                      </a:cubicBezTo>
                      <a:lnTo>
                        <a:pt x="84" y="22"/>
                      </a:lnTo>
                      <a:close/>
                      <a:moveTo>
                        <a:pt x="51" y="157"/>
                      </a:moveTo>
                      <a:cubicBezTo>
                        <a:pt x="51" y="154"/>
                        <a:pt x="49" y="151"/>
                        <a:pt x="45" y="151"/>
                      </a:cubicBezTo>
                      <a:cubicBezTo>
                        <a:pt x="42" y="151"/>
                        <a:pt x="40" y="154"/>
                        <a:pt x="40" y="157"/>
                      </a:cubicBezTo>
                      <a:cubicBezTo>
                        <a:pt x="40" y="160"/>
                        <a:pt x="42" y="163"/>
                        <a:pt x="45" y="163"/>
                      </a:cubicBezTo>
                      <a:cubicBezTo>
                        <a:pt x="49" y="163"/>
                        <a:pt x="51" y="160"/>
                        <a:pt x="51" y="157"/>
                      </a:cubicBezTo>
                      <a:close/>
                      <a:moveTo>
                        <a:pt x="16" y="0"/>
                      </a:move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84" y="0"/>
                        <a:pt x="91" y="7"/>
                        <a:pt x="91" y="16"/>
                      </a:cubicBezTo>
                      <a:cubicBezTo>
                        <a:pt x="91" y="152"/>
                        <a:pt x="91" y="152"/>
                        <a:pt x="91" y="152"/>
                      </a:cubicBezTo>
                      <a:cubicBezTo>
                        <a:pt x="91" y="161"/>
                        <a:pt x="84" y="168"/>
                        <a:pt x="75" y="168"/>
                      </a:cubicBezTo>
                      <a:cubicBezTo>
                        <a:pt x="16" y="168"/>
                        <a:pt x="16" y="168"/>
                        <a:pt x="16" y="168"/>
                      </a:cubicBezTo>
                      <a:cubicBezTo>
                        <a:pt x="7" y="168"/>
                        <a:pt x="0" y="161"/>
                        <a:pt x="0" y="152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9" name="Freeform 11"/>
                <p:cNvSpPr>
                  <a:spLocks/>
                </p:cNvSpPr>
                <p:nvPr/>
              </p:nvSpPr>
              <p:spPr bwMode="auto">
                <a:xfrm>
                  <a:off x="7775575" y="27031950"/>
                  <a:ext cx="149225" cy="150813"/>
                </a:xfrm>
                <a:custGeom>
                  <a:avLst/>
                  <a:gdLst>
                    <a:gd name="T0" fmla="*/ 2147483646 w 94"/>
                    <a:gd name="T1" fmla="*/ 2147483646 h 95"/>
                    <a:gd name="T2" fmla="*/ 2147483646 w 94"/>
                    <a:gd name="T3" fmla="*/ 2147483646 h 95"/>
                    <a:gd name="T4" fmla="*/ 2147483646 w 94"/>
                    <a:gd name="T5" fmla="*/ 2147483646 h 95"/>
                    <a:gd name="T6" fmla="*/ 2147483646 w 94"/>
                    <a:gd name="T7" fmla="*/ 2147483646 h 95"/>
                    <a:gd name="T8" fmla="*/ 2147483646 w 94"/>
                    <a:gd name="T9" fmla="*/ 2147483646 h 95"/>
                    <a:gd name="T10" fmla="*/ 2147483646 w 94"/>
                    <a:gd name="T11" fmla="*/ 2147483646 h 95"/>
                    <a:gd name="T12" fmla="*/ 2147483646 w 94"/>
                    <a:gd name="T13" fmla="*/ 2147483646 h 95"/>
                    <a:gd name="T14" fmla="*/ 2147483646 w 94"/>
                    <a:gd name="T15" fmla="*/ 2147483646 h 95"/>
                    <a:gd name="T16" fmla="*/ 2147483646 w 94"/>
                    <a:gd name="T17" fmla="*/ 2147483646 h 95"/>
                    <a:gd name="T18" fmla="*/ 2147483646 w 94"/>
                    <a:gd name="T19" fmla="*/ 2147483646 h 95"/>
                    <a:gd name="T20" fmla="*/ 2147483646 w 94"/>
                    <a:gd name="T21" fmla="*/ 2147483646 h 95"/>
                    <a:gd name="T22" fmla="*/ 2147483646 w 94"/>
                    <a:gd name="T23" fmla="*/ 2147483646 h 95"/>
                    <a:gd name="T24" fmla="*/ 2147483646 w 94"/>
                    <a:gd name="T25" fmla="*/ 2147483646 h 95"/>
                    <a:gd name="T26" fmla="*/ 2147483646 w 94"/>
                    <a:gd name="T27" fmla="*/ 2147483646 h 95"/>
                    <a:gd name="T28" fmla="*/ 2147483646 w 94"/>
                    <a:gd name="T29" fmla="*/ 2147483646 h 95"/>
                    <a:gd name="T30" fmla="*/ 2147483646 w 94"/>
                    <a:gd name="T31" fmla="*/ 2147483646 h 95"/>
                    <a:gd name="T32" fmla="*/ 2147483646 w 94"/>
                    <a:gd name="T33" fmla="*/ 2147483646 h 95"/>
                    <a:gd name="T34" fmla="*/ 2147483646 w 94"/>
                    <a:gd name="T35" fmla="*/ 2147483646 h 95"/>
                    <a:gd name="T36" fmla="*/ 2147483646 w 94"/>
                    <a:gd name="T37" fmla="*/ 2147483646 h 95"/>
                    <a:gd name="T38" fmla="*/ 2147483646 w 94"/>
                    <a:gd name="T39" fmla="*/ 2147483646 h 95"/>
                    <a:gd name="T40" fmla="*/ 2147483646 w 94"/>
                    <a:gd name="T41" fmla="*/ 2147483646 h 95"/>
                    <a:gd name="T42" fmla="*/ 2147483646 w 94"/>
                    <a:gd name="T43" fmla="*/ 2147483646 h 95"/>
                    <a:gd name="T44" fmla="*/ 2147483646 w 94"/>
                    <a:gd name="T45" fmla="*/ 2147483646 h 95"/>
                    <a:gd name="T46" fmla="*/ 2147483646 w 94"/>
                    <a:gd name="T47" fmla="*/ 2147483646 h 95"/>
                    <a:gd name="T48" fmla="*/ 2147483646 w 94"/>
                    <a:gd name="T49" fmla="*/ 2147483646 h 95"/>
                    <a:gd name="T50" fmla="*/ 2147483646 w 94"/>
                    <a:gd name="T51" fmla="*/ 2147483646 h 95"/>
                    <a:gd name="T52" fmla="*/ 2147483646 w 94"/>
                    <a:gd name="T53" fmla="*/ 2147483646 h 95"/>
                    <a:gd name="T54" fmla="*/ 2147483646 w 94"/>
                    <a:gd name="T55" fmla="*/ 2147483646 h 95"/>
                    <a:gd name="T56" fmla="*/ 2147483646 w 94"/>
                    <a:gd name="T57" fmla="*/ 2147483646 h 95"/>
                    <a:gd name="T58" fmla="*/ 2147483646 w 94"/>
                    <a:gd name="T59" fmla="*/ 2147483646 h 95"/>
                    <a:gd name="T60" fmla="*/ 2147483646 w 94"/>
                    <a:gd name="T61" fmla="*/ 2147483646 h 95"/>
                    <a:gd name="T62" fmla="*/ 2147483646 w 94"/>
                    <a:gd name="T63" fmla="*/ 2147483646 h 95"/>
                    <a:gd name="T64" fmla="*/ 2147483646 w 94"/>
                    <a:gd name="T65" fmla="*/ 2147483646 h 95"/>
                    <a:gd name="T66" fmla="*/ 2147483646 w 94"/>
                    <a:gd name="T67" fmla="*/ 2147483646 h 95"/>
                    <a:gd name="T68" fmla="*/ 2147483646 w 94"/>
                    <a:gd name="T69" fmla="*/ 2147483646 h 95"/>
                    <a:gd name="T70" fmla="*/ 2147483646 w 94"/>
                    <a:gd name="T71" fmla="*/ 2147483646 h 95"/>
                    <a:gd name="T72" fmla="*/ 2147483646 w 94"/>
                    <a:gd name="T73" fmla="*/ 2147483646 h 95"/>
                    <a:gd name="T74" fmla="*/ 2147483646 w 94"/>
                    <a:gd name="T75" fmla="*/ 2147483646 h 95"/>
                    <a:gd name="T76" fmla="*/ 2147483646 w 94"/>
                    <a:gd name="T77" fmla="*/ 2147483646 h 95"/>
                    <a:gd name="T78" fmla="*/ 2147483646 w 94"/>
                    <a:gd name="T79" fmla="*/ 2147483646 h 95"/>
                    <a:gd name="T80" fmla="*/ 2147483646 w 94"/>
                    <a:gd name="T81" fmla="*/ 2147483646 h 95"/>
                    <a:gd name="T82" fmla="*/ 2147483646 w 94"/>
                    <a:gd name="T83" fmla="*/ 2147483646 h 95"/>
                    <a:gd name="T84" fmla="*/ 2147483646 w 94"/>
                    <a:gd name="T85" fmla="*/ 2147483646 h 95"/>
                    <a:gd name="T86" fmla="*/ 2147483646 w 94"/>
                    <a:gd name="T87" fmla="*/ 0 h 95"/>
                    <a:gd name="T88" fmla="*/ 2147483646 w 94"/>
                    <a:gd name="T89" fmla="*/ 0 h 95"/>
                    <a:gd name="T90" fmla="*/ 2147483646 w 94"/>
                    <a:gd name="T91" fmla="*/ 0 h 95"/>
                    <a:gd name="T92" fmla="*/ 2147483646 w 94"/>
                    <a:gd name="T93" fmla="*/ 2147483646 h 95"/>
                    <a:gd name="T94" fmla="*/ 2147483646 w 94"/>
                    <a:gd name="T95" fmla="*/ 2147483646 h 95"/>
                    <a:gd name="T96" fmla="*/ 2147483646 w 94"/>
                    <a:gd name="T97" fmla="*/ 2147483646 h 95"/>
                    <a:gd name="T98" fmla="*/ 0 w 94"/>
                    <a:gd name="T99" fmla="*/ 2147483646 h 95"/>
                    <a:gd name="T100" fmla="*/ 2147483646 w 94"/>
                    <a:gd name="T101" fmla="*/ 2147483646 h 95"/>
                    <a:gd name="T102" fmla="*/ 2147483646 w 94"/>
                    <a:gd name="T103" fmla="*/ 2147483646 h 95"/>
                    <a:gd name="T104" fmla="*/ 2147483646 w 94"/>
                    <a:gd name="T105" fmla="*/ 2147483646 h 95"/>
                    <a:gd name="T106" fmla="*/ 2147483646 w 94"/>
                    <a:gd name="T107" fmla="*/ 2147483646 h 95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94"/>
                    <a:gd name="T163" fmla="*/ 0 h 95"/>
                    <a:gd name="T164" fmla="*/ 94 w 94"/>
                    <a:gd name="T165" fmla="*/ 95 h 95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94" h="95">
                      <a:moveTo>
                        <a:pt x="4" y="22"/>
                      </a:moveTo>
                      <a:lnTo>
                        <a:pt x="4" y="22"/>
                      </a:lnTo>
                      <a:lnTo>
                        <a:pt x="12" y="22"/>
                      </a:lnTo>
                      <a:lnTo>
                        <a:pt x="19" y="22"/>
                      </a:lnTo>
                      <a:lnTo>
                        <a:pt x="23" y="24"/>
                      </a:lnTo>
                      <a:lnTo>
                        <a:pt x="30" y="26"/>
                      </a:lnTo>
                      <a:lnTo>
                        <a:pt x="35" y="29"/>
                      </a:lnTo>
                      <a:lnTo>
                        <a:pt x="42" y="33"/>
                      </a:lnTo>
                      <a:lnTo>
                        <a:pt x="47" y="36"/>
                      </a:lnTo>
                      <a:lnTo>
                        <a:pt x="52" y="40"/>
                      </a:lnTo>
                      <a:lnTo>
                        <a:pt x="54" y="43"/>
                      </a:lnTo>
                      <a:lnTo>
                        <a:pt x="59" y="48"/>
                      </a:lnTo>
                      <a:lnTo>
                        <a:pt x="64" y="52"/>
                      </a:lnTo>
                      <a:lnTo>
                        <a:pt x="66" y="59"/>
                      </a:lnTo>
                      <a:lnTo>
                        <a:pt x="68" y="64"/>
                      </a:lnTo>
                      <a:lnTo>
                        <a:pt x="71" y="71"/>
                      </a:lnTo>
                      <a:lnTo>
                        <a:pt x="73" y="76"/>
                      </a:lnTo>
                      <a:lnTo>
                        <a:pt x="73" y="83"/>
                      </a:lnTo>
                      <a:lnTo>
                        <a:pt x="73" y="90"/>
                      </a:lnTo>
                      <a:lnTo>
                        <a:pt x="73" y="92"/>
                      </a:lnTo>
                      <a:lnTo>
                        <a:pt x="75" y="95"/>
                      </a:lnTo>
                      <a:lnTo>
                        <a:pt x="78" y="95"/>
                      </a:lnTo>
                      <a:lnTo>
                        <a:pt x="90" y="95"/>
                      </a:lnTo>
                      <a:lnTo>
                        <a:pt x="92" y="95"/>
                      </a:lnTo>
                      <a:lnTo>
                        <a:pt x="94" y="92"/>
                      </a:lnTo>
                      <a:lnTo>
                        <a:pt x="94" y="83"/>
                      </a:lnTo>
                      <a:lnTo>
                        <a:pt x="94" y="73"/>
                      </a:lnTo>
                      <a:lnTo>
                        <a:pt x="92" y="66"/>
                      </a:lnTo>
                      <a:lnTo>
                        <a:pt x="90" y="57"/>
                      </a:lnTo>
                      <a:lnTo>
                        <a:pt x="87" y="50"/>
                      </a:lnTo>
                      <a:lnTo>
                        <a:pt x="82" y="43"/>
                      </a:lnTo>
                      <a:lnTo>
                        <a:pt x="78" y="36"/>
                      </a:lnTo>
                      <a:lnTo>
                        <a:pt x="71" y="29"/>
                      </a:lnTo>
                      <a:lnTo>
                        <a:pt x="68" y="26"/>
                      </a:lnTo>
                      <a:lnTo>
                        <a:pt x="61" y="19"/>
                      </a:lnTo>
                      <a:lnTo>
                        <a:pt x="54" y="17"/>
                      </a:lnTo>
                      <a:lnTo>
                        <a:pt x="47" y="12"/>
                      </a:lnTo>
                      <a:lnTo>
                        <a:pt x="40" y="7"/>
                      </a:lnTo>
                      <a:lnTo>
                        <a:pt x="30" y="5"/>
                      </a:lnTo>
                      <a:lnTo>
                        <a:pt x="23" y="3"/>
                      </a:lnTo>
                      <a:lnTo>
                        <a:pt x="14" y="0"/>
                      </a:lnTo>
                      <a:lnTo>
                        <a:pt x="7" y="0"/>
                      </a:lnTo>
                      <a:lnTo>
                        <a:pt x="4" y="0"/>
                      </a:lnTo>
                      <a:lnTo>
                        <a:pt x="2" y="3"/>
                      </a:lnTo>
                      <a:lnTo>
                        <a:pt x="2" y="5"/>
                      </a:lnTo>
                      <a:lnTo>
                        <a:pt x="0" y="17"/>
                      </a:lnTo>
                      <a:lnTo>
                        <a:pt x="2" y="19"/>
                      </a:lnTo>
                      <a:lnTo>
                        <a:pt x="2" y="22"/>
                      </a:lnTo>
                      <a:lnTo>
                        <a:pt x="4" y="22"/>
                      </a:ln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0" name="Freeform 12"/>
                <p:cNvSpPr>
                  <a:spLocks/>
                </p:cNvSpPr>
                <p:nvPr/>
              </p:nvSpPr>
              <p:spPr bwMode="auto">
                <a:xfrm>
                  <a:off x="7786688" y="27092275"/>
                  <a:ext cx="82550" cy="90488"/>
                </a:xfrm>
                <a:custGeom>
                  <a:avLst/>
                  <a:gdLst>
                    <a:gd name="T0" fmla="*/ 2147483646 w 52"/>
                    <a:gd name="T1" fmla="*/ 2147483646 h 57"/>
                    <a:gd name="T2" fmla="*/ 2147483646 w 52"/>
                    <a:gd name="T3" fmla="*/ 2147483646 h 57"/>
                    <a:gd name="T4" fmla="*/ 2147483646 w 52"/>
                    <a:gd name="T5" fmla="*/ 2147483646 h 57"/>
                    <a:gd name="T6" fmla="*/ 2147483646 w 52"/>
                    <a:gd name="T7" fmla="*/ 2147483646 h 57"/>
                    <a:gd name="T8" fmla="*/ 2147483646 w 52"/>
                    <a:gd name="T9" fmla="*/ 2147483646 h 57"/>
                    <a:gd name="T10" fmla="*/ 2147483646 w 52"/>
                    <a:gd name="T11" fmla="*/ 2147483646 h 57"/>
                    <a:gd name="T12" fmla="*/ 2147483646 w 52"/>
                    <a:gd name="T13" fmla="*/ 2147483646 h 57"/>
                    <a:gd name="T14" fmla="*/ 2147483646 w 52"/>
                    <a:gd name="T15" fmla="*/ 2147483646 h 57"/>
                    <a:gd name="T16" fmla="*/ 2147483646 w 52"/>
                    <a:gd name="T17" fmla="*/ 2147483646 h 57"/>
                    <a:gd name="T18" fmla="*/ 2147483646 w 52"/>
                    <a:gd name="T19" fmla="*/ 2147483646 h 57"/>
                    <a:gd name="T20" fmla="*/ 2147483646 w 52"/>
                    <a:gd name="T21" fmla="*/ 2147483646 h 57"/>
                    <a:gd name="T22" fmla="*/ 2147483646 w 52"/>
                    <a:gd name="T23" fmla="*/ 2147483646 h 57"/>
                    <a:gd name="T24" fmla="*/ 2147483646 w 52"/>
                    <a:gd name="T25" fmla="*/ 2147483646 h 57"/>
                    <a:gd name="T26" fmla="*/ 2147483646 w 52"/>
                    <a:gd name="T27" fmla="*/ 2147483646 h 57"/>
                    <a:gd name="T28" fmla="*/ 2147483646 w 52"/>
                    <a:gd name="T29" fmla="*/ 2147483646 h 57"/>
                    <a:gd name="T30" fmla="*/ 2147483646 w 52"/>
                    <a:gd name="T31" fmla="*/ 2147483646 h 57"/>
                    <a:gd name="T32" fmla="*/ 2147483646 w 52"/>
                    <a:gd name="T33" fmla="*/ 2147483646 h 57"/>
                    <a:gd name="T34" fmla="*/ 2147483646 w 52"/>
                    <a:gd name="T35" fmla="*/ 2147483646 h 57"/>
                    <a:gd name="T36" fmla="*/ 2147483646 w 52"/>
                    <a:gd name="T37" fmla="*/ 2147483646 h 57"/>
                    <a:gd name="T38" fmla="*/ 2147483646 w 52"/>
                    <a:gd name="T39" fmla="*/ 2147483646 h 57"/>
                    <a:gd name="T40" fmla="*/ 2147483646 w 52"/>
                    <a:gd name="T41" fmla="*/ 2147483646 h 57"/>
                    <a:gd name="T42" fmla="*/ 2147483646 w 52"/>
                    <a:gd name="T43" fmla="*/ 2147483646 h 57"/>
                    <a:gd name="T44" fmla="*/ 2147483646 w 52"/>
                    <a:gd name="T45" fmla="*/ 2147483646 h 57"/>
                    <a:gd name="T46" fmla="*/ 2147483646 w 52"/>
                    <a:gd name="T47" fmla="*/ 0 h 57"/>
                    <a:gd name="T48" fmla="*/ 2147483646 w 52"/>
                    <a:gd name="T49" fmla="*/ 0 h 57"/>
                    <a:gd name="T50" fmla="*/ 2147483646 w 52"/>
                    <a:gd name="T51" fmla="*/ 0 h 57"/>
                    <a:gd name="T52" fmla="*/ 2147483646 w 52"/>
                    <a:gd name="T53" fmla="*/ 0 h 57"/>
                    <a:gd name="T54" fmla="*/ 2147483646 w 52"/>
                    <a:gd name="T55" fmla="*/ 0 h 57"/>
                    <a:gd name="T56" fmla="*/ 2147483646 w 52"/>
                    <a:gd name="T57" fmla="*/ 2147483646 h 57"/>
                    <a:gd name="T58" fmla="*/ 2147483646 w 52"/>
                    <a:gd name="T59" fmla="*/ 2147483646 h 57"/>
                    <a:gd name="T60" fmla="*/ 0 w 52"/>
                    <a:gd name="T61" fmla="*/ 2147483646 h 57"/>
                    <a:gd name="T62" fmla="*/ 0 w 52"/>
                    <a:gd name="T63" fmla="*/ 2147483646 h 57"/>
                    <a:gd name="T64" fmla="*/ 2147483646 w 52"/>
                    <a:gd name="T65" fmla="*/ 2147483646 h 57"/>
                    <a:gd name="T66" fmla="*/ 2147483646 w 52"/>
                    <a:gd name="T67" fmla="*/ 2147483646 h 57"/>
                    <a:gd name="T68" fmla="*/ 2147483646 w 52"/>
                    <a:gd name="T69" fmla="*/ 2147483646 h 57"/>
                    <a:gd name="T70" fmla="*/ 2147483646 w 52"/>
                    <a:gd name="T71" fmla="*/ 2147483646 h 57"/>
                    <a:gd name="T72" fmla="*/ 2147483646 w 52"/>
                    <a:gd name="T73" fmla="*/ 2147483646 h 57"/>
                    <a:gd name="T74" fmla="*/ 2147483646 w 52"/>
                    <a:gd name="T75" fmla="*/ 2147483646 h 57"/>
                    <a:gd name="T76" fmla="*/ 2147483646 w 52"/>
                    <a:gd name="T77" fmla="*/ 2147483646 h 57"/>
                    <a:gd name="T78" fmla="*/ 2147483646 w 52"/>
                    <a:gd name="T79" fmla="*/ 2147483646 h 57"/>
                    <a:gd name="T80" fmla="*/ 2147483646 w 52"/>
                    <a:gd name="T81" fmla="*/ 2147483646 h 57"/>
                    <a:gd name="T82" fmla="*/ 2147483646 w 52"/>
                    <a:gd name="T83" fmla="*/ 2147483646 h 57"/>
                    <a:gd name="T84" fmla="*/ 2147483646 w 52"/>
                    <a:gd name="T85" fmla="*/ 2147483646 h 57"/>
                    <a:gd name="T86" fmla="*/ 2147483646 w 52"/>
                    <a:gd name="T87" fmla="*/ 2147483646 h 57"/>
                    <a:gd name="T88" fmla="*/ 2147483646 w 52"/>
                    <a:gd name="T89" fmla="*/ 2147483646 h 57"/>
                    <a:gd name="T90" fmla="*/ 2147483646 w 52"/>
                    <a:gd name="T91" fmla="*/ 2147483646 h 57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52"/>
                    <a:gd name="T139" fmla="*/ 0 h 57"/>
                    <a:gd name="T140" fmla="*/ 52 w 52"/>
                    <a:gd name="T141" fmla="*/ 57 h 57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52" h="57">
                      <a:moveTo>
                        <a:pt x="33" y="54"/>
                      </a:moveTo>
                      <a:lnTo>
                        <a:pt x="33" y="54"/>
                      </a:lnTo>
                      <a:lnTo>
                        <a:pt x="33" y="57"/>
                      </a:lnTo>
                      <a:lnTo>
                        <a:pt x="35" y="57"/>
                      </a:lnTo>
                      <a:lnTo>
                        <a:pt x="47" y="57"/>
                      </a:lnTo>
                      <a:lnTo>
                        <a:pt x="49" y="57"/>
                      </a:lnTo>
                      <a:lnTo>
                        <a:pt x="49" y="54"/>
                      </a:lnTo>
                      <a:lnTo>
                        <a:pt x="52" y="52"/>
                      </a:lnTo>
                      <a:lnTo>
                        <a:pt x="52" y="47"/>
                      </a:lnTo>
                      <a:lnTo>
                        <a:pt x="49" y="43"/>
                      </a:lnTo>
                      <a:lnTo>
                        <a:pt x="49" y="38"/>
                      </a:lnTo>
                      <a:lnTo>
                        <a:pt x="49" y="33"/>
                      </a:lnTo>
                      <a:lnTo>
                        <a:pt x="47" y="28"/>
                      </a:lnTo>
                      <a:lnTo>
                        <a:pt x="45" y="24"/>
                      </a:lnTo>
                      <a:lnTo>
                        <a:pt x="42" y="19"/>
                      </a:lnTo>
                      <a:lnTo>
                        <a:pt x="38" y="17"/>
                      </a:lnTo>
                      <a:lnTo>
                        <a:pt x="38" y="14"/>
                      </a:lnTo>
                      <a:lnTo>
                        <a:pt x="33" y="10"/>
                      </a:lnTo>
                      <a:lnTo>
                        <a:pt x="31" y="7"/>
                      </a:lnTo>
                      <a:lnTo>
                        <a:pt x="26" y="5"/>
                      </a:lnTo>
                      <a:lnTo>
                        <a:pt x="23" y="2"/>
                      </a:lnTo>
                      <a:lnTo>
                        <a:pt x="19" y="2"/>
                      </a:lnTo>
                      <a:lnTo>
                        <a:pt x="14" y="0"/>
                      </a:lnTo>
                      <a:lnTo>
                        <a:pt x="9" y="0"/>
                      </a:lnTo>
                      <a:lnTo>
                        <a:pt x="5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2" y="19"/>
                      </a:lnTo>
                      <a:lnTo>
                        <a:pt x="2" y="21"/>
                      </a:lnTo>
                      <a:lnTo>
                        <a:pt x="5" y="21"/>
                      </a:lnTo>
                      <a:lnTo>
                        <a:pt x="9" y="21"/>
                      </a:lnTo>
                      <a:lnTo>
                        <a:pt x="14" y="24"/>
                      </a:lnTo>
                      <a:lnTo>
                        <a:pt x="19" y="26"/>
                      </a:lnTo>
                      <a:lnTo>
                        <a:pt x="23" y="28"/>
                      </a:lnTo>
                      <a:lnTo>
                        <a:pt x="23" y="31"/>
                      </a:lnTo>
                      <a:lnTo>
                        <a:pt x="28" y="35"/>
                      </a:lnTo>
                      <a:lnTo>
                        <a:pt x="28" y="40"/>
                      </a:lnTo>
                      <a:lnTo>
                        <a:pt x="31" y="45"/>
                      </a:lnTo>
                      <a:lnTo>
                        <a:pt x="31" y="52"/>
                      </a:lnTo>
                      <a:lnTo>
                        <a:pt x="33" y="54"/>
                      </a:ln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" name="组合 1744"/>
              <p:cNvGrpSpPr>
                <a:grpSpLocks noChangeAspect="1"/>
              </p:cNvGrpSpPr>
              <p:nvPr/>
            </p:nvGrpSpPr>
            <p:grpSpPr bwMode="auto">
              <a:xfrm>
                <a:off x="1875559" y="2179990"/>
                <a:ext cx="94487" cy="151438"/>
                <a:chOff x="7464425" y="27031950"/>
                <a:chExt cx="460375" cy="742951"/>
              </a:xfrm>
            </p:grpSpPr>
            <p:sp>
              <p:nvSpPr>
                <p:cNvPr id="75" name="Freeform 10"/>
                <p:cNvSpPr>
                  <a:spLocks noEditPoints="1"/>
                </p:cNvSpPr>
                <p:nvPr/>
              </p:nvSpPr>
              <p:spPr bwMode="auto">
                <a:xfrm>
                  <a:off x="7464425" y="27144663"/>
                  <a:ext cx="341312" cy="630238"/>
                </a:xfrm>
                <a:custGeom>
                  <a:avLst/>
                  <a:gdLst>
                    <a:gd name="T0" fmla="*/ 2147483646 w 91"/>
                    <a:gd name="T1" fmla="*/ 2147483646 h 168"/>
                    <a:gd name="T2" fmla="*/ 2147483646 w 91"/>
                    <a:gd name="T3" fmla="*/ 2147483646 h 168"/>
                    <a:gd name="T4" fmla="*/ 2147483646 w 91"/>
                    <a:gd name="T5" fmla="*/ 2147483646 h 168"/>
                    <a:gd name="T6" fmla="*/ 2147483646 w 91"/>
                    <a:gd name="T7" fmla="*/ 2147483646 h 168"/>
                    <a:gd name="T8" fmla="*/ 2147483646 w 91"/>
                    <a:gd name="T9" fmla="*/ 2147483646 h 168"/>
                    <a:gd name="T10" fmla="*/ 2147483646 w 91"/>
                    <a:gd name="T11" fmla="*/ 2147483646 h 168"/>
                    <a:gd name="T12" fmla="*/ 2147483646 w 91"/>
                    <a:gd name="T13" fmla="*/ 2147483646 h 168"/>
                    <a:gd name="T14" fmla="*/ 2147483646 w 91"/>
                    <a:gd name="T15" fmla="*/ 2147483646 h 168"/>
                    <a:gd name="T16" fmla="*/ 2147483646 w 91"/>
                    <a:gd name="T17" fmla="*/ 2147483646 h 168"/>
                    <a:gd name="T18" fmla="*/ 2147483646 w 91"/>
                    <a:gd name="T19" fmla="*/ 2147483646 h 168"/>
                    <a:gd name="T20" fmla="*/ 2147483646 w 91"/>
                    <a:gd name="T21" fmla="*/ 0 h 168"/>
                    <a:gd name="T22" fmla="*/ 2147483646 w 91"/>
                    <a:gd name="T23" fmla="*/ 0 h 168"/>
                    <a:gd name="T24" fmla="*/ 2147483646 w 91"/>
                    <a:gd name="T25" fmla="*/ 2147483646 h 168"/>
                    <a:gd name="T26" fmla="*/ 2147483646 w 91"/>
                    <a:gd name="T27" fmla="*/ 2147483646 h 168"/>
                    <a:gd name="T28" fmla="*/ 2147483646 w 91"/>
                    <a:gd name="T29" fmla="*/ 2147483646 h 168"/>
                    <a:gd name="T30" fmla="*/ 2147483646 w 91"/>
                    <a:gd name="T31" fmla="*/ 2147483646 h 168"/>
                    <a:gd name="T32" fmla="*/ 0 w 91"/>
                    <a:gd name="T33" fmla="*/ 2147483646 h 168"/>
                    <a:gd name="T34" fmla="*/ 0 w 91"/>
                    <a:gd name="T35" fmla="*/ 2147483646 h 168"/>
                    <a:gd name="T36" fmla="*/ 2147483646 w 91"/>
                    <a:gd name="T37" fmla="*/ 0 h 16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91"/>
                    <a:gd name="T58" fmla="*/ 0 h 168"/>
                    <a:gd name="T59" fmla="*/ 91 w 91"/>
                    <a:gd name="T60" fmla="*/ 168 h 16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91" h="168">
                      <a:moveTo>
                        <a:pt x="84" y="22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7" y="147"/>
                        <a:pt x="7" y="147"/>
                        <a:pt x="7" y="147"/>
                      </a:cubicBezTo>
                      <a:cubicBezTo>
                        <a:pt x="84" y="147"/>
                        <a:pt x="84" y="147"/>
                        <a:pt x="84" y="147"/>
                      </a:cubicBezTo>
                      <a:lnTo>
                        <a:pt x="84" y="22"/>
                      </a:lnTo>
                      <a:close/>
                      <a:moveTo>
                        <a:pt x="51" y="157"/>
                      </a:moveTo>
                      <a:cubicBezTo>
                        <a:pt x="51" y="154"/>
                        <a:pt x="49" y="151"/>
                        <a:pt x="45" y="151"/>
                      </a:cubicBezTo>
                      <a:cubicBezTo>
                        <a:pt x="42" y="151"/>
                        <a:pt x="40" y="154"/>
                        <a:pt x="40" y="157"/>
                      </a:cubicBezTo>
                      <a:cubicBezTo>
                        <a:pt x="40" y="160"/>
                        <a:pt x="42" y="163"/>
                        <a:pt x="45" y="163"/>
                      </a:cubicBezTo>
                      <a:cubicBezTo>
                        <a:pt x="49" y="163"/>
                        <a:pt x="51" y="160"/>
                        <a:pt x="51" y="157"/>
                      </a:cubicBezTo>
                      <a:close/>
                      <a:moveTo>
                        <a:pt x="16" y="0"/>
                      </a:move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84" y="0"/>
                        <a:pt x="91" y="7"/>
                        <a:pt x="91" y="16"/>
                      </a:cubicBezTo>
                      <a:cubicBezTo>
                        <a:pt x="91" y="152"/>
                        <a:pt x="91" y="152"/>
                        <a:pt x="91" y="152"/>
                      </a:cubicBezTo>
                      <a:cubicBezTo>
                        <a:pt x="91" y="161"/>
                        <a:pt x="84" y="168"/>
                        <a:pt x="75" y="168"/>
                      </a:cubicBezTo>
                      <a:cubicBezTo>
                        <a:pt x="16" y="168"/>
                        <a:pt x="16" y="168"/>
                        <a:pt x="16" y="168"/>
                      </a:cubicBezTo>
                      <a:cubicBezTo>
                        <a:pt x="7" y="168"/>
                        <a:pt x="0" y="161"/>
                        <a:pt x="0" y="152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6" name="Freeform 11"/>
                <p:cNvSpPr>
                  <a:spLocks/>
                </p:cNvSpPr>
                <p:nvPr/>
              </p:nvSpPr>
              <p:spPr bwMode="auto">
                <a:xfrm>
                  <a:off x="7775575" y="27031950"/>
                  <a:ext cx="149225" cy="150813"/>
                </a:xfrm>
                <a:custGeom>
                  <a:avLst/>
                  <a:gdLst>
                    <a:gd name="T0" fmla="*/ 2147483646 w 94"/>
                    <a:gd name="T1" fmla="*/ 2147483646 h 95"/>
                    <a:gd name="T2" fmla="*/ 2147483646 w 94"/>
                    <a:gd name="T3" fmla="*/ 2147483646 h 95"/>
                    <a:gd name="T4" fmla="*/ 2147483646 w 94"/>
                    <a:gd name="T5" fmla="*/ 2147483646 h 95"/>
                    <a:gd name="T6" fmla="*/ 2147483646 w 94"/>
                    <a:gd name="T7" fmla="*/ 2147483646 h 95"/>
                    <a:gd name="T8" fmla="*/ 2147483646 w 94"/>
                    <a:gd name="T9" fmla="*/ 2147483646 h 95"/>
                    <a:gd name="T10" fmla="*/ 2147483646 w 94"/>
                    <a:gd name="T11" fmla="*/ 2147483646 h 95"/>
                    <a:gd name="T12" fmla="*/ 2147483646 w 94"/>
                    <a:gd name="T13" fmla="*/ 2147483646 h 95"/>
                    <a:gd name="T14" fmla="*/ 2147483646 w 94"/>
                    <a:gd name="T15" fmla="*/ 2147483646 h 95"/>
                    <a:gd name="T16" fmla="*/ 2147483646 w 94"/>
                    <a:gd name="T17" fmla="*/ 2147483646 h 95"/>
                    <a:gd name="T18" fmla="*/ 2147483646 w 94"/>
                    <a:gd name="T19" fmla="*/ 2147483646 h 95"/>
                    <a:gd name="T20" fmla="*/ 2147483646 w 94"/>
                    <a:gd name="T21" fmla="*/ 2147483646 h 95"/>
                    <a:gd name="T22" fmla="*/ 2147483646 w 94"/>
                    <a:gd name="T23" fmla="*/ 2147483646 h 95"/>
                    <a:gd name="T24" fmla="*/ 2147483646 w 94"/>
                    <a:gd name="T25" fmla="*/ 2147483646 h 95"/>
                    <a:gd name="T26" fmla="*/ 2147483646 w 94"/>
                    <a:gd name="T27" fmla="*/ 2147483646 h 95"/>
                    <a:gd name="T28" fmla="*/ 2147483646 w 94"/>
                    <a:gd name="T29" fmla="*/ 2147483646 h 95"/>
                    <a:gd name="T30" fmla="*/ 2147483646 w 94"/>
                    <a:gd name="T31" fmla="*/ 2147483646 h 95"/>
                    <a:gd name="T32" fmla="*/ 2147483646 w 94"/>
                    <a:gd name="T33" fmla="*/ 2147483646 h 95"/>
                    <a:gd name="T34" fmla="*/ 2147483646 w 94"/>
                    <a:gd name="T35" fmla="*/ 2147483646 h 95"/>
                    <a:gd name="T36" fmla="*/ 2147483646 w 94"/>
                    <a:gd name="T37" fmla="*/ 2147483646 h 95"/>
                    <a:gd name="T38" fmla="*/ 2147483646 w 94"/>
                    <a:gd name="T39" fmla="*/ 2147483646 h 95"/>
                    <a:gd name="T40" fmla="*/ 2147483646 w 94"/>
                    <a:gd name="T41" fmla="*/ 2147483646 h 95"/>
                    <a:gd name="T42" fmla="*/ 2147483646 w 94"/>
                    <a:gd name="T43" fmla="*/ 2147483646 h 95"/>
                    <a:gd name="T44" fmla="*/ 2147483646 w 94"/>
                    <a:gd name="T45" fmla="*/ 2147483646 h 95"/>
                    <a:gd name="T46" fmla="*/ 2147483646 w 94"/>
                    <a:gd name="T47" fmla="*/ 2147483646 h 95"/>
                    <a:gd name="T48" fmla="*/ 2147483646 w 94"/>
                    <a:gd name="T49" fmla="*/ 2147483646 h 95"/>
                    <a:gd name="T50" fmla="*/ 2147483646 w 94"/>
                    <a:gd name="T51" fmla="*/ 2147483646 h 95"/>
                    <a:gd name="T52" fmla="*/ 2147483646 w 94"/>
                    <a:gd name="T53" fmla="*/ 2147483646 h 95"/>
                    <a:gd name="T54" fmla="*/ 2147483646 w 94"/>
                    <a:gd name="T55" fmla="*/ 2147483646 h 95"/>
                    <a:gd name="T56" fmla="*/ 2147483646 w 94"/>
                    <a:gd name="T57" fmla="*/ 2147483646 h 95"/>
                    <a:gd name="T58" fmla="*/ 2147483646 w 94"/>
                    <a:gd name="T59" fmla="*/ 2147483646 h 95"/>
                    <a:gd name="T60" fmla="*/ 2147483646 w 94"/>
                    <a:gd name="T61" fmla="*/ 2147483646 h 95"/>
                    <a:gd name="T62" fmla="*/ 2147483646 w 94"/>
                    <a:gd name="T63" fmla="*/ 2147483646 h 95"/>
                    <a:gd name="T64" fmla="*/ 2147483646 w 94"/>
                    <a:gd name="T65" fmla="*/ 2147483646 h 95"/>
                    <a:gd name="T66" fmla="*/ 2147483646 w 94"/>
                    <a:gd name="T67" fmla="*/ 2147483646 h 95"/>
                    <a:gd name="T68" fmla="*/ 2147483646 w 94"/>
                    <a:gd name="T69" fmla="*/ 2147483646 h 95"/>
                    <a:gd name="T70" fmla="*/ 2147483646 w 94"/>
                    <a:gd name="T71" fmla="*/ 2147483646 h 95"/>
                    <a:gd name="T72" fmla="*/ 2147483646 w 94"/>
                    <a:gd name="T73" fmla="*/ 2147483646 h 95"/>
                    <a:gd name="T74" fmla="*/ 2147483646 w 94"/>
                    <a:gd name="T75" fmla="*/ 2147483646 h 95"/>
                    <a:gd name="T76" fmla="*/ 2147483646 w 94"/>
                    <a:gd name="T77" fmla="*/ 2147483646 h 95"/>
                    <a:gd name="T78" fmla="*/ 2147483646 w 94"/>
                    <a:gd name="T79" fmla="*/ 2147483646 h 95"/>
                    <a:gd name="T80" fmla="*/ 2147483646 w 94"/>
                    <a:gd name="T81" fmla="*/ 2147483646 h 95"/>
                    <a:gd name="T82" fmla="*/ 2147483646 w 94"/>
                    <a:gd name="T83" fmla="*/ 2147483646 h 95"/>
                    <a:gd name="T84" fmla="*/ 2147483646 w 94"/>
                    <a:gd name="T85" fmla="*/ 2147483646 h 95"/>
                    <a:gd name="T86" fmla="*/ 2147483646 w 94"/>
                    <a:gd name="T87" fmla="*/ 0 h 95"/>
                    <a:gd name="T88" fmla="*/ 2147483646 w 94"/>
                    <a:gd name="T89" fmla="*/ 0 h 95"/>
                    <a:gd name="T90" fmla="*/ 2147483646 w 94"/>
                    <a:gd name="T91" fmla="*/ 0 h 95"/>
                    <a:gd name="T92" fmla="*/ 2147483646 w 94"/>
                    <a:gd name="T93" fmla="*/ 2147483646 h 95"/>
                    <a:gd name="T94" fmla="*/ 2147483646 w 94"/>
                    <a:gd name="T95" fmla="*/ 2147483646 h 95"/>
                    <a:gd name="T96" fmla="*/ 2147483646 w 94"/>
                    <a:gd name="T97" fmla="*/ 2147483646 h 95"/>
                    <a:gd name="T98" fmla="*/ 0 w 94"/>
                    <a:gd name="T99" fmla="*/ 2147483646 h 95"/>
                    <a:gd name="T100" fmla="*/ 2147483646 w 94"/>
                    <a:gd name="T101" fmla="*/ 2147483646 h 95"/>
                    <a:gd name="T102" fmla="*/ 2147483646 w 94"/>
                    <a:gd name="T103" fmla="*/ 2147483646 h 95"/>
                    <a:gd name="T104" fmla="*/ 2147483646 w 94"/>
                    <a:gd name="T105" fmla="*/ 2147483646 h 95"/>
                    <a:gd name="T106" fmla="*/ 2147483646 w 94"/>
                    <a:gd name="T107" fmla="*/ 2147483646 h 95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94"/>
                    <a:gd name="T163" fmla="*/ 0 h 95"/>
                    <a:gd name="T164" fmla="*/ 94 w 94"/>
                    <a:gd name="T165" fmla="*/ 95 h 95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94" h="95">
                      <a:moveTo>
                        <a:pt x="4" y="22"/>
                      </a:moveTo>
                      <a:lnTo>
                        <a:pt x="4" y="22"/>
                      </a:lnTo>
                      <a:lnTo>
                        <a:pt x="12" y="22"/>
                      </a:lnTo>
                      <a:lnTo>
                        <a:pt x="19" y="22"/>
                      </a:lnTo>
                      <a:lnTo>
                        <a:pt x="23" y="24"/>
                      </a:lnTo>
                      <a:lnTo>
                        <a:pt x="30" y="26"/>
                      </a:lnTo>
                      <a:lnTo>
                        <a:pt x="35" y="29"/>
                      </a:lnTo>
                      <a:lnTo>
                        <a:pt x="42" y="33"/>
                      </a:lnTo>
                      <a:lnTo>
                        <a:pt x="47" y="36"/>
                      </a:lnTo>
                      <a:lnTo>
                        <a:pt x="52" y="40"/>
                      </a:lnTo>
                      <a:lnTo>
                        <a:pt x="54" y="43"/>
                      </a:lnTo>
                      <a:lnTo>
                        <a:pt x="59" y="48"/>
                      </a:lnTo>
                      <a:lnTo>
                        <a:pt x="64" y="52"/>
                      </a:lnTo>
                      <a:lnTo>
                        <a:pt x="66" y="59"/>
                      </a:lnTo>
                      <a:lnTo>
                        <a:pt x="68" y="64"/>
                      </a:lnTo>
                      <a:lnTo>
                        <a:pt x="71" y="71"/>
                      </a:lnTo>
                      <a:lnTo>
                        <a:pt x="73" y="76"/>
                      </a:lnTo>
                      <a:lnTo>
                        <a:pt x="73" y="83"/>
                      </a:lnTo>
                      <a:lnTo>
                        <a:pt x="73" y="90"/>
                      </a:lnTo>
                      <a:lnTo>
                        <a:pt x="73" y="92"/>
                      </a:lnTo>
                      <a:lnTo>
                        <a:pt x="75" y="95"/>
                      </a:lnTo>
                      <a:lnTo>
                        <a:pt x="78" y="95"/>
                      </a:lnTo>
                      <a:lnTo>
                        <a:pt x="90" y="95"/>
                      </a:lnTo>
                      <a:lnTo>
                        <a:pt x="92" y="95"/>
                      </a:lnTo>
                      <a:lnTo>
                        <a:pt x="94" y="92"/>
                      </a:lnTo>
                      <a:lnTo>
                        <a:pt x="94" y="83"/>
                      </a:lnTo>
                      <a:lnTo>
                        <a:pt x="94" y="73"/>
                      </a:lnTo>
                      <a:lnTo>
                        <a:pt x="92" y="66"/>
                      </a:lnTo>
                      <a:lnTo>
                        <a:pt x="90" y="57"/>
                      </a:lnTo>
                      <a:lnTo>
                        <a:pt x="87" y="50"/>
                      </a:lnTo>
                      <a:lnTo>
                        <a:pt x="82" y="43"/>
                      </a:lnTo>
                      <a:lnTo>
                        <a:pt x="78" y="36"/>
                      </a:lnTo>
                      <a:lnTo>
                        <a:pt x="71" y="29"/>
                      </a:lnTo>
                      <a:lnTo>
                        <a:pt x="68" y="26"/>
                      </a:lnTo>
                      <a:lnTo>
                        <a:pt x="61" y="19"/>
                      </a:lnTo>
                      <a:lnTo>
                        <a:pt x="54" y="17"/>
                      </a:lnTo>
                      <a:lnTo>
                        <a:pt x="47" y="12"/>
                      </a:lnTo>
                      <a:lnTo>
                        <a:pt x="40" y="7"/>
                      </a:lnTo>
                      <a:lnTo>
                        <a:pt x="30" y="5"/>
                      </a:lnTo>
                      <a:lnTo>
                        <a:pt x="23" y="3"/>
                      </a:lnTo>
                      <a:lnTo>
                        <a:pt x="14" y="0"/>
                      </a:lnTo>
                      <a:lnTo>
                        <a:pt x="7" y="0"/>
                      </a:lnTo>
                      <a:lnTo>
                        <a:pt x="4" y="0"/>
                      </a:lnTo>
                      <a:lnTo>
                        <a:pt x="2" y="3"/>
                      </a:lnTo>
                      <a:lnTo>
                        <a:pt x="2" y="5"/>
                      </a:lnTo>
                      <a:lnTo>
                        <a:pt x="0" y="17"/>
                      </a:lnTo>
                      <a:lnTo>
                        <a:pt x="2" y="19"/>
                      </a:lnTo>
                      <a:lnTo>
                        <a:pt x="2" y="22"/>
                      </a:lnTo>
                      <a:lnTo>
                        <a:pt x="4" y="22"/>
                      </a:ln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7" name="Freeform 12"/>
                <p:cNvSpPr>
                  <a:spLocks/>
                </p:cNvSpPr>
                <p:nvPr/>
              </p:nvSpPr>
              <p:spPr bwMode="auto">
                <a:xfrm>
                  <a:off x="7786688" y="27092275"/>
                  <a:ext cx="82550" cy="90488"/>
                </a:xfrm>
                <a:custGeom>
                  <a:avLst/>
                  <a:gdLst>
                    <a:gd name="T0" fmla="*/ 2147483646 w 52"/>
                    <a:gd name="T1" fmla="*/ 2147483646 h 57"/>
                    <a:gd name="T2" fmla="*/ 2147483646 w 52"/>
                    <a:gd name="T3" fmla="*/ 2147483646 h 57"/>
                    <a:gd name="T4" fmla="*/ 2147483646 w 52"/>
                    <a:gd name="T5" fmla="*/ 2147483646 h 57"/>
                    <a:gd name="T6" fmla="*/ 2147483646 w 52"/>
                    <a:gd name="T7" fmla="*/ 2147483646 h 57"/>
                    <a:gd name="T8" fmla="*/ 2147483646 w 52"/>
                    <a:gd name="T9" fmla="*/ 2147483646 h 57"/>
                    <a:gd name="T10" fmla="*/ 2147483646 w 52"/>
                    <a:gd name="T11" fmla="*/ 2147483646 h 57"/>
                    <a:gd name="T12" fmla="*/ 2147483646 w 52"/>
                    <a:gd name="T13" fmla="*/ 2147483646 h 57"/>
                    <a:gd name="T14" fmla="*/ 2147483646 w 52"/>
                    <a:gd name="T15" fmla="*/ 2147483646 h 57"/>
                    <a:gd name="T16" fmla="*/ 2147483646 w 52"/>
                    <a:gd name="T17" fmla="*/ 2147483646 h 57"/>
                    <a:gd name="T18" fmla="*/ 2147483646 w 52"/>
                    <a:gd name="T19" fmla="*/ 2147483646 h 57"/>
                    <a:gd name="T20" fmla="*/ 2147483646 w 52"/>
                    <a:gd name="T21" fmla="*/ 2147483646 h 57"/>
                    <a:gd name="T22" fmla="*/ 2147483646 w 52"/>
                    <a:gd name="T23" fmla="*/ 2147483646 h 57"/>
                    <a:gd name="T24" fmla="*/ 2147483646 w 52"/>
                    <a:gd name="T25" fmla="*/ 2147483646 h 57"/>
                    <a:gd name="T26" fmla="*/ 2147483646 w 52"/>
                    <a:gd name="T27" fmla="*/ 2147483646 h 57"/>
                    <a:gd name="T28" fmla="*/ 2147483646 w 52"/>
                    <a:gd name="T29" fmla="*/ 2147483646 h 57"/>
                    <a:gd name="T30" fmla="*/ 2147483646 w 52"/>
                    <a:gd name="T31" fmla="*/ 2147483646 h 57"/>
                    <a:gd name="T32" fmla="*/ 2147483646 w 52"/>
                    <a:gd name="T33" fmla="*/ 2147483646 h 57"/>
                    <a:gd name="T34" fmla="*/ 2147483646 w 52"/>
                    <a:gd name="T35" fmla="*/ 2147483646 h 57"/>
                    <a:gd name="T36" fmla="*/ 2147483646 w 52"/>
                    <a:gd name="T37" fmla="*/ 2147483646 h 57"/>
                    <a:gd name="T38" fmla="*/ 2147483646 w 52"/>
                    <a:gd name="T39" fmla="*/ 2147483646 h 57"/>
                    <a:gd name="T40" fmla="*/ 2147483646 w 52"/>
                    <a:gd name="T41" fmla="*/ 2147483646 h 57"/>
                    <a:gd name="T42" fmla="*/ 2147483646 w 52"/>
                    <a:gd name="T43" fmla="*/ 2147483646 h 57"/>
                    <a:gd name="T44" fmla="*/ 2147483646 w 52"/>
                    <a:gd name="T45" fmla="*/ 2147483646 h 57"/>
                    <a:gd name="T46" fmla="*/ 2147483646 w 52"/>
                    <a:gd name="T47" fmla="*/ 0 h 57"/>
                    <a:gd name="T48" fmla="*/ 2147483646 w 52"/>
                    <a:gd name="T49" fmla="*/ 0 h 57"/>
                    <a:gd name="T50" fmla="*/ 2147483646 w 52"/>
                    <a:gd name="T51" fmla="*/ 0 h 57"/>
                    <a:gd name="T52" fmla="*/ 2147483646 w 52"/>
                    <a:gd name="T53" fmla="*/ 0 h 57"/>
                    <a:gd name="T54" fmla="*/ 2147483646 w 52"/>
                    <a:gd name="T55" fmla="*/ 0 h 57"/>
                    <a:gd name="T56" fmla="*/ 2147483646 w 52"/>
                    <a:gd name="T57" fmla="*/ 2147483646 h 57"/>
                    <a:gd name="T58" fmla="*/ 2147483646 w 52"/>
                    <a:gd name="T59" fmla="*/ 2147483646 h 57"/>
                    <a:gd name="T60" fmla="*/ 0 w 52"/>
                    <a:gd name="T61" fmla="*/ 2147483646 h 57"/>
                    <a:gd name="T62" fmla="*/ 0 w 52"/>
                    <a:gd name="T63" fmla="*/ 2147483646 h 57"/>
                    <a:gd name="T64" fmla="*/ 2147483646 w 52"/>
                    <a:gd name="T65" fmla="*/ 2147483646 h 57"/>
                    <a:gd name="T66" fmla="*/ 2147483646 w 52"/>
                    <a:gd name="T67" fmla="*/ 2147483646 h 57"/>
                    <a:gd name="T68" fmla="*/ 2147483646 w 52"/>
                    <a:gd name="T69" fmla="*/ 2147483646 h 57"/>
                    <a:gd name="T70" fmla="*/ 2147483646 w 52"/>
                    <a:gd name="T71" fmla="*/ 2147483646 h 57"/>
                    <a:gd name="T72" fmla="*/ 2147483646 w 52"/>
                    <a:gd name="T73" fmla="*/ 2147483646 h 57"/>
                    <a:gd name="T74" fmla="*/ 2147483646 w 52"/>
                    <a:gd name="T75" fmla="*/ 2147483646 h 57"/>
                    <a:gd name="T76" fmla="*/ 2147483646 w 52"/>
                    <a:gd name="T77" fmla="*/ 2147483646 h 57"/>
                    <a:gd name="T78" fmla="*/ 2147483646 w 52"/>
                    <a:gd name="T79" fmla="*/ 2147483646 h 57"/>
                    <a:gd name="T80" fmla="*/ 2147483646 w 52"/>
                    <a:gd name="T81" fmla="*/ 2147483646 h 57"/>
                    <a:gd name="T82" fmla="*/ 2147483646 w 52"/>
                    <a:gd name="T83" fmla="*/ 2147483646 h 57"/>
                    <a:gd name="T84" fmla="*/ 2147483646 w 52"/>
                    <a:gd name="T85" fmla="*/ 2147483646 h 57"/>
                    <a:gd name="T86" fmla="*/ 2147483646 w 52"/>
                    <a:gd name="T87" fmla="*/ 2147483646 h 57"/>
                    <a:gd name="T88" fmla="*/ 2147483646 w 52"/>
                    <a:gd name="T89" fmla="*/ 2147483646 h 57"/>
                    <a:gd name="T90" fmla="*/ 2147483646 w 52"/>
                    <a:gd name="T91" fmla="*/ 2147483646 h 57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52"/>
                    <a:gd name="T139" fmla="*/ 0 h 57"/>
                    <a:gd name="T140" fmla="*/ 52 w 52"/>
                    <a:gd name="T141" fmla="*/ 57 h 57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52" h="57">
                      <a:moveTo>
                        <a:pt x="33" y="54"/>
                      </a:moveTo>
                      <a:lnTo>
                        <a:pt x="33" y="54"/>
                      </a:lnTo>
                      <a:lnTo>
                        <a:pt x="33" y="57"/>
                      </a:lnTo>
                      <a:lnTo>
                        <a:pt x="35" y="57"/>
                      </a:lnTo>
                      <a:lnTo>
                        <a:pt x="47" y="57"/>
                      </a:lnTo>
                      <a:lnTo>
                        <a:pt x="49" y="57"/>
                      </a:lnTo>
                      <a:lnTo>
                        <a:pt x="49" y="54"/>
                      </a:lnTo>
                      <a:lnTo>
                        <a:pt x="52" y="52"/>
                      </a:lnTo>
                      <a:lnTo>
                        <a:pt x="52" y="47"/>
                      </a:lnTo>
                      <a:lnTo>
                        <a:pt x="49" y="43"/>
                      </a:lnTo>
                      <a:lnTo>
                        <a:pt x="49" y="38"/>
                      </a:lnTo>
                      <a:lnTo>
                        <a:pt x="49" y="33"/>
                      </a:lnTo>
                      <a:lnTo>
                        <a:pt x="47" y="28"/>
                      </a:lnTo>
                      <a:lnTo>
                        <a:pt x="45" y="24"/>
                      </a:lnTo>
                      <a:lnTo>
                        <a:pt x="42" y="19"/>
                      </a:lnTo>
                      <a:lnTo>
                        <a:pt x="38" y="17"/>
                      </a:lnTo>
                      <a:lnTo>
                        <a:pt x="38" y="14"/>
                      </a:lnTo>
                      <a:lnTo>
                        <a:pt x="33" y="10"/>
                      </a:lnTo>
                      <a:lnTo>
                        <a:pt x="31" y="7"/>
                      </a:lnTo>
                      <a:lnTo>
                        <a:pt x="26" y="5"/>
                      </a:lnTo>
                      <a:lnTo>
                        <a:pt x="23" y="2"/>
                      </a:lnTo>
                      <a:lnTo>
                        <a:pt x="19" y="2"/>
                      </a:lnTo>
                      <a:lnTo>
                        <a:pt x="14" y="0"/>
                      </a:lnTo>
                      <a:lnTo>
                        <a:pt x="9" y="0"/>
                      </a:lnTo>
                      <a:lnTo>
                        <a:pt x="5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2" y="19"/>
                      </a:lnTo>
                      <a:lnTo>
                        <a:pt x="2" y="21"/>
                      </a:lnTo>
                      <a:lnTo>
                        <a:pt x="5" y="21"/>
                      </a:lnTo>
                      <a:lnTo>
                        <a:pt x="9" y="21"/>
                      </a:lnTo>
                      <a:lnTo>
                        <a:pt x="14" y="24"/>
                      </a:lnTo>
                      <a:lnTo>
                        <a:pt x="19" y="26"/>
                      </a:lnTo>
                      <a:lnTo>
                        <a:pt x="23" y="28"/>
                      </a:lnTo>
                      <a:lnTo>
                        <a:pt x="23" y="31"/>
                      </a:lnTo>
                      <a:lnTo>
                        <a:pt x="28" y="35"/>
                      </a:lnTo>
                      <a:lnTo>
                        <a:pt x="28" y="40"/>
                      </a:lnTo>
                      <a:lnTo>
                        <a:pt x="31" y="45"/>
                      </a:lnTo>
                      <a:lnTo>
                        <a:pt x="31" y="52"/>
                      </a:lnTo>
                      <a:lnTo>
                        <a:pt x="33" y="54"/>
                      </a:ln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" name="组合 1744"/>
              <p:cNvGrpSpPr>
                <a:grpSpLocks noChangeAspect="1"/>
              </p:cNvGrpSpPr>
              <p:nvPr/>
            </p:nvGrpSpPr>
            <p:grpSpPr bwMode="auto">
              <a:xfrm>
                <a:off x="1926361" y="1392586"/>
                <a:ext cx="94487" cy="151438"/>
                <a:chOff x="7464425" y="27031950"/>
                <a:chExt cx="460375" cy="742951"/>
              </a:xfrm>
            </p:grpSpPr>
            <p:sp>
              <p:nvSpPr>
                <p:cNvPr id="72" name="Freeform 10"/>
                <p:cNvSpPr>
                  <a:spLocks noEditPoints="1"/>
                </p:cNvSpPr>
                <p:nvPr/>
              </p:nvSpPr>
              <p:spPr bwMode="auto">
                <a:xfrm>
                  <a:off x="7464425" y="27144663"/>
                  <a:ext cx="341312" cy="630238"/>
                </a:xfrm>
                <a:custGeom>
                  <a:avLst/>
                  <a:gdLst>
                    <a:gd name="T0" fmla="*/ 2147483646 w 91"/>
                    <a:gd name="T1" fmla="*/ 2147483646 h 168"/>
                    <a:gd name="T2" fmla="*/ 2147483646 w 91"/>
                    <a:gd name="T3" fmla="*/ 2147483646 h 168"/>
                    <a:gd name="T4" fmla="*/ 2147483646 w 91"/>
                    <a:gd name="T5" fmla="*/ 2147483646 h 168"/>
                    <a:gd name="T6" fmla="*/ 2147483646 w 91"/>
                    <a:gd name="T7" fmla="*/ 2147483646 h 168"/>
                    <a:gd name="T8" fmla="*/ 2147483646 w 91"/>
                    <a:gd name="T9" fmla="*/ 2147483646 h 168"/>
                    <a:gd name="T10" fmla="*/ 2147483646 w 91"/>
                    <a:gd name="T11" fmla="*/ 2147483646 h 168"/>
                    <a:gd name="T12" fmla="*/ 2147483646 w 91"/>
                    <a:gd name="T13" fmla="*/ 2147483646 h 168"/>
                    <a:gd name="T14" fmla="*/ 2147483646 w 91"/>
                    <a:gd name="T15" fmla="*/ 2147483646 h 168"/>
                    <a:gd name="T16" fmla="*/ 2147483646 w 91"/>
                    <a:gd name="T17" fmla="*/ 2147483646 h 168"/>
                    <a:gd name="T18" fmla="*/ 2147483646 w 91"/>
                    <a:gd name="T19" fmla="*/ 2147483646 h 168"/>
                    <a:gd name="T20" fmla="*/ 2147483646 w 91"/>
                    <a:gd name="T21" fmla="*/ 0 h 168"/>
                    <a:gd name="T22" fmla="*/ 2147483646 w 91"/>
                    <a:gd name="T23" fmla="*/ 0 h 168"/>
                    <a:gd name="T24" fmla="*/ 2147483646 w 91"/>
                    <a:gd name="T25" fmla="*/ 2147483646 h 168"/>
                    <a:gd name="T26" fmla="*/ 2147483646 w 91"/>
                    <a:gd name="T27" fmla="*/ 2147483646 h 168"/>
                    <a:gd name="T28" fmla="*/ 2147483646 w 91"/>
                    <a:gd name="T29" fmla="*/ 2147483646 h 168"/>
                    <a:gd name="T30" fmla="*/ 2147483646 w 91"/>
                    <a:gd name="T31" fmla="*/ 2147483646 h 168"/>
                    <a:gd name="T32" fmla="*/ 0 w 91"/>
                    <a:gd name="T33" fmla="*/ 2147483646 h 168"/>
                    <a:gd name="T34" fmla="*/ 0 w 91"/>
                    <a:gd name="T35" fmla="*/ 2147483646 h 168"/>
                    <a:gd name="T36" fmla="*/ 2147483646 w 91"/>
                    <a:gd name="T37" fmla="*/ 0 h 16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91"/>
                    <a:gd name="T58" fmla="*/ 0 h 168"/>
                    <a:gd name="T59" fmla="*/ 91 w 91"/>
                    <a:gd name="T60" fmla="*/ 168 h 16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91" h="168">
                      <a:moveTo>
                        <a:pt x="84" y="22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7" y="147"/>
                        <a:pt x="7" y="147"/>
                        <a:pt x="7" y="147"/>
                      </a:cubicBezTo>
                      <a:cubicBezTo>
                        <a:pt x="84" y="147"/>
                        <a:pt x="84" y="147"/>
                        <a:pt x="84" y="147"/>
                      </a:cubicBezTo>
                      <a:lnTo>
                        <a:pt x="84" y="22"/>
                      </a:lnTo>
                      <a:close/>
                      <a:moveTo>
                        <a:pt x="51" y="157"/>
                      </a:moveTo>
                      <a:cubicBezTo>
                        <a:pt x="51" y="154"/>
                        <a:pt x="49" y="151"/>
                        <a:pt x="45" y="151"/>
                      </a:cubicBezTo>
                      <a:cubicBezTo>
                        <a:pt x="42" y="151"/>
                        <a:pt x="40" y="154"/>
                        <a:pt x="40" y="157"/>
                      </a:cubicBezTo>
                      <a:cubicBezTo>
                        <a:pt x="40" y="160"/>
                        <a:pt x="42" y="163"/>
                        <a:pt x="45" y="163"/>
                      </a:cubicBezTo>
                      <a:cubicBezTo>
                        <a:pt x="49" y="163"/>
                        <a:pt x="51" y="160"/>
                        <a:pt x="51" y="157"/>
                      </a:cubicBezTo>
                      <a:close/>
                      <a:moveTo>
                        <a:pt x="16" y="0"/>
                      </a:move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84" y="0"/>
                        <a:pt x="91" y="7"/>
                        <a:pt x="91" y="16"/>
                      </a:cubicBezTo>
                      <a:cubicBezTo>
                        <a:pt x="91" y="152"/>
                        <a:pt x="91" y="152"/>
                        <a:pt x="91" y="152"/>
                      </a:cubicBezTo>
                      <a:cubicBezTo>
                        <a:pt x="91" y="161"/>
                        <a:pt x="84" y="168"/>
                        <a:pt x="75" y="168"/>
                      </a:cubicBezTo>
                      <a:cubicBezTo>
                        <a:pt x="16" y="168"/>
                        <a:pt x="16" y="168"/>
                        <a:pt x="16" y="168"/>
                      </a:cubicBezTo>
                      <a:cubicBezTo>
                        <a:pt x="7" y="168"/>
                        <a:pt x="0" y="161"/>
                        <a:pt x="0" y="152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" name="Freeform 11"/>
                <p:cNvSpPr>
                  <a:spLocks/>
                </p:cNvSpPr>
                <p:nvPr/>
              </p:nvSpPr>
              <p:spPr bwMode="auto">
                <a:xfrm>
                  <a:off x="7775575" y="27031950"/>
                  <a:ext cx="149225" cy="150813"/>
                </a:xfrm>
                <a:custGeom>
                  <a:avLst/>
                  <a:gdLst>
                    <a:gd name="T0" fmla="*/ 2147483646 w 94"/>
                    <a:gd name="T1" fmla="*/ 2147483646 h 95"/>
                    <a:gd name="T2" fmla="*/ 2147483646 w 94"/>
                    <a:gd name="T3" fmla="*/ 2147483646 h 95"/>
                    <a:gd name="T4" fmla="*/ 2147483646 w 94"/>
                    <a:gd name="T5" fmla="*/ 2147483646 h 95"/>
                    <a:gd name="T6" fmla="*/ 2147483646 w 94"/>
                    <a:gd name="T7" fmla="*/ 2147483646 h 95"/>
                    <a:gd name="T8" fmla="*/ 2147483646 w 94"/>
                    <a:gd name="T9" fmla="*/ 2147483646 h 95"/>
                    <a:gd name="T10" fmla="*/ 2147483646 w 94"/>
                    <a:gd name="T11" fmla="*/ 2147483646 h 95"/>
                    <a:gd name="T12" fmla="*/ 2147483646 w 94"/>
                    <a:gd name="T13" fmla="*/ 2147483646 h 95"/>
                    <a:gd name="T14" fmla="*/ 2147483646 w 94"/>
                    <a:gd name="T15" fmla="*/ 2147483646 h 95"/>
                    <a:gd name="T16" fmla="*/ 2147483646 w 94"/>
                    <a:gd name="T17" fmla="*/ 2147483646 h 95"/>
                    <a:gd name="T18" fmla="*/ 2147483646 w 94"/>
                    <a:gd name="T19" fmla="*/ 2147483646 h 95"/>
                    <a:gd name="T20" fmla="*/ 2147483646 w 94"/>
                    <a:gd name="T21" fmla="*/ 2147483646 h 95"/>
                    <a:gd name="T22" fmla="*/ 2147483646 w 94"/>
                    <a:gd name="T23" fmla="*/ 2147483646 h 95"/>
                    <a:gd name="T24" fmla="*/ 2147483646 w 94"/>
                    <a:gd name="T25" fmla="*/ 2147483646 h 95"/>
                    <a:gd name="T26" fmla="*/ 2147483646 w 94"/>
                    <a:gd name="T27" fmla="*/ 2147483646 h 95"/>
                    <a:gd name="T28" fmla="*/ 2147483646 w 94"/>
                    <a:gd name="T29" fmla="*/ 2147483646 h 95"/>
                    <a:gd name="T30" fmla="*/ 2147483646 w 94"/>
                    <a:gd name="T31" fmla="*/ 2147483646 h 95"/>
                    <a:gd name="T32" fmla="*/ 2147483646 w 94"/>
                    <a:gd name="T33" fmla="*/ 2147483646 h 95"/>
                    <a:gd name="T34" fmla="*/ 2147483646 w 94"/>
                    <a:gd name="T35" fmla="*/ 2147483646 h 95"/>
                    <a:gd name="T36" fmla="*/ 2147483646 w 94"/>
                    <a:gd name="T37" fmla="*/ 2147483646 h 95"/>
                    <a:gd name="T38" fmla="*/ 2147483646 w 94"/>
                    <a:gd name="T39" fmla="*/ 2147483646 h 95"/>
                    <a:gd name="T40" fmla="*/ 2147483646 w 94"/>
                    <a:gd name="T41" fmla="*/ 2147483646 h 95"/>
                    <a:gd name="T42" fmla="*/ 2147483646 w 94"/>
                    <a:gd name="T43" fmla="*/ 2147483646 h 95"/>
                    <a:gd name="T44" fmla="*/ 2147483646 w 94"/>
                    <a:gd name="T45" fmla="*/ 2147483646 h 95"/>
                    <a:gd name="T46" fmla="*/ 2147483646 w 94"/>
                    <a:gd name="T47" fmla="*/ 2147483646 h 95"/>
                    <a:gd name="T48" fmla="*/ 2147483646 w 94"/>
                    <a:gd name="T49" fmla="*/ 2147483646 h 95"/>
                    <a:gd name="T50" fmla="*/ 2147483646 w 94"/>
                    <a:gd name="T51" fmla="*/ 2147483646 h 95"/>
                    <a:gd name="T52" fmla="*/ 2147483646 w 94"/>
                    <a:gd name="T53" fmla="*/ 2147483646 h 95"/>
                    <a:gd name="T54" fmla="*/ 2147483646 w 94"/>
                    <a:gd name="T55" fmla="*/ 2147483646 h 95"/>
                    <a:gd name="T56" fmla="*/ 2147483646 w 94"/>
                    <a:gd name="T57" fmla="*/ 2147483646 h 95"/>
                    <a:gd name="T58" fmla="*/ 2147483646 w 94"/>
                    <a:gd name="T59" fmla="*/ 2147483646 h 95"/>
                    <a:gd name="T60" fmla="*/ 2147483646 w 94"/>
                    <a:gd name="T61" fmla="*/ 2147483646 h 95"/>
                    <a:gd name="T62" fmla="*/ 2147483646 w 94"/>
                    <a:gd name="T63" fmla="*/ 2147483646 h 95"/>
                    <a:gd name="T64" fmla="*/ 2147483646 w 94"/>
                    <a:gd name="T65" fmla="*/ 2147483646 h 95"/>
                    <a:gd name="T66" fmla="*/ 2147483646 w 94"/>
                    <a:gd name="T67" fmla="*/ 2147483646 h 95"/>
                    <a:gd name="T68" fmla="*/ 2147483646 w 94"/>
                    <a:gd name="T69" fmla="*/ 2147483646 h 95"/>
                    <a:gd name="T70" fmla="*/ 2147483646 w 94"/>
                    <a:gd name="T71" fmla="*/ 2147483646 h 95"/>
                    <a:gd name="T72" fmla="*/ 2147483646 w 94"/>
                    <a:gd name="T73" fmla="*/ 2147483646 h 95"/>
                    <a:gd name="T74" fmla="*/ 2147483646 w 94"/>
                    <a:gd name="T75" fmla="*/ 2147483646 h 95"/>
                    <a:gd name="T76" fmla="*/ 2147483646 w 94"/>
                    <a:gd name="T77" fmla="*/ 2147483646 h 95"/>
                    <a:gd name="T78" fmla="*/ 2147483646 w 94"/>
                    <a:gd name="T79" fmla="*/ 2147483646 h 95"/>
                    <a:gd name="T80" fmla="*/ 2147483646 w 94"/>
                    <a:gd name="T81" fmla="*/ 2147483646 h 95"/>
                    <a:gd name="T82" fmla="*/ 2147483646 w 94"/>
                    <a:gd name="T83" fmla="*/ 2147483646 h 95"/>
                    <a:gd name="T84" fmla="*/ 2147483646 w 94"/>
                    <a:gd name="T85" fmla="*/ 2147483646 h 95"/>
                    <a:gd name="T86" fmla="*/ 2147483646 w 94"/>
                    <a:gd name="T87" fmla="*/ 0 h 95"/>
                    <a:gd name="T88" fmla="*/ 2147483646 w 94"/>
                    <a:gd name="T89" fmla="*/ 0 h 95"/>
                    <a:gd name="T90" fmla="*/ 2147483646 w 94"/>
                    <a:gd name="T91" fmla="*/ 0 h 95"/>
                    <a:gd name="T92" fmla="*/ 2147483646 w 94"/>
                    <a:gd name="T93" fmla="*/ 2147483646 h 95"/>
                    <a:gd name="T94" fmla="*/ 2147483646 w 94"/>
                    <a:gd name="T95" fmla="*/ 2147483646 h 95"/>
                    <a:gd name="T96" fmla="*/ 2147483646 w 94"/>
                    <a:gd name="T97" fmla="*/ 2147483646 h 95"/>
                    <a:gd name="T98" fmla="*/ 0 w 94"/>
                    <a:gd name="T99" fmla="*/ 2147483646 h 95"/>
                    <a:gd name="T100" fmla="*/ 2147483646 w 94"/>
                    <a:gd name="T101" fmla="*/ 2147483646 h 95"/>
                    <a:gd name="T102" fmla="*/ 2147483646 w 94"/>
                    <a:gd name="T103" fmla="*/ 2147483646 h 95"/>
                    <a:gd name="T104" fmla="*/ 2147483646 w 94"/>
                    <a:gd name="T105" fmla="*/ 2147483646 h 95"/>
                    <a:gd name="T106" fmla="*/ 2147483646 w 94"/>
                    <a:gd name="T107" fmla="*/ 2147483646 h 95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94"/>
                    <a:gd name="T163" fmla="*/ 0 h 95"/>
                    <a:gd name="T164" fmla="*/ 94 w 94"/>
                    <a:gd name="T165" fmla="*/ 95 h 95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94" h="95">
                      <a:moveTo>
                        <a:pt x="4" y="22"/>
                      </a:moveTo>
                      <a:lnTo>
                        <a:pt x="4" y="22"/>
                      </a:lnTo>
                      <a:lnTo>
                        <a:pt x="12" y="22"/>
                      </a:lnTo>
                      <a:lnTo>
                        <a:pt x="19" y="22"/>
                      </a:lnTo>
                      <a:lnTo>
                        <a:pt x="23" y="24"/>
                      </a:lnTo>
                      <a:lnTo>
                        <a:pt x="30" y="26"/>
                      </a:lnTo>
                      <a:lnTo>
                        <a:pt x="35" y="29"/>
                      </a:lnTo>
                      <a:lnTo>
                        <a:pt x="42" y="33"/>
                      </a:lnTo>
                      <a:lnTo>
                        <a:pt x="47" y="36"/>
                      </a:lnTo>
                      <a:lnTo>
                        <a:pt x="52" y="40"/>
                      </a:lnTo>
                      <a:lnTo>
                        <a:pt x="54" y="43"/>
                      </a:lnTo>
                      <a:lnTo>
                        <a:pt x="59" y="48"/>
                      </a:lnTo>
                      <a:lnTo>
                        <a:pt x="64" y="52"/>
                      </a:lnTo>
                      <a:lnTo>
                        <a:pt x="66" y="59"/>
                      </a:lnTo>
                      <a:lnTo>
                        <a:pt x="68" y="64"/>
                      </a:lnTo>
                      <a:lnTo>
                        <a:pt x="71" y="71"/>
                      </a:lnTo>
                      <a:lnTo>
                        <a:pt x="73" y="76"/>
                      </a:lnTo>
                      <a:lnTo>
                        <a:pt x="73" y="83"/>
                      </a:lnTo>
                      <a:lnTo>
                        <a:pt x="73" y="90"/>
                      </a:lnTo>
                      <a:lnTo>
                        <a:pt x="73" y="92"/>
                      </a:lnTo>
                      <a:lnTo>
                        <a:pt x="75" y="95"/>
                      </a:lnTo>
                      <a:lnTo>
                        <a:pt x="78" y="95"/>
                      </a:lnTo>
                      <a:lnTo>
                        <a:pt x="90" y="95"/>
                      </a:lnTo>
                      <a:lnTo>
                        <a:pt x="92" y="95"/>
                      </a:lnTo>
                      <a:lnTo>
                        <a:pt x="94" y="92"/>
                      </a:lnTo>
                      <a:lnTo>
                        <a:pt x="94" y="83"/>
                      </a:lnTo>
                      <a:lnTo>
                        <a:pt x="94" y="73"/>
                      </a:lnTo>
                      <a:lnTo>
                        <a:pt x="92" y="66"/>
                      </a:lnTo>
                      <a:lnTo>
                        <a:pt x="90" y="57"/>
                      </a:lnTo>
                      <a:lnTo>
                        <a:pt x="87" y="50"/>
                      </a:lnTo>
                      <a:lnTo>
                        <a:pt x="82" y="43"/>
                      </a:lnTo>
                      <a:lnTo>
                        <a:pt x="78" y="36"/>
                      </a:lnTo>
                      <a:lnTo>
                        <a:pt x="71" y="29"/>
                      </a:lnTo>
                      <a:lnTo>
                        <a:pt x="68" y="26"/>
                      </a:lnTo>
                      <a:lnTo>
                        <a:pt x="61" y="19"/>
                      </a:lnTo>
                      <a:lnTo>
                        <a:pt x="54" y="17"/>
                      </a:lnTo>
                      <a:lnTo>
                        <a:pt x="47" y="12"/>
                      </a:lnTo>
                      <a:lnTo>
                        <a:pt x="40" y="7"/>
                      </a:lnTo>
                      <a:lnTo>
                        <a:pt x="30" y="5"/>
                      </a:lnTo>
                      <a:lnTo>
                        <a:pt x="23" y="3"/>
                      </a:lnTo>
                      <a:lnTo>
                        <a:pt x="14" y="0"/>
                      </a:lnTo>
                      <a:lnTo>
                        <a:pt x="7" y="0"/>
                      </a:lnTo>
                      <a:lnTo>
                        <a:pt x="4" y="0"/>
                      </a:lnTo>
                      <a:lnTo>
                        <a:pt x="2" y="3"/>
                      </a:lnTo>
                      <a:lnTo>
                        <a:pt x="2" y="5"/>
                      </a:lnTo>
                      <a:lnTo>
                        <a:pt x="0" y="17"/>
                      </a:lnTo>
                      <a:lnTo>
                        <a:pt x="2" y="19"/>
                      </a:lnTo>
                      <a:lnTo>
                        <a:pt x="2" y="22"/>
                      </a:lnTo>
                      <a:lnTo>
                        <a:pt x="4" y="22"/>
                      </a:ln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4" name="Freeform 12"/>
                <p:cNvSpPr>
                  <a:spLocks/>
                </p:cNvSpPr>
                <p:nvPr/>
              </p:nvSpPr>
              <p:spPr bwMode="auto">
                <a:xfrm>
                  <a:off x="7786688" y="27092275"/>
                  <a:ext cx="82550" cy="90488"/>
                </a:xfrm>
                <a:custGeom>
                  <a:avLst/>
                  <a:gdLst>
                    <a:gd name="T0" fmla="*/ 2147483646 w 52"/>
                    <a:gd name="T1" fmla="*/ 2147483646 h 57"/>
                    <a:gd name="T2" fmla="*/ 2147483646 w 52"/>
                    <a:gd name="T3" fmla="*/ 2147483646 h 57"/>
                    <a:gd name="T4" fmla="*/ 2147483646 w 52"/>
                    <a:gd name="T5" fmla="*/ 2147483646 h 57"/>
                    <a:gd name="T6" fmla="*/ 2147483646 w 52"/>
                    <a:gd name="T7" fmla="*/ 2147483646 h 57"/>
                    <a:gd name="T8" fmla="*/ 2147483646 w 52"/>
                    <a:gd name="T9" fmla="*/ 2147483646 h 57"/>
                    <a:gd name="T10" fmla="*/ 2147483646 w 52"/>
                    <a:gd name="T11" fmla="*/ 2147483646 h 57"/>
                    <a:gd name="T12" fmla="*/ 2147483646 w 52"/>
                    <a:gd name="T13" fmla="*/ 2147483646 h 57"/>
                    <a:gd name="T14" fmla="*/ 2147483646 w 52"/>
                    <a:gd name="T15" fmla="*/ 2147483646 h 57"/>
                    <a:gd name="T16" fmla="*/ 2147483646 w 52"/>
                    <a:gd name="T17" fmla="*/ 2147483646 h 57"/>
                    <a:gd name="T18" fmla="*/ 2147483646 w 52"/>
                    <a:gd name="T19" fmla="*/ 2147483646 h 57"/>
                    <a:gd name="T20" fmla="*/ 2147483646 w 52"/>
                    <a:gd name="T21" fmla="*/ 2147483646 h 57"/>
                    <a:gd name="T22" fmla="*/ 2147483646 w 52"/>
                    <a:gd name="T23" fmla="*/ 2147483646 h 57"/>
                    <a:gd name="T24" fmla="*/ 2147483646 w 52"/>
                    <a:gd name="T25" fmla="*/ 2147483646 h 57"/>
                    <a:gd name="T26" fmla="*/ 2147483646 w 52"/>
                    <a:gd name="T27" fmla="*/ 2147483646 h 57"/>
                    <a:gd name="T28" fmla="*/ 2147483646 w 52"/>
                    <a:gd name="T29" fmla="*/ 2147483646 h 57"/>
                    <a:gd name="T30" fmla="*/ 2147483646 w 52"/>
                    <a:gd name="T31" fmla="*/ 2147483646 h 57"/>
                    <a:gd name="T32" fmla="*/ 2147483646 w 52"/>
                    <a:gd name="T33" fmla="*/ 2147483646 h 57"/>
                    <a:gd name="T34" fmla="*/ 2147483646 w 52"/>
                    <a:gd name="T35" fmla="*/ 2147483646 h 57"/>
                    <a:gd name="T36" fmla="*/ 2147483646 w 52"/>
                    <a:gd name="T37" fmla="*/ 2147483646 h 57"/>
                    <a:gd name="T38" fmla="*/ 2147483646 w 52"/>
                    <a:gd name="T39" fmla="*/ 2147483646 h 57"/>
                    <a:gd name="T40" fmla="*/ 2147483646 w 52"/>
                    <a:gd name="T41" fmla="*/ 2147483646 h 57"/>
                    <a:gd name="T42" fmla="*/ 2147483646 w 52"/>
                    <a:gd name="T43" fmla="*/ 2147483646 h 57"/>
                    <a:gd name="T44" fmla="*/ 2147483646 w 52"/>
                    <a:gd name="T45" fmla="*/ 2147483646 h 57"/>
                    <a:gd name="T46" fmla="*/ 2147483646 w 52"/>
                    <a:gd name="T47" fmla="*/ 0 h 57"/>
                    <a:gd name="T48" fmla="*/ 2147483646 w 52"/>
                    <a:gd name="T49" fmla="*/ 0 h 57"/>
                    <a:gd name="T50" fmla="*/ 2147483646 w 52"/>
                    <a:gd name="T51" fmla="*/ 0 h 57"/>
                    <a:gd name="T52" fmla="*/ 2147483646 w 52"/>
                    <a:gd name="T53" fmla="*/ 0 h 57"/>
                    <a:gd name="T54" fmla="*/ 2147483646 w 52"/>
                    <a:gd name="T55" fmla="*/ 0 h 57"/>
                    <a:gd name="T56" fmla="*/ 2147483646 w 52"/>
                    <a:gd name="T57" fmla="*/ 2147483646 h 57"/>
                    <a:gd name="T58" fmla="*/ 2147483646 w 52"/>
                    <a:gd name="T59" fmla="*/ 2147483646 h 57"/>
                    <a:gd name="T60" fmla="*/ 0 w 52"/>
                    <a:gd name="T61" fmla="*/ 2147483646 h 57"/>
                    <a:gd name="T62" fmla="*/ 0 w 52"/>
                    <a:gd name="T63" fmla="*/ 2147483646 h 57"/>
                    <a:gd name="T64" fmla="*/ 2147483646 w 52"/>
                    <a:gd name="T65" fmla="*/ 2147483646 h 57"/>
                    <a:gd name="T66" fmla="*/ 2147483646 w 52"/>
                    <a:gd name="T67" fmla="*/ 2147483646 h 57"/>
                    <a:gd name="T68" fmla="*/ 2147483646 w 52"/>
                    <a:gd name="T69" fmla="*/ 2147483646 h 57"/>
                    <a:gd name="T70" fmla="*/ 2147483646 w 52"/>
                    <a:gd name="T71" fmla="*/ 2147483646 h 57"/>
                    <a:gd name="T72" fmla="*/ 2147483646 w 52"/>
                    <a:gd name="T73" fmla="*/ 2147483646 h 57"/>
                    <a:gd name="T74" fmla="*/ 2147483646 w 52"/>
                    <a:gd name="T75" fmla="*/ 2147483646 h 57"/>
                    <a:gd name="T76" fmla="*/ 2147483646 w 52"/>
                    <a:gd name="T77" fmla="*/ 2147483646 h 57"/>
                    <a:gd name="T78" fmla="*/ 2147483646 w 52"/>
                    <a:gd name="T79" fmla="*/ 2147483646 h 57"/>
                    <a:gd name="T80" fmla="*/ 2147483646 w 52"/>
                    <a:gd name="T81" fmla="*/ 2147483646 h 57"/>
                    <a:gd name="T82" fmla="*/ 2147483646 w 52"/>
                    <a:gd name="T83" fmla="*/ 2147483646 h 57"/>
                    <a:gd name="T84" fmla="*/ 2147483646 w 52"/>
                    <a:gd name="T85" fmla="*/ 2147483646 h 57"/>
                    <a:gd name="T86" fmla="*/ 2147483646 w 52"/>
                    <a:gd name="T87" fmla="*/ 2147483646 h 57"/>
                    <a:gd name="T88" fmla="*/ 2147483646 w 52"/>
                    <a:gd name="T89" fmla="*/ 2147483646 h 57"/>
                    <a:gd name="T90" fmla="*/ 2147483646 w 52"/>
                    <a:gd name="T91" fmla="*/ 2147483646 h 57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52"/>
                    <a:gd name="T139" fmla="*/ 0 h 57"/>
                    <a:gd name="T140" fmla="*/ 52 w 52"/>
                    <a:gd name="T141" fmla="*/ 57 h 57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52" h="57">
                      <a:moveTo>
                        <a:pt x="33" y="54"/>
                      </a:moveTo>
                      <a:lnTo>
                        <a:pt x="33" y="54"/>
                      </a:lnTo>
                      <a:lnTo>
                        <a:pt x="33" y="57"/>
                      </a:lnTo>
                      <a:lnTo>
                        <a:pt x="35" y="57"/>
                      </a:lnTo>
                      <a:lnTo>
                        <a:pt x="47" y="57"/>
                      </a:lnTo>
                      <a:lnTo>
                        <a:pt x="49" y="57"/>
                      </a:lnTo>
                      <a:lnTo>
                        <a:pt x="49" y="54"/>
                      </a:lnTo>
                      <a:lnTo>
                        <a:pt x="52" y="52"/>
                      </a:lnTo>
                      <a:lnTo>
                        <a:pt x="52" y="47"/>
                      </a:lnTo>
                      <a:lnTo>
                        <a:pt x="49" y="43"/>
                      </a:lnTo>
                      <a:lnTo>
                        <a:pt x="49" y="38"/>
                      </a:lnTo>
                      <a:lnTo>
                        <a:pt x="49" y="33"/>
                      </a:lnTo>
                      <a:lnTo>
                        <a:pt x="47" y="28"/>
                      </a:lnTo>
                      <a:lnTo>
                        <a:pt x="45" y="24"/>
                      </a:lnTo>
                      <a:lnTo>
                        <a:pt x="42" y="19"/>
                      </a:lnTo>
                      <a:lnTo>
                        <a:pt x="38" y="17"/>
                      </a:lnTo>
                      <a:lnTo>
                        <a:pt x="38" y="14"/>
                      </a:lnTo>
                      <a:lnTo>
                        <a:pt x="33" y="10"/>
                      </a:lnTo>
                      <a:lnTo>
                        <a:pt x="31" y="7"/>
                      </a:lnTo>
                      <a:lnTo>
                        <a:pt x="26" y="5"/>
                      </a:lnTo>
                      <a:lnTo>
                        <a:pt x="23" y="2"/>
                      </a:lnTo>
                      <a:lnTo>
                        <a:pt x="19" y="2"/>
                      </a:lnTo>
                      <a:lnTo>
                        <a:pt x="14" y="0"/>
                      </a:lnTo>
                      <a:lnTo>
                        <a:pt x="9" y="0"/>
                      </a:lnTo>
                      <a:lnTo>
                        <a:pt x="5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2" y="19"/>
                      </a:lnTo>
                      <a:lnTo>
                        <a:pt x="2" y="21"/>
                      </a:lnTo>
                      <a:lnTo>
                        <a:pt x="5" y="21"/>
                      </a:lnTo>
                      <a:lnTo>
                        <a:pt x="9" y="21"/>
                      </a:lnTo>
                      <a:lnTo>
                        <a:pt x="14" y="24"/>
                      </a:lnTo>
                      <a:lnTo>
                        <a:pt x="19" y="26"/>
                      </a:lnTo>
                      <a:lnTo>
                        <a:pt x="23" y="28"/>
                      </a:lnTo>
                      <a:lnTo>
                        <a:pt x="23" y="31"/>
                      </a:lnTo>
                      <a:lnTo>
                        <a:pt x="28" y="35"/>
                      </a:lnTo>
                      <a:lnTo>
                        <a:pt x="28" y="40"/>
                      </a:lnTo>
                      <a:lnTo>
                        <a:pt x="31" y="45"/>
                      </a:lnTo>
                      <a:lnTo>
                        <a:pt x="31" y="52"/>
                      </a:lnTo>
                      <a:lnTo>
                        <a:pt x="33" y="54"/>
                      </a:ln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3" name="组合 1744"/>
              <p:cNvGrpSpPr>
                <a:grpSpLocks noChangeAspect="1"/>
              </p:cNvGrpSpPr>
              <p:nvPr/>
            </p:nvGrpSpPr>
            <p:grpSpPr bwMode="auto">
              <a:xfrm>
                <a:off x="808757" y="1917521"/>
                <a:ext cx="94487" cy="151438"/>
                <a:chOff x="7464425" y="27031950"/>
                <a:chExt cx="460375" cy="742951"/>
              </a:xfrm>
            </p:grpSpPr>
            <p:sp>
              <p:nvSpPr>
                <p:cNvPr id="69" name="Freeform 10"/>
                <p:cNvSpPr>
                  <a:spLocks noEditPoints="1"/>
                </p:cNvSpPr>
                <p:nvPr/>
              </p:nvSpPr>
              <p:spPr bwMode="auto">
                <a:xfrm>
                  <a:off x="7464425" y="27144663"/>
                  <a:ext cx="341312" cy="630238"/>
                </a:xfrm>
                <a:custGeom>
                  <a:avLst/>
                  <a:gdLst>
                    <a:gd name="T0" fmla="*/ 2147483646 w 91"/>
                    <a:gd name="T1" fmla="*/ 2147483646 h 168"/>
                    <a:gd name="T2" fmla="*/ 2147483646 w 91"/>
                    <a:gd name="T3" fmla="*/ 2147483646 h 168"/>
                    <a:gd name="T4" fmla="*/ 2147483646 w 91"/>
                    <a:gd name="T5" fmla="*/ 2147483646 h 168"/>
                    <a:gd name="T6" fmla="*/ 2147483646 w 91"/>
                    <a:gd name="T7" fmla="*/ 2147483646 h 168"/>
                    <a:gd name="T8" fmla="*/ 2147483646 w 91"/>
                    <a:gd name="T9" fmla="*/ 2147483646 h 168"/>
                    <a:gd name="T10" fmla="*/ 2147483646 w 91"/>
                    <a:gd name="T11" fmla="*/ 2147483646 h 168"/>
                    <a:gd name="T12" fmla="*/ 2147483646 w 91"/>
                    <a:gd name="T13" fmla="*/ 2147483646 h 168"/>
                    <a:gd name="T14" fmla="*/ 2147483646 w 91"/>
                    <a:gd name="T15" fmla="*/ 2147483646 h 168"/>
                    <a:gd name="T16" fmla="*/ 2147483646 w 91"/>
                    <a:gd name="T17" fmla="*/ 2147483646 h 168"/>
                    <a:gd name="T18" fmla="*/ 2147483646 w 91"/>
                    <a:gd name="T19" fmla="*/ 2147483646 h 168"/>
                    <a:gd name="T20" fmla="*/ 2147483646 w 91"/>
                    <a:gd name="T21" fmla="*/ 0 h 168"/>
                    <a:gd name="T22" fmla="*/ 2147483646 w 91"/>
                    <a:gd name="T23" fmla="*/ 0 h 168"/>
                    <a:gd name="T24" fmla="*/ 2147483646 w 91"/>
                    <a:gd name="T25" fmla="*/ 2147483646 h 168"/>
                    <a:gd name="T26" fmla="*/ 2147483646 w 91"/>
                    <a:gd name="T27" fmla="*/ 2147483646 h 168"/>
                    <a:gd name="T28" fmla="*/ 2147483646 w 91"/>
                    <a:gd name="T29" fmla="*/ 2147483646 h 168"/>
                    <a:gd name="T30" fmla="*/ 2147483646 w 91"/>
                    <a:gd name="T31" fmla="*/ 2147483646 h 168"/>
                    <a:gd name="T32" fmla="*/ 0 w 91"/>
                    <a:gd name="T33" fmla="*/ 2147483646 h 168"/>
                    <a:gd name="T34" fmla="*/ 0 w 91"/>
                    <a:gd name="T35" fmla="*/ 2147483646 h 168"/>
                    <a:gd name="T36" fmla="*/ 2147483646 w 91"/>
                    <a:gd name="T37" fmla="*/ 0 h 16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91"/>
                    <a:gd name="T58" fmla="*/ 0 h 168"/>
                    <a:gd name="T59" fmla="*/ 91 w 91"/>
                    <a:gd name="T60" fmla="*/ 168 h 16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91" h="168">
                      <a:moveTo>
                        <a:pt x="84" y="22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7" y="147"/>
                        <a:pt x="7" y="147"/>
                        <a:pt x="7" y="147"/>
                      </a:cubicBezTo>
                      <a:cubicBezTo>
                        <a:pt x="84" y="147"/>
                        <a:pt x="84" y="147"/>
                        <a:pt x="84" y="147"/>
                      </a:cubicBezTo>
                      <a:lnTo>
                        <a:pt x="84" y="22"/>
                      </a:lnTo>
                      <a:close/>
                      <a:moveTo>
                        <a:pt x="51" y="157"/>
                      </a:moveTo>
                      <a:cubicBezTo>
                        <a:pt x="51" y="154"/>
                        <a:pt x="49" y="151"/>
                        <a:pt x="45" y="151"/>
                      </a:cubicBezTo>
                      <a:cubicBezTo>
                        <a:pt x="42" y="151"/>
                        <a:pt x="40" y="154"/>
                        <a:pt x="40" y="157"/>
                      </a:cubicBezTo>
                      <a:cubicBezTo>
                        <a:pt x="40" y="160"/>
                        <a:pt x="42" y="163"/>
                        <a:pt x="45" y="163"/>
                      </a:cubicBezTo>
                      <a:cubicBezTo>
                        <a:pt x="49" y="163"/>
                        <a:pt x="51" y="160"/>
                        <a:pt x="51" y="157"/>
                      </a:cubicBezTo>
                      <a:close/>
                      <a:moveTo>
                        <a:pt x="16" y="0"/>
                      </a:move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84" y="0"/>
                        <a:pt x="91" y="7"/>
                        <a:pt x="91" y="16"/>
                      </a:cubicBezTo>
                      <a:cubicBezTo>
                        <a:pt x="91" y="152"/>
                        <a:pt x="91" y="152"/>
                        <a:pt x="91" y="152"/>
                      </a:cubicBezTo>
                      <a:cubicBezTo>
                        <a:pt x="91" y="161"/>
                        <a:pt x="84" y="168"/>
                        <a:pt x="75" y="168"/>
                      </a:cubicBezTo>
                      <a:cubicBezTo>
                        <a:pt x="16" y="168"/>
                        <a:pt x="16" y="168"/>
                        <a:pt x="16" y="168"/>
                      </a:cubicBezTo>
                      <a:cubicBezTo>
                        <a:pt x="7" y="168"/>
                        <a:pt x="0" y="161"/>
                        <a:pt x="0" y="152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0" name="Freeform 11"/>
                <p:cNvSpPr>
                  <a:spLocks/>
                </p:cNvSpPr>
                <p:nvPr/>
              </p:nvSpPr>
              <p:spPr bwMode="auto">
                <a:xfrm>
                  <a:off x="7775575" y="27031950"/>
                  <a:ext cx="149225" cy="150813"/>
                </a:xfrm>
                <a:custGeom>
                  <a:avLst/>
                  <a:gdLst>
                    <a:gd name="T0" fmla="*/ 2147483646 w 94"/>
                    <a:gd name="T1" fmla="*/ 2147483646 h 95"/>
                    <a:gd name="T2" fmla="*/ 2147483646 w 94"/>
                    <a:gd name="T3" fmla="*/ 2147483646 h 95"/>
                    <a:gd name="T4" fmla="*/ 2147483646 w 94"/>
                    <a:gd name="T5" fmla="*/ 2147483646 h 95"/>
                    <a:gd name="T6" fmla="*/ 2147483646 w 94"/>
                    <a:gd name="T7" fmla="*/ 2147483646 h 95"/>
                    <a:gd name="T8" fmla="*/ 2147483646 w 94"/>
                    <a:gd name="T9" fmla="*/ 2147483646 h 95"/>
                    <a:gd name="T10" fmla="*/ 2147483646 w 94"/>
                    <a:gd name="T11" fmla="*/ 2147483646 h 95"/>
                    <a:gd name="T12" fmla="*/ 2147483646 w 94"/>
                    <a:gd name="T13" fmla="*/ 2147483646 h 95"/>
                    <a:gd name="T14" fmla="*/ 2147483646 w 94"/>
                    <a:gd name="T15" fmla="*/ 2147483646 h 95"/>
                    <a:gd name="T16" fmla="*/ 2147483646 w 94"/>
                    <a:gd name="T17" fmla="*/ 2147483646 h 95"/>
                    <a:gd name="T18" fmla="*/ 2147483646 w 94"/>
                    <a:gd name="T19" fmla="*/ 2147483646 h 95"/>
                    <a:gd name="T20" fmla="*/ 2147483646 w 94"/>
                    <a:gd name="T21" fmla="*/ 2147483646 h 95"/>
                    <a:gd name="T22" fmla="*/ 2147483646 w 94"/>
                    <a:gd name="T23" fmla="*/ 2147483646 h 95"/>
                    <a:gd name="T24" fmla="*/ 2147483646 w 94"/>
                    <a:gd name="T25" fmla="*/ 2147483646 h 95"/>
                    <a:gd name="T26" fmla="*/ 2147483646 w 94"/>
                    <a:gd name="T27" fmla="*/ 2147483646 h 95"/>
                    <a:gd name="T28" fmla="*/ 2147483646 w 94"/>
                    <a:gd name="T29" fmla="*/ 2147483646 h 95"/>
                    <a:gd name="T30" fmla="*/ 2147483646 w 94"/>
                    <a:gd name="T31" fmla="*/ 2147483646 h 95"/>
                    <a:gd name="T32" fmla="*/ 2147483646 w 94"/>
                    <a:gd name="T33" fmla="*/ 2147483646 h 95"/>
                    <a:gd name="T34" fmla="*/ 2147483646 w 94"/>
                    <a:gd name="T35" fmla="*/ 2147483646 h 95"/>
                    <a:gd name="T36" fmla="*/ 2147483646 w 94"/>
                    <a:gd name="T37" fmla="*/ 2147483646 h 95"/>
                    <a:gd name="T38" fmla="*/ 2147483646 w 94"/>
                    <a:gd name="T39" fmla="*/ 2147483646 h 95"/>
                    <a:gd name="T40" fmla="*/ 2147483646 w 94"/>
                    <a:gd name="T41" fmla="*/ 2147483646 h 95"/>
                    <a:gd name="T42" fmla="*/ 2147483646 w 94"/>
                    <a:gd name="T43" fmla="*/ 2147483646 h 95"/>
                    <a:gd name="T44" fmla="*/ 2147483646 w 94"/>
                    <a:gd name="T45" fmla="*/ 2147483646 h 95"/>
                    <a:gd name="T46" fmla="*/ 2147483646 w 94"/>
                    <a:gd name="T47" fmla="*/ 2147483646 h 95"/>
                    <a:gd name="T48" fmla="*/ 2147483646 w 94"/>
                    <a:gd name="T49" fmla="*/ 2147483646 h 95"/>
                    <a:gd name="T50" fmla="*/ 2147483646 w 94"/>
                    <a:gd name="T51" fmla="*/ 2147483646 h 95"/>
                    <a:gd name="T52" fmla="*/ 2147483646 w 94"/>
                    <a:gd name="T53" fmla="*/ 2147483646 h 95"/>
                    <a:gd name="T54" fmla="*/ 2147483646 w 94"/>
                    <a:gd name="T55" fmla="*/ 2147483646 h 95"/>
                    <a:gd name="T56" fmla="*/ 2147483646 w 94"/>
                    <a:gd name="T57" fmla="*/ 2147483646 h 95"/>
                    <a:gd name="T58" fmla="*/ 2147483646 w 94"/>
                    <a:gd name="T59" fmla="*/ 2147483646 h 95"/>
                    <a:gd name="T60" fmla="*/ 2147483646 w 94"/>
                    <a:gd name="T61" fmla="*/ 2147483646 h 95"/>
                    <a:gd name="T62" fmla="*/ 2147483646 w 94"/>
                    <a:gd name="T63" fmla="*/ 2147483646 h 95"/>
                    <a:gd name="T64" fmla="*/ 2147483646 w 94"/>
                    <a:gd name="T65" fmla="*/ 2147483646 h 95"/>
                    <a:gd name="T66" fmla="*/ 2147483646 w 94"/>
                    <a:gd name="T67" fmla="*/ 2147483646 h 95"/>
                    <a:gd name="T68" fmla="*/ 2147483646 w 94"/>
                    <a:gd name="T69" fmla="*/ 2147483646 h 95"/>
                    <a:gd name="T70" fmla="*/ 2147483646 w 94"/>
                    <a:gd name="T71" fmla="*/ 2147483646 h 95"/>
                    <a:gd name="T72" fmla="*/ 2147483646 w 94"/>
                    <a:gd name="T73" fmla="*/ 2147483646 h 95"/>
                    <a:gd name="T74" fmla="*/ 2147483646 w 94"/>
                    <a:gd name="T75" fmla="*/ 2147483646 h 95"/>
                    <a:gd name="T76" fmla="*/ 2147483646 w 94"/>
                    <a:gd name="T77" fmla="*/ 2147483646 h 95"/>
                    <a:gd name="T78" fmla="*/ 2147483646 w 94"/>
                    <a:gd name="T79" fmla="*/ 2147483646 h 95"/>
                    <a:gd name="T80" fmla="*/ 2147483646 w 94"/>
                    <a:gd name="T81" fmla="*/ 2147483646 h 95"/>
                    <a:gd name="T82" fmla="*/ 2147483646 w 94"/>
                    <a:gd name="T83" fmla="*/ 2147483646 h 95"/>
                    <a:gd name="T84" fmla="*/ 2147483646 w 94"/>
                    <a:gd name="T85" fmla="*/ 2147483646 h 95"/>
                    <a:gd name="T86" fmla="*/ 2147483646 w 94"/>
                    <a:gd name="T87" fmla="*/ 0 h 95"/>
                    <a:gd name="T88" fmla="*/ 2147483646 w 94"/>
                    <a:gd name="T89" fmla="*/ 0 h 95"/>
                    <a:gd name="T90" fmla="*/ 2147483646 w 94"/>
                    <a:gd name="T91" fmla="*/ 0 h 95"/>
                    <a:gd name="T92" fmla="*/ 2147483646 w 94"/>
                    <a:gd name="T93" fmla="*/ 2147483646 h 95"/>
                    <a:gd name="T94" fmla="*/ 2147483646 w 94"/>
                    <a:gd name="T95" fmla="*/ 2147483646 h 95"/>
                    <a:gd name="T96" fmla="*/ 2147483646 w 94"/>
                    <a:gd name="T97" fmla="*/ 2147483646 h 95"/>
                    <a:gd name="T98" fmla="*/ 0 w 94"/>
                    <a:gd name="T99" fmla="*/ 2147483646 h 95"/>
                    <a:gd name="T100" fmla="*/ 2147483646 w 94"/>
                    <a:gd name="T101" fmla="*/ 2147483646 h 95"/>
                    <a:gd name="T102" fmla="*/ 2147483646 w 94"/>
                    <a:gd name="T103" fmla="*/ 2147483646 h 95"/>
                    <a:gd name="T104" fmla="*/ 2147483646 w 94"/>
                    <a:gd name="T105" fmla="*/ 2147483646 h 95"/>
                    <a:gd name="T106" fmla="*/ 2147483646 w 94"/>
                    <a:gd name="T107" fmla="*/ 2147483646 h 95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94"/>
                    <a:gd name="T163" fmla="*/ 0 h 95"/>
                    <a:gd name="T164" fmla="*/ 94 w 94"/>
                    <a:gd name="T165" fmla="*/ 95 h 95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94" h="95">
                      <a:moveTo>
                        <a:pt x="4" y="22"/>
                      </a:moveTo>
                      <a:lnTo>
                        <a:pt x="4" y="22"/>
                      </a:lnTo>
                      <a:lnTo>
                        <a:pt x="12" y="22"/>
                      </a:lnTo>
                      <a:lnTo>
                        <a:pt x="19" y="22"/>
                      </a:lnTo>
                      <a:lnTo>
                        <a:pt x="23" y="24"/>
                      </a:lnTo>
                      <a:lnTo>
                        <a:pt x="30" y="26"/>
                      </a:lnTo>
                      <a:lnTo>
                        <a:pt x="35" y="29"/>
                      </a:lnTo>
                      <a:lnTo>
                        <a:pt x="42" y="33"/>
                      </a:lnTo>
                      <a:lnTo>
                        <a:pt x="47" y="36"/>
                      </a:lnTo>
                      <a:lnTo>
                        <a:pt x="52" y="40"/>
                      </a:lnTo>
                      <a:lnTo>
                        <a:pt x="54" y="43"/>
                      </a:lnTo>
                      <a:lnTo>
                        <a:pt x="59" y="48"/>
                      </a:lnTo>
                      <a:lnTo>
                        <a:pt x="64" y="52"/>
                      </a:lnTo>
                      <a:lnTo>
                        <a:pt x="66" y="59"/>
                      </a:lnTo>
                      <a:lnTo>
                        <a:pt x="68" y="64"/>
                      </a:lnTo>
                      <a:lnTo>
                        <a:pt x="71" y="71"/>
                      </a:lnTo>
                      <a:lnTo>
                        <a:pt x="73" y="76"/>
                      </a:lnTo>
                      <a:lnTo>
                        <a:pt x="73" y="83"/>
                      </a:lnTo>
                      <a:lnTo>
                        <a:pt x="73" y="90"/>
                      </a:lnTo>
                      <a:lnTo>
                        <a:pt x="73" y="92"/>
                      </a:lnTo>
                      <a:lnTo>
                        <a:pt x="75" y="95"/>
                      </a:lnTo>
                      <a:lnTo>
                        <a:pt x="78" y="95"/>
                      </a:lnTo>
                      <a:lnTo>
                        <a:pt x="90" y="95"/>
                      </a:lnTo>
                      <a:lnTo>
                        <a:pt x="92" y="95"/>
                      </a:lnTo>
                      <a:lnTo>
                        <a:pt x="94" y="92"/>
                      </a:lnTo>
                      <a:lnTo>
                        <a:pt x="94" y="83"/>
                      </a:lnTo>
                      <a:lnTo>
                        <a:pt x="94" y="73"/>
                      </a:lnTo>
                      <a:lnTo>
                        <a:pt x="92" y="66"/>
                      </a:lnTo>
                      <a:lnTo>
                        <a:pt x="90" y="57"/>
                      </a:lnTo>
                      <a:lnTo>
                        <a:pt x="87" y="50"/>
                      </a:lnTo>
                      <a:lnTo>
                        <a:pt x="82" y="43"/>
                      </a:lnTo>
                      <a:lnTo>
                        <a:pt x="78" y="36"/>
                      </a:lnTo>
                      <a:lnTo>
                        <a:pt x="71" y="29"/>
                      </a:lnTo>
                      <a:lnTo>
                        <a:pt x="68" y="26"/>
                      </a:lnTo>
                      <a:lnTo>
                        <a:pt x="61" y="19"/>
                      </a:lnTo>
                      <a:lnTo>
                        <a:pt x="54" y="17"/>
                      </a:lnTo>
                      <a:lnTo>
                        <a:pt x="47" y="12"/>
                      </a:lnTo>
                      <a:lnTo>
                        <a:pt x="40" y="7"/>
                      </a:lnTo>
                      <a:lnTo>
                        <a:pt x="30" y="5"/>
                      </a:lnTo>
                      <a:lnTo>
                        <a:pt x="23" y="3"/>
                      </a:lnTo>
                      <a:lnTo>
                        <a:pt x="14" y="0"/>
                      </a:lnTo>
                      <a:lnTo>
                        <a:pt x="7" y="0"/>
                      </a:lnTo>
                      <a:lnTo>
                        <a:pt x="4" y="0"/>
                      </a:lnTo>
                      <a:lnTo>
                        <a:pt x="2" y="3"/>
                      </a:lnTo>
                      <a:lnTo>
                        <a:pt x="2" y="5"/>
                      </a:lnTo>
                      <a:lnTo>
                        <a:pt x="0" y="17"/>
                      </a:lnTo>
                      <a:lnTo>
                        <a:pt x="2" y="19"/>
                      </a:lnTo>
                      <a:lnTo>
                        <a:pt x="2" y="22"/>
                      </a:lnTo>
                      <a:lnTo>
                        <a:pt x="4" y="22"/>
                      </a:ln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1" name="Freeform 12"/>
                <p:cNvSpPr>
                  <a:spLocks/>
                </p:cNvSpPr>
                <p:nvPr/>
              </p:nvSpPr>
              <p:spPr bwMode="auto">
                <a:xfrm>
                  <a:off x="7786688" y="27092275"/>
                  <a:ext cx="82550" cy="90488"/>
                </a:xfrm>
                <a:custGeom>
                  <a:avLst/>
                  <a:gdLst>
                    <a:gd name="T0" fmla="*/ 2147483646 w 52"/>
                    <a:gd name="T1" fmla="*/ 2147483646 h 57"/>
                    <a:gd name="T2" fmla="*/ 2147483646 w 52"/>
                    <a:gd name="T3" fmla="*/ 2147483646 h 57"/>
                    <a:gd name="T4" fmla="*/ 2147483646 w 52"/>
                    <a:gd name="T5" fmla="*/ 2147483646 h 57"/>
                    <a:gd name="T6" fmla="*/ 2147483646 w 52"/>
                    <a:gd name="T7" fmla="*/ 2147483646 h 57"/>
                    <a:gd name="T8" fmla="*/ 2147483646 w 52"/>
                    <a:gd name="T9" fmla="*/ 2147483646 h 57"/>
                    <a:gd name="T10" fmla="*/ 2147483646 w 52"/>
                    <a:gd name="T11" fmla="*/ 2147483646 h 57"/>
                    <a:gd name="T12" fmla="*/ 2147483646 w 52"/>
                    <a:gd name="T13" fmla="*/ 2147483646 h 57"/>
                    <a:gd name="T14" fmla="*/ 2147483646 w 52"/>
                    <a:gd name="T15" fmla="*/ 2147483646 h 57"/>
                    <a:gd name="T16" fmla="*/ 2147483646 w 52"/>
                    <a:gd name="T17" fmla="*/ 2147483646 h 57"/>
                    <a:gd name="T18" fmla="*/ 2147483646 w 52"/>
                    <a:gd name="T19" fmla="*/ 2147483646 h 57"/>
                    <a:gd name="T20" fmla="*/ 2147483646 w 52"/>
                    <a:gd name="T21" fmla="*/ 2147483646 h 57"/>
                    <a:gd name="T22" fmla="*/ 2147483646 w 52"/>
                    <a:gd name="T23" fmla="*/ 2147483646 h 57"/>
                    <a:gd name="T24" fmla="*/ 2147483646 w 52"/>
                    <a:gd name="T25" fmla="*/ 2147483646 h 57"/>
                    <a:gd name="T26" fmla="*/ 2147483646 w 52"/>
                    <a:gd name="T27" fmla="*/ 2147483646 h 57"/>
                    <a:gd name="T28" fmla="*/ 2147483646 w 52"/>
                    <a:gd name="T29" fmla="*/ 2147483646 h 57"/>
                    <a:gd name="T30" fmla="*/ 2147483646 w 52"/>
                    <a:gd name="T31" fmla="*/ 2147483646 h 57"/>
                    <a:gd name="T32" fmla="*/ 2147483646 w 52"/>
                    <a:gd name="T33" fmla="*/ 2147483646 h 57"/>
                    <a:gd name="T34" fmla="*/ 2147483646 w 52"/>
                    <a:gd name="T35" fmla="*/ 2147483646 h 57"/>
                    <a:gd name="T36" fmla="*/ 2147483646 w 52"/>
                    <a:gd name="T37" fmla="*/ 2147483646 h 57"/>
                    <a:gd name="T38" fmla="*/ 2147483646 w 52"/>
                    <a:gd name="T39" fmla="*/ 2147483646 h 57"/>
                    <a:gd name="T40" fmla="*/ 2147483646 w 52"/>
                    <a:gd name="T41" fmla="*/ 2147483646 h 57"/>
                    <a:gd name="T42" fmla="*/ 2147483646 w 52"/>
                    <a:gd name="T43" fmla="*/ 2147483646 h 57"/>
                    <a:gd name="T44" fmla="*/ 2147483646 w 52"/>
                    <a:gd name="T45" fmla="*/ 2147483646 h 57"/>
                    <a:gd name="T46" fmla="*/ 2147483646 w 52"/>
                    <a:gd name="T47" fmla="*/ 0 h 57"/>
                    <a:gd name="T48" fmla="*/ 2147483646 w 52"/>
                    <a:gd name="T49" fmla="*/ 0 h 57"/>
                    <a:gd name="T50" fmla="*/ 2147483646 w 52"/>
                    <a:gd name="T51" fmla="*/ 0 h 57"/>
                    <a:gd name="T52" fmla="*/ 2147483646 w 52"/>
                    <a:gd name="T53" fmla="*/ 0 h 57"/>
                    <a:gd name="T54" fmla="*/ 2147483646 w 52"/>
                    <a:gd name="T55" fmla="*/ 0 h 57"/>
                    <a:gd name="T56" fmla="*/ 2147483646 w 52"/>
                    <a:gd name="T57" fmla="*/ 2147483646 h 57"/>
                    <a:gd name="T58" fmla="*/ 2147483646 w 52"/>
                    <a:gd name="T59" fmla="*/ 2147483646 h 57"/>
                    <a:gd name="T60" fmla="*/ 0 w 52"/>
                    <a:gd name="T61" fmla="*/ 2147483646 h 57"/>
                    <a:gd name="T62" fmla="*/ 0 w 52"/>
                    <a:gd name="T63" fmla="*/ 2147483646 h 57"/>
                    <a:gd name="T64" fmla="*/ 2147483646 w 52"/>
                    <a:gd name="T65" fmla="*/ 2147483646 h 57"/>
                    <a:gd name="T66" fmla="*/ 2147483646 w 52"/>
                    <a:gd name="T67" fmla="*/ 2147483646 h 57"/>
                    <a:gd name="T68" fmla="*/ 2147483646 w 52"/>
                    <a:gd name="T69" fmla="*/ 2147483646 h 57"/>
                    <a:gd name="T70" fmla="*/ 2147483646 w 52"/>
                    <a:gd name="T71" fmla="*/ 2147483646 h 57"/>
                    <a:gd name="T72" fmla="*/ 2147483646 w 52"/>
                    <a:gd name="T73" fmla="*/ 2147483646 h 57"/>
                    <a:gd name="T74" fmla="*/ 2147483646 w 52"/>
                    <a:gd name="T75" fmla="*/ 2147483646 h 57"/>
                    <a:gd name="T76" fmla="*/ 2147483646 w 52"/>
                    <a:gd name="T77" fmla="*/ 2147483646 h 57"/>
                    <a:gd name="T78" fmla="*/ 2147483646 w 52"/>
                    <a:gd name="T79" fmla="*/ 2147483646 h 57"/>
                    <a:gd name="T80" fmla="*/ 2147483646 w 52"/>
                    <a:gd name="T81" fmla="*/ 2147483646 h 57"/>
                    <a:gd name="T82" fmla="*/ 2147483646 w 52"/>
                    <a:gd name="T83" fmla="*/ 2147483646 h 57"/>
                    <a:gd name="T84" fmla="*/ 2147483646 w 52"/>
                    <a:gd name="T85" fmla="*/ 2147483646 h 57"/>
                    <a:gd name="T86" fmla="*/ 2147483646 w 52"/>
                    <a:gd name="T87" fmla="*/ 2147483646 h 57"/>
                    <a:gd name="T88" fmla="*/ 2147483646 w 52"/>
                    <a:gd name="T89" fmla="*/ 2147483646 h 57"/>
                    <a:gd name="T90" fmla="*/ 2147483646 w 52"/>
                    <a:gd name="T91" fmla="*/ 2147483646 h 57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52"/>
                    <a:gd name="T139" fmla="*/ 0 h 57"/>
                    <a:gd name="T140" fmla="*/ 52 w 52"/>
                    <a:gd name="T141" fmla="*/ 57 h 57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52" h="57">
                      <a:moveTo>
                        <a:pt x="33" y="54"/>
                      </a:moveTo>
                      <a:lnTo>
                        <a:pt x="33" y="54"/>
                      </a:lnTo>
                      <a:lnTo>
                        <a:pt x="33" y="57"/>
                      </a:lnTo>
                      <a:lnTo>
                        <a:pt x="35" y="57"/>
                      </a:lnTo>
                      <a:lnTo>
                        <a:pt x="47" y="57"/>
                      </a:lnTo>
                      <a:lnTo>
                        <a:pt x="49" y="57"/>
                      </a:lnTo>
                      <a:lnTo>
                        <a:pt x="49" y="54"/>
                      </a:lnTo>
                      <a:lnTo>
                        <a:pt x="52" y="52"/>
                      </a:lnTo>
                      <a:lnTo>
                        <a:pt x="52" y="47"/>
                      </a:lnTo>
                      <a:lnTo>
                        <a:pt x="49" y="43"/>
                      </a:lnTo>
                      <a:lnTo>
                        <a:pt x="49" y="38"/>
                      </a:lnTo>
                      <a:lnTo>
                        <a:pt x="49" y="33"/>
                      </a:lnTo>
                      <a:lnTo>
                        <a:pt x="47" y="28"/>
                      </a:lnTo>
                      <a:lnTo>
                        <a:pt x="45" y="24"/>
                      </a:lnTo>
                      <a:lnTo>
                        <a:pt x="42" y="19"/>
                      </a:lnTo>
                      <a:lnTo>
                        <a:pt x="38" y="17"/>
                      </a:lnTo>
                      <a:lnTo>
                        <a:pt x="38" y="14"/>
                      </a:lnTo>
                      <a:lnTo>
                        <a:pt x="33" y="10"/>
                      </a:lnTo>
                      <a:lnTo>
                        <a:pt x="31" y="7"/>
                      </a:lnTo>
                      <a:lnTo>
                        <a:pt x="26" y="5"/>
                      </a:lnTo>
                      <a:lnTo>
                        <a:pt x="23" y="2"/>
                      </a:lnTo>
                      <a:lnTo>
                        <a:pt x="19" y="2"/>
                      </a:lnTo>
                      <a:lnTo>
                        <a:pt x="14" y="0"/>
                      </a:lnTo>
                      <a:lnTo>
                        <a:pt x="9" y="0"/>
                      </a:lnTo>
                      <a:lnTo>
                        <a:pt x="5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2" y="19"/>
                      </a:lnTo>
                      <a:lnTo>
                        <a:pt x="2" y="21"/>
                      </a:lnTo>
                      <a:lnTo>
                        <a:pt x="5" y="21"/>
                      </a:lnTo>
                      <a:lnTo>
                        <a:pt x="9" y="21"/>
                      </a:lnTo>
                      <a:lnTo>
                        <a:pt x="14" y="24"/>
                      </a:lnTo>
                      <a:lnTo>
                        <a:pt x="19" y="26"/>
                      </a:lnTo>
                      <a:lnTo>
                        <a:pt x="23" y="28"/>
                      </a:lnTo>
                      <a:lnTo>
                        <a:pt x="23" y="31"/>
                      </a:lnTo>
                      <a:lnTo>
                        <a:pt x="28" y="35"/>
                      </a:lnTo>
                      <a:lnTo>
                        <a:pt x="28" y="40"/>
                      </a:lnTo>
                      <a:lnTo>
                        <a:pt x="31" y="45"/>
                      </a:lnTo>
                      <a:lnTo>
                        <a:pt x="31" y="52"/>
                      </a:lnTo>
                      <a:lnTo>
                        <a:pt x="33" y="54"/>
                      </a:ln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4" name="组合 1744"/>
              <p:cNvGrpSpPr>
                <a:grpSpLocks noChangeAspect="1"/>
              </p:cNvGrpSpPr>
              <p:nvPr/>
            </p:nvGrpSpPr>
            <p:grpSpPr bwMode="auto">
              <a:xfrm>
                <a:off x="1342159" y="1714319"/>
                <a:ext cx="94487" cy="151438"/>
                <a:chOff x="7464425" y="27031950"/>
                <a:chExt cx="460375" cy="742951"/>
              </a:xfrm>
            </p:grpSpPr>
            <p:sp>
              <p:nvSpPr>
                <p:cNvPr id="65" name="Freeform 10"/>
                <p:cNvSpPr>
                  <a:spLocks noEditPoints="1"/>
                </p:cNvSpPr>
                <p:nvPr/>
              </p:nvSpPr>
              <p:spPr bwMode="auto">
                <a:xfrm>
                  <a:off x="7464425" y="27144663"/>
                  <a:ext cx="341312" cy="630238"/>
                </a:xfrm>
                <a:custGeom>
                  <a:avLst/>
                  <a:gdLst>
                    <a:gd name="T0" fmla="*/ 2147483646 w 91"/>
                    <a:gd name="T1" fmla="*/ 2147483646 h 168"/>
                    <a:gd name="T2" fmla="*/ 2147483646 w 91"/>
                    <a:gd name="T3" fmla="*/ 2147483646 h 168"/>
                    <a:gd name="T4" fmla="*/ 2147483646 w 91"/>
                    <a:gd name="T5" fmla="*/ 2147483646 h 168"/>
                    <a:gd name="T6" fmla="*/ 2147483646 w 91"/>
                    <a:gd name="T7" fmla="*/ 2147483646 h 168"/>
                    <a:gd name="T8" fmla="*/ 2147483646 w 91"/>
                    <a:gd name="T9" fmla="*/ 2147483646 h 168"/>
                    <a:gd name="T10" fmla="*/ 2147483646 w 91"/>
                    <a:gd name="T11" fmla="*/ 2147483646 h 168"/>
                    <a:gd name="T12" fmla="*/ 2147483646 w 91"/>
                    <a:gd name="T13" fmla="*/ 2147483646 h 168"/>
                    <a:gd name="T14" fmla="*/ 2147483646 w 91"/>
                    <a:gd name="T15" fmla="*/ 2147483646 h 168"/>
                    <a:gd name="T16" fmla="*/ 2147483646 w 91"/>
                    <a:gd name="T17" fmla="*/ 2147483646 h 168"/>
                    <a:gd name="T18" fmla="*/ 2147483646 w 91"/>
                    <a:gd name="T19" fmla="*/ 2147483646 h 168"/>
                    <a:gd name="T20" fmla="*/ 2147483646 w 91"/>
                    <a:gd name="T21" fmla="*/ 0 h 168"/>
                    <a:gd name="T22" fmla="*/ 2147483646 w 91"/>
                    <a:gd name="T23" fmla="*/ 0 h 168"/>
                    <a:gd name="T24" fmla="*/ 2147483646 w 91"/>
                    <a:gd name="T25" fmla="*/ 2147483646 h 168"/>
                    <a:gd name="T26" fmla="*/ 2147483646 w 91"/>
                    <a:gd name="T27" fmla="*/ 2147483646 h 168"/>
                    <a:gd name="T28" fmla="*/ 2147483646 w 91"/>
                    <a:gd name="T29" fmla="*/ 2147483646 h 168"/>
                    <a:gd name="T30" fmla="*/ 2147483646 w 91"/>
                    <a:gd name="T31" fmla="*/ 2147483646 h 168"/>
                    <a:gd name="T32" fmla="*/ 0 w 91"/>
                    <a:gd name="T33" fmla="*/ 2147483646 h 168"/>
                    <a:gd name="T34" fmla="*/ 0 w 91"/>
                    <a:gd name="T35" fmla="*/ 2147483646 h 168"/>
                    <a:gd name="T36" fmla="*/ 2147483646 w 91"/>
                    <a:gd name="T37" fmla="*/ 0 h 16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91"/>
                    <a:gd name="T58" fmla="*/ 0 h 168"/>
                    <a:gd name="T59" fmla="*/ 91 w 91"/>
                    <a:gd name="T60" fmla="*/ 168 h 16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91" h="168">
                      <a:moveTo>
                        <a:pt x="84" y="22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7" y="147"/>
                        <a:pt x="7" y="147"/>
                        <a:pt x="7" y="147"/>
                      </a:cubicBezTo>
                      <a:cubicBezTo>
                        <a:pt x="84" y="147"/>
                        <a:pt x="84" y="147"/>
                        <a:pt x="84" y="147"/>
                      </a:cubicBezTo>
                      <a:lnTo>
                        <a:pt x="84" y="22"/>
                      </a:lnTo>
                      <a:close/>
                      <a:moveTo>
                        <a:pt x="51" y="157"/>
                      </a:moveTo>
                      <a:cubicBezTo>
                        <a:pt x="51" y="154"/>
                        <a:pt x="49" y="151"/>
                        <a:pt x="45" y="151"/>
                      </a:cubicBezTo>
                      <a:cubicBezTo>
                        <a:pt x="42" y="151"/>
                        <a:pt x="40" y="154"/>
                        <a:pt x="40" y="157"/>
                      </a:cubicBezTo>
                      <a:cubicBezTo>
                        <a:pt x="40" y="160"/>
                        <a:pt x="42" y="163"/>
                        <a:pt x="45" y="163"/>
                      </a:cubicBezTo>
                      <a:cubicBezTo>
                        <a:pt x="49" y="163"/>
                        <a:pt x="51" y="160"/>
                        <a:pt x="51" y="157"/>
                      </a:cubicBezTo>
                      <a:close/>
                      <a:moveTo>
                        <a:pt x="16" y="0"/>
                      </a:move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84" y="0"/>
                        <a:pt x="91" y="7"/>
                        <a:pt x="91" y="16"/>
                      </a:cubicBezTo>
                      <a:cubicBezTo>
                        <a:pt x="91" y="152"/>
                        <a:pt x="91" y="152"/>
                        <a:pt x="91" y="152"/>
                      </a:cubicBezTo>
                      <a:cubicBezTo>
                        <a:pt x="91" y="161"/>
                        <a:pt x="84" y="168"/>
                        <a:pt x="75" y="168"/>
                      </a:cubicBezTo>
                      <a:cubicBezTo>
                        <a:pt x="16" y="168"/>
                        <a:pt x="16" y="168"/>
                        <a:pt x="16" y="168"/>
                      </a:cubicBezTo>
                      <a:cubicBezTo>
                        <a:pt x="7" y="168"/>
                        <a:pt x="0" y="161"/>
                        <a:pt x="0" y="152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" name="Freeform 11"/>
                <p:cNvSpPr>
                  <a:spLocks/>
                </p:cNvSpPr>
                <p:nvPr/>
              </p:nvSpPr>
              <p:spPr bwMode="auto">
                <a:xfrm>
                  <a:off x="7775575" y="27031950"/>
                  <a:ext cx="149225" cy="150813"/>
                </a:xfrm>
                <a:custGeom>
                  <a:avLst/>
                  <a:gdLst>
                    <a:gd name="T0" fmla="*/ 2147483646 w 94"/>
                    <a:gd name="T1" fmla="*/ 2147483646 h 95"/>
                    <a:gd name="T2" fmla="*/ 2147483646 w 94"/>
                    <a:gd name="T3" fmla="*/ 2147483646 h 95"/>
                    <a:gd name="T4" fmla="*/ 2147483646 w 94"/>
                    <a:gd name="T5" fmla="*/ 2147483646 h 95"/>
                    <a:gd name="T6" fmla="*/ 2147483646 w 94"/>
                    <a:gd name="T7" fmla="*/ 2147483646 h 95"/>
                    <a:gd name="T8" fmla="*/ 2147483646 w 94"/>
                    <a:gd name="T9" fmla="*/ 2147483646 h 95"/>
                    <a:gd name="T10" fmla="*/ 2147483646 w 94"/>
                    <a:gd name="T11" fmla="*/ 2147483646 h 95"/>
                    <a:gd name="T12" fmla="*/ 2147483646 w 94"/>
                    <a:gd name="T13" fmla="*/ 2147483646 h 95"/>
                    <a:gd name="T14" fmla="*/ 2147483646 w 94"/>
                    <a:gd name="T15" fmla="*/ 2147483646 h 95"/>
                    <a:gd name="T16" fmla="*/ 2147483646 w 94"/>
                    <a:gd name="T17" fmla="*/ 2147483646 h 95"/>
                    <a:gd name="T18" fmla="*/ 2147483646 w 94"/>
                    <a:gd name="T19" fmla="*/ 2147483646 h 95"/>
                    <a:gd name="T20" fmla="*/ 2147483646 w 94"/>
                    <a:gd name="T21" fmla="*/ 2147483646 h 95"/>
                    <a:gd name="T22" fmla="*/ 2147483646 w 94"/>
                    <a:gd name="T23" fmla="*/ 2147483646 h 95"/>
                    <a:gd name="T24" fmla="*/ 2147483646 w 94"/>
                    <a:gd name="T25" fmla="*/ 2147483646 h 95"/>
                    <a:gd name="T26" fmla="*/ 2147483646 w 94"/>
                    <a:gd name="T27" fmla="*/ 2147483646 h 95"/>
                    <a:gd name="T28" fmla="*/ 2147483646 w 94"/>
                    <a:gd name="T29" fmla="*/ 2147483646 h 95"/>
                    <a:gd name="T30" fmla="*/ 2147483646 w 94"/>
                    <a:gd name="T31" fmla="*/ 2147483646 h 95"/>
                    <a:gd name="T32" fmla="*/ 2147483646 w 94"/>
                    <a:gd name="T33" fmla="*/ 2147483646 h 95"/>
                    <a:gd name="T34" fmla="*/ 2147483646 w 94"/>
                    <a:gd name="T35" fmla="*/ 2147483646 h 95"/>
                    <a:gd name="T36" fmla="*/ 2147483646 w 94"/>
                    <a:gd name="T37" fmla="*/ 2147483646 h 95"/>
                    <a:gd name="T38" fmla="*/ 2147483646 w 94"/>
                    <a:gd name="T39" fmla="*/ 2147483646 h 95"/>
                    <a:gd name="T40" fmla="*/ 2147483646 w 94"/>
                    <a:gd name="T41" fmla="*/ 2147483646 h 95"/>
                    <a:gd name="T42" fmla="*/ 2147483646 w 94"/>
                    <a:gd name="T43" fmla="*/ 2147483646 h 95"/>
                    <a:gd name="T44" fmla="*/ 2147483646 w 94"/>
                    <a:gd name="T45" fmla="*/ 2147483646 h 95"/>
                    <a:gd name="T46" fmla="*/ 2147483646 w 94"/>
                    <a:gd name="T47" fmla="*/ 2147483646 h 95"/>
                    <a:gd name="T48" fmla="*/ 2147483646 w 94"/>
                    <a:gd name="T49" fmla="*/ 2147483646 h 95"/>
                    <a:gd name="T50" fmla="*/ 2147483646 w 94"/>
                    <a:gd name="T51" fmla="*/ 2147483646 h 95"/>
                    <a:gd name="T52" fmla="*/ 2147483646 w 94"/>
                    <a:gd name="T53" fmla="*/ 2147483646 h 95"/>
                    <a:gd name="T54" fmla="*/ 2147483646 w 94"/>
                    <a:gd name="T55" fmla="*/ 2147483646 h 95"/>
                    <a:gd name="T56" fmla="*/ 2147483646 w 94"/>
                    <a:gd name="T57" fmla="*/ 2147483646 h 95"/>
                    <a:gd name="T58" fmla="*/ 2147483646 w 94"/>
                    <a:gd name="T59" fmla="*/ 2147483646 h 95"/>
                    <a:gd name="T60" fmla="*/ 2147483646 w 94"/>
                    <a:gd name="T61" fmla="*/ 2147483646 h 95"/>
                    <a:gd name="T62" fmla="*/ 2147483646 w 94"/>
                    <a:gd name="T63" fmla="*/ 2147483646 h 95"/>
                    <a:gd name="T64" fmla="*/ 2147483646 w 94"/>
                    <a:gd name="T65" fmla="*/ 2147483646 h 95"/>
                    <a:gd name="T66" fmla="*/ 2147483646 w 94"/>
                    <a:gd name="T67" fmla="*/ 2147483646 h 95"/>
                    <a:gd name="T68" fmla="*/ 2147483646 w 94"/>
                    <a:gd name="T69" fmla="*/ 2147483646 h 95"/>
                    <a:gd name="T70" fmla="*/ 2147483646 w 94"/>
                    <a:gd name="T71" fmla="*/ 2147483646 h 95"/>
                    <a:gd name="T72" fmla="*/ 2147483646 w 94"/>
                    <a:gd name="T73" fmla="*/ 2147483646 h 95"/>
                    <a:gd name="T74" fmla="*/ 2147483646 w 94"/>
                    <a:gd name="T75" fmla="*/ 2147483646 h 95"/>
                    <a:gd name="T76" fmla="*/ 2147483646 w 94"/>
                    <a:gd name="T77" fmla="*/ 2147483646 h 95"/>
                    <a:gd name="T78" fmla="*/ 2147483646 w 94"/>
                    <a:gd name="T79" fmla="*/ 2147483646 h 95"/>
                    <a:gd name="T80" fmla="*/ 2147483646 w 94"/>
                    <a:gd name="T81" fmla="*/ 2147483646 h 95"/>
                    <a:gd name="T82" fmla="*/ 2147483646 w 94"/>
                    <a:gd name="T83" fmla="*/ 2147483646 h 95"/>
                    <a:gd name="T84" fmla="*/ 2147483646 w 94"/>
                    <a:gd name="T85" fmla="*/ 2147483646 h 95"/>
                    <a:gd name="T86" fmla="*/ 2147483646 w 94"/>
                    <a:gd name="T87" fmla="*/ 0 h 95"/>
                    <a:gd name="T88" fmla="*/ 2147483646 w 94"/>
                    <a:gd name="T89" fmla="*/ 0 h 95"/>
                    <a:gd name="T90" fmla="*/ 2147483646 w 94"/>
                    <a:gd name="T91" fmla="*/ 0 h 95"/>
                    <a:gd name="T92" fmla="*/ 2147483646 w 94"/>
                    <a:gd name="T93" fmla="*/ 2147483646 h 95"/>
                    <a:gd name="T94" fmla="*/ 2147483646 w 94"/>
                    <a:gd name="T95" fmla="*/ 2147483646 h 95"/>
                    <a:gd name="T96" fmla="*/ 2147483646 w 94"/>
                    <a:gd name="T97" fmla="*/ 2147483646 h 95"/>
                    <a:gd name="T98" fmla="*/ 0 w 94"/>
                    <a:gd name="T99" fmla="*/ 2147483646 h 95"/>
                    <a:gd name="T100" fmla="*/ 2147483646 w 94"/>
                    <a:gd name="T101" fmla="*/ 2147483646 h 95"/>
                    <a:gd name="T102" fmla="*/ 2147483646 w 94"/>
                    <a:gd name="T103" fmla="*/ 2147483646 h 95"/>
                    <a:gd name="T104" fmla="*/ 2147483646 w 94"/>
                    <a:gd name="T105" fmla="*/ 2147483646 h 95"/>
                    <a:gd name="T106" fmla="*/ 2147483646 w 94"/>
                    <a:gd name="T107" fmla="*/ 2147483646 h 95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94"/>
                    <a:gd name="T163" fmla="*/ 0 h 95"/>
                    <a:gd name="T164" fmla="*/ 94 w 94"/>
                    <a:gd name="T165" fmla="*/ 95 h 95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94" h="95">
                      <a:moveTo>
                        <a:pt x="4" y="22"/>
                      </a:moveTo>
                      <a:lnTo>
                        <a:pt x="4" y="22"/>
                      </a:lnTo>
                      <a:lnTo>
                        <a:pt x="12" y="22"/>
                      </a:lnTo>
                      <a:lnTo>
                        <a:pt x="19" y="22"/>
                      </a:lnTo>
                      <a:lnTo>
                        <a:pt x="23" y="24"/>
                      </a:lnTo>
                      <a:lnTo>
                        <a:pt x="30" y="26"/>
                      </a:lnTo>
                      <a:lnTo>
                        <a:pt x="35" y="29"/>
                      </a:lnTo>
                      <a:lnTo>
                        <a:pt x="42" y="33"/>
                      </a:lnTo>
                      <a:lnTo>
                        <a:pt x="47" y="36"/>
                      </a:lnTo>
                      <a:lnTo>
                        <a:pt x="52" y="40"/>
                      </a:lnTo>
                      <a:lnTo>
                        <a:pt x="54" y="43"/>
                      </a:lnTo>
                      <a:lnTo>
                        <a:pt x="59" y="48"/>
                      </a:lnTo>
                      <a:lnTo>
                        <a:pt x="64" y="52"/>
                      </a:lnTo>
                      <a:lnTo>
                        <a:pt x="66" y="59"/>
                      </a:lnTo>
                      <a:lnTo>
                        <a:pt x="68" y="64"/>
                      </a:lnTo>
                      <a:lnTo>
                        <a:pt x="71" y="71"/>
                      </a:lnTo>
                      <a:lnTo>
                        <a:pt x="73" y="76"/>
                      </a:lnTo>
                      <a:lnTo>
                        <a:pt x="73" y="83"/>
                      </a:lnTo>
                      <a:lnTo>
                        <a:pt x="73" y="90"/>
                      </a:lnTo>
                      <a:lnTo>
                        <a:pt x="73" y="92"/>
                      </a:lnTo>
                      <a:lnTo>
                        <a:pt x="75" y="95"/>
                      </a:lnTo>
                      <a:lnTo>
                        <a:pt x="78" y="95"/>
                      </a:lnTo>
                      <a:lnTo>
                        <a:pt x="90" y="95"/>
                      </a:lnTo>
                      <a:lnTo>
                        <a:pt x="92" y="95"/>
                      </a:lnTo>
                      <a:lnTo>
                        <a:pt x="94" y="92"/>
                      </a:lnTo>
                      <a:lnTo>
                        <a:pt x="94" y="83"/>
                      </a:lnTo>
                      <a:lnTo>
                        <a:pt x="94" y="73"/>
                      </a:lnTo>
                      <a:lnTo>
                        <a:pt x="92" y="66"/>
                      </a:lnTo>
                      <a:lnTo>
                        <a:pt x="90" y="57"/>
                      </a:lnTo>
                      <a:lnTo>
                        <a:pt x="87" y="50"/>
                      </a:lnTo>
                      <a:lnTo>
                        <a:pt x="82" y="43"/>
                      </a:lnTo>
                      <a:lnTo>
                        <a:pt x="78" y="36"/>
                      </a:lnTo>
                      <a:lnTo>
                        <a:pt x="71" y="29"/>
                      </a:lnTo>
                      <a:lnTo>
                        <a:pt x="68" y="26"/>
                      </a:lnTo>
                      <a:lnTo>
                        <a:pt x="61" y="19"/>
                      </a:lnTo>
                      <a:lnTo>
                        <a:pt x="54" y="17"/>
                      </a:lnTo>
                      <a:lnTo>
                        <a:pt x="47" y="12"/>
                      </a:lnTo>
                      <a:lnTo>
                        <a:pt x="40" y="7"/>
                      </a:lnTo>
                      <a:lnTo>
                        <a:pt x="30" y="5"/>
                      </a:lnTo>
                      <a:lnTo>
                        <a:pt x="23" y="3"/>
                      </a:lnTo>
                      <a:lnTo>
                        <a:pt x="14" y="0"/>
                      </a:lnTo>
                      <a:lnTo>
                        <a:pt x="7" y="0"/>
                      </a:lnTo>
                      <a:lnTo>
                        <a:pt x="4" y="0"/>
                      </a:lnTo>
                      <a:lnTo>
                        <a:pt x="2" y="3"/>
                      </a:lnTo>
                      <a:lnTo>
                        <a:pt x="2" y="5"/>
                      </a:lnTo>
                      <a:lnTo>
                        <a:pt x="0" y="17"/>
                      </a:lnTo>
                      <a:lnTo>
                        <a:pt x="2" y="19"/>
                      </a:lnTo>
                      <a:lnTo>
                        <a:pt x="2" y="22"/>
                      </a:lnTo>
                      <a:lnTo>
                        <a:pt x="4" y="22"/>
                      </a:ln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" name="Freeform 12"/>
                <p:cNvSpPr>
                  <a:spLocks/>
                </p:cNvSpPr>
                <p:nvPr/>
              </p:nvSpPr>
              <p:spPr bwMode="auto">
                <a:xfrm>
                  <a:off x="7786688" y="27092275"/>
                  <a:ext cx="82550" cy="90488"/>
                </a:xfrm>
                <a:custGeom>
                  <a:avLst/>
                  <a:gdLst>
                    <a:gd name="T0" fmla="*/ 2147483646 w 52"/>
                    <a:gd name="T1" fmla="*/ 2147483646 h 57"/>
                    <a:gd name="T2" fmla="*/ 2147483646 w 52"/>
                    <a:gd name="T3" fmla="*/ 2147483646 h 57"/>
                    <a:gd name="T4" fmla="*/ 2147483646 w 52"/>
                    <a:gd name="T5" fmla="*/ 2147483646 h 57"/>
                    <a:gd name="T6" fmla="*/ 2147483646 w 52"/>
                    <a:gd name="T7" fmla="*/ 2147483646 h 57"/>
                    <a:gd name="T8" fmla="*/ 2147483646 w 52"/>
                    <a:gd name="T9" fmla="*/ 2147483646 h 57"/>
                    <a:gd name="T10" fmla="*/ 2147483646 w 52"/>
                    <a:gd name="T11" fmla="*/ 2147483646 h 57"/>
                    <a:gd name="T12" fmla="*/ 2147483646 w 52"/>
                    <a:gd name="T13" fmla="*/ 2147483646 h 57"/>
                    <a:gd name="T14" fmla="*/ 2147483646 w 52"/>
                    <a:gd name="T15" fmla="*/ 2147483646 h 57"/>
                    <a:gd name="T16" fmla="*/ 2147483646 w 52"/>
                    <a:gd name="T17" fmla="*/ 2147483646 h 57"/>
                    <a:gd name="T18" fmla="*/ 2147483646 w 52"/>
                    <a:gd name="T19" fmla="*/ 2147483646 h 57"/>
                    <a:gd name="T20" fmla="*/ 2147483646 w 52"/>
                    <a:gd name="T21" fmla="*/ 2147483646 h 57"/>
                    <a:gd name="T22" fmla="*/ 2147483646 w 52"/>
                    <a:gd name="T23" fmla="*/ 2147483646 h 57"/>
                    <a:gd name="T24" fmla="*/ 2147483646 w 52"/>
                    <a:gd name="T25" fmla="*/ 2147483646 h 57"/>
                    <a:gd name="T26" fmla="*/ 2147483646 w 52"/>
                    <a:gd name="T27" fmla="*/ 2147483646 h 57"/>
                    <a:gd name="T28" fmla="*/ 2147483646 w 52"/>
                    <a:gd name="T29" fmla="*/ 2147483646 h 57"/>
                    <a:gd name="T30" fmla="*/ 2147483646 w 52"/>
                    <a:gd name="T31" fmla="*/ 2147483646 h 57"/>
                    <a:gd name="T32" fmla="*/ 2147483646 w 52"/>
                    <a:gd name="T33" fmla="*/ 2147483646 h 57"/>
                    <a:gd name="T34" fmla="*/ 2147483646 w 52"/>
                    <a:gd name="T35" fmla="*/ 2147483646 h 57"/>
                    <a:gd name="T36" fmla="*/ 2147483646 w 52"/>
                    <a:gd name="T37" fmla="*/ 2147483646 h 57"/>
                    <a:gd name="T38" fmla="*/ 2147483646 w 52"/>
                    <a:gd name="T39" fmla="*/ 2147483646 h 57"/>
                    <a:gd name="T40" fmla="*/ 2147483646 w 52"/>
                    <a:gd name="T41" fmla="*/ 2147483646 h 57"/>
                    <a:gd name="T42" fmla="*/ 2147483646 w 52"/>
                    <a:gd name="T43" fmla="*/ 2147483646 h 57"/>
                    <a:gd name="T44" fmla="*/ 2147483646 w 52"/>
                    <a:gd name="T45" fmla="*/ 2147483646 h 57"/>
                    <a:gd name="T46" fmla="*/ 2147483646 w 52"/>
                    <a:gd name="T47" fmla="*/ 0 h 57"/>
                    <a:gd name="T48" fmla="*/ 2147483646 w 52"/>
                    <a:gd name="T49" fmla="*/ 0 h 57"/>
                    <a:gd name="T50" fmla="*/ 2147483646 w 52"/>
                    <a:gd name="T51" fmla="*/ 0 h 57"/>
                    <a:gd name="T52" fmla="*/ 2147483646 w 52"/>
                    <a:gd name="T53" fmla="*/ 0 h 57"/>
                    <a:gd name="T54" fmla="*/ 2147483646 w 52"/>
                    <a:gd name="T55" fmla="*/ 0 h 57"/>
                    <a:gd name="T56" fmla="*/ 2147483646 w 52"/>
                    <a:gd name="T57" fmla="*/ 2147483646 h 57"/>
                    <a:gd name="T58" fmla="*/ 2147483646 w 52"/>
                    <a:gd name="T59" fmla="*/ 2147483646 h 57"/>
                    <a:gd name="T60" fmla="*/ 0 w 52"/>
                    <a:gd name="T61" fmla="*/ 2147483646 h 57"/>
                    <a:gd name="T62" fmla="*/ 0 w 52"/>
                    <a:gd name="T63" fmla="*/ 2147483646 h 57"/>
                    <a:gd name="T64" fmla="*/ 2147483646 w 52"/>
                    <a:gd name="T65" fmla="*/ 2147483646 h 57"/>
                    <a:gd name="T66" fmla="*/ 2147483646 w 52"/>
                    <a:gd name="T67" fmla="*/ 2147483646 h 57"/>
                    <a:gd name="T68" fmla="*/ 2147483646 w 52"/>
                    <a:gd name="T69" fmla="*/ 2147483646 h 57"/>
                    <a:gd name="T70" fmla="*/ 2147483646 w 52"/>
                    <a:gd name="T71" fmla="*/ 2147483646 h 57"/>
                    <a:gd name="T72" fmla="*/ 2147483646 w 52"/>
                    <a:gd name="T73" fmla="*/ 2147483646 h 57"/>
                    <a:gd name="T74" fmla="*/ 2147483646 w 52"/>
                    <a:gd name="T75" fmla="*/ 2147483646 h 57"/>
                    <a:gd name="T76" fmla="*/ 2147483646 w 52"/>
                    <a:gd name="T77" fmla="*/ 2147483646 h 57"/>
                    <a:gd name="T78" fmla="*/ 2147483646 w 52"/>
                    <a:gd name="T79" fmla="*/ 2147483646 h 57"/>
                    <a:gd name="T80" fmla="*/ 2147483646 w 52"/>
                    <a:gd name="T81" fmla="*/ 2147483646 h 57"/>
                    <a:gd name="T82" fmla="*/ 2147483646 w 52"/>
                    <a:gd name="T83" fmla="*/ 2147483646 h 57"/>
                    <a:gd name="T84" fmla="*/ 2147483646 w 52"/>
                    <a:gd name="T85" fmla="*/ 2147483646 h 57"/>
                    <a:gd name="T86" fmla="*/ 2147483646 w 52"/>
                    <a:gd name="T87" fmla="*/ 2147483646 h 57"/>
                    <a:gd name="T88" fmla="*/ 2147483646 w 52"/>
                    <a:gd name="T89" fmla="*/ 2147483646 h 57"/>
                    <a:gd name="T90" fmla="*/ 2147483646 w 52"/>
                    <a:gd name="T91" fmla="*/ 2147483646 h 57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52"/>
                    <a:gd name="T139" fmla="*/ 0 h 57"/>
                    <a:gd name="T140" fmla="*/ 52 w 52"/>
                    <a:gd name="T141" fmla="*/ 57 h 57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52" h="57">
                      <a:moveTo>
                        <a:pt x="33" y="54"/>
                      </a:moveTo>
                      <a:lnTo>
                        <a:pt x="33" y="54"/>
                      </a:lnTo>
                      <a:lnTo>
                        <a:pt x="33" y="57"/>
                      </a:lnTo>
                      <a:lnTo>
                        <a:pt x="35" y="57"/>
                      </a:lnTo>
                      <a:lnTo>
                        <a:pt x="47" y="57"/>
                      </a:lnTo>
                      <a:lnTo>
                        <a:pt x="49" y="57"/>
                      </a:lnTo>
                      <a:lnTo>
                        <a:pt x="49" y="54"/>
                      </a:lnTo>
                      <a:lnTo>
                        <a:pt x="52" y="52"/>
                      </a:lnTo>
                      <a:lnTo>
                        <a:pt x="52" y="47"/>
                      </a:lnTo>
                      <a:lnTo>
                        <a:pt x="49" y="43"/>
                      </a:lnTo>
                      <a:lnTo>
                        <a:pt x="49" y="38"/>
                      </a:lnTo>
                      <a:lnTo>
                        <a:pt x="49" y="33"/>
                      </a:lnTo>
                      <a:lnTo>
                        <a:pt x="47" y="28"/>
                      </a:lnTo>
                      <a:lnTo>
                        <a:pt x="45" y="24"/>
                      </a:lnTo>
                      <a:lnTo>
                        <a:pt x="42" y="19"/>
                      </a:lnTo>
                      <a:lnTo>
                        <a:pt x="38" y="17"/>
                      </a:lnTo>
                      <a:lnTo>
                        <a:pt x="38" y="14"/>
                      </a:lnTo>
                      <a:lnTo>
                        <a:pt x="33" y="10"/>
                      </a:lnTo>
                      <a:lnTo>
                        <a:pt x="31" y="7"/>
                      </a:lnTo>
                      <a:lnTo>
                        <a:pt x="26" y="5"/>
                      </a:lnTo>
                      <a:lnTo>
                        <a:pt x="23" y="2"/>
                      </a:lnTo>
                      <a:lnTo>
                        <a:pt x="19" y="2"/>
                      </a:lnTo>
                      <a:lnTo>
                        <a:pt x="14" y="0"/>
                      </a:lnTo>
                      <a:lnTo>
                        <a:pt x="9" y="0"/>
                      </a:lnTo>
                      <a:lnTo>
                        <a:pt x="5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17"/>
                      </a:lnTo>
                      <a:lnTo>
                        <a:pt x="0" y="19"/>
                      </a:lnTo>
                      <a:lnTo>
                        <a:pt x="2" y="19"/>
                      </a:lnTo>
                      <a:lnTo>
                        <a:pt x="2" y="21"/>
                      </a:lnTo>
                      <a:lnTo>
                        <a:pt x="5" y="21"/>
                      </a:lnTo>
                      <a:lnTo>
                        <a:pt x="9" y="21"/>
                      </a:lnTo>
                      <a:lnTo>
                        <a:pt x="14" y="24"/>
                      </a:lnTo>
                      <a:lnTo>
                        <a:pt x="19" y="26"/>
                      </a:lnTo>
                      <a:lnTo>
                        <a:pt x="23" y="28"/>
                      </a:lnTo>
                      <a:lnTo>
                        <a:pt x="23" y="31"/>
                      </a:lnTo>
                      <a:lnTo>
                        <a:pt x="28" y="35"/>
                      </a:lnTo>
                      <a:lnTo>
                        <a:pt x="28" y="40"/>
                      </a:lnTo>
                      <a:lnTo>
                        <a:pt x="31" y="45"/>
                      </a:lnTo>
                      <a:lnTo>
                        <a:pt x="31" y="52"/>
                      </a:lnTo>
                      <a:lnTo>
                        <a:pt x="33" y="54"/>
                      </a:lnTo>
                      <a:close/>
                    </a:path>
                  </a:pathLst>
                </a:custGeom>
                <a:solidFill>
                  <a:srgbClr val="0068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0" name="矩形 49"/>
            <p:cNvSpPr/>
            <p:nvPr/>
          </p:nvSpPr>
          <p:spPr>
            <a:xfrm>
              <a:off x="3652540" y="2459663"/>
              <a:ext cx="670712" cy="137951"/>
            </a:xfrm>
            <a:prstGeom prst="rect">
              <a:avLst/>
            </a:prstGeom>
            <a:noFill/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78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r>
                <a:rPr lang="en-US" altLang="zh-CN" sz="900" kern="0" dirty="0">
                  <a:solidFill>
                    <a:srgbClr val="1D1D1A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 Km</a:t>
              </a:r>
              <a:endParaRPr lang="zh-CN" altLang="en-US" sz="900" kern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87" name="文本框 186"/>
          <p:cNvSpPr txBox="1"/>
          <p:nvPr/>
        </p:nvSpPr>
        <p:spPr>
          <a:xfrm>
            <a:off x="410218" y="3302742"/>
            <a:ext cx="504928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Emergency scenario of remote area:</a:t>
            </a:r>
          </a:p>
          <a:p>
            <a:pPr marL="171450" indent="-17145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Out of coverage for dozens of kilometers (e.g. 20Km)</a:t>
            </a:r>
          </a:p>
          <a:p>
            <a:pPr marL="171450" indent="-17145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One fixed vehicle-mounted temporary base station at the edge of the first site, which serves as donor gNB.</a:t>
            </a:r>
          </a:p>
          <a:p>
            <a:pPr marL="171450" indent="-17145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Multiple mobile BS equipped on body or drone in the first site.</a:t>
            </a:r>
          </a:p>
          <a:p>
            <a:pPr marL="171450" indent="-17145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High transmit power to combat path loss and blockage</a:t>
            </a:r>
          </a:p>
        </p:txBody>
      </p:sp>
      <p:sp>
        <p:nvSpPr>
          <p:cNvPr id="154" name="文本框 153"/>
          <p:cNvSpPr txBox="1"/>
          <p:nvPr/>
        </p:nvSpPr>
        <p:spPr>
          <a:xfrm>
            <a:off x="272633" y="4864617"/>
            <a:ext cx="216658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There are more than 40,000 cities, with an average area of about 200 square kilometers</a:t>
            </a:r>
          </a:p>
        </p:txBody>
      </p:sp>
      <p:sp>
        <p:nvSpPr>
          <p:cNvPr id="155" name="文本框 154"/>
          <p:cNvSpPr txBox="1"/>
          <p:nvPr/>
        </p:nvSpPr>
        <p:spPr>
          <a:xfrm>
            <a:off x="80" y="6270844"/>
            <a:ext cx="12196763" cy="35086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en-US" altLang="zh-CN" sz="1400" b="1" dirty="0">
                <a:solidFill>
                  <a:schemeClr val="tx2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Objective: achieve 95% coverage for 2Mbps on-spot video backhaul in 20km area and urban deep coverage area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889246" y="1408116"/>
            <a:ext cx="4504320" cy="1782626"/>
            <a:chOff x="6889246" y="1408116"/>
            <a:chExt cx="4504320" cy="178262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14946" y="1408116"/>
              <a:ext cx="1377815" cy="142658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265878" y="1709232"/>
              <a:ext cx="2127688" cy="1146147"/>
            </a:xfrm>
            <a:prstGeom prst="rect">
              <a:avLst/>
            </a:prstGeom>
          </p:spPr>
        </p:pic>
        <p:sp>
          <p:nvSpPr>
            <p:cNvPr id="302" name="矩形 301"/>
            <p:cNvSpPr/>
            <p:nvPr/>
          </p:nvSpPr>
          <p:spPr>
            <a:xfrm>
              <a:off x="6889246" y="2913743"/>
              <a:ext cx="141897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Underground floor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3" name="矩形 302"/>
            <p:cNvSpPr/>
            <p:nvPr/>
          </p:nvSpPr>
          <p:spPr>
            <a:xfrm>
              <a:off x="9258937" y="2913743"/>
              <a:ext cx="136608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High-rise building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04" name="文本框 303"/>
          <p:cNvSpPr txBox="1"/>
          <p:nvPr/>
        </p:nvSpPr>
        <p:spPr>
          <a:xfrm>
            <a:off x="5974460" y="3302742"/>
            <a:ext cx="526195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Emergency scenario of urban deep area:</a:t>
            </a:r>
          </a:p>
          <a:p>
            <a:pPr marL="171450" indent="-17145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Poor coverage In the underground, tunnel, high-rise building, etc.</a:t>
            </a:r>
          </a:p>
          <a:p>
            <a:pPr marL="171450" indent="-17145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One fixed vehicle-mounted temporary base station or undamaged base station, which serves as donor gNB.</a:t>
            </a:r>
          </a:p>
          <a:p>
            <a:pPr marL="171450" indent="-17145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Multiple mobile BS equipped on body, drone, etc.</a:t>
            </a:r>
          </a:p>
          <a:p>
            <a:pPr marL="171450" indent="-17145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Limited transmit power to avoid interference in narrow space</a:t>
            </a:r>
          </a:p>
        </p:txBody>
      </p:sp>
      <p:sp>
        <p:nvSpPr>
          <p:cNvPr id="305" name="文本框 304"/>
          <p:cNvSpPr txBox="1"/>
          <p:nvPr/>
        </p:nvSpPr>
        <p:spPr>
          <a:xfrm>
            <a:off x="5896263" y="4864617"/>
            <a:ext cx="2799502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In city, there are about 15,000 super high-rise buildings (above 100 meters), 5,000 subway stations and 25,000 highway tunnels</a:t>
            </a:r>
          </a:p>
        </p:txBody>
      </p:sp>
      <p:grpSp>
        <p:nvGrpSpPr>
          <p:cNvPr id="11" name="组合 10"/>
          <p:cNvGrpSpPr>
            <a:grpSpLocks noChangeAspect="1"/>
          </p:cNvGrpSpPr>
          <p:nvPr/>
        </p:nvGrpSpPr>
        <p:grpSpPr>
          <a:xfrm>
            <a:off x="8874267" y="4913448"/>
            <a:ext cx="3035012" cy="1228326"/>
            <a:chOff x="8411327" y="4730378"/>
            <a:chExt cx="3658854" cy="148080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7"/>
            <a:srcRect l="5606" r="8889"/>
            <a:stretch/>
          </p:blipFill>
          <p:spPr>
            <a:xfrm>
              <a:off x="10259310" y="4730378"/>
              <a:ext cx="1810871" cy="1480806"/>
            </a:xfrm>
            <a:prstGeom prst="rect">
              <a:avLst/>
            </a:prstGeom>
          </p:spPr>
        </p:pic>
        <p:pic>
          <p:nvPicPr>
            <p:cNvPr id="306" name="图片 30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411327" y="4736270"/>
              <a:ext cx="1804751" cy="1474914"/>
            </a:xfrm>
            <a:prstGeom prst="rect">
              <a:avLst/>
            </a:prstGeom>
          </p:spPr>
        </p:pic>
      </p:grp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2551047" y="4909596"/>
            <a:ext cx="2830596" cy="1236031"/>
            <a:chOff x="1523999" y="4711290"/>
            <a:chExt cx="3412419" cy="1490095"/>
          </a:xfrm>
        </p:grpSpPr>
        <p:pic>
          <p:nvPicPr>
            <p:cNvPr id="153" name="图片 15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340509" y="4720151"/>
              <a:ext cx="1595909" cy="1481234"/>
            </a:xfrm>
            <a:prstGeom prst="rect">
              <a:avLst/>
            </a:prstGeom>
          </p:spPr>
        </p:pic>
        <p:pic>
          <p:nvPicPr>
            <p:cNvPr id="307" name="图片 306"/>
            <p:cNvPicPr>
              <a:picLocks noChangeAspect="1"/>
            </p:cNvPicPr>
            <p:nvPr/>
          </p:nvPicPr>
          <p:blipFill rotWithShape="1">
            <a:blip r:embed="rId10"/>
            <a:srcRect l="24395" r="1"/>
            <a:stretch/>
          </p:blipFill>
          <p:spPr>
            <a:xfrm>
              <a:off x="1523999" y="4711290"/>
              <a:ext cx="1780027" cy="14900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94067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标题 1"/>
          <p:cNvSpPr txBox="1">
            <a:spLocks/>
          </p:cNvSpPr>
          <p:nvPr/>
        </p:nvSpPr>
        <p:spPr>
          <a:xfrm>
            <a:off x="0" y="79167"/>
            <a:ext cx="12196763" cy="69332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zh-CN" sz="2200" b="1" dirty="0">
                <a:solidFill>
                  <a:srgbClr val="1D1D1A"/>
                </a:solidFill>
              </a:rPr>
              <a:t>Flexible multi-hop &amp; multi-path topology</a:t>
            </a:r>
            <a:endParaRPr lang="zh-CN" altLang="en-US" sz="2200" b="1" dirty="0">
              <a:solidFill>
                <a:srgbClr val="1D1D1A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18772" y="3035141"/>
            <a:ext cx="1585163" cy="2347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Tree Topology</a:t>
            </a:r>
            <a:endParaRPr lang="zh-CN" altLang="en-US" sz="14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7599" y="1052429"/>
            <a:ext cx="1935582" cy="1847197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498884" y="3034931"/>
            <a:ext cx="1618139" cy="2347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DAG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Topology</a:t>
            </a:r>
            <a:endParaRPr lang="zh-CN" altLang="en-US" sz="14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68583" y="3034931"/>
            <a:ext cx="1578077" cy="2347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Mesh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Topology</a:t>
            </a:r>
            <a:endParaRPr lang="zh-CN" altLang="en-US" sz="14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4838" y="1168778"/>
            <a:ext cx="1784775" cy="1740343"/>
            <a:chOff x="-34497" y="1147956"/>
            <a:chExt cx="1888112" cy="189738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7874" y="1147956"/>
              <a:ext cx="1475741" cy="1897382"/>
            </a:xfrm>
            <a:prstGeom prst="rect">
              <a:avLst/>
            </a:prstGeom>
          </p:spPr>
        </p:pic>
        <p:sp>
          <p:nvSpPr>
            <p:cNvPr id="162" name="文本框 161"/>
            <p:cNvSpPr txBox="1"/>
            <p:nvPr/>
          </p:nvSpPr>
          <p:spPr>
            <a:xfrm>
              <a:off x="310849" y="1186227"/>
              <a:ext cx="996551" cy="20313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i="1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IAB-donor</a:t>
              </a:r>
              <a:endParaRPr lang="zh-CN" altLang="en-US" sz="1100" i="1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>
              <a:off x="235143" y="1671453"/>
              <a:ext cx="746355" cy="20313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i="1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Parent</a:t>
              </a:r>
              <a:endParaRPr lang="zh-CN" altLang="en-US" sz="1100" i="1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-34497" y="2243286"/>
              <a:ext cx="520070" cy="20313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i="1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Child</a:t>
              </a:r>
              <a:endParaRPr lang="zh-CN" altLang="en-US" sz="1100" i="1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6777318" y="997723"/>
            <a:ext cx="0" cy="5537548"/>
          </a:xfrm>
          <a:prstGeom prst="line">
            <a:avLst/>
          </a:prstGeom>
          <a:ln>
            <a:solidFill>
              <a:schemeClr val="bg1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5" name="组合 214"/>
          <p:cNvGrpSpPr>
            <a:grpSpLocks noChangeAspect="1"/>
          </p:cNvGrpSpPr>
          <p:nvPr/>
        </p:nvGrpSpPr>
        <p:grpSpPr>
          <a:xfrm>
            <a:off x="4416447" y="3626397"/>
            <a:ext cx="2065478" cy="1651549"/>
            <a:chOff x="805084" y="1571292"/>
            <a:chExt cx="3078568" cy="2461612"/>
          </a:xfrm>
        </p:grpSpPr>
        <p:sp>
          <p:nvSpPr>
            <p:cNvPr id="216" name="任意多边形 215"/>
            <p:cNvSpPr/>
            <p:nvPr/>
          </p:nvSpPr>
          <p:spPr>
            <a:xfrm>
              <a:off x="1431985" y="1742536"/>
              <a:ext cx="1679765" cy="2104845"/>
            </a:xfrm>
            <a:custGeom>
              <a:avLst/>
              <a:gdLst>
                <a:gd name="connsiteX0" fmla="*/ 0 w 1679765"/>
                <a:gd name="connsiteY0" fmla="*/ 2104845 h 2104845"/>
                <a:gd name="connsiteX1" fmla="*/ 353683 w 1679765"/>
                <a:gd name="connsiteY1" fmla="*/ 1518249 h 2104845"/>
                <a:gd name="connsiteX2" fmla="*/ 871268 w 1679765"/>
                <a:gd name="connsiteY2" fmla="*/ 2009955 h 2104845"/>
                <a:gd name="connsiteX3" fmla="*/ 1570007 w 1679765"/>
                <a:gd name="connsiteY3" fmla="*/ 1406106 h 2104845"/>
                <a:gd name="connsiteX4" fmla="*/ 1630392 w 1679765"/>
                <a:gd name="connsiteY4" fmla="*/ 526211 h 2104845"/>
                <a:gd name="connsiteX5" fmla="*/ 1095555 w 1679765"/>
                <a:gd name="connsiteY5" fmla="*/ 0 h 2104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9765" h="2104845">
                  <a:moveTo>
                    <a:pt x="0" y="2104845"/>
                  </a:moveTo>
                  <a:cubicBezTo>
                    <a:pt x="104236" y="1819454"/>
                    <a:pt x="208472" y="1534064"/>
                    <a:pt x="353683" y="1518249"/>
                  </a:cubicBezTo>
                  <a:cubicBezTo>
                    <a:pt x="498894" y="1502434"/>
                    <a:pt x="668547" y="2028645"/>
                    <a:pt x="871268" y="2009955"/>
                  </a:cubicBezTo>
                  <a:cubicBezTo>
                    <a:pt x="1073989" y="1991264"/>
                    <a:pt x="1443486" y="1653397"/>
                    <a:pt x="1570007" y="1406106"/>
                  </a:cubicBezTo>
                  <a:cubicBezTo>
                    <a:pt x="1696528" y="1158815"/>
                    <a:pt x="1709467" y="760562"/>
                    <a:pt x="1630392" y="526211"/>
                  </a:cubicBezTo>
                  <a:cubicBezTo>
                    <a:pt x="1551317" y="291860"/>
                    <a:pt x="1323436" y="145930"/>
                    <a:pt x="1095555" y="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prstClr val="white"/>
                </a:solidFill>
              </a:endParaRPr>
            </a:p>
          </p:txBody>
        </p:sp>
        <p:sp>
          <p:nvSpPr>
            <p:cNvPr id="220" name="椭圆 219"/>
            <p:cNvSpPr/>
            <p:nvPr/>
          </p:nvSpPr>
          <p:spPr>
            <a:xfrm>
              <a:off x="2187132" y="1571292"/>
              <a:ext cx="247135" cy="23889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1" name="椭圆 220"/>
            <p:cNvSpPr/>
            <p:nvPr/>
          </p:nvSpPr>
          <p:spPr>
            <a:xfrm>
              <a:off x="1662302" y="2188740"/>
              <a:ext cx="247135" cy="23889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2" name="椭圆 221"/>
            <p:cNvSpPr/>
            <p:nvPr/>
          </p:nvSpPr>
          <p:spPr>
            <a:xfrm>
              <a:off x="2711849" y="2188740"/>
              <a:ext cx="247135" cy="23889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3" name="椭圆 222"/>
            <p:cNvSpPr/>
            <p:nvPr/>
          </p:nvSpPr>
          <p:spPr>
            <a:xfrm>
              <a:off x="1665305" y="2977982"/>
              <a:ext cx="247135" cy="23889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4" name="椭圆 223"/>
            <p:cNvSpPr/>
            <p:nvPr/>
          </p:nvSpPr>
          <p:spPr>
            <a:xfrm>
              <a:off x="2711849" y="2977982"/>
              <a:ext cx="247135" cy="23889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5" name="椭圆 224"/>
            <p:cNvSpPr/>
            <p:nvPr/>
          </p:nvSpPr>
          <p:spPr>
            <a:xfrm>
              <a:off x="1121837" y="3794006"/>
              <a:ext cx="247135" cy="23889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26" name="直接箭头连接符 225"/>
            <p:cNvCxnSpPr>
              <a:stCxn id="225" idx="7"/>
              <a:endCxn id="223" idx="3"/>
            </p:cNvCxnSpPr>
            <p:nvPr/>
          </p:nvCxnSpPr>
          <p:spPr>
            <a:xfrm flipV="1">
              <a:off x="1332780" y="3181894"/>
              <a:ext cx="368717" cy="647098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箭头连接符 226"/>
            <p:cNvCxnSpPr>
              <a:stCxn id="221" idx="7"/>
              <a:endCxn id="220" idx="3"/>
            </p:cNvCxnSpPr>
            <p:nvPr/>
          </p:nvCxnSpPr>
          <p:spPr>
            <a:xfrm flipV="1">
              <a:off x="1873245" y="1775204"/>
              <a:ext cx="350079" cy="448522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箭头连接符 227"/>
            <p:cNvCxnSpPr>
              <a:stCxn id="222" idx="1"/>
              <a:endCxn id="220" idx="5"/>
            </p:cNvCxnSpPr>
            <p:nvPr/>
          </p:nvCxnSpPr>
          <p:spPr>
            <a:xfrm flipH="1" flipV="1">
              <a:off x="2398075" y="1775204"/>
              <a:ext cx="349966" cy="448522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箭头连接符 228"/>
            <p:cNvCxnSpPr>
              <a:stCxn id="223" idx="0"/>
              <a:endCxn id="221" idx="4"/>
            </p:cNvCxnSpPr>
            <p:nvPr/>
          </p:nvCxnSpPr>
          <p:spPr>
            <a:xfrm flipH="1" flipV="1">
              <a:off x="1785870" y="2427638"/>
              <a:ext cx="3003" cy="550344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箭头连接符 229"/>
            <p:cNvCxnSpPr>
              <a:stCxn id="224" idx="0"/>
              <a:endCxn id="222" idx="4"/>
            </p:cNvCxnSpPr>
            <p:nvPr/>
          </p:nvCxnSpPr>
          <p:spPr>
            <a:xfrm flipV="1">
              <a:off x="2835417" y="2427638"/>
              <a:ext cx="0" cy="550344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箭头连接符 230"/>
            <p:cNvCxnSpPr>
              <a:stCxn id="223" idx="6"/>
              <a:endCxn id="224" idx="2"/>
            </p:cNvCxnSpPr>
            <p:nvPr/>
          </p:nvCxnSpPr>
          <p:spPr>
            <a:xfrm>
              <a:off x="1912440" y="3097431"/>
              <a:ext cx="799409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2" name="椭圆 231"/>
            <p:cNvSpPr/>
            <p:nvPr/>
          </p:nvSpPr>
          <p:spPr>
            <a:xfrm>
              <a:off x="2187132" y="3794006"/>
              <a:ext cx="247135" cy="23889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3" name="直接连接符 232"/>
            <p:cNvCxnSpPr>
              <a:stCxn id="224" idx="3"/>
              <a:endCxn id="232" idx="7"/>
            </p:cNvCxnSpPr>
            <p:nvPr/>
          </p:nvCxnSpPr>
          <p:spPr>
            <a:xfrm flipH="1">
              <a:off x="2398075" y="3181894"/>
              <a:ext cx="349966" cy="64709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>
              <a:stCxn id="232" idx="1"/>
              <a:endCxn id="223" idx="5"/>
            </p:cNvCxnSpPr>
            <p:nvPr/>
          </p:nvCxnSpPr>
          <p:spPr>
            <a:xfrm flipH="1" flipV="1">
              <a:off x="1876248" y="3181894"/>
              <a:ext cx="347076" cy="64709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>
              <a:stCxn id="221" idx="6"/>
              <a:endCxn id="222" idx="2"/>
            </p:cNvCxnSpPr>
            <p:nvPr/>
          </p:nvCxnSpPr>
          <p:spPr>
            <a:xfrm>
              <a:off x="1909437" y="2308189"/>
              <a:ext cx="802412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6" name="任意多边形 235"/>
            <p:cNvSpPr/>
            <p:nvPr/>
          </p:nvSpPr>
          <p:spPr>
            <a:xfrm>
              <a:off x="1147314" y="1682152"/>
              <a:ext cx="923027" cy="2044460"/>
            </a:xfrm>
            <a:custGeom>
              <a:avLst/>
              <a:gdLst>
                <a:gd name="connsiteX0" fmla="*/ 0 w 923027"/>
                <a:gd name="connsiteY0" fmla="*/ 2044460 h 2044460"/>
                <a:gd name="connsiteX1" fmla="*/ 405442 w 923027"/>
                <a:gd name="connsiteY1" fmla="*/ 1371600 h 2044460"/>
                <a:gd name="connsiteX2" fmla="*/ 422695 w 923027"/>
                <a:gd name="connsiteY2" fmla="*/ 560717 h 2044460"/>
                <a:gd name="connsiteX3" fmla="*/ 923027 w 923027"/>
                <a:gd name="connsiteY3" fmla="*/ 0 h 2044460"/>
                <a:gd name="connsiteX4" fmla="*/ 923027 w 923027"/>
                <a:gd name="connsiteY4" fmla="*/ 0 h 2044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027" h="2044460">
                  <a:moveTo>
                    <a:pt x="0" y="2044460"/>
                  </a:moveTo>
                  <a:cubicBezTo>
                    <a:pt x="167496" y="1831675"/>
                    <a:pt x="334993" y="1618890"/>
                    <a:pt x="405442" y="1371600"/>
                  </a:cubicBezTo>
                  <a:cubicBezTo>
                    <a:pt x="475891" y="1124310"/>
                    <a:pt x="336431" y="789317"/>
                    <a:pt x="422695" y="560717"/>
                  </a:cubicBezTo>
                  <a:cubicBezTo>
                    <a:pt x="508959" y="332117"/>
                    <a:pt x="923027" y="0"/>
                    <a:pt x="923027" y="0"/>
                  </a:cubicBezTo>
                  <a:lnTo>
                    <a:pt x="923027" y="0"/>
                  </a:lnTo>
                </a:path>
              </a:pathLst>
            </a:custGeom>
            <a:noFill/>
            <a:ln w="25400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prstClr val="white"/>
                </a:solidFill>
              </a:endParaRPr>
            </a:p>
          </p:txBody>
        </p:sp>
        <p:sp>
          <p:nvSpPr>
            <p:cNvPr id="237" name="文本框 236"/>
            <p:cNvSpPr txBox="1"/>
            <p:nvPr/>
          </p:nvSpPr>
          <p:spPr>
            <a:xfrm>
              <a:off x="805084" y="2527093"/>
              <a:ext cx="886433" cy="385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8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Path 1</a:t>
              </a:r>
              <a:endParaRPr lang="zh-CN" altLang="en-US" sz="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8" name="文本框 237"/>
            <p:cNvSpPr txBox="1"/>
            <p:nvPr/>
          </p:nvSpPr>
          <p:spPr>
            <a:xfrm>
              <a:off x="2006581" y="2527093"/>
              <a:ext cx="886433" cy="385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8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Path 2</a:t>
              </a:r>
              <a:endParaRPr lang="zh-CN" altLang="en-US" sz="8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9" name="文本框 238"/>
            <p:cNvSpPr txBox="1"/>
            <p:nvPr/>
          </p:nvSpPr>
          <p:spPr>
            <a:xfrm>
              <a:off x="2997221" y="2527093"/>
              <a:ext cx="886431" cy="385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8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Path 3</a:t>
              </a:r>
              <a:endParaRPr lang="zh-CN" altLang="en-US" sz="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0" name="任意多边形 239"/>
            <p:cNvSpPr/>
            <p:nvPr/>
          </p:nvSpPr>
          <p:spPr>
            <a:xfrm>
              <a:off x="1368972" y="1871932"/>
              <a:ext cx="1418066" cy="1871932"/>
            </a:xfrm>
            <a:custGeom>
              <a:avLst/>
              <a:gdLst>
                <a:gd name="connsiteX0" fmla="*/ 0 w 1510329"/>
                <a:gd name="connsiteY0" fmla="*/ 1871932 h 1871932"/>
                <a:gd name="connsiteX1" fmla="*/ 439948 w 1510329"/>
                <a:gd name="connsiteY1" fmla="*/ 1130060 h 1871932"/>
                <a:gd name="connsiteX2" fmla="*/ 1423359 w 1510329"/>
                <a:gd name="connsiteY2" fmla="*/ 1069675 h 1871932"/>
                <a:gd name="connsiteX3" fmla="*/ 1423359 w 1510329"/>
                <a:gd name="connsiteY3" fmla="*/ 457200 h 1871932"/>
                <a:gd name="connsiteX4" fmla="*/ 1086929 w 1510329"/>
                <a:gd name="connsiteY4" fmla="*/ 0 h 1871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0329" h="1871932">
                  <a:moveTo>
                    <a:pt x="0" y="1871932"/>
                  </a:moveTo>
                  <a:cubicBezTo>
                    <a:pt x="101361" y="1567850"/>
                    <a:pt x="202722" y="1263769"/>
                    <a:pt x="439948" y="1130060"/>
                  </a:cubicBezTo>
                  <a:cubicBezTo>
                    <a:pt x="677175" y="996350"/>
                    <a:pt x="1259457" y="1181818"/>
                    <a:pt x="1423359" y="1069675"/>
                  </a:cubicBezTo>
                  <a:cubicBezTo>
                    <a:pt x="1587261" y="957532"/>
                    <a:pt x="1479431" y="635479"/>
                    <a:pt x="1423359" y="457200"/>
                  </a:cubicBezTo>
                  <a:cubicBezTo>
                    <a:pt x="1367287" y="278921"/>
                    <a:pt x="1227108" y="139460"/>
                    <a:pt x="1086929" y="0"/>
                  </a:cubicBezTo>
                </a:path>
              </a:pathLst>
            </a:custGeom>
            <a:noFill/>
            <a:ln w="25400">
              <a:solidFill>
                <a:srgbClr val="00B05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prstClr val="white"/>
                </a:solidFill>
              </a:endParaRPr>
            </a:p>
          </p:txBody>
        </p:sp>
      </p:grpSp>
      <p:grpSp>
        <p:nvGrpSpPr>
          <p:cNvPr id="241" name="组合 240"/>
          <p:cNvGrpSpPr>
            <a:grpSpLocks noChangeAspect="1"/>
          </p:cNvGrpSpPr>
          <p:nvPr/>
        </p:nvGrpSpPr>
        <p:grpSpPr>
          <a:xfrm>
            <a:off x="532358" y="3632696"/>
            <a:ext cx="1232581" cy="1651549"/>
            <a:chOff x="218081" y="3384961"/>
            <a:chExt cx="1430978" cy="1917383"/>
          </a:xfrm>
        </p:grpSpPr>
        <p:sp>
          <p:nvSpPr>
            <p:cNvPr id="242" name="椭圆 241"/>
            <p:cNvSpPr/>
            <p:nvPr/>
          </p:nvSpPr>
          <p:spPr>
            <a:xfrm>
              <a:off x="1047853" y="3384961"/>
              <a:ext cx="192497" cy="18608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3" name="椭圆 242"/>
            <p:cNvSpPr/>
            <p:nvPr/>
          </p:nvSpPr>
          <p:spPr>
            <a:xfrm>
              <a:off x="639056" y="3865900"/>
              <a:ext cx="192497" cy="18608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4" name="椭圆 243"/>
            <p:cNvSpPr/>
            <p:nvPr/>
          </p:nvSpPr>
          <p:spPr>
            <a:xfrm>
              <a:off x="1456562" y="3865900"/>
              <a:ext cx="192497" cy="18608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5" name="椭圆 244"/>
            <p:cNvSpPr/>
            <p:nvPr/>
          </p:nvSpPr>
          <p:spPr>
            <a:xfrm>
              <a:off x="641395" y="4480651"/>
              <a:ext cx="192497" cy="18608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6" name="椭圆 245"/>
            <p:cNvSpPr/>
            <p:nvPr/>
          </p:nvSpPr>
          <p:spPr>
            <a:xfrm>
              <a:off x="1456562" y="4480651"/>
              <a:ext cx="192497" cy="18608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7" name="椭圆 246"/>
            <p:cNvSpPr/>
            <p:nvPr/>
          </p:nvSpPr>
          <p:spPr>
            <a:xfrm>
              <a:off x="218081" y="5116263"/>
              <a:ext cx="192497" cy="186081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8" name="直接箭头连接符 247"/>
            <p:cNvCxnSpPr>
              <a:stCxn id="247" idx="7"/>
              <a:endCxn id="245" idx="3"/>
            </p:cNvCxnSpPr>
            <p:nvPr/>
          </p:nvCxnSpPr>
          <p:spPr>
            <a:xfrm flipV="1">
              <a:off x="382387" y="4639481"/>
              <a:ext cx="287199" cy="504033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箭头连接符 248"/>
            <p:cNvCxnSpPr>
              <a:stCxn id="243" idx="7"/>
              <a:endCxn id="242" idx="3"/>
            </p:cNvCxnSpPr>
            <p:nvPr/>
          </p:nvCxnSpPr>
          <p:spPr>
            <a:xfrm flipV="1">
              <a:off x="803362" y="3543791"/>
              <a:ext cx="272681" cy="34936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箭头连接符 249"/>
            <p:cNvCxnSpPr>
              <a:stCxn id="244" idx="1"/>
              <a:endCxn id="242" idx="5"/>
            </p:cNvCxnSpPr>
            <p:nvPr/>
          </p:nvCxnSpPr>
          <p:spPr>
            <a:xfrm flipH="1" flipV="1">
              <a:off x="1212160" y="3543791"/>
              <a:ext cx="272593" cy="34936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箭头连接符 250"/>
            <p:cNvCxnSpPr>
              <a:stCxn id="245" idx="0"/>
              <a:endCxn id="242" idx="4"/>
            </p:cNvCxnSpPr>
            <p:nvPr/>
          </p:nvCxnSpPr>
          <p:spPr>
            <a:xfrm flipV="1">
              <a:off x="737644" y="3571042"/>
              <a:ext cx="406458" cy="909609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箭头连接符 251"/>
            <p:cNvCxnSpPr>
              <a:stCxn id="246" idx="0"/>
              <a:endCxn id="244" idx="4"/>
            </p:cNvCxnSpPr>
            <p:nvPr/>
          </p:nvCxnSpPr>
          <p:spPr>
            <a:xfrm flipV="1">
              <a:off x="1552811" y="4051981"/>
              <a:ext cx="0" cy="42867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3" name="椭圆 252"/>
            <p:cNvSpPr/>
            <p:nvPr/>
          </p:nvSpPr>
          <p:spPr>
            <a:xfrm>
              <a:off x="1047853" y="5116263"/>
              <a:ext cx="192497" cy="18608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54" name="直接连接符 253"/>
            <p:cNvCxnSpPr>
              <a:stCxn id="246" idx="3"/>
              <a:endCxn id="253" idx="7"/>
            </p:cNvCxnSpPr>
            <p:nvPr/>
          </p:nvCxnSpPr>
          <p:spPr>
            <a:xfrm flipH="1">
              <a:off x="1212160" y="4639481"/>
              <a:ext cx="272593" cy="50403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5" name="文本框 254"/>
            <p:cNvSpPr txBox="1"/>
            <p:nvPr/>
          </p:nvSpPr>
          <p:spPr>
            <a:xfrm>
              <a:off x="931535" y="4168698"/>
              <a:ext cx="681321" cy="3001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8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 hop</a:t>
              </a:r>
              <a:endParaRPr lang="zh-CN" altLang="en-US" sz="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6" name="任意多边形 255"/>
            <p:cNvSpPr/>
            <p:nvPr/>
          </p:nvSpPr>
          <p:spPr>
            <a:xfrm>
              <a:off x="474133" y="3699933"/>
              <a:ext cx="702734" cy="1498600"/>
            </a:xfrm>
            <a:custGeom>
              <a:avLst/>
              <a:gdLst>
                <a:gd name="connsiteX0" fmla="*/ 0 w 702734"/>
                <a:gd name="connsiteY0" fmla="*/ 1498600 h 1498600"/>
                <a:gd name="connsiteX1" fmla="*/ 406400 w 702734"/>
                <a:gd name="connsiteY1" fmla="*/ 905934 h 1498600"/>
                <a:gd name="connsiteX2" fmla="*/ 702734 w 702734"/>
                <a:gd name="connsiteY2" fmla="*/ 0 h 149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2734" h="1498600">
                  <a:moveTo>
                    <a:pt x="0" y="1498600"/>
                  </a:moveTo>
                  <a:cubicBezTo>
                    <a:pt x="144639" y="1327150"/>
                    <a:pt x="289278" y="1155701"/>
                    <a:pt x="406400" y="905934"/>
                  </a:cubicBezTo>
                  <a:cubicBezTo>
                    <a:pt x="523522" y="656167"/>
                    <a:pt x="702734" y="0"/>
                    <a:pt x="702734" y="0"/>
                  </a:cubicBezTo>
                </a:path>
              </a:pathLst>
            </a:custGeom>
            <a:noFill/>
            <a:ln w="25400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57" name="组合 256"/>
          <p:cNvGrpSpPr>
            <a:grpSpLocks noChangeAspect="1"/>
          </p:cNvGrpSpPr>
          <p:nvPr/>
        </p:nvGrpSpPr>
        <p:grpSpPr>
          <a:xfrm>
            <a:off x="2362571" y="3630788"/>
            <a:ext cx="1445701" cy="1651549"/>
            <a:chOff x="1815511" y="3410420"/>
            <a:chExt cx="1678402" cy="1917383"/>
          </a:xfrm>
        </p:grpSpPr>
        <p:sp>
          <p:nvSpPr>
            <p:cNvPr id="258" name="椭圆 257"/>
            <p:cNvSpPr/>
            <p:nvPr/>
          </p:nvSpPr>
          <p:spPr>
            <a:xfrm>
              <a:off x="2892707" y="3410420"/>
              <a:ext cx="192497" cy="18608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9" name="椭圆 258"/>
            <p:cNvSpPr/>
            <p:nvPr/>
          </p:nvSpPr>
          <p:spPr>
            <a:xfrm>
              <a:off x="2483910" y="3891359"/>
              <a:ext cx="192497" cy="18608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0" name="椭圆 259"/>
            <p:cNvSpPr/>
            <p:nvPr/>
          </p:nvSpPr>
          <p:spPr>
            <a:xfrm>
              <a:off x="3301416" y="3891359"/>
              <a:ext cx="192497" cy="18608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1" name="椭圆 260"/>
            <p:cNvSpPr/>
            <p:nvPr/>
          </p:nvSpPr>
          <p:spPr>
            <a:xfrm>
              <a:off x="2486249" y="4506110"/>
              <a:ext cx="192497" cy="18608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2" name="椭圆 261"/>
            <p:cNvSpPr/>
            <p:nvPr/>
          </p:nvSpPr>
          <p:spPr>
            <a:xfrm>
              <a:off x="3301416" y="4506110"/>
              <a:ext cx="192497" cy="18608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3" name="椭圆 262"/>
            <p:cNvSpPr/>
            <p:nvPr/>
          </p:nvSpPr>
          <p:spPr>
            <a:xfrm>
              <a:off x="2062935" y="5141722"/>
              <a:ext cx="192497" cy="186081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64" name="直接箭头连接符 263"/>
            <p:cNvCxnSpPr>
              <a:stCxn id="263" idx="7"/>
              <a:endCxn id="261" idx="3"/>
            </p:cNvCxnSpPr>
            <p:nvPr/>
          </p:nvCxnSpPr>
          <p:spPr>
            <a:xfrm flipV="1">
              <a:off x="2227241" y="4664940"/>
              <a:ext cx="287199" cy="504033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箭头连接符 264"/>
            <p:cNvCxnSpPr>
              <a:stCxn id="259" idx="7"/>
              <a:endCxn id="258" idx="3"/>
            </p:cNvCxnSpPr>
            <p:nvPr/>
          </p:nvCxnSpPr>
          <p:spPr>
            <a:xfrm flipV="1">
              <a:off x="2648217" y="3569250"/>
              <a:ext cx="272681" cy="34936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箭头连接符 265"/>
            <p:cNvCxnSpPr>
              <a:stCxn id="260" idx="1"/>
              <a:endCxn id="258" idx="5"/>
            </p:cNvCxnSpPr>
            <p:nvPr/>
          </p:nvCxnSpPr>
          <p:spPr>
            <a:xfrm flipH="1" flipV="1">
              <a:off x="3057014" y="3569250"/>
              <a:ext cx="272593" cy="34936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箭头连接符 266"/>
            <p:cNvCxnSpPr>
              <a:stCxn id="261" idx="0"/>
              <a:endCxn id="259" idx="4"/>
            </p:cNvCxnSpPr>
            <p:nvPr/>
          </p:nvCxnSpPr>
          <p:spPr>
            <a:xfrm flipH="1" flipV="1">
              <a:off x="2580159" y="4077440"/>
              <a:ext cx="2339" cy="42867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箭头连接符 267"/>
            <p:cNvCxnSpPr>
              <a:stCxn id="262" idx="0"/>
              <a:endCxn id="260" idx="4"/>
            </p:cNvCxnSpPr>
            <p:nvPr/>
          </p:nvCxnSpPr>
          <p:spPr>
            <a:xfrm flipV="1">
              <a:off x="3397665" y="4077440"/>
              <a:ext cx="0" cy="42867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9" name="椭圆 268"/>
            <p:cNvSpPr/>
            <p:nvPr/>
          </p:nvSpPr>
          <p:spPr>
            <a:xfrm>
              <a:off x="2892707" y="5141722"/>
              <a:ext cx="192497" cy="18608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zh-CN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70" name="直接连接符 269"/>
            <p:cNvCxnSpPr>
              <a:stCxn id="262" idx="3"/>
              <a:endCxn id="269" idx="7"/>
            </p:cNvCxnSpPr>
            <p:nvPr/>
          </p:nvCxnSpPr>
          <p:spPr>
            <a:xfrm flipH="1">
              <a:off x="3057014" y="4664940"/>
              <a:ext cx="272593" cy="50403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1" name="任意多边形 270"/>
            <p:cNvSpPr/>
            <p:nvPr/>
          </p:nvSpPr>
          <p:spPr>
            <a:xfrm>
              <a:off x="2082779" y="3496770"/>
              <a:ext cx="718958" cy="1592458"/>
            </a:xfrm>
            <a:custGeom>
              <a:avLst/>
              <a:gdLst>
                <a:gd name="connsiteX0" fmla="*/ 0 w 923027"/>
                <a:gd name="connsiteY0" fmla="*/ 2044460 h 2044460"/>
                <a:gd name="connsiteX1" fmla="*/ 405442 w 923027"/>
                <a:gd name="connsiteY1" fmla="*/ 1371600 h 2044460"/>
                <a:gd name="connsiteX2" fmla="*/ 422695 w 923027"/>
                <a:gd name="connsiteY2" fmla="*/ 560717 h 2044460"/>
                <a:gd name="connsiteX3" fmla="*/ 923027 w 923027"/>
                <a:gd name="connsiteY3" fmla="*/ 0 h 2044460"/>
                <a:gd name="connsiteX4" fmla="*/ 923027 w 923027"/>
                <a:gd name="connsiteY4" fmla="*/ 0 h 2044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027" h="2044460">
                  <a:moveTo>
                    <a:pt x="0" y="2044460"/>
                  </a:moveTo>
                  <a:cubicBezTo>
                    <a:pt x="167496" y="1831675"/>
                    <a:pt x="334993" y="1618890"/>
                    <a:pt x="405442" y="1371600"/>
                  </a:cubicBezTo>
                  <a:cubicBezTo>
                    <a:pt x="475891" y="1124310"/>
                    <a:pt x="336431" y="789317"/>
                    <a:pt x="422695" y="560717"/>
                  </a:cubicBezTo>
                  <a:cubicBezTo>
                    <a:pt x="508959" y="332117"/>
                    <a:pt x="923027" y="0"/>
                    <a:pt x="923027" y="0"/>
                  </a:cubicBezTo>
                  <a:lnTo>
                    <a:pt x="923027" y="0"/>
                  </a:lnTo>
                </a:path>
              </a:pathLst>
            </a:custGeom>
            <a:noFill/>
            <a:ln w="25400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prstClr val="white"/>
                </a:solidFill>
              </a:endParaRPr>
            </a:p>
          </p:txBody>
        </p:sp>
        <p:sp>
          <p:nvSpPr>
            <p:cNvPr id="272" name="文本框 271"/>
            <p:cNvSpPr txBox="1"/>
            <p:nvPr/>
          </p:nvSpPr>
          <p:spPr>
            <a:xfrm>
              <a:off x="2477052" y="4174458"/>
              <a:ext cx="1010780" cy="3001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8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Multi-hops</a:t>
              </a:r>
              <a:endParaRPr lang="zh-CN" altLang="en-US" sz="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3" name="文本框 272"/>
            <p:cNvSpPr txBox="1"/>
            <p:nvPr/>
          </p:nvSpPr>
          <p:spPr>
            <a:xfrm>
              <a:off x="1815511" y="4169504"/>
              <a:ext cx="710140" cy="3001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8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Path 1</a:t>
              </a:r>
              <a:endParaRPr lang="zh-CN" altLang="en-US" sz="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4" name="矩形 273"/>
          <p:cNvSpPr/>
          <p:nvPr/>
        </p:nvSpPr>
        <p:spPr>
          <a:xfrm>
            <a:off x="356020" y="5338673"/>
            <a:ext cx="1485312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1-hop IAB</a:t>
            </a:r>
          </a:p>
          <a:p>
            <a:pPr algn="ctr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Rel-16</a:t>
            </a:r>
          </a:p>
        </p:txBody>
      </p:sp>
      <p:sp>
        <p:nvSpPr>
          <p:cNvPr id="275" name="矩形 274"/>
          <p:cNvSpPr/>
          <p:nvPr/>
        </p:nvSpPr>
        <p:spPr>
          <a:xfrm>
            <a:off x="2320487" y="5343609"/>
            <a:ext cx="161213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Multi-hop IAB</a:t>
            </a:r>
          </a:p>
          <a:p>
            <a:pPr algn="ctr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Rel-16</a:t>
            </a:r>
          </a:p>
        </p:txBody>
      </p:sp>
      <p:sp>
        <p:nvSpPr>
          <p:cNvPr id="276" name="矩形 275"/>
          <p:cNvSpPr/>
          <p:nvPr/>
        </p:nvSpPr>
        <p:spPr>
          <a:xfrm>
            <a:off x="4177549" y="5343609"/>
            <a:ext cx="2386716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Multi-hop &amp; Multi-path IAB</a:t>
            </a:r>
          </a:p>
          <a:p>
            <a:pPr algn="ctr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Rel-17</a:t>
            </a:r>
          </a:p>
          <a:p>
            <a:pPr algn="ctr"/>
            <a:r>
              <a:rPr lang="en-US" altLang="zh-CN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Rel-19 (path 3)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591949" y="1125548"/>
            <a:ext cx="2136868" cy="1738312"/>
            <a:chOff x="4708494" y="1725966"/>
            <a:chExt cx="2136868" cy="173831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33135" y="1725966"/>
              <a:ext cx="1481573" cy="1738312"/>
            </a:xfrm>
            <a:prstGeom prst="rect">
              <a:avLst/>
            </a:prstGeom>
          </p:spPr>
        </p:pic>
        <p:sp>
          <p:nvSpPr>
            <p:cNvPr id="161" name="文本框 160"/>
            <p:cNvSpPr txBox="1"/>
            <p:nvPr/>
          </p:nvSpPr>
          <p:spPr>
            <a:xfrm>
              <a:off x="4708494" y="1756094"/>
              <a:ext cx="942009" cy="18632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i="1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IAB-donor</a:t>
              </a:r>
              <a:endParaRPr lang="zh-CN" altLang="en-US" sz="1100" i="1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7" name="文本框 276"/>
            <p:cNvSpPr txBox="1"/>
            <p:nvPr/>
          </p:nvSpPr>
          <p:spPr>
            <a:xfrm>
              <a:off x="5701797" y="2604593"/>
              <a:ext cx="493635" cy="16927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zh-CN" sz="1100" i="1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node</a:t>
              </a:r>
              <a:endParaRPr lang="zh-CN" altLang="en-US" sz="1100" i="1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8" name="文本框 277"/>
            <p:cNvSpPr txBox="1"/>
            <p:nvPr/>
          </p:nvSpPr>
          <p:spPr>
            <a:xfrm>
              <a:off x="6170805" y="2342450"/>
              <a:ext cx="674557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altLang="zh-CN" sz="1100" i="1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Neighbor node</a:t>
              </a:r>
              <a:endParaRPr lang="zh-CN" altLang="en-US" sz="1100" i="1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2" name="组合 111"/>
          <p:cNvGrpSpPr>
            <a:grpSpLocks noChangeAspect="1"/>
          </p:cNvGrpSpPr>
          <p:nvPr/>
        </p:nvGrpSpPr>
        <p:grpSpPr>
          <a:xfrm>
            <a:off x="7533851" y="1730818"/>
            <a:ext cx="3677898" cy="2798957"/>
            <a:chOff x="8140351" y="3444929"/>
            <a:chExt cx="3337873" cy="2540191"/>
          </a:xfrm>
        </p:grpSpPr>
        <p:sp>
          <p:nvSpPr>
            <p:cNvPr id="113" name="矩形 112"/>
            <p:cNvSpPr/>
            <p:nvPr/>
          </p:nvSpPr>
          <p:spPr>
            <a:xfrm>
              <a:off x="8740824" y="4466283"/>
              <a:ext cx="538025" cy="17504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</a:t>
              </a:r>
              <a:endParaRPr lang="zh-CN" altLang="en-US" sz="1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>
              <a:off x="8740824" y="4275502"/>
              <a:ext cx="538025" cy="17504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zh-CN" altLang="en-US" sz="1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8140351" y="4336248"/>
              <a:ext cx="602101" cy="25139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node1</a:t>
              </a:r>
            </a:p>
          </p:txBody>
        </p:sp>
        <p:sp>
          <p:nvSpPr>
            <p:cNvPr id="116" name="矩形 115"/>
            <p:cNvSpPr/>
            <p:nvPr/>
          </p:nvSpPr>
          <p:spPr>
            <a:xfrm>
              <a:off x="9562092" y="3635710"/>
              <a:ext cx="538025" cy="17504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</a:t>
              </a:r>
              <a:endParaRPr lang="zh-CN" altLang="en-US" sz="1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10062290" y="3586117"/>
              <a:ext cx="582647" cy="25139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Donor</a:t>
              </a:r>
            </a:p>
          </p:txBody>
        </p:sp>
        <p:sp>
          <p:nvSpPr>
            <p:cNvPr id="119" name="矩形 118"/>
            <p:cNvSpPr/>
            <p:nvPr/>
          </p:nvSpPr>
          <p:spPr>
            <a:xfrm>
              <a:off x="9562092" y="3444929"/>
              <a:ext cx="538025" cy="17504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CU</a:t>
              </a:r>
              <a:endParaRPr lang="zh-CN" altLang="en-US" sz="1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8740824" y="5262059"/>
              <a:ext cx="538025" cy="17504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</a:t>
              </a:r>
              <a:endParaRPr lang="zh-CN" altLang="en-US" sz="1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8740824" y="5071278"/>
              <a:ext cx="538025" cy="17504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zh-CN" altLang="en-US" sz="1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8140351" y="5132023"/>
              <a:ext cx="602101" cy="25139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node3</a:t>
              </a:r>
            </a:p>
          </p:txBody>
        </p:sp>
        <p:sp>
          <p:nvSpPr>
            <p:cNvPr id="123" name="矩形 122"/>
            <p:cNvSpPr/>
            <p:nvPr/>
          </p:nvSpPr>
          <p:spPr>
            <a:xfrm>
              <a:off x="8744714" y="5810074"/>
              <a:ext cx="538025" cy="17504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UE1</a:t>
              </a:r>
              <a:endParaRPr lang="zh-CN" altLang="en-US" sz="1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10375924" y="4466283"/>
              <a:ext cx="538025" cy="17504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</a:t>
              </a:r>
              <a:endParaRPr lang="zh-CN" altLang="en-US" sz="1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10375924" y="4275502"/>
              <a:ext cx="538025" cy="17504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zh-CN" altLang="en-US" sz="1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10876123" y="4336248"/>
              <a:ext cx="602101" cy="25139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node2</a:t>
              </a:r>
            </a:p>
          </p:txBody>
        </p:sp>
        <p:sp>
          <p:nvSpPr>
            <p:cNvPr id="127" name="矩形 126"/>
            <p:cNvSpPr/>
            <p:nvPr/>
          </p:nvSpPr>
          <p:spPr>
            <a:xfrm>
              <a:off x="10375924" y="5262059"/>
              <a:ext cx="538025" cy="17504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</a:t>
              </a:r>
              <a:endParaRPr lang="zh-CN" altLang="en-US" sz="1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10375924" y="5071278"/>
              <a:ext cx="538025" cy="17504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zh-CN" altLang="en-US" sz="1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10876123" y="5132023"/>
              <a:ext cx="602101" cy="25139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node4</a:t>
              </a:r>
            </a:p>
          </p:txBody>
        </p:sp>
        <p:sp>
          <p:nvSpPr>
            <p:cNvPr id="139" name="矩形 138"/>
            <p:cNvSpPr/>
            <p:nvPr/>
          </p:nvSpPr>
          <p:spPr>
            <a:xfrm>
              <a:off x="10375924" y="5810074"/>
              <a:ext cx="538025" cy="17504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UE2</a:t>
              </a:r>
              <a:endParaRPr lang="zh-CN" altLang="en-US" sz="1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0" name="直接连接符 139"/>
            <p:cNvCxnSpPr>
              <a:stCxn id="113" idx="2"/>
              <a:endCxn id="121" idx="0"/>
            </p:cNvCxnSpPr>
            <p:nvPr/>
          </p:nvCxnSpPr>
          <p:spPr>
            <a:xfrm>
              <a:off x="9009837" y="4641329"/>
              <a:ext cx="0" cy="429949"/>
            </a:xfrm>
            <a:prstGeom prst="line">
              <a:avLst/>
            </a:prstGeom>
            <a:ln>
              <a:solidFill>
                <a:schemeClr val="bg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>
              <a:stCxn id="124" idx="2"/>
              <a:endCxn id="128" idx="0"/>
            </p:cNvCxnSpPr>
            <p:nvPr/>
          </p:nvCxnSpPr>
          <p:spPr>
            <a:xfrm>
              <a:off x="10644937" y="4641329"/>
              <a:ext cx="0" cy="429949"/>
            </a:xfrm>
            <a:prstGeom prst="line">
              <a:avLst/>
            </a:prstGeom>
            <a:ln>
              <a:solidFill>
                <a:schemeClr val="bg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>
              <a:stCxn id="114" idx="0"/>
              <a:endCxn id="116" idx="2"/>
            </p:cNvCxnSpPr>
            <p:nvPr/>
          </p:nvCxnSpPr>
          <p:spPr>
            <a:xfrm flipV="1">
              <a:off x="9009837" y="3810756"/>
              <a:ext cx="821268" cy="464746"/>
            </a:xfrm>
            <a:prstGeom prst="line">
              <a:avLst/>
            </a:prstGeom>
            <a:ln>
              <a:solidFill>
                <a:schemeClr val="bg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>
              <a:stCxn id="125" idx="0"/>
              <a:endCxn id="116" idx="2"/>
            </p:cNvCxnSpPr>
            <p:nvPr/>
          </p:nvCxnSpPr>
          <p:spPr>
            <a:xfrm flipH="1" flipV="1">
              <a:off x="9831105" y="3810756"/>
              <a:ext cx="813832" cy="464746"/>
            </a:xfrm>
            <a:prstGeom prst="line">
              <a:avLst/>
            </a:prstGeom>
            <a:ln>
              <a:solidFill>
                <a:schemeClr val="bg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>
              <a:stCxn id="120" idx="2"/>
              <a:endCxn id="123" idx="0"/>
            </p:cNvCxnSpPr>
            <p:nvPr/>
          </p:nvCxnSpPr>
          <p:spPr>
            <a:xfrm>
              <a:off x="9009837" y="5437105"/>
              <a:ext cx="3890" cy="372969"/>
            </a:xfrm>
            <a:prstGeom prst="line">
              <a:avLst/>
            </a:prstGeom>
            <a:ln>
              <a:solidFill>
                <a:schemeClr val="bg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>
              <a:stCxn id="127" idx="2"/>
              <a:endCxn id="139" idx="0"/>
            </p:cNvCxnSpPr>
            <p:nvPr/>
          </p:nvCxnSpPr>
          <p:spPr>
            <a:xfrm>
              <a:off x="10644937" y="5437105"/>
              <a:ext cx="0" cy="372969"/>
            </a:xfrm>
            <a:prstGeom prst="line">
              <a:avLst/>
            </a:prstGeom>
            <a:ln>
              <a:solidFill>
                <a:schemeClr val="bg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肘形连接符 145"/>
            <p:cNvCxnSpPr>
              <a:stCxn id="121" idx="3"/>
              <a:endCxn id="127" idx="1"/>
            </p:cNvCxnSpPr>
            <p:nvPr/>
          </p:nvCxnSpPr>
          <p:spPr>
            <a:xfrm>
              <a:off x="9278849" y="5158801"/>
              <a:ext cx="1097075" cy="190781"/>
            </a:xfrm>
            <a:prstGeom prst="bentConnector3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肘形连接符 147"/>
            <p:cNvCxnSpPr/>
            <p:nvPr/>
          </p:nvCxnSpPr>
          <p:spPr>
            <a:xfrm rot="10800000" flipV="1">
              <a:off x="9278850" y="5116465"/>
              <a:ext cx="1097074" cy="294039"/>
            </a:xfrm>
            <a:prstGeom prst="bentConnector3">
              <a:avLst>
                <a:gd name="adj1" fmla="val 40450"/>
              </a:avLst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肘形连接符 154"/>
            <p:cNvCxnSpPr/>
            <p:nvPr/>
          </p:nvCxnSpPr>
          <p:spPr>
            <a:xfrm>
              <a:off x="9278849" y="4352807"/>
              <a:ext cx="1097075" cy="190781"/>
            </a:xfrm>
            <a:prstGeom prst="bentConnector3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肘形连接符 155"/>
            <p:cNvCxnSpPr/>
            <p:nvPr/>
          </p:nvCxnSpPr>
          <p:spPr>
            <a:xfrm rot="10800000" flipV="1">
              <a:off x="9278850" y="4310471"/>
              <a:ext cx="1097074" cy="294039"/>
            </a:xfrm>
            <a:prstGeom prst="bentConnector3">
              <a:avLst>
                <a:gd name="adj1" fmla="val 40450"/>
              </a:avLst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7" name="矩形 156"/>
          <p:cNvSpPr/>
          <p:nvPr/>
        </p:nvSpPr>
        <p:spPr>
          <a:xfrm>
            <a:off x="7022817" y="5013307"/>
            <a:ext cx="4845831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cs typeface="Arial" panose="020B0604020202020204" pitchFamily="34" charset="0"/>
              </a:rPr>
              <a:t>Node1&amp;2 or node3&amp;4 switch their parent-child relationship</a:t>
            </a:r>
            <a:endParaRPr lang="zh-CN" altLang="en-US" sz="1600" dirty="0">
              <a:cs typeface="Arial" panose="020B0604020202020204" pitchFamily="34" charset="0"/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cs typeface="Arial" panose="020B0604020202020204" pitchFamily="34" charset="0"/>
              </a:rPr>
              <a:t>Any node has more than two paths to against blockage or mobility</a:t>
            </a:r>
            <a:endParaRPr lang="zh-CN" altLang="en-US" sz="1600" dirty="0">
              <a:cs typeface="Arial" panose="020B0604020202020204" pitchFamily="34" charset="0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7552399" y="1001795"/>
            <a:ext cx="3688882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One example of multi-hop &amp; multi-path topology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9" name="矩形 275"/>
          <p:cNvSpPr/>
          <p:nvPr/>
        </p:nvSpPr>
        <p:spPr>
          <a:xfrm>
            <a:off x="8231139" y="4050339"/>
            <a:ext cx="2386716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Rel-19 (path 3)</a:t>
            </a:r>
          </a:p>
        </p:txBody>
      </p:sp>
    </p:spTree>
    <p:extLst>
      <p:ext uri="{BB962C8B-B14F-4D97-AF65-F5344CB8AC3E}">
        <p14:creationId xmlns:p14="http://schemas.microsoft.com/office/powerpoint/2010/main" val="3317158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标题 1"/>
          <p:cNvSpPr txBox="1">
            <a:spLocks/>
          </p:cNvSpPr>
          <p:nvPr/>
        </p:nvSpPr>
        <p:spPr>
          <a:xfrm>
            <a:off x="0" y="79167"/>
            <a:ext cx="12196763" cy="69332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zh-CN" sz="2200" b="1" dirty="0">
                <a:solidFill>
                  <a:srgbClr val="1D1D1A"/>
                </a:solidFill>
              </a:rPr>
              <a:t>Intermediate node fast rerouting </a:t>
            </a:r>
            <a:endParaRPr lang="zh-CN" altLang="en-US" sz="2200" b="1" dirty="0">
              <a:solidFill>
                <a:srgbClr val="1D1D1A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6518" y="4565729"/>
            <a:ext cx="5121997" cy="1620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en-US" altLang="zh-CN" sz="1600" b="1" dirty="0">
                <a:cs typeface="Arial" panose="020B0604020202020204" pitchFamily="34" charset="0"/>
              </a:rPr>
              <a:t>D</a:t>
            </a:r>
            <a:r>
              <a:rPr lang="zh-CN" altLang="en-US" sz="1600" b="1" dirty="0">
                <a:cs typeface="Arial" panose="020B0604020202020204" pitchFamily="34" charset="0"/>
              </a:rPr>
              <a:t>isadvantage</a:t>
            </a:r>
            <a:r>
              <a:rPr lang="en-US" altLang="zh-CN" sz="1600" b="1" dirty="0">
                <a:cs typeface="Arial" panose="020B0604020202020204" pitchFamily="34" charset="0"/>
              </a:rPr>
              <a:t>s</a:t>
            </a:r>
            <a:r>
              <a:rPr lang="zh-CN" altLang="en-US" sz="1600" b="1" dirty="0">
                <a:cs typeface="Arial" panose="020B0604020202020204" pitchFamily="34" charset="0"/>
              </a:rPr>
              <a:t>: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cs typeface="Arial" panose="020B0604020202020204" pitchFamily="34" charset="0"/>
              </a:rPr>
              <a:t>RLF-triggered </a:t>
            </a:r>
            <a:r>
              <a:rPr lang="en-US" altLang="zh-CN" sz="1600" dirty="0">
                <a:cs typeface="Arial" panose="020B0604020202020204" pitchFamily="34" charset="0"/>
              </a:rPr>
              <a:t>rerouting usually</a:t>
            </a:r>
            <a:r>
              <a:rPr lang="zh-CN" altLang="en-US" sz="1600" dirty="0">
                <a:cs typeface="Arial" panose="020B0604020202020204" pitchFamily="34" charset="0"/>
              </a:rPr>
              <a:t> </a:t>
            </a:r>
            <a:r>
              <a:rPr lang="en-US" altLang="zh-CN" sz="1600" dirty="0">
                <a:cs typeface="Arial" panose="020B0604020202020204" pitchFamily="34" charset="0"/>
              </a:rPr>
              <a:t>has hundreds of milliseconds delay</a:t>
            </a:r>
            <a:endParaRPr lang="zh-CN" altLang="en-US" sz="1600" dirty="0">
              <a:cs typeface="Arial" panose="020B0604020202020204" pitchFamily="34" charset="0"/>
            </a:endParaRP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cs typeface="Arial" panose="020B0604020202020204" pitchFamily="34" charset="0"/>
              </a:rPr>
              <a:t>When the latency exceeds 50 milliseconds, real-time video frame freezing and frame loss will happen</a:t>
            </a:r>
            <a:endParaRPr lang="zh-CN" altLang="en-US" sz="1600" dirty="0"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15975" y="4565729"/>
            <a:ext cx="5747107" cy="1620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zh-CN" altLang="en-US" sz="1600" b="1" dirty="0">
                <a:cs typeface="Arial" panose="020B0604020202020204" pitchFamily="34" charset="0"/>
              </a:rPr>
              <a:t>Advantages: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cs typeface="Arial" panose="020B0604020202020204" pitchFamily="34" charset="0"/>
              </a:rPr>
              <a:t>Intermediate</a:t>
            </a:r>
            <a:r>
              <a:rPr lang="zh-CN" altLang="en-US" sz="1600" dirty="0">
                <a:cs typeface="Arial" panose="020B0604020202020204" pitchFamily="34" charset="0"/>
              </a:rPr>
              <a:t> </a:t>
            </a:r>
            <a:r>
              <a:rPr lang="en-US" altLang="zh-CN" sz="1600" dirty="0">
                <a:cs typeface="Arial" panose="020B0604020202020204" pitchFamily="34" charset="0"/>
              </a:rPr>
              <a:t>node </a:t>
            </a:r>
            <a:r>
              <a:rPr lang="zh-CN" altLang="en-US" sz="1600" dirty="0">
                <a:cs typeface="Arial" panose="020B0604020202020204" pitchFamily="34" charset="0"/>
              </a:rPr>
              <a:t>selects </a:t>
            </a:r>
            <a:r>
              <a:rPr lang="en-US" altLang="zh-CN" sz="1600" dirty="0">
                <a:cs typeface="Arial" panose="020B0604020202020204" pitchFamily="34" charset="0"/>
              </a:rPr>
              <a:t>best </a:t>
            </a:r>
            <a:r>
              <a:rPr lang="zh-CN" altLang="en-US" sz="1600" dirty="0">
                <a:cs typeface="Arial" panose="020B0604020202020204" pitchFamily="34" charset="0"/>
              </a:rPr>
              <a:t>path based on the </a:t>
            </a:r>
            <a:r>
              <a:rPr lang="en-US" altLang="zh-CN" sz="1600" dirty="0">
                <a:cs typeface="Arial" panose="020B0604020202020204" pitchFamily="34" charset="0"/>
              </a:rPr>
              <a:t>path</a:t>
            </a:r>
            <a:r>
              <a:rPr lang="zh-CN" altLang="en-US" sz="1600" dirty="0">
                <a:cs typeface="Arial" panose="020B0604020202020204" pitchFamily="34" charset="0"/>
              </a:rPr>
              <a:t> </a:t>
            </a:r>
            <a:r>
              <a:rPr lang="en-US" altLang="zh-CN" sz="1600" dirty="0">
                <a:cs typeface="Arial" panose="020B0604020202020204" pitchFamily="34" charset="0"/>
              </a:rPr>
              <a:t>QoS</a:t>
            </a:r>
            <a:r>
              <a:rPr lang="zh-CN" altLang="en-US" sz="1600" dirty="0">
                <a:cs typeface="Arial" panose="020B0604020202020204" pitchFamily="34" charset="0"/>
              </a:rPr>
              <a:t> without waiting for the RLF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cs typeface="Arial" panose="020B0604020202020204" pitchFamily="34" charset="0"/>
              </a:rPr>
              <a:t>Intermediate</a:t>
            </a:r>
            <a:r>
              <a:rPr lang="zh-CN" altLang="en-US" sz="1600" dirty="0">
                <a:cs typeface="Arial" panose="020B0604020202020204" pitchFamily="34" charset="0"/>
              </a:rPr>
              <a:t> </a:t>
            </a:r>
            <a:r>
              <a:rPr lang="en-US" altLang="zh-CN" sz="1600" dirty="0">
                <a:cs typeface="Arial" panose="020B0604020202020204" pitchFamily="34" charset="0"/>
              </a:rPr>
              <a:t>node</a:t>
            </a:r>
            <a:r>
              <a:rPr lang="zh-CN" altLang="en-US" sz="1600" dirty="0">
                <a:cs typeface="Arial" panose="020B0604020202020204" pitchFamily="34" charset="0"/>
              </a:rPr>
              <a:t> directly </a:t>
            </a:r>
            <a:r>
              <a:rPr lang="en-US" altLang="zh-CN" sz="1600" dirty="0">
                <a:cs typeface="Arial" panose="020B0604020202020204" pitchFamily="34" charset="0"/>
              </a:rPr>
              <a:t>performs rerouting</a:t>
            </a:r>
            <a:r>
              <a:rPr lang="zh-CN" altLang="en-US" sz="1600" dirty="0">
                <a:cs typeface="Arial" panose="020B0604020202020204" pitchFamily="34" charset="0"/>
              </a:rPr>
              <a:t> decision</a:t>
            </a:r>
            <a:r>
              <a:rPr lang="en-US" altLang="zh-CN" sz="1600" dirty="0">
                <a:cs typeface="Arial" panose="020B0604020202020204" pitchFamily="34" charset="0"/>
              </a:rPr>
              <a:t>,</a:t>
            </a:r>
            <a:r>
              <a:rPr lang="zh-CN" altLang="en-US" sz="1600" dirty="0">
                <a:cs typeface="Arial" panose="020B0604020202020204" pitchFamily="34" charset="0"/>
              </a:rPr>
              <a:t> </a:t>
            </a:r>
            <a:r>
              <a:rPr lang="en-US" altLang="zh-CN" sz="1600" dirty="0">
                <a:cs typeface="Arial" panose="020B0604020202020204" pitchFamily="34" charset="0"/>
              </a:rPr>
              <a:t>which doesn’t introduce extra delay</a:t>
            </a:r>
            <a:endParaRPr lang="zh-CN" altLang="en-US" sz="1600" dirty="0"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3729" y="3554144"/>
            <a:ext cx="4150794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342900" indent="-342900" algn="ctr">
              <a:buAutoNum type="arabicParenR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Rerouting based on RLF or congestion</a:t>
            </a:r>
          </a:p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Rel-16 &amp; Rel-17</a:t>
            </a:r>
          </a:p>
        </p:txBody>
      </p:sp>
      <p:sp>
        <p:nvSpPr>
          <p:cNvPr id="15" name="矩形 14"/>
          <p:cNvSpPr/>
          <p:nvPr/>
        </p:nvSpPr>
        <p:spPr>
          <a:xfrm>
            <a:off x="6591804" y="3462649"/>
            <a:ext cx="5156046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2) Intermediate node fast rerouting based on path QoS</a:t>
            </a:r>
          </a:p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Rel-19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128252" y="1400549"/>
            <a:ext cx="4016321" cy="2067186"/>
            <a:chOff x="1128252" y="1468141"/>
            <a:chExt cx="4016321" cy="2067186"/>
          </a:xfrm>
        </p:grpSpPr>
        <p:grpSp>
          <p:nvGrpSpPr>
            <p:cNvPr id="12" name="组合 1044"/>
            <p:cNvGrpSpPr>
              <a:grpSpLocks/>
            </p:cNvGrpSpPr>
            <p:nvPr/>
          </p:nvGrpSpPr>
          <p:grpSpPr bwMode="auto">
            <a:xfrm>
              <a:off x="4528698" y="2110366"/>
              <a:ext cx="615875" cy="823861"/>
              <a:chOff x="-972770" y="4285183"/>
              <a:chExt cx="622300" cy="817563"/>
            </a:xfrm>
          </p:grpSpPr>
          <p:sp>
            <p:nvSpPr>
              <p:cNvPr id="36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-972770" y="4293120"/>
                <a:ext cx="619125" cy="80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6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6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7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6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8"/>
              <p:cNvSpPr>
                <a:spLocks noEditPoints="1"/>
              </p:cNvSpPr>
              <p:nvPr/>
            </p:nvSpPr>
            <p:spPr bwMode="auto">
              <a:xfrm>
                <a:off x="-826720" y="4637608"/>
                <a:ext cx="330200" cy="465138"/>
              </a:xfrm>
              <a:custGeom>
                <a:avLst/>
                <a:gdLst>
                  <a:gd name="T0" fmla="*/ 2147483646 w 88"/>
                  <a:gd name="T1" fmla="*/ 2147483646 h 124"/>
                  <a:gd name="T2" fmla="*/ 2147483646 w 88"/>
                  <a:gd name="T3" fmla="*/ 2147483646 h 124"/>
                  <a:gd name="T4" fmla="*/ 2147483646 w 88"/>
                  <a:gd name="T5" fmla="*/ 2147483646 h 124"/>
                  <a:gd name="T6" fmla="*/ 2147483646 w 88"/>
                  <a:gd name="T7" fmla="*/ 2147483646 h 124"/>
                  <a:gd name="T8" fmla="*/ 2147483646 w 88"/>
                  <a:gd name="T9" fmla="*/ 0 h 124"/>
                  <a:gd name="T10" fmla="*/ 2147483646 w 88"/>
                  <a:gd name="T11" fmla="*/ 0 h 124"/>
                  <a:gd name="T12" fmla="*/ 2147483646 w 88"/>
                  <a:gd name="T13" fmla="*/ 0 h 124"/>
                  <a:gd name="T14" fmla="*/ 2147483646 w 88"/>
                  <a:gd name="T15" fmla="*/ 2147483646 h 124"/>
                  <a:gd name="T16" fmla="*/ 2147483646 w 88"/>
                  <a:gd name="T17" fmla="*/ 2147483646 h 124"/>
                  <a:gd name="T18" fmla="*/ 0 w 88"/>
                  <a:gd name="T19" fmla="*/ 2147483646 h 124"/>
                  <a:gd name="T20" fmla="*/ 2147483646 w 88"/>
                  <a:gd name="T21" fmla="*/ 2147483646 h 124"/>
                  <a:gd name="T22" fmla="*/ 2147483646 w 88"/>
                  <a:gd name="T23" fmla="*/ 2147483646 h 124"/>
                  <a:gd name="T24" fmla="*/ 2147483646 w 88"/>
                  <a:gd name="T25" fmla="*/ 2147483646 h 124"/>
                  <a:gd name="T26" fmla="*/ 2147483646 w 88"/>
                  <a:gd name="T27" fmla="*/ 2147483646 h 124"/>
                  <a:gd name="T28" fmla="*/ 2147483646 w 88"/>
                  <a:gd name="T29" fmla="*/ 2147483646 h 124"/>
                  <a:gd name="T30" fmla="*/ 2147483646 w 88"/>
                  <a:gd name="T31" fmla="*/ 2147483646 h 124"/>
                  <a:gd name="T32" fmla="*/ 2147483646 w 88"/>
                  <a:gd name="T33" fmla="*/ 2147483646 h 124"/>
                  <a:gd name="T34" fmla="*/ 2147483646 w 88"/>
                  <a:gd name="T35" fmla="*/ 2147483646 h 124"/>
                  <a:gd name="T36" fmla="*/ 2147483646 w 88"/>
                  <a:gd name="T37" fmla="*/ 2147483646 h 124"/>
                  <a:gd name="T38" fmla="*/ 2147483646 w 88"/>
                  <a:gd name="T39" fmla="*/ 2147483646 h 124"/>
                  <a:gd name="T40" fmla="*/ 2147483646 w 88"/>
                  <a:gd name="T41" fmla="*/ 2147483646 h 124"/>
                  <a:gd name="T42" fmla="*/ 2147483646 w 88"/>
                  <a:gd name="T43" fmla="*/ 2147483646 h 124"/>
                  <a:gd name="T44" fmla="*/ 2147483646 w 88"/>
                  <a:gd name="T45" fmla="*/ 2147483646 h 12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8"/>
                  <a:gd name="T70" fmla="*/ 0 h 124"/>
                  <a:gd name="T71" fmla="*/ 88 w 88"/>
                  <a:gd name="T72" fmla="*/ 124 h 12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8" h="124">
                    <a:moveTo>
                      <a:pt x="69" y="124"/>
                    </a:moveTo>
                    <a:cubicBezTo>
                      <a:pt x="88" y="124"/>
                      <a:pt x="88" y="124"/>
                      <a:pt x="88" y="124"/>
                    </a:cubicBezTo>
                    <a:cubicBezTo>
                      <a:pt x="87" y="123"/>
                      <a:pt x="87" y="121"/>
                      <a:pt x="87" y="120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2"/>
                      <a:pt x="47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0" y="0"/>
                      <a:pt x="37" y="2"/>
                      <a:pt x="36" y="6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0" y="121"/>
                      <a:pt x="0" y="123"/>
                      <a:pt x="0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64" y="107"/>
                      <a:pt x="64" y="107"/>
                      <a:pt x="64" y="107"/>
                    </a:cubicBezTo>
                    <a:lnTo>
                      <a:pt x="69" y="124"/>
                    </a:lnTo>
                    <a:close/>
                    <a:moveTo>
                      <a:pt x="48" y="55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40"/>
                      <a:pt x="44" y="40"/>
                      <a:pt x="44" y="40"/>
                    </a:cubicBezTo>
                    <a:lnTo>
                      <a:pt x="48" y="55"/>
                    </a:lnTo>
                    <a:close/>
                    <a:moveTo>
                      <a:pt x="29" y="89"/>
                    </a:moveTo>
                    <a:cubicBezTo>
                      <a:pt x="33" y="73"/>
                      <a:pt x="33" y="73"/>
                      <a:pt x="33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9" y="89"/>
                      <a:pt x="59" y="89"/>
                      <a:pt x="59" y="89"/>
                    </a:cubicBezTo>
                    <a:lnTo>
                      <a:pt x="29" y="89"/>
                    </a:ln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9"/>
              <p:cNvSpPr>
                <a:spLocks/>
              </p:cNvSpPr>
              <p:nvPr/>
            </p:nvSpPr>
            <p:spPr bwMode="auto">
              <a:xfrm>
                <a:off x="-582245" y="4372495"/>
                <a:ext cx="115888" cy="295275"/>
              </a:xfrm>
              <a:custGeom>
                <a:avLst/>
                <a:gdLst>
                  <a:gd name="T0" fmla="*/ 2147483646 w 31"/>
                  <a:gd name="T1" fmla="*/ 2147483646 h 79"/>
                  <a:gd name="T2" fmla="*/ 2147483646 w 31"/>
                  <a:gd name="T3" fmla="*/ 2147483646 h 79"/>
                  <a:gd name="T4" fmla="*/ 2147483646 w 31"/>
                  <a:gd name="T5" fmla="*/ 2147483646 h 79"/>
                  <a:gd name="T6" fmla="*/ 2147483646 w 31"/>
                  <a:gd name="T7" fmla="*/ 2147483646 h 79"/>
                  <a:gd name="T8" fmla="*/ 2147483646 w 31"/>
                  <a:gd name="T9" fmla="*/ 2147483646 h 79"/>
                  <a:gd name="T10" fmla="*/ 2147483646 w 31"/>
                  <a:gd name="T11" fmla="*/ 2147483646 h 79"/>
                  <a:gd name="T12" fmla="*/ 2147483646 w 31"/>
                  <a:gd name="T13" fmla="*/ 2147483646 h 79"/>
                  <a:gd name="T14" fmla="*/ 2147483646 w 31"/>
                  <a:gd name="T15" fmla="*/ 2147483646 h 79"/>
                  <a:gd name="T16" fmla="*/ 2147483646 w 31"/>
                  <a:gd name="T17" fmla="*/ 2147483646 h 79"/>
                  <a:gd name="T18" fmla="*/ 2147483646 w 31"/>
                  <a:gd name="T19" fmla="*/ 2147483646 h 79"/>
                  <a:gd name="T20" fmla="*/ 2147483646 w 31"/>
                  <a:gd name="T21" fmla="*/ 2147483646 h 79"/>
                  <a:gd name="T22" fmla="*/ 2147483646 w 31"/>
                  <a:gd name="T23" fmla="*/ 2147483646 h 79"/>
                  <a:gd name="T24" fmla="*/ 2147483646 w 31"/>
                  <a:gd name="T25" fmla="*/ 2147483646 h 79"/>
                  <a:gd name="T26" fmla="*/ 2147483646 w 31"/>
                  <a:gd name="T27" fmla="*/ 2147483646 h 79"/>
                  <a:gd name="T28" fmla="*/ 2147483646 w 31"/>
                  <a:gd name="T29" fmla="*/ 2147483646 h 79"/>
                  <a:gd name="T30" fmla="*/ 2147483646 w 31"/>
                  <a:gd name="T31" fmla="*/ 2147483646 h 79"/>
                  <a:gd name="T32" fmla="*/ 2147483646 w 31"/>
                  <a:gd name="T33" fmla="*/ 2147483646 h 79"/>
                  <a:gd name="T34" fmla="*/ 2147483646 w 31"/>
                  <a:gd name="T35" fmla="*/ 2147483646 h 79"/>
                  <a:gd name="T36" fmla="*/ 2147483646 w 31"/>
                  <a:gd name="T37" fmla="*/ 2147483646 h 79"/>
                  <a:gd name="T38" fmla="*/ 2147483646 w 31"/>
                  <a:gd name="T39" fmla="*/ 2147483646 h 79"/>
                  <a:gd name="T40" fmla="*/ 2147483646 w 31"/>
                  <a:gd name="T41" fmla="*/ 2147483646 h 79"/>
                  <a:gd name="T42" fmla="*/ 2147483646 w 31"/>
                  <a:gd name="T43" fmla="*/ 2147483646 h 79"/>
                  <a:gd name="T44" fmla="*/ 2147483646 w 31"/>
                  <a:gd name="T45" fmla="*/ 2147483646 h 79"/>
                  <a:gd name="T46" fmla="*/ 2147483646 w 31"/>
                  <a:gd name="T47" fmla="*/ 2147483646 h 7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1"/>
                  <a:gd name="T73" fmla="*/ 0 h 79"/>
                  <a:gd name="T74" fmla="*/ 31 w 31"/>
                  <a:gd name="T75" fmla="*/ 79 h 7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1" h="79">
                    <a:moveTo>
                      <a:pt x="6" y="78"/>
                    </a:moveTo>
                    <a:cubicBezTo>
                      <a:pt x="3" y="75"/>
                      <a:pt x="2" y="70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13" y="56"/>
                      <a:pt x="15" y="47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26"/>
                      <a:pt x="4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0"/>
                      <a:pt x="10" y="0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31" y="16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51"/>
                      <a:pt x="27" y="64"/>
                      <a:pt x="17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8"/>
                      <a:pt x="14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9" y="79"/>
                      <a:pt x="8" y="79"/>
                      <a:pt x="6" y="78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0"/>
              <p:cNvSpPr>
                <a:spLocks/>
              </p:cNvSpPr>
              <p:nvPr/>
            </p:nvSpPr>
            <p:spPr bwMode="auto">
              <a:xfrm>
                <a:off x="-507633" y="4285183"/>
                <a:ext cx="157163" cy="461963"/>
              </a:xfrm>
              <a:custGeom>
                <a:avLst/>
                <a:gdLst>
                  <a:gd name="T0" fmla="*/ 2147483646 w 42"/>
                  <a:gd name="T1" fmla="*/ 2147483646 h 123"/>
                  <a:gd name="T2" fmla="*/ 2147483646 w 42"/>
                  <a:gd name="T3" fmla="*/ 2147483646 h 123"/>
                  <a:gd name="T4" fmla="*/ 2147483646 w 42"/>
                  <a:gd name="T5" fmla="*/ 2147483646 h 123"/>
                  <a:gd name="T6" fmla="*/ 2147483646 w 42"/>
                  <a:gd name="T7" fmla="*/ 2147483646 h 123"/>
                  <a:gd name="T8" fmla="*/ 2147483646 w 42"/>
                  <a:gd name="T9" fmla="*/ 2147483646 h 123"/>
                  <a:gd name="T10" fmla="*/ 2147483646 w 42"/>
                  <a:gd name="T11" fmla="*/ 2147483646 h 123"/>
                  <a:gd name="T12" fmla="*/ 2147483646 w 42"/>
                  <a:gd name="T13" fmla="*/ 2147483646 h 123"/>
                  <a:gd name="T14" fmla="*/ 2147483646 w 42"/>
                  <a:gd name="T15" fmla="*/ 2147483646 h 123"/>
                  <a:gd name="T16" fmla="*/ 2147483646 w 42"/>
                  <a:gd name="T17" fmla="*/ 2147483646 h 123"/>
                  <a:gd name="T18" fmla="*/ 2147483646 w 42"/>
                  <a:gd name="T19" fmla="*/ 2147483646 h 123"/>
                  <a:gd name="T20" fmla="*/ 2147483646 w 42"/>
                  <a:gd name="T21" fmla="*/ 2147483646 h 123"/>
                  <a:gd name="T22" fmla="*/ 2147483646 w 42"/>
                  <a:gd name="T23" fmla="*/ 2147483646 h 123"/>
                  <a:gd name="T24" fmla="*/ 2147483646 w 42"/>
                  <a:gd name="T25" fmla="*/ 2147483646 h 123"/>
                  <a:gd name="T26" fmla="*/ 2147483646 w 42"/>
                  <a:gd name="T27" fmla="*/ 2147483646 h 123"/>
                  <a:gd name="T28" fmla="*/ 2147483646 w 42"/>
                  <a:gd name="T29" fmla="*/ 2147483646 h 123"/>
                  <a:gd name="T30" fmla="*/ 2147483646 w 42"/>
                  <a:gd name="T31" fmla="*/ 2147483646 h 123"/>
                  <a:gd name="T32" fmla="*/ 2147483646 w 42"/>
                  <a:gd name="T33" fmla="*/ 2147483646 h 123"/>
                  <a:gd name="T34" fmla="*/ 2147483646 w 42"/>
                  <a:gd name="T35" fmla="*/ 2147483646 h 123"/>
                  <a:gd name="T36" fmla="*/ 2147483646 w 42"/>
                  <a:gd name="T37" fmla="*/ 2147483646 h 123"/>
                  <a:gd name="T38" fmla="*/ 2147483646 w 42"/>
                  <a:gd name="T39" fmla="*/ 2147483646 h 123"/>
                  <a:gd name="T40" fmla="*/ 2147483646 w 42"/>
                  <a:gd name="T41" fmla="*/ 2147483646 h 1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2"/>
                  <a:gd name="T64" fmla="*/ 0 h 123"/>
                  <a:gd name="T65" fmla="*/ 42 w 42"/>
                  <a:gd name="T66" fmla="*/ 123 h 12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2" h="123">
                    <a:moveTo>
                      <a:pt x="10" y="121"/>
                    </a:moveTo>
                    <a:cubicBezTo>
                      <a:pt x="7" y="119"/>
                      <a:pt x="6" y="114"/>
                      <a:pt x="8" y="110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22" y="92"/>
                      <a:pt x="26" y="77"/>
                      <a:pt x="26" y="64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38"/>
                      <a:pt x="9" y="19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2"/>
                      <a:pt x="0" y="7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41" y="26"/>
                      <a:pt x="42" y="64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80"/>
                      <a:pt x="36" y="100"/>
                      <a:pt x="21" y="120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9" y="122"/>
                      <a:pt x="17" y="123"/>
                      <a:pt x="15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3" y="123"/>
                      <a:pt x="11" y="122"/>
                      <a:pt x="10" y="121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11"/>
              <p:cNvSpPr>
                <a:spLocks/>
              </p:cNvSpPr>
              <p:nvPr/>
            </p:nvSpPr>
            <p:spPr bwMode="auto">
              <a:xfrm>
                <a:off x="-860058" y="4372495"/>
                <a:ext cx="120650" cy="295275"/>
              </a:xfrm>
              <a:custGeom>
                <a:avLst/>
                <a:gdLst>
                  <a:gd name="T0" fmla="*/ 2147483646 w 32"/>
                  <a:gd name="T1" fmla="*/ 2147483646 h 79"/>
                  <a:gd name="T2" fmla="*/ 0 w 32"/>
                  <a:gd name="T3" fmla="*/ 2147483646 h 79"/>
                  <a:gd name="T4" fmla="*/ 0 w 32"/>
                  <a:gd name="T5" fmla="*/ 2147483646 h 79"/>
                  <a:gd name="T6" fmla="*/ 0 w 32"/>
                  <a:gd name="T7" fmla="*/ 2147483646 h 79"/>
                  <a:gd name="T8" fmla="*/ 0 w 32"/>
                  <a:gd name="T9" fmla="*/ 2147483646 h 79"/>
                  <a:gd name="T10" fmla="*/ 2147483646 w 32"/>
                  <a:gd name="T11" fmla="*/ 2147483646 h 79"/>
                  <a:gd name="T12" fmla="*/ 2147483646 w 32"/>
                  <a:gd name="T13" fmla="*/ 2147483646 h 79"/>
                  <a:gd name="T14" fmla="*/ 2147483646 w 32"/>
                  <a:gd name="T15" fmla="*/ 2147483646 h 79"/>
                  <a:gd name="T16" fmla="*/ 2147483646 w 32"/>
                  <a:gd name="T17" fmla="*/ 2147483646 h 79"/>
                  <a:gd name="T18" fmla="*/ 2147483646 w 32"/>
                  <a:gd name="T19" fmla="*/ 2147483646 h 79"/>
                  <a:gd name="T20" fmla="*/ 2147483646 w 32"/>
                  <a:gd name="T21" fmla="*/ 2147483646 h 79"/>
                  <a:gd name="T22" fmla="*/ 2147483646 w 32"/>
                  <a:gd name="T23" fmla="*/ 2147483646 h 79"/>
                  <a:gd name="T24" fmla="*/ 2147483646 w 32"/>
                  <a:gd name="T25" fmla="*/ 2147483646 h 79"/>
                  <a:gd name="T26" fmla="*/ 2147483646 w 32"/>
                  <a:gd name="T27" fmla="*/ 2147483646 h 79"/>
                  <a:gd name="T28" fmla="*/ 2147483646 w 32"/>
                  <a:gd name="T29" fmla="*/ 2147483646 h 79"/>
                  <a:gd name="T30" fmla="*/ 2147483646 w 32"/>
                  <a:gd name="T31" fmla="*/ 2147483646 h 79"/>
                  <a:gd name="T32" fmla="*/ 2147483646 w 32"/>
                  <a:gd name="T33" fmla="*/ 2147483646 h 79"/>
                  <a:gd name="T34" fmla="*/ 2147483646 w 32"/>
                  <a:gd name="T35" fmla="*/ 2147483646 h 79"/>
                  <a:gd name="T36" fmla="*/ 2147483646 w 32"/>
                  <a:gd name="T37" fmla="*/ 2147483646 h 79"/>
                  <a:gd name="T38" fmla="*/ 2147483646 w 32"/>
                  <a:gd name="T39" fmla="*/ 2147483646 h 79"/>
                  <a:gd name="T40" fmla="*/ 2147483646 w 32"/>
                  <a:gd name="T41" fmla="*/ 2147483646 h 79"/>
                  <a:gd name="T42" fmla="*/ 2147483646 w 32"/>
                  <a:gd name="T43" fmla="*/ 2147483646 h 79"/>
                  <a:gd name="T44" fmla="*/ 2147483646 w 32"/>
                  <a:gd name="T45" fmla="*/ 2147483646 h 79"/>
                  <a:gd name="T46" fmla="*/ 2147483646 w 32"/>
                  <a:gd name="T47" fmla="*/ 2147483646 h 79"/>
                  <a:gd name="T48" fmla="*/ 2147483646 w 32"/>
                  <a:gd name="T49" fmla="*/ 2147483646 h 79"/>
                  <a:gd name="T50" fmla="*/ 2147483646 w 32"/>
                  <a:gd name="T51" fmla="*/ 2147483646 h 79"/>
                  <a:gd name="T52" fmla="*/ 2147483646 w 32"/>
                  <a:gd name="T53" fmla="*/ 2147483646 h 79"/>
                  <a:gd name="T54" fmla="*/ 2147483646 w 32"/>
                  <a:gd name="T55" fmla="*/ 2147483646 h 79"/>
                  <a:gd name="T56" fmla="*/ 2147483646 w 32"/>
                  <a:gd name="T57" fmla="*/ 2147483646 h 7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2"/>
                  <a:gd name="T88" fmla="*/ 0 h 79"/>
                  <a:gd name="T89" fmla="*/ 32 w 32"/>
                  <a:gd name="T90" fmla="*/ 79 h 7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2" h="79">
                    <a:moveTo>
                      <a:pt x="14" y="76"/>
                    </a:moveTo>
                    <a:cubicBezTo>
                      <a:pt x="4" y="64"/>
                      <a:pt x="0" y="51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" y="16"/>
                      <a:pt x="17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1" y="0"/>
                      <a:pt x="26" y="0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2" y="7"/>
                      <a:pt x="31" y="12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8"/>
                      <a:pt x="24" y="19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26"/>
                      <a:pt x="16" y="32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7"/>
                      <a:pt x="18" y="56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9" y="70"/>
                      <a:pt x="28" y="75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3" y="79"/>
                      <a:pt x="22" y="79"/>
                      <a:pt x="20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18" y="79"/>
                      <a:pt x="15" y="78"/>
                      <a:pt x="14" y="76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12"/>
              <p:cNvSpPr>
                <a:spLocks/>
              </p:cNvSpPr>
              <p:nvPr/>
            </p:nvSpPr>
            <p:spPr bwMode="auto">
              <a:xfrm>
                <a:off x="-972770" y="4285183"/>
                <a:ext cx="153988" cy="461963"/>
              </a:xfrm>
              <a:custGeom>
                <a:avLst/>
                <a:gdLst>
                  <a:gd name="T0" fmla="*/ 2147483646 w 41"/>
                  <a:gd name="T1" fmla="*/ 2147483646 h 123"/>
                  <a:gd name="T2" fmla="*/ 0 w 41"/>
                  <a:gd name="T3" fmla="*/ 2147483646 h 123"/>
                  <a:gd name="T4" fmla="*/ 0 w 41"/>
                  <a:gd name="T5" fmla="*/ 2147483646 h 123"/>
                  <a:gd name="T6" fmla="*/ 2147483646 w 41"/>
                  <a:gd name="T7" fmla="*/ 2147483646 h 123"/>
                  <a:gd name="T8" fmla="*/ 2147483646 w 41"/>
                  <a:gd name="T9" fmla="*/ 2147483646 h 123"/>
                  <a:gd name="T10" fmla="*/ 2147483646 w 41"/>
                  <a:gd name="T11" fmla="*/ 2147483646 h 123"/>
                  <a:gd name="T12" fmla="*/ 2147483646 w 41"/>
                  <a:gd name="T13" fmla="*/ 2147483646 h 123"/>
                  <a:gd name="T14" fmla="*/ 2147483646 w 41"/>
                  <a:gd name="T15" fmla="*/ 2147483646 h 123"/>
                  <a:gd name="T16" fmla="*/ 2147483646 w 41"/>
                  <a:gd name="T17" fmla="*/ 2147483646 h 123"/>
                  <a:gd name="T18" fmla="*/ 2147483646 w 41"/>
                  <a:gd name="T19" fmla="*/ 2147483646 h 123"/>
                  <a:gd name="T20" fmla="*/ 2147483646 w 41"/>
                  <a:gd name="T21" fmla="*/ 2147483646 h 123"/>
                  <a:gd name="T22" fmla="*/ 2147483646 w 41"/>
                  <a:gd name="T23" fmla="*/ 2147483646 h 123"/>
                  <a:gd name="T24" fmla="*/ 2147483646 w 41"/>
                  <a:gd name="T25" fmla="*/ 2147483646 h 123"/>
                  <a:gd name="T26" fmla="*/ 2147483646 w 41"/>
                  <a:gd name="T27" fmla="*/ 2147483646 h 123"/>
                  <a:gd name="T28" fmla="*/ 2147483646 w 41"/>
                  <a:gd name="T29" fmla="*/ 2147483646 h 123"/>
                  <a:gd name="T30" fmla="*/ 2147483646 w 41"/>
                  <a:gd name="T31" fmla="*/ 2147483646 h 123"/>
                  <a:gd name="T32" fmla="*/ 2147483646 w 41"/>
                  <a:gd name="T33" fmla="*/ 2147483646 h 123"/>
                  <a:gd name="T34" fmla="*/ 2147483646 w 41"/>
                  <a:gd name="T35" fmla="*/ 2147483646 h 123"/>
                  <a:gd name="T36" fmla="*/ 2147483646 w 41"/>
                  <a:gd name="T37" fmla="*/ 2147483646 h 123"/>
                  <a:gd name="T38" fmla="*/ 2147483646 w 41"/>
                  <a:gd name="T39" fmla="*/ 2147483646 h 123"/>
                  <a:gd name="T40" fmla="*/ 2147483646 w 41"/>
                  <a:gd name="T41" fmla="*/ 2147483646 h 123"/>
                  <a:gd name="T42" fmla="*/ 2147483646 w 41"/>
                  <a:gd name="T43" fmla="*/ 2147483646 h 123"/>
                  <a:gd name="T44" fmla="*/ 2147483646 w 41"/>
                  <a:gd name="T45" fmla="*/ 2147483646 h 123"/>
                  <a:gd name="T46" fmla="*/ 2147483646 w 41"/>
                  <a:gd name="T47" fmla="*/ 2147483646 h 123"/>
                  <a:gd name="T48" fmla="*/ 2147483646 w 41"/>
                  <a:gd name="T49" fmla="*/ 2147483646 h 12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1"/>
                  <a:gd name="T76" fmla="*/ 0 h 123"/>
                  <a:gd name="T77" fmla="*/ 41 w 41"/>
                  <a:gd name="T78" fmla="*/ 123 h 12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1" h="123">
                    <a:moveTo>
                      <a:pt x="20" y="120"/>
                    </a:moveTo>
                    <a:cubicBezTo>
                      <a:pt x="5" y="100"/>
                      <a:pt x="0" y="80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6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30" y="0"/>
                      <a:pt x="35" y="0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41" y="7"/>
                      <a:pt x="41" y="12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6" y="16"/>
                      <a:pt x="35" y="17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2" y="20"/>
                      <a:pt x="29" y="23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1" y="37"/>
                      <a:pt x="15" y="49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77"/>
                      <a:pt x="20" y="92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5" y="114"/>
                      <a:pt x="35" y="119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0" y="122"/>
                      <a:pt x="28" y="123"/>
                      <a:pt x="27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4" y="123"/>
                      <a:pt x="22" y="122"/>
                      <a:pt x="20" y="12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Oval 13"/>
              <p:cNvSpPr>
                <a:spLocks noChangeArrowheads="1"/>
              </p:cNvSpPr>
              <p:nvPr/>
            </p:nvSpPr>
            <p:spPr bwMode="auto">
              <a:xfrm>
                <a:off x="-717183" y="4469333"/>
                <a:ext cx="107950" cy="109538"/>
              </a:xfrm>
              <a:prstGeom prst="ellipse">
                <a:avLst/>
              </a:pr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140000"/>
                  </a:lnSpc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lnSpc>
                    <a:spcPct val="140000"/>
                  </a:lnSpc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2pPr>
                <a:lvl3pPr marL="1143000" indent="-228600">
                  <a:lnSpc>
                    <a:spcPct val="140000"/>
                  </a:lnSpc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3pPr>
                <a:lvl4pPr marL="1600200" indent="-228600">
                  <a:lnSpc>
                    <a:spcPct val="140000"/>
                  </a:lnSpc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4pPr>
                <a:lvl5pPr marL="2057400" indent="-228600">
                  <a:lnSpc>
                    <a:spcPct val="140000"/>
                  </a:lnSpc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5pPr>
                <a:lvl6pPr marL="2514600" indent="-228600" eaLnBrk="0" fontAlgn="base" hangingPunct="0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6pPr>
                <a:lvl7pPr marL="2971800" indent="-228600" eaLnBrk="0" fontAlgn="base" hangingPunct="0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7pPr>
                <a:lvl8pPr marL="3429000" indent="-228600" eaLnBrk="0" fontAlgn="base" hangingPunct="0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8pPr>
                <a:lvl9pPr marL="3886200" indent="-228600" eaLnBrk="0" fontAlgn="base" hangingPunct="0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</a:pPr>
                <a:endParaRPr lang="zh-CN" altLang="en-US" sz="120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 flipH="1">
              <a:off x="1379171" y="2548423"/>
              <a:ext cx="893046" cy="46197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379171" y="1967299"/>
              <a:ext cx="889942" cy="51168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480725" y="1926168"/>
              <a:ext cx="888071" cy="51285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493535" y="2495900"/>
              <a:ext cx="876363" cy="4997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3618472" y="1927171"/>
              <a:ext cx="977459" cy="53833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3607920" y="2720309"/>
              <a:ext cx="1083610" cy="3110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2630056" y="2280140"/>
              <a:ext cx="1008609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Discover RLF</a:t>
              </a:r>
              <a:endParaRPr lang="zh-CN" altLang="en-US" sz="1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椭圆 23"/>
            <p:cNvSpPr/>
            <p:nvPr/>
          </p:nvSpPr>
          <p:spPr bwMode="auto">
            <a:xfrm>
              <a:off x="1172815" y="1835838"/>
              <a:ext cx="314391" cy="31259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2"/>
                  </a:solidFill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1</a:t>
              </a:r>
              <a:endPara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" name="椭圆 24"/>
            <p:cNvSpPr/>
            <p:nvPr/>
          </p:nvSpPr>
          <p:spPr bwMode="auto">
            <a:xfrm>
              <a:off x="1128252" y="2873053"/>
              <a:ext cx="314391" cy="31259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2"/>
                  </a:solidFill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2</a:t>
              </a:r>
              <a:endPara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6" name="椭圆 25"/>
            <p:cNvSpPr/>
            <p:nvPr/>
          </p:nvSpPr>
          <p:spPr bwMode="auto">
            <a:xfrm>
              <a:off x="2220062" y="2339553"/>
              <a:ext cx="314391" cy="31259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2"/>
                  </a:solidFill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3</a:t>
              </a:r>
              <a:endPara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3343692" y="1783268"/>
              <a:ext cx="314391" cy="31259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2"/>
                  </a:solidFill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4</a:t>
              </a:r>
              <a:endPara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8" name="椭圆 27"/>
            <p:cNvSpPr/>
            <p:nvPr/>
          </p:nvSpPr>
          <p:spPr bwMode="auto">
            <a:xfrm>
              <a:off x="3343576" y="2873173"/>
              <a:ext cx="314391" cy="31259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2"/>
                  </a:solidFill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5</a:t>
              </a:r>
              <a:endPara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555918" y="1710465"/>
              <a:ext cx="2951205" cy="564137"/>
            </a:xfrm>
            <a:custGeom>
              <a:avLst/>
              <a:gdLst>
                <a:gd name="connsiteX0" fmla="*/ 0 w 2319867"/>
                <a:gd name="connsiteY0" fmla="*/ 160979 h 443454"/>
                <a:gd name="connsiteX1" fmla="*/ 575734 w 2319867"/>
                <a:gd name="connsiteY1" fmla="*/ 440379 h 443454"/>
                <a:gd name="connsiteX2" fmla="*/ 1490134 w 2319867"/>
                <a:gd name="connsiteY2" fmla="*/ 113 h 443454"/>
                <a:gd name="connsiteX3" fmla="*/ 2319867 w 2319867"/>
                <a:gd name="connsiteY3" fmla="*/ 406513 h 44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9867" h="443454">
                  <a:moveTo>
                    <a:pt x="0" y="160979"/>
                  </a:moveTo>
                  <a:cubicBezTo>
                    <a:pt x="163689" y="314084"/>
                    <a:pt x="327378" y="467190"/>
                    <a:pt x="575734" y="440379"/>
                  </a:cubicBezTo>
                  <a:cubicBezTo>
                    <a:pt x="824090" y="413568"/>
                    <a:pt x="1199445" y="5757"/>
                    <a:pt x="1490134" y="113"/>
                  </a:cubicBezTo>
                  <a:cubicBezTo>
                    <a:pt x="1780823" y="-5531"/>
                    <a:pt x="2050345" y="200491"/>
                    <a:pt x="2319867" y="406513"/>
                  </a:cubicBezTo>
                </a:path>
              </a:pathLst>
            </a:custGeom>
            <a:noFill/>
            <a:ln w="38100">
              <a:solidFill>
                <a:srgbClr val="00B05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1545148" y="2098360"/>
              <a:ext cx="3080453" cy="1175880"/>
            </a:xfrm>
            <a:custGeom>
              <a:avLst/>
              <a:gdLst>
                <a:gd name="connsiteX0" fmla="*/ 0 w 2421466"/>
                <a:gd name="connsiteY0" fmla="*/ 0 h 924329"/>
                <a:gd name="connsiteX1" fmla="*/ 660400 w 2421466"/>
                <a:gd name="connsiteY1" fmla="*/ 516467 h 924329"/>
                <a:gd name="connsiteX2" fmla="*/ 1524000 w 2421466"/>
                <a:gd name="connsiteY2" fmla="*/ 922867 h 924329"/>
                <a:gd name="connsiteX3" fmla="*/ 2421466 w 2421466"/>
                <a:gd name="connsiteY3" fmla="*/ 626533 h 92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1466" h="924329">
                  <a:moveTo>
                    <a:pt x="0" y="0"/>
                  </a:moveTo>
                  <a:cubicBezTo>
                    <a:pt x="203200" y="181328"/>
                    <a:pt x="406400" y="362656"/>
                    <a:pt x="660400" y="516467"/>
                  </a:cubicBezTo>
                  <a:cubicBezTo>
                    <a:pt x="914400" y="670278"/>
                    <a:pt x="1230489" y="904523"/>
                    <a:pt x="1524000" y="922867"/>
                  </a:cubicBezTo>
                  <a:cubicBezTo>
                    <a:pt x="1817511" y="941211"/>
                    <a:pt x="2119488" y="783872"/>
                    <a:pt x="2421466" y="626533"/>
                  </a:cubicBezTo>
                </a:path>
              </a:pathLst>
            </a:custGeom>
            <a:noFill/>
            <a:ln w="38100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3736824" y="1468141"/>
              <a:ext cx="745525" cy="3447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Path1</a:t>
              </a:r>
              <a:endParaRPr lang="zh-CN" altLang="en-US" sz="10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736824" y="3190618"/>
              <a:ext cx="745525" cy="3447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Path2</a:t>
              </a:r>
              <a:endParaRPr lang="zh-CN" altLang="en-US" sz="10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乘号 32"/>
            <p:cNvSpPr/>
            <p:nvPr/>
          </p:nvSpPr>
          <p:spPr>
            <a:xfrm>
              <a:off x="2881715" y="2063113"/>
              <a:ext cx="209021" cy="217642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45" name="矩形 44"/>
            <p:cNvSpPr/>
            <p:nvPr/>
          </p:nvSpPr>
          <p:spPr>
            <a:xfrm>
              <a:off x="1785740" y="2953664"/>
              <a:ext cx="90922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Path Switch</a:t>
              </a:r>
              <a:endParaRPr lang="zh-CN" altLang="en-US" sz="1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6" name="直接箭头连接符 5"/>
            <p:cNvCxnSpPr>
              <a:endCxn id="26" idx="4"/>
            </p:cNvCxnSpPr>
            <p:nvPr/>
          </p:nvCxnSpPr>
          <p:spPr>
            <a:xfrm flipV="1">
              <a:off x="2220062" y="2652147"/>
              <a:ext cx="157196" cy="32090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6594544" y="1400549"/>
            <a:ext cx="4016321" cy="2067186"/>
            <a:chOff x="1128252" y="1468141"/>
            <a:chExt cx="4016321" cy="2067186"/>
          </a:xfrm>
        </p:grpSpPr>
        <p:grpSp>
          <p:nvGrpSpPr>
            <p:cNvPr id="47" name="组合 1044"/>
            <p:cNvGrpSpPr>
              <a:grpSpLocks/>
            </p:cNvGrpSpPr>
            <p:nvPr/>
          </p:nvGrpSpPr>
          <p:grpSpPr bwMode="auto">
            <a:xfrm>
              <a:off x="4528698" y="2110366"/>
              <a:ext cx="615875" cy="823861"/>
              <a:chOff x="-972770" y="4285183"/>
              <a:chExt cx="622300" cy="817563"/>
            </a:xfrm>
          </p:grpSpPr>
          <p:sp>
            <p:nvSpPr>
              <p:cNvPr id="67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-972770" y="4293120"/>
                <a:ext cx="619125" cy="80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6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7"/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6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8"/>
              <p:cNvSpPr>
                <a:spLocks noEditPoints="1"/>
              </p:cNvSpPr>
              <p:nvPr/>
            </p:nvSpPr>
            <p:spPr bwMode="auto">
              <a:xfrm>
                <a:off x="-826720" y="4637608"/>
                <a:ext cx="330200" cy="465138"/>
              </a:xfrm>
              <a:custGeom>
                <a:avLst/>
                <a:gdLst>
                  <a:gd name="T0" fmla="*/ 2147483646 w 88"/>
                  <a:gd name="T1" fmla="*/ 2147483646 h 124"/>
                  <a:gd name="T2" fmla="*/ 2147483646 w 88"/>
                  <a:gd name="T3" fmla="*/ 2147483646 h 124"/>
                  <a:gd name="T4" fmla="*/ 2147483646 w 88"/>
                  <a:gd name="T5" fmla="*/ 2147483646 h 124"/>
                  <a:gd name="T6" fmla="*/ 2147483646 w 88"/>
                  <a:gd name="T7" fmla="*/ 2147483646 h 124"/>
                  <a:gd name="T8" fmla="*/ 2147483646 w 88"/>
                  <a:gd name="T9" fmla="*/ 0 h 124"/>
                  <a:gd name="T10" fmla="*/ 2147483646 w 88"/>
                  <a:gd name="T11" fmla="*/ 0 h 124"/>
                  <a:gd name="T12" fmla="*/ 2147483646 w 88"/>
                  <a:gd name="T13" fmla="*/ 0 h 124"/>
                  <a:gd name="T14" fmla="*/ 2147483646 w 88"/>
                  <a:gd name="T15" fmla="*/ 2147483646 h 124"/>
                  <a:gd name="T16" fmla="*/ 2147483646 w 88"/>
                  <a:gd name="T17" fmla="*/ 2147483646 h 124"/>
                  <a:gd name="T18" fmla="*/ 0 w 88"/>
                  <a:gd name="T19" fmla="*/ 2147483646 h 124"/>
                  <a:gd name="T20" fmla="*/ 2147483646 w 88"/>
                  <a:gd name="T21" fmla="*/ 2147483646 h 124"/>
                  <a:gd name="T22" fmla="*/ 2147483646 w 88"/>
                  <a:gd name="T23" fmla="*/ 2147483646 h 124"/>
                  <a:gd name="T24" fmla="*/ 2147483646 w 88"/>
                  <a:gd name="T25" fmla="*/ 2147483646 h 124"/>
                  <a:gd name="T26" fmla="*/ 2147483646 w 88"/>
                  <a:gd name="T27" fmla="*/ 2147483646 h 124"/>
                  <a:gd name="T28" fmla="*/ 2147483646 w 88"/>
                  <a:gd name="T29" fmla="*/ 2147483646 h 124"/>
                  <a:gd name="T30" fmla="*/ 2147483646 w 88"/>
                  <a:gd name="T31" fmla="*/ 2147483646 h 124"/>
                  <a:gd name="T32" fmla="*/ 2147483646 w 88"/>
                  <a:gd name="T33" fmla="*/ 2147483646 h 124"/>
                  <a:gd name="T34" fmla="*/ 2147483646 w 88"/>
                  <a:gd name="T35" fmla="*/ 2147483646 h 124"/>
                  <a:gd name="T36" fmla="*/ 2147483646 w 88"/>
                  <a:gd name="T37" fmla="*/ 2147483646 h 124"/>
                  <a:gd name="T38" fmla="*/ 2147483646 w 88"/>
                  <a:gd name="T39" fmla="*/ 2147483646 h 124"/>
                  <a:gd name="T40" fmla="*/ 2147483646 w 88"/>
                  <a:gd name="T41" fmla="*/ 2147483646 h 124"/>
                  <a:gd name="T42" fmla="*/ 2147483646 w 88"/>
                  <a:gd name="T43" fmla="*/ 2147483646 h 124"/>
                  <a:gd name="T44" fmla="*/ 2147483646 w 88"/>
                  <a:gd name="T45" fmla="*/ 2147483646 h 12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8"/>
                  <a:gd name="T70" fmla="*/ 0 h 124"/>
                  <a:gd name="T71" fmla="*/ 88 w 88"/>
                  <a:gd name="T72" fmla="*/ 124 h 12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8" h="124">
                    <a:moveTo>
                      <a:pt x="69" y="124"/>
                    </a:moveTo>
                    <a:cubicBezTo>
                      <a:pt x="88" y="124"/>
                      <a:pt x="88" y="124"/>
                      <a:pt x="88" y="124"/>
                    </a:cubicBezTo>
                    <a:cubicBezTo>
                      <a:pt x="87" y="123"/>
                      <a:pt x="87" y="121"/>
                      <a:pt x="87" y="120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2"/>
                      <a:pt x="47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0" y="0"/>
                      <a:pt x="37" y="2"/>
                      <a:pt x="36" y="6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0" y="121"/>
                      <a:pt x="0" y="123"/>
                      <a:pt x="0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64" y="107"/>
                      <a:pt x="64" y="107"/>
                      <a:pt x="64" y="107"/>
                    </a:cubicBezTo>
                    <a:lnTo>
                      <a:pt x="69" y="124"/>
                    </a:lnTo>
                    <a:close/>
                    <a:moveTo>
                      <a:pt x="48" y="55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40"/>
                      <a:pt x="44" y="40"/>
                      <a:pt x="44" y="40"/>
                    </a:cubicBezTo>
                    <a:lnTo>
                      <a:pt x="48" y="55"/>
                    </a:lnTo>
                    <a:close/>
                    <a:moveTo>
                      <a:pt x="29" y="89"/>
                    </a:moveTo>
                    <a:cubicBezTo>
                      <a:pt x="33" y="73"/>
                      <a:pt x="33" y="73"/>
                      <a:pt x="33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9" y="89"/>
                      <a:pt x="59" y="89"/>
                      <a:pt x="59" y="89"/>
                    </a:cubicBezTo>
                    <a:lnTo>
                      <a:pt x="29" y="89"/>
                    </a:ln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9"/>
              <p:cNvSpPr>
                <a:spLocks/>
              </p:cNvSpPr>
              <p:nvPr/>
            </p:nvSpPr>
            <p:spPr bwMode="auto">
              <a:xfrm>
                <a:off x="-582245" y="4372495"/>
                <a:ext cx="115888" cy="295275"/>
              </a:xfrm>
              <a:custGeom>
                <a:avLst/>
                <a:gdLst>
                  <a:gd name="T0" fmla="*/ 2147483646 w 31"/>
                  <a:gd name="T1" fmla="*/ 2147483646 h 79"/>
                  <a:gd name="T2" fmla="*/ 2147483646 w 31"/>
                  <a:gd name="T3" fmla="*/ 2147483646 h 79"/>
                  <a:gd name="T4" fmla="*/ 2147483646 w 31"/>
                  <a:gd name="T5" fmla="*/ 2147483646 h 79"/>
                  <a:gd name="T6" fmla="*/ 2147483646 w 31"/>
                  <a:gd name="T7" fmla="*/ 2147483646 h 79"/>
                  <a:gd name="T8" fmla="*/ 2147483646 w 31"/>
                  <a:gd name="T9" fmla="*/ 2147483646 h 79"/>
                  <a:gd name="T10" fmla="*/ 2147483646 w 31"/>
                  <a:gd name="T11" fmla="*/ 2147483646 h 79"/>
                  <a:gd name="T12" fmla="*/ 2147483646 w 31"/>
                  <a:gd name="T13" fmla="*/ 2147483646 h 79"/>
                  <a:gd name="T14" fmla="*/ 2147483646 w 31"/>
                  <a:gd name="T15" fmla="*/ 2147483646 h 79"/>
                  <a:gd name="T16" fmla="*/ 2147483646 w 31"/>
                  <a:gd name="T17" fmla="*/ 2147483646 h 79"/>
                  <a:gd name="T18" fmla="*/ 2147483646 w 31"/>
                  <a:gd name="T19" fmla="*/ 2147483646 h 79"/>
                  <a:gd name="T20" fmla="*/ 2147483646 w 31"/>
                  <a:gd name="T21" fmla="*/ 2147483646 h 79"/>
                  <a:gd name="T22" fmla="*/ 2147483646 w 31"/>
                  <a:gd name="T23" fmla="*/ 2147483646 h 79"/>
                  <a:gd name="T24" fmla="*/ 2147483646 w 31"/>
                  <a:gd name="T25" fmla="*/ 2147483646 h 79"/>
                  <a:gd name="T26" fmla="*/ 2147483646 w 31"/>
                  <a:gd name="T27" fmla="*/ 2147483646 h 79"/>
                  <a:gd name="T28" fmla="*/ 2147483646 w 31"/>
                  <a:gd name="T29" fmla="*/ 2147483646 h 79"/>
                  <a:gd name="T30" fmla="*/ 2147483646 w 31"/>
                  <a:gd name="T31" fmla="*/ 2147483646 h 79"/>
                  <a:gd name="T32" fmla="*/ 2147483646 w 31"/>
                  <a:gd name="T33" fmla="*/ 2147483646 h 79"/>
                  <a:gd name="T34" fmla="*/ 2147483646 w 31"/>
                  <a:gd name="T35" fmla="*/ 2147483646 h 79"/>
                  <a:gd name="T36" fmla="*/ 2147483646 w 31"/>
                  <a:gd name="T37" fmla="*/ 2147483646 h 79"/>
                  <a:gd name="T38" fmla="*/ 2147483646 w 31"/>
                  <a:gd name="T39" fmla="*/ 2147483646 h 79"/>
                  <a:gd name="T40" fmla="*/ 2147483646 w 31"/>
                  <a:gd name="T41" fmla="*/ 2147483646 h 79"/>
                  <a:gd name="T42" fmla="*/ 2147483646 w 31"/>
                  <a:gd name="T43" fmla="*/ 2147483646 h 79"/>
                  <a:gd name="T44" fmla="*/ 2147483646 w 31"/>
                  <a:gd name="T45" fmla="*/ 2147483646 h 79"/>
                  <a:gd name="T46" fmla="*/ 2147483646 w 31"/>
                  <a:gd name="T47" fmla="*/ 2147483646 h 7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1"/>
                  <a:gd name="T73" fmla="*/ 0 h 79"/>
                  <a:gd name="T74" fmla="*/ 31 w 31"/>
                  <a:gd name="T75" fmla="*/ 79 h 7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1" h="79">
                    <a:moveTo>
                      <a:pt x="6" y="78"/>
                    </a:moveTo>
                    <a:cubicBezTo>
                      <a:pt x="3" y="75"/>
                      <a:pt x="2" y="70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13" y="56"/>
                      <a:pt x="15" y="47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26"/>
                      <a:pt x="4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0"/>
                      <a:pt x="10" y="0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31" y="16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51"/>
                      <a:pt x="27" y="64"/>
                      <a:pt x="17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8"/>
                      <a:pt x="14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9" y="79"/>
                      <a:pt x="8" y="79"/>
                      <a:pt x="6" y="78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10"/>
              <p:cNvSpPr>
                <a:spLocks/>
              </p:cNvSpPr>
              <p:nvPr/>
            </p:nvSpPr>
            <p:spPr bwMode="auto">
              <a:xfrm>
                <a:off x="-507633" y="4285183"/>
                <a:ext cx="157163" cy="461963"/>
              </a:xfrm>
              <a:custGeom>
                <a:avLst/>
                <a:gdLst>
                  <a:gd name="T0" fmla="*/ 2147483646 w 42"/>
                  <a:gd name="T1" fmla="*/ 2147483646 h 123"/>
                  <a:gd name="T2" fmla="*/ 2147483646 w 42"/>
                  <a:gd name="T3" fmla="*/ 2147483646 h 123"/>
                  <a:gd name="T4" fmla="*/ 2147483646 w 42"/>
                  <a:gd name="T5" fmla="*/ 2147483646 h 123"/>
                  <a:gd name="T6" fmla="*/ 2147483646 w 42"/>
                  <a:gd name="T7" fmla="*/ 2147483646 h 123"/>
                  <a:gd name="T8" fmla="*/ 2147483646 w 42"/>
                  <a:gd name="T9" fmla="*/ 2147483646 h 123"/>
                  <a:gd name="T10" fmla="*/ 2147483646 w 42"/>
                  <a:gd name="T11" fmla="*/ 2147483646 h 123"/>
                  <a:gd name="T12" fmla="*/ 2147483646 w 42"/>
                  <a:gd name="T13" fmla="*/ 2147483646 h 123"/>
                  <a:gd name="T14" fmla="*/ 2147483646 w 42"/>
                  <a:gd name="T15" fmla="*/ 2147483646 h 123"/>
                  <a:gd name="T16" fmla="*/ 2147483646 w 42"/>
                  <a:gd name="T17" fmla="*/ 2147483646 h 123"/>
                  <a:gd name="T18" fmla="*/ 2147483646 w 42"/>
                  <a:gd name="T19" fmla="*/ 2147483646 h 123"/>
                  <a:gd name="T20" fmla="*/ 2147483646 w 42"/>
                  <a:gd name="T21" fmla="*/ 2147483646 h 123"/>
                  <a:gd name="T22" fmla="*/ 2147483646 w 42"/>
                  <a:gd name="T23" fmla="*/ 2147483646 h 123"/>
                  <a:gd name="T24" fmla="*/ 2147483646 w 42"/>
                  <a:gd name="T25" fmla="*/ 2147483646 h 123"/>
                  <a:gd name="T26" fmla="*/ 2147483646 w 42"/>
                  <a:gd name="T27" fmla="*/ 2147483646 h 123"/>
                  <a:gd name="T28" fmla="*/ 2147483646 w 42"/>
                  <a:gd name="T29" fmla="*/ 2147483646 h 123"/>
                  <a:gd name="T30" fmla="*/ 2147483646 w 42"/>
                  <a:gd name="T31" fmla="*/ 2147483646 h 123"/>
                  <a:gd name="T32" fmla="*/ 2147483646 w 42"/>
                  <a:gd name="T33" fmla="*/ 2147483646 h 123"/>
                  <a:gd name="T34" fmla="*/ 2147483646 w 42"/>
                  <a:gd name="T35" fmla="*/ 2147483646 h 123"/>
                  <a:gd name="T36" fmla="*/ 2147483646 w 42"/>
                  <a:gd name="T37" fmla="*/ 2147483646 h 123"/>
                  <a:gd name="T38" fmla="*/ 2147483646 w 42"/>
                  <a:gd name="T39" fmla="*/ 2147483646 h 123"/>
                  <a:gd name="T40" fmla="*/ 2147483646 w 42"/>
                  <a:gd name="T41" fmla="*/ 2147483646 h 1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2"/>
                  <a:gd name="T64" fmla="*/ 0 h 123"/>
                  <a:gd name="T65" fmla="*/ 42 w 42"/>
                  <a:gd name="T66" fmla="*/ 123 h 12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2" h="123">
                    <a:moveTo>
                      <a:pt x="10" y="121"/>
                    </a:moveTo>
                    <a:cubicBezTo>
                      <a:pt x="7" y="119"/>
                      <a:pt x="6" y="114"/>
                      <a:pt x="8" y="110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22" y="92"/>
                      <a:pt x="26" y="77"/>
                      <a:pt x="26" y="64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38"/>
                      <a:pt x="9" y="19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2"/>
                      <a:pt x="0" y="7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41" y="26"/>
                      <a:pt x="42" y="64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80"/>
                      <a:pt x="36" y="100"/>
                      <a:pt x="21" y="120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9" y="122"/>
                      <a:pt x="17" y="123"/>
                      <a:pt x="15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3" y="123"/>
                      <a:pt x="11" y="122"/>
                      <a:pt x="10" y="121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11"/>
              <p:cNvSpPr>
                <a:spLocks/>
              </p:cNvSpPr>
              <p:nvPr/>
            </p:nvSpPr>
            <p:spPr bwMode="auto">
              <a:xfrm>
                <a:off x="-860058" y="4372495"/>
                <a:ext cx="120650" cy="295275"/>
              </a:xfrm>
              <a:custGeom>
                <a:avLst/>
                <a:gdLst>
                  <a:gd name="T0" fmla="*/ 2147483646 w 32"/>
                  <a:gd name="T1" fmla="*/ 2147483646 h 79"/>
                  <a:gd name="T2" fmla="*/ 0 w 32"/>
                  <a:gd name="T3" fmla="*/ 2147483646 h 79"/>
                  <a:gd name="T4" fmla="*/ 0 w 32"/>
                  <a:gd name="T5" fmla="*/ 2147483646 h 79"/>
                  <a:gd name="T6" fmla="*/ 0 w 32"/>
                  <a:gd name="T7" fmla="*/ 2147483646 h 79"/>
                  <a:gd name="T8" fmla="*/ 0 w 32"/>
                  <a:gd name="T9" fmla="*/ 2147483646 h 79"/>
                  <a:gd name="T10" fmla="*/ 2147483646 w 32"/>
                  <a:gd name="T11" fmla="*/ 2147483646 h 79"/>
                  <a:gd name="T12" fmla="*/ 2147483646 w 32"/>
                  <a:gd name="T13" fmla="*/ 2147483646 h 79"/>
                  <a:gd name="T14" fmla="*/ 2147483646 w 32"/>
                  <a:gd name="T15" fmla="*/ 2147483646 h 79"/>
                  <a:gd name="T16" fmla="*/ 2147483646 w 32"/>
                  <a:gd name="T17" fmla="*/ 2147483646 h 79"/>
                  <a:gd name="T18" fmla="*/ 2147483646 w 32"/>
                  <a:gd name="T19" fmla="*/ 2147483646 h 79"/>
                  <a:gd name="T20" fmla="*/ 2147483646 w 32"/>
                  <a:gd name="T21" fmla="*/ 2147483646 h 79"/>
                  <a:gd name="T22" fmla="*/ 2147483646 w 32"/>
                  <a:gd name="T23" fmla="*/ 2147483646 h 79"/>
                  <a:gd name="T24" fmla="*/ 2147483646 w 32"/>
                  <a:gd name="T25" fmla="*/ 2147483646 h 79"/>
                  <a:gd name="T26" fmla="*/ 2147483646 w 32"/>
                  <a:gd name="T27" fmla="*/ 2147483646 h 79"/>
                  <a:gd name="T28" fmla="*/ 2147483646 w 32"/>
                  <a:gd name="T29" fmla="*/ 2147483646 h 79"/>
                  <a:gd name="T30" fmla="*/ 2147483646 w 32"/>
                  <a:gd name="T31" fmla="*/ 2147483646 h 79"/>
                  <a:gd name="T32" fmla="*/ 2147483646 w 32"/>
                  <a:gd name="T33" fmla="*/ 2147483646 h 79"/>
                  <a:gd name="T34" fmla="*/ 2147483646 w 32"/>
                  <a:gd name="T35" fmla="*/ 2147483646 h 79"/>
                  <a:gd name="T36" fmla="*/ 2147483646 w 32"/>
                  <a:gd name="T37" fmla="*/ 2147483646 h 79"/>
                  <a:gd name="T38" fmla="*/ 2147483646 w 32"/>
                  <a:gd name="T39" fmla="*/ 2147483646 h 79"/>
                  <a:gd name="T40" fmla="*/ 2147483646 w 32"/>
                  <a:gd name="T41" fmla="*/ 2147483646 h 79"/>
                  <a:gd name="T42" fmla="*/ 2147483646 w 32"/>
                  <a:gd name="T43" fmla="*/ 2147483646 h 79"/>
                  <a:gd name="T44" fmla="*/ 2147483646 w 32"/>
                  <a:gd name="T45" fmla="*/ 2147483646 h 79"/>
                  <a:gd name="T46" fmla="*/ 2147483646 w 32"/>
                  <a:gd name="T47" fmla="*/ 2147483646 h 79"/>
                  <a:gd name="T48" fmla="*/ 2147483646 w 32"/>
                  <a:gd name="T49" fmla="*/ 2147483646 h 79"/>
                  <a:gd name="T50" fmla="*/ 2147483646 w 32"/>
                  <a:gd name="T51" fmla="*/ 2147483646 h 79"/>
                  <a:gd name="T52" fmla="*/ 2147483646 w 32"/>
                  <a:gd name="T53" fmla="*/ 2147483646 h 79"/>
                  <a:gd name="T54" fmla="*/ 2147483646 w 32"/>
                  <a:gd name="T55" fmla="*/ 2147483646 h 79"/>
                  <a:gd name="T56" fmla="*/ 2147483646 w 32"/>
                  <a:gd name="T57" fmla="*/ 2147483646 h 7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2"/>
                  <a:gd name="T88" fmla="*/ 0 h 79"/>
                  <a:gd name="T89" fmla="*/ 32 w 32"/>
                  <a:gd name="T90" fmla="*/ 79 h 7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2" h="79">
                    <a:moveTo>
                      <a:pt x="14" y="76"/>
                    </a:moveTo>
                    <a:cubicBezTo>
                      <a:pt x="4" y="64"/>
                      <a:pt x="0" y="51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" y="16"/>
                      <a:pt x="17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1" y="0"/>
                      <a:pt x="26" y="0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2" y="7"/>
                      <a:pt x="31" y="12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8"/>
                      <a:pt x="24" y="19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26"/>
                      <a:pt x="16" y="32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7"/>
                      <a:pt x="18" y="56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9" y="70"/>
                      <a:pt x="28" y="75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3" y="79"/>
                      <a:pt x="22" y="79"/>
                      <a:pt x="20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18" y="79"/>
                      <a:pt x="15" y="78"/>
                      <a:pt x="14" y="76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12"/>
              <p:cNvSpPr>
                <a:spLocks/>
              </p:cNvSpPr>
              <p:nvPr/>
            </p:nvSpPr>
            <p:spPr bwMode="auto">
              <a:xfrm>
                <a:off x="-972770" y="4285183"/>
                <a:ext cx="153988" cy="461963"/>
              </a:xfrm>
              <a:custGeom>
                <a:avLst/>
                <a:gdLst>
                  <a:gd name="T0" fmla="*/ 2147483646 w 41"/>
                  <a:gd name="T1" fmla="*/ 2147483646 h 123"/>
                  <a:gd name="T2" fmla="*/ 0 w 41"/>
                  <a:gd name="T3" fmla="*/ 2147483646 h 123"/>
                  <a:gd name="T4" fmla="*/ 0 w 41"/>
                  <a:gd name="T5" fmla="*/ 2147483646 h 123"/>
                  <a:gd name="T6" fmla="*/ 2147483646 w 41"/>
                  <a:gd name="T7" fmla="*/ 2147483646 h 123"/>
                  <a:gd name="T8" fmla="*/ 2147483646 w 41"/>
                  <a:gd name="T9" fmla="*/ 2147483646 h 123"/>
                  <a:gd name="T10" fmla="*/ 2147483646 w 41"/>
                  <a:gd name="T11" fmla="*/ 2147483646 h 123"/>
                  <a:gd name="T12" fmla="*/ 2147483646 w 41"/>
                  <a:gd name="T13" fmla="*/ 2147483646 h 123"/>
                  <a:gd name="T14" fmla="*/ 2147483646 w 41"/>
                  <a:gd name="T15" fmla="*/ 2147483646 h 123"/>
                  <a:gd name="T16" fmla="*/ 2147483646 w 41"/>
                  <a:gd name="T17" fmla="*/ 2147483646 h 123"/>
                  <a:gd name="T18" fmla="*/ 2147483646 w 41"/>
                  <a:gd name="T19" fmla="*/ 2147483646 h 123"/>
                  <a:gd name="T20" fmla="*/ 2147483646 w 41"/>
                  <a:gd name="T21" fmla="*/ 2147483646 h 123"/>
                  <a:gd name="T22" fmla="*/ 2147483646 w 41"/>
                  <a:gd name="T23" fmla="*/ 2147483646 h 123"/>
                  <a:gd name="T24" fmla="*/ 2147483646 w 41"/>
                  <a:gd name="T25" fmla="*/ 2147483646 h 123"/>
                  <a:gd name="T26" fmla="*/ 2147483646 w 41"/>
                  <a:gd name="T27" fmla="*/ 2147483646 h 123"/>
                  <a:gd name="T28" fmla="*/ 2147483646 w 41"/>
                  <a:gd name="T29" fmla="*/ 2147483646 h 123"/>
                  <a:gd name="T30" fmla="*/ 2147483646 w 41"/>
                  <a:gd name="T31" fmla="*/ 2147483646 h 123"/>
                  <a:gd name="T32" fmla="*/ 2147483646 w 41"/>
                  <a:gd name="T33" fmla="*/ 2147483646 h 123"/>
                  <a:gd name="T34" fmla="*/ 2147483646 w 41"/>
                  <a:gd name="T35" fmla="*/ 2147483646 h 123"/>
                  <a:gd name="T36" fmla="*/ 2147483646 w 41"/>
                  <a:gd name="T37" fmla="*/ 2147483646 h 123"/>
                  <a:gd name="T38" fmla="*/ 2147483646 w 41"/>
                  <a:gd name="T39" fmla="*/ 2147483646 h 123"/>
                  <a:gd name="T40" fmla="*/ 2147483646 w 41"/>
                  <a:gd name="T41" fmla="*/ 2147483646 h 123"/>
                  <a:gd name="T42" fmla="*/ 2147483646 w 41"/>
                  <a:gd name="T43" fmla="*/ 2147483646 h 123"/>
                  <a:gd name="T44" fmla="*/ 2147483646 w 41"/>
                  <a:gd name="T45" fmla="*/ 2147483646 h 123"/>
                  <a:gd name="T46" fmla="*/ 2147483646 w 41"/>
                  <a:gd name="T47" fmla="*/ 2147483646 h 123"/>
                  <a:gd name="T48" fmla="*/ 2147483646 w 41"/>
                  <a:gd name="T49" fmla="*/ 2147483646 h 12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1"/>
                  <a:gd name="T76" fmla="*/ 0 h 123"/>
                  <a:gd name="T77" fmla="*/ 41 w 41"/>
                  <a:gd name="T78" fmla="*/ 123 h 12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1" h="123">
                    <a:moveTo>
                      <a:pt x="20" y="120"/>
                    </a:moveTo>
                    <a:cubicBezTo>
                      <a:pt x="5" y="100"/>
                      <a:pt x="0" y="80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6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30" y="0"/>
                      <a:pt x="35" y="0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41" y="7"/>
                      <a:pt x="41" y="12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6" y="16"/>
                      <a:pt x="35" y="17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2" y="20"/>
                      <a:pt x="29" y="23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1" y="37"/>
                      <a:pt x="15" y="49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77"/>
                      <a:pt x="20" y="92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5" y="114"/>
                      <a:pt x="35" y="119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0" y="122"/>
                      <a:pt x="28" y="123"/>
                      <a:pt x="27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4" y="123"/>
                      <a:pt x="22" y="122"/>
                      <a:pt x="20" y="12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Oval 13"/>
              <p:cNvSpPr>
                <a:spLocks noChangeArrowheads="1"/>
              </p:cNvSpPr>
              <p:nvPr/>
            </p:nvSpPr>
            <p:spPr bwMode="auto">
              <a:xfrm>
                <a:off x="-717183" y="4469333"/>
                <a:ext cx="107950" cy="109538"/>
              </a:xfrm>
              <a:prstGeom prst="ellipse">
                <a:avLst/>
              </a:pr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140000"/>
                  </a:lnSpc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lnSpc>
                    <a:spcPct val="140000"/>
                  </a:lnSpc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2pPr>
                <a:lvl3pPr marL="1143000" indent="-228600">
                  <a:lnSpc>
                    <a:spcPct val="140000"/>
                  </a:lnSpc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3pPr>
                <a:lvl4pPr marL="1600200" indent="-228600">
                  <a:lnSpc>
                    <a:spcPct val="140000"/>
                  </a:lnSpc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4pPr>
                <a:lvl5pPr marL="2057400" indent="-228600">
                  <a:lnSpc>
                    <a:spcPct val="140000"/>
                  </a:lnSpc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5pPr>
                <a:lvl6pPr marL="2514600" indent="-228600" eaLnBrk="0" fontAlgn="base" hangingPunct="0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6pPr>
                <a:lvl7pPr marL="2971800" indent="-228600" eaLnBrk="0" fontAlgn="base" hangingPunct="0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7pPr>
                <a:lvl8pPr marL="3429000" indent="-228600" eaLnBrk="0" fontAlgn="base" hangingPunct="0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8pPr>
                <a:lvl9pPr marL="3886200" indent="-228600" eaLnBrk="0" fontAlgn="base" hangingPunct="0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</a:pPr>
                <a:endParaRPr lang="zh-CN" altLang="en-US" sz="120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 flipH="1">
              <a:off x="1379171" y="2548423"/>
              <a:ext cx="893046" cy="46197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379171" y="1967299"/>
              <a:ext cx="889942" cy="51168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2480725" y="1926168"/>
              <a:ext cx="888071" cy="51285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2493535" y="2495900"/>
              <a:ext cx="876363" cy="4997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3618472" y="1927171"/>
              <a:ext cx="977459" cy="53833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3607920" y="2720309"/>
              <a:ext cx="1083610" cy="3110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矩形 53"/>
            <p:cNvSpPr/>
            <p:nvPr/>
          </p:nvSpPr>
          <p:spPr>
            <a:xfrm>
              <a:off x="2717624" y="2333607"/>
              <a:ext cx="162256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Path2 QoS &gt; Path1 QoS</a:t>
              </a:r>
              <a:endParaRPr lang="zh-CN" altLang="en-US" sz="1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5" name="椭圆 54"/>
            <p:cNvSpPr/>
            <p:nvPr/>
          </p:nvSpPr>
          <p:spPr bwMode="auto">
            <a:xfrm>
              <a:off x="1172815" y="1835838"/>
              <a:ext cx="314391" cy="31259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2"/>
                  </a:solidFill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1</a:t>
              </a:r>
              <a:endPara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6" name="椭圆 55"/>
            <p:cNvSpPr/>
            <p:nvPr/>
          </p:nvSpPr>
          <p:spPr bwMode="auto">
            <a:xfrm>
              <a:off x="1128252" y="2873053"/>
              <a:ext cx="314391" cy="31259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2"/>
                  </a:solidFill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2</a:t>
              </a:r>
              <a:endPara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7" name="椭圆 56"/>
            <p:cNvSpPr/>
            <p:nvPr/>
          </p:nvSpPr>
          <p:spPr bwMode="auto">
            <a:xfrm>
              <a:off x="2220062" y="2339553"/>
              <a:ext cx="314391" cy="31259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2"/>
                  </a:solidFill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3</a:t>
              </a:r>
              <a:endPara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8" name="椭圆 57"/>
            <p:cNvSpPr/>
            <p:nvPr/>
          </p:nvSpPr>
          <p:spPr bwMode="auto">
            <a:xfrm>
              <a:off x="3343692" y="1783268"/>
              <a:ext cx="314391" cy="31259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2"/>
                  </a:solidFill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4</a:t>
              </a:r>
              <a:endPara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9" name="椭圆 58"/>
            <p:cNvSpPr/>
            <p:nvPr/>
          </p:nvSpPr>
          <p:spPr bwMode="auto">
            <a:xfrm>
              <a:off x="3343576" y="2873173"/>
              <a:ext cx="314391" cy="31259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2"/>
                  </a:solidFill>
                  <a:latin typeface="Arial" panose="020B0604020202020204" pitchFamily="34" charset="0"/>
                  <a:ea typeface="华文细黑" panose="02010600040101010101" pitchFamily="2" charset="-122"/>
                  <a:cs typeface="Arial" panose="020B0604020202020204" pitchFamily="34" charset="0"/>
                </a:rPr>
                <a:t>5</a:t>
              </a:r>
              <a:endParaRPr lang="zh-CN" altLang="en-US" sz="1200" b="1" dirty="0">
                <a:solidFill>
                  <a:schemeClr val="tx2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1555918" y="1710465"/>
              <a:ext cx="2951205" cy="564137"/>
            </a:xfrm>
            <a:custGeom>
              <a:avLst/>
              <a:gdLst>
                <a:gd name="connsiteX0" fmla="*/ 0 w 2319867"/>
                <a:gd name="connsiteY0" fmla="*/ 160979 h 443454"/>
                <a:gd name="connsiteX1" fmla="*/ 575734 w 2319867"/>
                <a:gd name="connsiteY1" fmla="*/ 440379 h 443454"/>
                <a:gd name="connsiteX2" fmla="*/ 1490134 w 2319867"/>
                <a:gd name="connsiteY2" fmla="*/ 113 h 443454"/>
                <a:gd name="connsiteX3" fmla="*/ 2319867 w 2319867"/>
                <a:gd name="connsiteY3" fmla="*/ 406513 h 44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9867" h="443454">
                  <a:moveTo>
                    <a:pt x="0" y="160979"/>
                  </a:moveTo>
                  <a:cubicBezTo>
                    <a:pt x="163689" y="314084"/>
                    <a:pt x="327378" y="467190"/>
                    <a:pt x="575734" y="440379"/>
                  </a:cubicBezTo>
                  <a:cubicBezTo>
                    <a:pt x="824090" y="413568"/>
                    <a:pt x="1199445" y="5757"/>
                    <a:pt x="1490134" y="113"/>
                  </a:cubicBezTo>
                  <a:cubicBezTo>
                    <a:pt x="1780823" y="-5531"/>
                    <a:pt x="2050345" y="200491"/>
                    <a:pt x="2319867" y="406513"/>
                  </a:cubicBezTo>
                </a:path>
              </a:pathLst>
            </a:custGeom>
            <a:noFill/>
            <a:ln w="38100">
              <a:solidFill>
                <a:srgbClr val="00B05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1545148" y="2098360"/>
              <a:ext cx="3080453" cy="1175880"/>
            </a:xfrm>
            <a:custGeom>
              <a:avLst/>
              <a:gdLst>
                <a:gd name="connsiteX0" fmla="*/ 0 w 2421466"/>
                <a:gd name="connsiteY0" fmla="*/ 0 h 924329"/>
                <a:gd name="connsiteX1" fmla="*/ 660400 w 2421466"/>
                <a:gd name="connsiteY1" fmla="*/ 516467 h 924329"/>
                <a:gd name="connsiteX2" fmla="*/ 1524000 w 2421466"/>
                <a:gd name="connsiteY2" fmla="*/ 922867 h 924329"/>
                <a:gd name="connsiteX3" fmla="*/ 2421466 w 2421466"/>
                <a:gd name="connsiteY3" fmla="*/ 626533 h 92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1466" h="924329">
                  <a:moveTo>
                    <a:pt x="0" y="0"/>
                  </a:moveTo>
                  <a:cubicBezTo>
                    <a:pt x="203200" y="181328"/>
                    <a:pt x="406400" y="362656"/>
                    <a:pt x="660400" y="516467"/>
                  </a:cubicBezTo>
                  <a:cubicBezTo>
                    <a:pt x="914400" y="670278"/>
                    <a:pt x="1230489" y="904523"/>
                    <a:pt x="1524000" y="922867"/>
                  </a:cubicBezTo>
                  <a:cubicBezTo>
                    <a:pt x="1817511" y="941211"/>
                    <a:pt x="2119488" y="783872"/>
                    <a:pt x="2421466" y="626533"/>
                  </a:cubicBezTo>
                </a:path>
              </a:pathLst>
            </a:custGeom>
            <a:noFill/>
            <a:ln w="38100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3736824" y="1468141"/>
              <a:ext cx="745525" cy="3447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Path1</a:t>
              </a:r>
              <a:endParaRPr lang="zh-CN" altLang="en-US" sz="10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3736824" y="3190618"/>
              <a:ext cx="745525" cy="3447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Path2</a:t>
              </a:r>
              <a:endParaRPr lang="zh-CN" altLang="en-US" sz="10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785740" y="2953664"/>
              <a:ext cx="90922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Path Switch</a:t>
              </a:r>
              <a:endParaRPr lang="zh-CN" altLang="en-US" sz="1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66" name="直接箭头连接符 65"/>
            <p:cNvCxnSpPr>
              <a:endCxn id="57" idx="4"/>
            </p:cNvCxnSpPr>
            <p:nvPr/>
          </p:nvCxnSpPr>
          <p:spPr>
            <a:xfrm flipV="1">
              <a:off x="2220062" y="2652147"/>
              <a:ext cx="157196" cy="32090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13496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标题 1"/>
          <p:cNvSpPr txBox="1">
            <a:spLocks/>
          </p:cNvSpPr>
          <p:nvPr/>
        </p:nvSpPr>
        <p:spPr>
          <a:xfrm>
            <a:off x="0" y="79167"/>
            <a:ext cx="12196763" cy="69332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zh-CN" sz="2200" b="1" dirty="0">
                <a:solidFill>
                  <a:srgbClr val="1D1D1A"/>
                </a:solidFill>
              </a:rPr>
              <a:t>Backhaul Adaption </a:t>
            </a:r>
            <a:r>
              <a:rPr lang="en-US" altLang="zh-CN" sz="2200" b="1" dirty="0" smtClean="0">
                <a:solidFill>
                  <a:srgbClr val="1D1D1A"/>
                </a:solidFill>
              </a:rPr>
              <a:t>Protocol </a:t>
            </a:r>
            <a:r>
              <a:rPr lang="en-US" altLang="zh-CN" sz="2200" b="1" dirty="0">
                <a:solidFill>
                  <a:srgbClr val="1D1D1A"/>
                </a:solidFill>
              </a:rPr>
              <a:t>(BAP) duplication forwarding </a:t>
            </a:r>
            <a:endParaRPr lang="zh-CN" altLang="en-US" sz="2200" b="1" dirty="0">
              <a:solidFill>
                <a:srgbClr val="1D1D1A"/>
              </a:solidFill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76F7F2C8-2190-4D92-9A0F-57342B6D9141}"/>
              </a:ext>
            </a:extLst>
          </p:cNvPr>
          <p:cNvGrpSpPr>
            <a:grpSpLocks noChangeAspect="1"/>
          </p:cNvGrpSpPr>
          <p:nvPr/>
        </p:nvGrpSpPr>
        <p:grpSpPr>
          <a:xfrm>
            <a:off x="519356" y="2460062"/>
            <a:ext cx="4611965" cy="1808649"/>
            <a:chOff x="1152670" y="3300335"/>
            <a:chExt cx="3938756" cy="1544639"/>
          </a:xfrm>
        </p:grpSpPr>
        <p:grpSp>
          <p:nvGrpSpPr>
            <p:cNvPr id="42" name="组合 1044">
              <a:extLst>
                <a:ext uri="{FF2B5EF4-FFF2-40B4-BE49-F238E27FC236}">
                  <a16:creationId xmlns="" xmlns:a16="http://schemas.microsoft.com/office/drawing/2014/main" id="{22E0D46D-DDEE-45DF-B7E4-ADF12AFD418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07302" y="3531450"/>
              <a:ext cx="484124" cy="647616"/>
              <a:chOff x="-972770" y="4285183"/>
              <a:chExt cx="622300" cy="817563"/>
            </a:xfrm>
          </p:grpSpPr>
          <p:sp>
            <p:nvSpPr>
              <p:cNvPr id="59" name="AutoShape 4">
                <a:extLst>
                  <a:ext uri="{FF2B5EF4-FFF2-40B4-BE49-F238E27FC236}">
                    <a16:creationId xmlns="" xmlns:a16="http://schemas.microsoft.com/office/drawing/2014/main" id="{C5758FF2-0ECC-417B-9E45-67034F5A0673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-972770" y="4293120"/>
                <a:ext cx="619125" cy="80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6">
                <a:extLst>
                  <a:ext uri="{FF2B5EF4-FFF2-40B4-BE49-F238E27FC236}">
                    <a16:creationId xmlns="" xmlns:a16="http://schemas.microsoft.com/office/drawing/2014/main" id="{1DACDF66-0E4E-41B5-8616-EEED4288D5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6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7">
                <a:extLst>
                  <a:ext uri="{FF2B5EF4-FFF2-40B4-BE49-F238E27FC236}">
                    <a16:creationId xmlns="" xmlns:a16="http://schemas.microsoft.com/office/drawing/2014/main" id="{CF5F6F69-1FEE-42F2-BF31-DF28EBC4C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4795" y="4686820"/>
                <a:ext cx="3175" cy="1588"/>
              </a:xfrm>
              <a:custGeom>
                <a:avLst/>
                <a:gdLst>
                  <a:gd name="T0" fmla="*/ 0 w 1"/>
                  <a:gd name="T1" fmla="*/ 0 h 1588"/>
                  <a:gd name="T2" fmla="*/ 2147483646 w 1"/>
                  <a:gd name="T3" fmla="*/ 0 h 1588"/>
                  <a:gd name="T4" fmla="*/ 0 w 1"/>
                  <a:gd name="T5" fmla="*/ 0 h 1588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588"/>
                  <a:gd name="T11" fmla="*/ 1 w 1"/>
                  <a:gd name="T12" fmla="*/ 1588 h 15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588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8">
                <a:extLst>
                  <a:ext uri="{FF2B5EF4-FFF2-40B4-BE49-F238E27FC236}">
                    <a16:creationId xmlns="" xmlns:a16="http://schemas.microsoft.com/office/drawing/2014/main" id="{AF27928D-5743-4B5F-9B87-084B01849D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826720" y="4637608"/>
                <a:ext cx="330200" cy="465138"/>
              </a:xfrm>
              <a:custGeom>
                <a:avLst/>
                <a:gdLst>
                  <a:gd name="T0" fmla="*/ 2147483646 w 88"/>
                  <a:gd name="T1" fmla="*/ 2147483646 h 124"/>
                  <a:gd name="T2" fmla="*/ 2147483646 w 88"/>
                  <a:gd name="T3" fmla="*/ 2147483646 h 124"/>
                  <a:gd name="T4" fmla="*/ 2147483646 w 88"/>
                  <a:gd name="T5" fmla="*/ 2147483646 h 124"/>
                  <a:gd name="T6" fmla="*/ 2147483646 w 88"/>
                  <a:gd name="T7" fmla="*/ 2147483646 h 124"/>
                  <a:gd name="T8" fmla="*/ 2147483646 w 88"/>
                  <a:gd name="T9" fmla="*/ 0 h 124"/>
                  <a:gd name="T10" fmla="*/ 2147483646 w 88"/>
                  <a:gd name="T11" fmla="*/ 0 h 124"/>
                  <a:gd name="T12" fmla="*/ 2147483646 w 88"/>
                  <a:gd name="T13" fmla="*/ 0 h 124"/>
                  <a:gd name="T14" fmla="*/ 2147483646 w 88"/>
                  <a:gd name="T15" fmla="*/ 2147483646 h 124"/>
                  <a:gd name="T16" fmla="*/ 2147483646 w 88"/>
                  <a:gd name="T17" fmla="*/ 2147483646 h 124"/>
                  <a:gd name="T18" fmla="*/ 0 w 88"/>
                  <a:gd name="T19" fmla="*/ 2147483646 h 124"/>
                  <a:gd name="T20" fmla="*/ 2147483646 w 88"/>
                  <a:gd name="T21" fmla="*/ 2147483646 h 124"/>
                  <a:gd name="T22" fmla="*/ 2147483646 w 88"/>
                  <a:gd name="T23" fmla="*/ 2147483646 h 124"/>
                  <a:gd name="T24" fmla="*/ 2147483646 w 88"/>
                  <a:gd name="T25" fmla="*/ 2147483646 h 124"/>
                  <a:gd name="T26" fmla="*/ 2147483646 w 88"/>
                  <a:gd name="T27" fmla="*/ 2147483646 h 124"/>
                  <a:gd name="T28" fmla="*/ 2147483646 w 88"/>
                  <a:gd name="T29" fmla="*/ 2147483646 h 124"/>
                  <a:gd name="T30" fmla="*/ 2147483646 w 88"/>
                  <a:gd name="T31" fmla="*/ 2147483646 h 124"/>
                  <a:gd name="T32" fmla="*/ 2147483646 w 88"/>
                  <a:gd name="T33" fmla="*/ 2147483646 h 124"/>
                  <a:gd name="T34" fmla="*/ 2147483646 w 88"/>
                  <a:gd name="T35" fmla="*/ 2147483646 h 124"/>
                  <a:gd name="T36" fmla="*/ 2147483646 w 88"/>
                  <a:gd name="T37" fmla="*/ 2147483646 h 124"/>
                  <a:gd name="T38" fmla="*/ 2147483646 w 88"/>
                  <a:gd name="T39" fmla="*/ 2147483646 h 124"/>
                  <a:gd name="T40" fmla="*/ 2147483646 w 88"/>
                  <a:gd name="T41" fmla="*/ 2147483646 h 124"/>
                  <a:gd name="T42" fmla="*/ 2147483646 w 88"/>
                  <a:gd name="T43" fmla="*/ 2147483646 h 124"/>
                  <a:gd name="T44" fmla="*/ 2147483646 w 88"/>
                  <a:gd name="T45" fmla="*/ 2147483646 h 12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8"/>
                  <a:gd name="T70" fmla="*/ 0 h 124"/>
                  <a:gd name="T71" fmla="*/ 88 w 88"/>
                  <a:gd name="T72" fmla="*/ 124 h 12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8" h="124">
                    <a:moveTo>
                      <a:pt x="69" y="124"/>
                    </a:moveTo>
                    <a:cubicBezTo>
                      <a:pt x="88" y="124"/>
                      <a:pt x="88" y="124"/>
                      <a:pt x="88" y="124"/>
                    </a:cubicBezTo>
                    <a:cubicBezTo>
                      <a:pt x="87" y="123"/>
                      <a:pt x="87" y="121"/>
                      <a:pt x="87" y="120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0" y="2"/>
                      <a:pt x="47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0" y="0"/>
                      <a:pt x="37" y="2"/>
                      <a:pt x="36" y="6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0" y="121"/>
                      <a:pt x="0" y="123"/>
                      <a:pt x="0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64" y="107"/>
                      <a:pt x="64" y="107"/>
                      <a:pt x="64" y="107"/>
                    </a:cubicBezTo>
                    <a:lnTo>
                      <a:pt x="69" y="124"/>
                    </a:lnTo>
                    <a:close/>
                    <a:moveTo>
                      <a:pt x="48" y="55"/>
                    </a:move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40"/>
                      <a:pt x="44" y="40"/>
                      <a:pt x="44" y="40"/>
                    </a:cubicBezTo>
                    <a:lnTo>
                      <a:pt x="48" y="55"/>
                    </a:lnTo>
                    <a:close/>
                    <a:moveTo>
                      <a:pt x="29" y="89"/>
                    </a:moveTo>
                    <a:cubicBezTo>
                      <a:pt x="33" y="73"/>
                      <a:pt x="33" y="73"/>
                      <a:pt x="33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9" y="89"/>
                      <a:pt x="59" y="89"/>
                      <a:pt x="59" y="89"/>
                    </a:cubicBezTo>
                    <a:lnTo>
                      <a:pt x="29" y="89"/>
                    </a:ln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9">
                <a:extLst>
                  <a:ext uri="{FF2B5EF4-FFF2-40B4-BE49-F238E27FC236}">
                    <a16:creationId xmlns="" xmlns:a16="http://schemas.microsoft.com/office/drawing/2014/main" id="{21A92423-DCBD-4171-9A55-FCA0C70A2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82245" y="4372495"/>
                <a:ext cx="115888" cy="295275"/>
              </a:xfrm>
              <a:custGeom>
                <a:avLst/>
                <a:gdLst>
                  <a:gd name="T0" fmla="*/ 2147483646 w 31"/>
                  <a:gd name="T1" fmla="*/ 2147483646 h 79"/>
                  <a:gd name="T2" fmla="*/ 2147483646 w 31"/>
                  <a:gd name="T3" fmla="*/ 2147483646 h 79"/>
                  <a:gd name="T4" fmla="*/ 2147483646 w 31"/>
                  <a:gd name="T5" fmla="*/ 2147483646 h 79"/>
                  <a:gd name="T6" fmla="*/ 2147483646 w 31"/>
                  <a:gd name="T7" fmla="*/ 2147483646 h 79"/>
                  <a:gd name="T8" fmla="*/ 2147483646 w 31"/>
                  <a:gd name="T9" fmla="*/ 2147483646 h 79"/>
                  <a:gd name="T10" fmla="*/ 2147483646 w 31"/>
                  <a:gd name="T11" fmla="*/ 2147483646 h 79"/>
                  <a:gd name="T12" fmla="*/ 2147483646 w 31"/>
                  <a:gd name="T13" fmla="*/ 2147483646 h 79"/>
                  <a:gd name="T14" fmla="*/ 2147483646 w 31"/>
                  <a:gd name="T15" fmla="*/ 2147483646 h 79"/>
                  <a:gd name="T16" fmla="*/ 2147483646 w 31"/>
                  <a:gd name="T17" fmla="*/ 2147483646 h 79"/>
                  <a:gd name="T18" fmla="*/ 2147483646 w 31"/>
                  <a:gd name="T19" fmla="*/ 2147483646 h 79"/>
                  <a:gd name="T20" fmla="*/ 2147483646 w 31"/>
                  <a:gd name="T21" fmla="*/ 2147483646 h 79"/>
                  <a:gd name="T22" fmla="*/ 2147483646 w 31"/>
                  <a:gd name="T23" fmla="*/ 2147483646 h 79"/>
                  <a:gd name="T24" fmla="*/ 2147483646 w 31"/>
                  <a:gd name="T25" fmla="*/ 2147483646 h 79"/>
                  <a:gd name="T26" fmla="*/ 2147483646 w 31"/>
                  <a:gd name="T27" fmla="*/ 2147483646 h 79"/>
                  <a:gd name="T28" fmla="*/ 2147483646 w 31"/>
                  <a:gd name="T29" fmla="*/ 2147483646 h 79"/>
                  <a:gd name="T30" fmla="*/ 2147483646 w 31"/>
                  <a:gd name="T31" fmla="*/ 2147483646 h 79"/>
                  <a:gd name="T32" fmla="*/ 2147483646 w 31"/>
                  <a:gd name="T33" fmla="*/ 2147483646 h 79"/>
                  <a:gd name="T34" fmla="*/ 2147483646 w 31"/>
                  <a:gd name="T35" fmla="*/ 2147483646 h 79"/>
                  <a:gd name="T36" fmla="*/ 2147483646 w 31"/>
                  <a:gd name="T37" fmla="*/ 2147483646 h 79"/>
                  <a:gd name="T38" fmla="*/ 2147483646 w 31"/>
                  <a:gd name="T39" fmla="*/ 2147483646 h 79"/>
                  <a:gd name="T40" fmla="*/ 2147483646 w 31"/>
                  <a:gd name="T41" fmla="*/ 2147483646 h 79"/>
                  <a:gd name="T42" fmla="*/ 2147483646 w 31"/>
                  <a:gd name="T43" fmla="*/ 2147483646 h 79"/>
                  <a:gd name="T44" fmla="*/ 2147483646 w 31"/>
                  <a:gd name="T45" fmla="*/ 2147483646 h 79"/>
                  <a:gd name="T46" fmla="*/ 2147483646 w 31"/>
                  <a:gd name="T47" fmla="*/ 2147483646 h 7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1"/>
                  <a:gd name="T73" fmla="*/ 0 h 79"/>
                  <a:gd name="T74" fmla="*/ 31 w 31"/>
                  <a:gd name="T75" fmla="*/ 79 h 7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1" h="79">
                    <a:moveTo>
                      <a:pt x="6" y="78"/>
                    </a:moveTo>
                    <a:cubicBezTo>
                      <a:pt x="3" y="75"/>
                      <a:pt x="2" y="70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13" y="56"/>
                      <a:pt x="15" y="47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26"/>
                      <a:pt x="4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7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0"/>
                      <a:pt x="10" y="0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31" y="16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51"/>
                      <a:pt x="27" y="64"/>
                      <a:pt x="17" y="76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8"/>
                      <a:pt x="14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9" y="79"/>
                      <a:pt x="8" y="79"/>
                      <a:pt x="6" y="78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10">
                <a:extLst>
                  <a:ext uri="{FF2B5EF4-FFF2-40B4-BE49-F238E27FC236}">
                    <a16:creationId xmlns="" xmlns:a16="http://schemas.microsoft.com/office/drawing/2014/main" id="{3AA7FE56-E496-4462-8D3E-5B7A9C9E37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07633" y="4285183"/>
                <a:ext cx="157163" cy="461963"/>
              </a:xfrm>
              <a:custGeom>
                <a:avLst/>
                <a:gdLst>
                  <a:gd name="T0" fmla="*/ 2147483646 w 42"/>
                  <a:gd name="T1" fmla="*/ 2147483646 h 123"/>
                  <a:gd name="T2" fmla="*/ 2147483646 w 42"/>
                  <a:gd name="T3" fmla="*/ 2147483646 h 123"/>
                  <a:gd name="T4" fmla="*/ 2147483646 w 42"/>
                  <a:gd name="T5" fmla="*/ 2147483646 h 123"/>
                  <a:gd name="T6" fmla="*/ 2147483646 w 42"/>
                  <a:gd name="T7" fmla="*/ 2147483646 h 123"/>
                  <a:gd name="T8" fmla="*/ 2147483646 w 42"/>
                  <a:gd name="T9" fmla="*/ 2147483646 h 123"/>
                  <a:gd name="T10" fmla="*/ 2147483646 w 42"/>
                  <a:gd name="T11" fmla="*/ 2147483646 h 123"/>
                  <a:gd name="T12" fmla="*/ 2147483646 w 42"/>
                  <a:gd name="T13" fmla="*/ 2147483646 h 123"/>
                  <a:gd name="T14" fmla="*/ 2147483646 w 42"/>
                  <a:gd name="T15" fmla="*/ 2147483646 h 123"/>
                  <a:gd name="T16" fmla="*/ 2147483646 w 42"/>
                  <a:gd name="T17" fmla="*/ 2147483646 h 123"/>
                  <a:gd name="T18" fmla="*/ 2147483646 w 42"/>
                  <a:gd name="T19" fmla="*/ 2147483646 h 123"/>
                  <a:gd name="T20" fmla="*/ 2147483646 w 42"/>
                  <a:gd name="T21" fmla="*/ 2147483646 h 123"/>
                  <a:gd name="T22" fmla="*/ 2147483646 w 42"/>
                  <a:gd name="T23" fmla="*/ 2147483646 h 123"/>
                  <a:gd name="T24" fmla="*/ 2147483646 w 42"/>
                  <a:gd name="T25" fmla="*/ 2147483646 h 123"/>
                  <a:gd name="T26" fmla="*/ 2147483646 w 42"/>
                  <a:gd name="T27" fmla="*/ 2147483646 h 123"/>
                  <a:gd name="T28" fmla="*/ 2147483646 w 42"/>
                  <a:gd name="T29" fmla="*/ 2147483646 h 123"/>
                  <a:gd name="T30" fmla="*/ 2147483646 w 42"/>
                  <a:gd name="T31" fmla="*/ 2147483646 h 123"/>
                  <a:gd name="T32" fmla="*/ 2147483646 w 42"/>
                  <a:gd name="T33" fmla="*/ 2147483646 h 123"/>
                  <a:gd name="T34" fmla="*/ 2147483646 w 42"/>
                  <a:gd name="T35" fmla="*/ 2147483646 h 123"/>
                  <a:gd name="T36" fmla="*/ 2147483646 w 42"/>
                  <a:gd name="T37" fmla="*/ 2147483646 h 123"/>
                  <a:gd name="T38" fmla="*/ 2147483646 w 42"/>
                  <a:gd name="T39" fmla="*/ 2147483646 h 123"/>
                  <a:gd name="T40" fmla="*/ 2147483646 w 42"/>
                  <a:gd name="T41" fmla="*/ 2147483646 h 12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2"/>
                  <a:gd name="T64" fmla="*/ 0 h 123"/>
                  <a:gd name="T65" fmla="*/ 42 w 42"/>
                  <a:gd name="T66" fmla="*/ 123 h 12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2" h="123">
                    <a:moveTo>
                      <a:pt x="10" y="121"/>
                    </a:moveTo>
                    <a:cubicBezTo>
                      <a:pt x="7" y="119"/>
                      <a:pt x="6" y="114"/>
                      <a:pt x="8" y="110"/>
                    </a:cubicBezTo>
                    <a:cubicBezTo>
                      <a:pt x="8" y="110"/>
                      <a:pt x="8" y="110"/>
                      <a:pt x="8" y="110"/>
                    </a:cubicBezTo>
                    <a:cubicBezTo>
                      <a:pt x="22" y="92"/>
                      <a:pt x="26" y="77"/>
                      <a:pt x="26" y="64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38"/>
                      <a:pt x="9" y="19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1" y="12"/>
                      <a:pt x="0" y="7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41" y="26"/>
                      <a:pt x="42" y="64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80"/>
                      <a:pt x="36" y="100"/>
                      <a:pt x="21" y="120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9" y="122"/>
                      <a:pt x="17" y="123"/>
                      <a:pt x="15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3" y="123"/>
                      <a:pt x="11" y="122"/>
                      <a:pt x="10" y="121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11">
                <a:extLst>
                  <a:ext uri="{FF2B5EF4-FFF2-40B4-BE49-F238E27FC236}">
                    <a16:creationId xmlns="" xmlns:a16="http://schemas.microsoft.com/office/drawing/2014/main" id="{6FEC77DB-8F74-45DA-9D9B-0DF3859CE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60058" y="4372495"/>
                <a:ext cx="120650" cy="295275"/>
              </a:xfrm>
              <a:custGeom>
                <a:avLst/>
                <a:gdLst>
                  <a:gd name="T0" fmla="*/ 2147483646 w 32"/>
                  <a:gd name="T1" fmla="*/ 2147483646 h 79"/>
                  <a:gd name="T2" fmla="*/ 0 w 32"/>
                  <a:gd name="T3" fmla="*/ 2147483646 h 79"/>
                  <a:gd name="T4" fmla="*/ 0 w 32"/>
                  <a:gd name="T5" fmla="*/ 2147483646 h 79"/>
                  <a:gd name="T6" fmla="*/ 0 w 32"/>
                  <a:gd name="T7" fmla="*/ 2147483646 h 79"/>
                  <a:gd name="T8" fmla="*/ 0 w 32"/>
                  <a:gd name="T9" fmla="*/ 2147483646 h 79"/>
                  <a:gd name="T10" fmla="*/ 2147483646 w 32"/>
                  <a:gd name="T11" fmla="*/ 2147483646 h 79"/>
                  <a:gd name="T12" fmla="*/ 2147483646 w 32"/>
                  <a:gd name="T13" fmla="*/ 2147483646 h 79"/>
                  <a:gd name="T14" fmla="*/ 2147483646 w 32"/>
                  <a:gd name="T15" fmla="*/ 2147483646 h 79"/>
                  <a:gd name="T16" fmla="*/ 2147483646 w 32"/>
                  <a:gd name="T17" fmla="*/ 2147483646 h 79"/>
                  <a:gd name="T18" fmla="*/ 2147483646 w 32"/>
                  <a:gd name="T19" fmla="*/ 2147483646 h 79"/>
                  <a:gd name="T20" fmla="*/ 2147483646 w 32"/>
                  <a:gd name="T21" fmla="*/ 2147483646 h 79"/>
                  <a:gd name="T22" fmla="*/ 2147483646 w 32"/>
                  <a:gd name="T23" fmla="*/ 2147483646 h 79"/>
                  <a:gd name="T24" fmla="*/ 2147483646 w 32"/>
                  <a:gd name="T25" fmla="*/ 2147483646 h 79"/>
                  <a:gd name="T26" fmla="*/ 2147483646 w 32"/>
                  <a:gd name="T27" fmla="*/ 2147483646 h 79"/>
                  <a:gd name="T28" fmla="*/ 2147483646 w 32"/>
                  <a:gd name="T29" fmla="*/ 2147483646 h 79"/>
                  <a:gd name="T30" fmla="*/ 2147483646 w 32"/>
                  <a:gd name="T31" fmla="*/ 2147483646 h 79"/>
                  <a:gd name="T32" fmla="*/ 2147483646 w 32"/>
                  <a:gd name="T33" fmla="*/ 2147483646 h 79"/>
                  <a:gd name="T34" fmla="*/ 2147483646 w 32"/>
                  <a:gd name="T35" fmla="*/ 2147483646 h 79"/>
                  <a:gd name="T36" fmla="*/ 2147483646 w 32"/>
                  <a:gd name="T37" fmla="*/ 2147483646 h 79"/>
                  <a:gd name="T38" fmla="*/ 2147483646 w 32"/>
                  <a:gd name="T39" fmla="*/ 2147483646 h 79"/>
                  <a:gd name="T40" fmla="*/ 2147483646 w 32"/>
                  <a:gd name="T41" fmla="*/ 2147483646 h 79"/>
                  <a:gd name="T42" fmla="*/ 2147483646 w 32"/>
                  <a:gd name="T43" fmla="*/ 2147483646 h 79"/>
                  <a:gd name="T44" fmla="*/ 2147483646 w 32"/>
                  <a:gd name="T45" fmla="*/ 2147483646 h 79"/>
                  <a:gd name="T46" fmla="*/ 2147483646 w 32"/>
                  <a:gd name="T47" fmla="*/ 2147483646 h 79"/>
                  <a:gd name="T48" fmla="*/ 2147483646 w 32"/>
                  <a:gd name="T49" fmla="*/ 2147483646 h 79"/>
                  <a:gd name="T50" fmla="*/ 2147483646 w 32"/>
                  <a:gd name="T51" fmla="*/ 2147483646 h 79"/>
                  <a:gd name="T52" fmla="*/ 2147483646 w 32"/>
                  <a:gd name="T53" fmla="*/ 2147483646 h 79"/>
                  <a:gd name="T54" fmla="*/ 2147483646 w 32"/>
                  <a:gd name="T55" fmla="*/ 2147483646 h 79"/>
                  <a:gd name="T56" fmla="*/ 2147483646 w 32"/>
                  <a:gd name="T57" fmla="*/ 2147483646 h 7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2"/>
                  <a:gd name="T88" fmla="*/ 0 h 79"/>
                  <a:gd name="T89" fmla="*/ 32 w 32"/>
                  <a:gd name="T90" fmla="*/ 79 h 7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2" h="79">
                    <a:moveTo>
                      <a:pt x="14" y="76"/>
                    </a:moveTo>
                    <a:cubicBezTo>
                      <a:pt x="4" y="64"/>
                      <a:pt x="0" y="51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" y="16"/>
                      <a:pt x="17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1" y="0"/>
                      <a:pt x="26" y="0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2" y="7"/>
                      <a:pt x="31" y="12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8"/>
                      <a:pt x="24" y="19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19" y="26"/>
                      <a:pt x="16" y="32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6" y="47"/>
                      <a:pt x="18" y="56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9" y="70"/>
                      <a:pt x="28" y="75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3" y="79"/>
                      <a:pt x="22" y="79"/>
                      <a:pt x="20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18" y="79"/>
                      <a:pt x="15" y="78"/>
                      <a:pt x="14" y="76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12">
                <a:extLst>
                  <a:ext uri="{FF2B5EF4-FFF2-40B4-BE49-F238E27FC236}">
                    <a16:creationId xmlns="" xmlns:a16="http://schemas.microsoft.com/office/drawing/2014/main" id="{2851C6EC-91A0-4B7C-BBB4-E25B628970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2770" y="4285183"/>
                <a:ext cx="153988" cy="461963"/>
              </a:xfrm>
              <a:custGeom>
                <a:avLst/>
                <a:gdLst>
                  <a:gd name="T0" fmla="*/ 2147483646 w 41"/>
                  <a:gd name="T1" fmla="*/ 2147483646 h 123"/>
                  <a:gd name="T2" fmla="*/ 0 w 41"/>
                  <a:gd name="T3" fmla="*/ 2147483646 h 123"/>
                  <a:gd name="T4" fmla="*/ 0 w 41"/>
                  <a:gd name="T5" fmla="*/ 2147483646 h 123"/>
                  <a:gd name="T6" fmla="*/ 2147483646 w 41"/>
                  <a:gd name="T7" fmla="*/ 2147483646 h 123"/>
                  <a:gd name="T8" fmla="*/ 2147483646 w 41"/>
                  <a:gd name="T9" fmla="*/ 2147483646 h 123"/>
                  <a:gd name="T10" fmla="*/ 2147483646 w 41"/>
                  <a:gd name="T11" fmla="*/ 2147483646 h 123"/>
                  <a:gd name="T12" fmla="*/ 2147483646 w 41"/>
                  <a:gd name="T13" fmla="*/ 2147483646 h 123"/>
                  <a:gd name="T14" fmla="*/ 2147483646 w 41"/>
                  <a:gd name="T15" fmla="*/ 2147483646 h 123"/>
                  <a:gd name="T16" fmla="*/ 2147483646 w 41"/>
                  <a:gd name="T17" fmla="*/ 2147483646 h 123"/>
                  <a:gd name="T18" fmla="*/ 2147483646 w 41"/>
                  <a:gd name="T19" fmla="*/ 2147483646 h 123"/>
                  <a:gd name="T20" fmla="*/ 2147483646 w 41"/>
                  <a:gd name="T21" fmla="*/ 2147483646 h 123"/>
                  <a:gd name="T22" fmla="*/ 2147483646 w 41"/>
                  <a:gd name="T23" fmla="*/ 2147483646 h 123"/>
                  <a:gd name="T24" fmla="*/ 2147483646 w 41"/>
                  <a:gd name="T25" fmla="*/ 2147483646 h 123"/>
                  <a:gd name="T26" fmla="*/ 2147483646 w 41"/>
                  <a:gd name="T27" fmla="*/ 2147483646 h 123"/>
                  <a:gd name="T28" fmla="*/ 2147483646 w 41"/>
                  <a:gd name="T29" fmla="*/ 2147483646 h 123"/>
                  <a:gd name="T30" fmla="*/ 2147483646 w 41"/>
                  <a:gd name="T31" fmla="*/ 2147483646 h 123"/>
                  <a:gd name="T32" fmla="*/ 2147483646 w 41"/>
                  <a:gd name="T33" fmla="*/ 2147483646 h 123"/>
                  <a:gd name="T34" fmla="*/ 2147483646 w 41"/>
                  <a:gd name="T35" fmla="*/ 2147483646 h 123"/>
                  <a:gd name="T36" fmla="*/ 2147483646 w 41"/>
                  <a:gd name="T37" fmla="*/ 2147483646 h 123"/>
                  <a:gd name="T38" fmla="*/ 2147483646 w 41"/>
                  <a:gd name="T39" fmla="*/ 2147483646 h 123"/>
                  <a:gd name="T40" fmla="*/ 2147483646 w 41"/>
                  <a:gd name="T41" fmla="*/ 2147483646 h 123"/>
                  <a:gd name="T42" fmla="*/ 2147483646 w 41"/>
                  <a:gd name="T43" fmla="*/ 2147483646 h 123"/>
                  <a:gd name="T44" fmla="*/ 2147483646 w 41"/>
                  <a:gd name="T45" fmla="*/ 2147483646 h 123"/>
                  <a:gd name="T46" fmla="*/ 2147483646 w 41"/>
                  <a:gd name="T47" fmla="*/ 2147483646 h 123"/>
                  <a:gd name="T48" fmla="*/ 2147483646 w 41"/>
                  <a:gd name="T49" fmla="*/ 2147483646 h 12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1"/>
                  <a:gd name="T76" fmla="*/ 0 h 123"/>
                  <a:gd name="T77" fmla="*/ 41 w 41"/>
                  <a:gd name="T78" fmla="*/ 123 h 12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1" h="123">
                    <a:moveTo>
                      <a:pt x="20" y="120"/>
                    </a:moveTo>
                    <a:cubicBezTo>
                      <a:pt x="5" y="100"/>
                      <a:pt x="0" y="80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26"/>
                      <a:pt x="26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30" y="0"/>
                      <a:pt x="35" y="0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41" y="7"/>
                      <a:pt x="41" y="12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6" y="16"/>
                      <a:pt x="35" y="17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2" y="20"/>
                      <a:pt x="29" y="23"/>
                      <a:pt x="26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1" y="37"/>
                      <a:pt x="15" y="49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77"/>
                      <a:pt x="20" y="92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5" y="114"/>
                      <a:pt x="35" y="119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0" y="122"/>
                      <a:pt x="28" y="123"/>
                      <a:pt x="27" y="123"/>
                    </a:cubicBezTo>
                    <a:cubicBezTo>
                      <a:pt x="27" y="123"/>
                      <a:pt x="27" y="123"/>
                      <a:pt x="27" y="123"/>
                    </a:cubicBezTo>
                    <a:cubicBezTo>
                      <a:pt x="24" y="123"/>
                      <a:pt x="22" y="122"/>
                      <a:pt x="20" y="120"/>
                    </a:cubicBezTo>
                    <a:close/>
                  </a:path>
                </a:pathLst>
              </a:cu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Oval 13">
                <a:extLst>
                  <a:ext uri="{FF2B5EF4-FFF2-40B4-BE49-F238E27FC236}">
                    <a16:creationId xmlns="" xmlns:a16="http://schemas.microsoft.com/office/drawing/2014/main" id="{23A184CA-1909-43DA-BFB8-27C049C368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17183" y="4469333"/>
                <a:ext cx="107950" cy="109538"/>
              </a:xfrm>
              <a:prstGeom prst="ellipse">
                <a:avLst/>
              </a:prstGeom>
              <a:solidFill>
                <a:srgbClr val="006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140000"/>
                  </a:lnSpc>
                  <a:defRPr sz="2000" b="1"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lnSpc>
                    <a:spcPct val="140000"/>
                  </a:lnSpc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2pPr>
                <a:lvl3pPr marL="1143000" indent="-228600">
                  <a:lnSpc>
                    <a:spcPct val="140000"/>
                  </a:lnSpc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3pPr>
                <a:lvl4pPr marL="1600200" indent="-228600">
                  <a:lnSpc>
                    <a:spcPct val="140000"/>
                  </a:lnSpc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4pPr>
                <a:lvl5pPr marL="2057400" indent="-228600">
                  <a:lnSpc>
                    <a:spcPct val="140000"/>
                  </a:lnSpc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5pPr>
                <a:lvl6pPr marL="2514600" indent="-228600" eaLnBrk="0" fontAlgn="base" hangingPunct="0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6pPr>
                <a:lvl7pPr marL="2971800" indent="-228600" eaLnBrk="0" fontAlgn="base" hangingPunct="0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7pPr>
                <a:lvl8pPr marL="3429000" indent="-228600" eaLnBrk="0" fontAlgn="base" hangingPunct="0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8pPr>
                <a:lvl9pPr marL="3886200" indent="-228600" eaLnBrk="0" fontAlgn="base" hangingPunct="0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</a:pPr>
                <a:endParaRPr lang="zh-CN" altLang="en-US" sz="1200">
                  <a:solidFill>
                    <a:prstClr val="black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BC1DBEE6-14F6-46C9-AF91-4659FCFC16F5}"/>
                </a:ext>
              </a:extLst>
            </p:cNvPr>
            <p:cNvSpPr/>
            <p:nvPr/>
          </p:nvSpPr>
          <p:spPr>
            <a:xfrm>
              <a:off x="1152670" y="4087076"/>
              <a:ext cx="571508" cy="2443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Node1</a:t>
              </a:r>
              <a:endParaRPr lang="zh-CN" altLang="en-US" sz="1000" b="1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BD52FEE7-FCCD-4494-A36F-E610CAB9C786}"/>
                </a:ext>
              </a:extLst>
            </p:cNvPr>
            <p:cNvSpPr/>
            <p:nvPr/>
          </p:nvSpPr>
          <p:spPr>
            <a:xfrm>
              <a:off x="2333677" y="3593612"/>
              <a:ext cx="571508" cy="2443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Node2</a:t>
              </a:r>
              <a:endParaRPr lang="zh-CN" altLang="en-US" sz="1000" b="1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F1C2ABA8-A566-4604-91B5-1A099469EB1E}"/>
                </a:ext>
              </a:extLst>
            </p:cNvPr>
            <p:cNvSpPr/>
            <p:nvPr/>
          </p:nvSpPr>
          <p:spPr>
            <a:xfrm>
              <a:off x="2334644" y="4600588"/>
              <a:ext cx="571508" cy="2443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Node3</a:t>
              </a:r>
              <a:endParaRPr lang="zh-CN" altLang="en-US" sz="1000" b="1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="" xmlns:a16="http://schemas.microsoft.com/office/drawing/2014/main" id="{5931B162-BAEC-4540-84A5-392E8A7444B7}"/>
                </a:ext>
              </a:extLst>
            </p:cNvPr>
            <p:cNvSpPr/>
            <p:nvPr/>
          </p:nvSpPr>
          <p:spPr>
            <a:xfrm>
              <a:off x="4672664" y="4205723"/>
              <a:ext cx="359898" cy="2443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BS</a:t>
              </a:r>
              <a:endParaRPr lang="zh-CN" altLang="en-US" sz="1000" b="1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47" name="直接箭头连接符 46">
              <a:extLst>
                <a:ext uri="{FF2B5EF4-FFF2-40B4-BE49-F238E27FC236}">
                  <a16:creationId xmlns="" xmlns:a16="http://schemas.microsoft.com/office/drawing/2014/main" id="{443FA5A8-B01B-401E-B0C6-C7FDA5ECC473}"/>
                </a:ext>
              </a:extLst>
            </p:cNvPr>
            <p:cNvCxnSpPr/>
            <p:nvPr/>
          </p:nvCxnSpPr>
          <p:spPr>
            <a:xfrm flipV="1">
              <a:off x="1492052" y="3439580"/>
              <a:ext cx="971413" cy="457805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箭头连接符 47">
              <a:extLst>
                <a:ext uri="{FF2B5EF4-FFF2-40B4-BE49-F238E27FC236}">
                  <a16:creationId xmlns="" xmlns:a16="http://schemas.microsoft.com/office/drawing/2014/main" id="{AE477DB4-BA96-48E9-82FB-F9FE50756441}"/>
                </a:ext>
              </a:extLst>
            </p:cNvPr>
            <p:cNvCxnSpPr/>
            <p:nvPr/>
          </p:nvCxnSpPr>
          <p:spPr>
            <a:xfrm>
              <a:off x="1492052" y="3981447"/>
              <a:ext cx="971413" cy="470497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箭头连接符 48">
              <a:extLst>
                <a:ext uri="{FF2B5EF4-FFF2-40B4-BE49-F238E27FC236}">
                  <a16:creationId xmlns="" xmlns:a16="http://schemas.microsoft.com/office/drawing/2014/main" id="{4D09B37C-C60A-4DBA-853F-DB9E69F3E99F}"/>
                </a:ext>
              </a:extLst>
            </p:cNvPr>
            <p:cNvCxnSpPr>
              <a:endCxn id="58" idx="1"/>
            </p:cNvCxnSpPr>
            <p:nvPr/>
          </p:nvCxnSpPr>
          <p:spPr>
            <a:xfrm>
              <a:off x="2644138" y="3439580"/>
              <a:ext cx="1067926" cy="447262"/>
            </a:xfrm>
            <a:prstGeom prst="straightConnector1">
              <a:avLst/>
            </a:prstGeom>
            <a:ln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箭头连接符 49">
              <a:extLst>
                <a:ext uri="{FF2B5EF4-FFF2-40B4-BE49-F238E27FC236}">
                  <a16:creationId xmlns="" xmlns:a16="http://schemas.microsoft.com/office/drawing/2014/main" id="{E4E7068A-D709-427D-B9D0-9721BF0DF355}"/>
                </a:ext>
              </a:extLst>
            </p:cNvPr>
            <p:cNvCxnSpPr>
              <a:endCxn id="58" idx="3"/>
            </p:cNvCxnSpPr>
            <p:nvPr/>
          </p:nvCxnSpPr>
          <p:spPr>
            <a:xfrm flipV="1">
              <a:off x="2643865" y="4060594"/>
              <a:ext cx="1068199" cy="391351"/>
            </a:xfrm>
            <a:prstGeom prst="straightConnector1">
              <a:avLst/>
            </a:prstGeom>
            <a:ln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>
              <a:extLst>
                <a:ext uri="{FF2B5EF4-FFF2-40B4-BE49-F238E27FC236}">
                  <a16:creationId xmlns="" xmlns:a16="http://schemas.microsoft.com/office/drawing/2014/main" id="{1BF490CE-8B25-4BF2-85B0-6C72EC852572}"/>
                </a:ext>
              </a:extLst>
            </p:cNvPr>
            <p:cNvSpPr/>
            <p:nvPr/>
          </p:nvSpPr>
          <p:spPr>
            <a:xfrm>
              <a:off x="1613438" y="3823710"/>
              <a:ext cx="1164973" cy="2443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BAP duplication</a:t>
              </a:r>
              <a:endParaRPr lang="zh-CN" altLang="en-US" sz="10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="" xmlns:a16="http://schemas.microsoft.com/office/drawing/2014/main" id="{ED44313D-EF76-4A2A-80D1-28CDF01E0590}"/>
                </a:ext>
              </a:extLst>
            </p:cNvPr>
            <p:cNvSpPr/>
            <p:nvPr/>
          </p:nvSpPr>
          <p:spPr>
            <a:xfrm>
              <a:off x="2925417" y="3823710"/>
              <a:ext cx="771981" cy="2443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TDM/FDM</a:t>
              </a:r>
              <a:endParaRPr lang="zh-CN" altLang="en-US" sz="1000" b="1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0FBD232D-F653-4EFD-92D3-76B3FC77EB3D}"/>
                </a:ext>
              </a:extLst>
            </p:cNvPr>
            <p:cNvSpPr/>
            <p:nvPr/>
          </p:nvSpPr>
          <p:spPr>
            <a:xfrm>
              <a:off x="3612587" y="4127322"/>
              <a:ext cx="571508" cy="2443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b="1" dirty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Node4</a:t>
              </a:r>
              <a:endParaRPr lang="zh-CN" altLang="en-US" sz="1000" b="1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54" name="直接箭头连接符 53">
              <a:extLst>
                <a:ext uri="{FF2B5EF4-FFF2-40B4-BE49-F238E27FC236}">
                  <a16:creationId xmlns="" xmlns:a16="http://schemas.microsoft.com/office/drawing/2014/main" id="{862A87CD-50C3-478F-8A0A-A26845E85321}"/>
                </a:ext>
              </a:extLst>
            </p:cNvPr>
            <p:cNvCxnSpPr/>
            <p:nvPr/>
          </p:nvCxnSpPr>
          <p:spPr>
            <a:xfrm>
              <a:off x="3970290" y="3981447"/>
              <a:ext cx="756808" cy="0"/>
            </a:xfrm>
            <a:prstGeom prst="straightConnector1">
              <a:avLst/>
            </a:prstGeom>
            <a:ln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1595F9E1-44AD-42DF-A9E3-DF52961FED0B}"/>
                </a:ext>
              </a:extLst>
            </p:cNvPr>
            <p:cNvSpPr/>
            <p:nvPr/>
          </p:nvSpPr>
          <p:spPr bwMode="auto">
            <a:xfrm>
              <a:off x="1295877" y="3810998"/>
              <a:ext cx="247135" cy="24572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="" xmlns:a16="http://schemas.microsoft.com/office/drawing/2014/main" id="{A0BE5BAF-9A4A-4643-9F78-39F05743A2B1}"/>
                </a:ext>
              </a:extLst>
            </p:cNvPr>
            <p:cNvSpPr/>
            <p:nvPr/>
          </p:nvSpPr>
          <p:spPr bwMode="auto">
            <a:xfrm>
              <a:off x="2456727" y="3300335"/>
              <a:ext cx="247135" cy="24572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="" xmlns:a16="http://schemas.microsoft.com/office/drawing/2014/main" id="{EF7F5D19-E4A4-43F3-BF37-6DB0D9D980BE}"/>
                </a:ext>
              </a:extLst>
            </p:cNvPr>
            <p:cNvSpPr/>
            <p:nvPr/>
          </p:nvSpPr>
          <p:spPr bwMode="auto">
            <a:xfrm>
              <a:off x="2458547" y="4333297"/>
              <a:ext cx="247135" cy="24572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="" xmlns:a16="http://schemas.microsoft.com/office/drawing/2014/main" id="{920823CE-1856-4527-8FE0-0C7F41D2C573}"/>
                </a:ext>
              </a:extLst>
            </p:cNvPr>
            <p:cNvSpPr/>
            <p:nvPr/>
          </p:nvSpPr>
          <p:spPr bwMode="auto">
            <a:xfrm>
              <a:off x="3675872" y="3850857"/>
              <a:ext cx="247135" cy="24572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2CACD0E8-1ED3-4D26-BCDE-037C87C2CA65}"/>
              </a:ext>
            </a:extLst>
          </p:cNvPr>
          <p:cNvSpPr txBox="1"/>
          <p:nvPr/>
        </p:nvSpPr>
        <p:spPr>
          <a:xfrm>
            <a:off x="338644" y="982534"/>
            <a:ext cx="11589745" cy="6832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en-US" altLang="zh-CN" sz="1600" b="1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Motivation: </a:t>
            </a:r>
          </a:p>
          <a:p>
            <a:pPr marL="285750" indent="-28575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Currently only support PDCP duplication, which can’t ensure the two duplicated packets routed in different paths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="" xmlns:a16="http://schemas.microsoft.com/office/drawing/2014/main" id="{2CACD0E8-1ED3-4D26-BCDE-037C87C2CA65}"/>
              </a:ext>
            </a:extLst>
          </p:cNvPr>
          <p:cNvSpPr txBox="1"/>
          <p:nvPr/>
        </p:nvSpPr>
        <p:spPr>
          <a:xfrm>
            <a:off x="338644" y="4760993"/>
            <a:ext cx="11589745" cy="734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zh-CN" altLang="en-US" sz="1600" b="1" dirty="0">
                <a:cs typeface="Arial" panose="020B0604020202020204" pitchFamily="34" charset="0"/>
              </a:rPr>
              <a:t>Advantages:</a:t>
            </a:r>
          </a:p>
          <a:p>
            <a:pPr marL="285750" indent="-28575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In multi-hop &amp; multi-path scenarios, duplication </a:t>
            </a:r>
            <a:r>
              <a:rPr lang="en-US" altLang="zh-CN" sz="1600" dirty="0" smtClean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ensures 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reliable coverage through redundant paths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5976" y="2326726"/>
            <a:ext cx="5892904" cy="188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722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标题 1"/>
          <p:cNvSpPr txBox="1">
            <a:spLocks/>
          </p:cNvSpPr>
          <p:nvPr/>
        </p:nvSpPr>
        <p:spPr>
          <a:xfrm>
            <a:off x="0" y="79167"/>
            <a:ext cx="12196763" cy="69332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zh-CN" sz="2200" b="1" dirty="0">
                <a:solidFill>
                  <a:srgbClr val="1D1D1A"/>
                </a:solidFill>
              </a:rPr>
              <a:t>Slice-specific backhaul configuration</a:t>
            </a:r>
            <a:endParaRPr lang="zh-CN" altLang="en-US" sz="2200" b="1" dirty="0">
              <a:solidFill>
                <a:srgbClr val="1D1D1A"/>
              </a:solidFill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2CACD0E8-1ED3-4D26-BCDE-037C87C2CA65}"/>
              </a:ext>
            </a:extLst>
          </p:cNvPr>
          <p:cNvSpPr txBox="1"/>
          <p:nvPr/>
        </p:nvSpPr>
        <p:spPr>
          <a:xfrm>
            <a:off x="338644" y="972702"/>
            <a:ext cx="11589745" cy="1274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en-US" altLang="zh-CN" sz="1600" b="1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Motivation: </a:t>
            </a:r>
          </a:p>
          <a:p>
            <a:pPr marL="285750" indent="-28575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Only the access IAB-DU is aware of the S-NSSAI of each DRB</a:t>
            </a:r>
          </a:p>
          <a:p>
            <a:pPr marL="285750" indent="-28575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Upstream </a:t>
            </a:r>
            <a:r>
              <a:rPr lang="en-US" altLang="zh-CN" sz="1600" dirty="0" smtClean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IAB(Donor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)-DUs: </a:t>
            </a:r>
            <a:r>
              <a:rPr lang="en-US" altLang="zh-CN" sz="1600" b="1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unaware of the slice(s) held on each Backhaul RLC Channel</a:t>
            </a:r>
          </a:p>
          <a:p>
            <a:pPr marL="285750" indent="-285750" defTabSz="914400">
              <a:lnSpc>
                <a:spcPct val="120000"/>
              </a:lnSpc>
              <a:buFont typeface="Symbol" panose="05050102010706020507" pitchFamily="18" charset="2"/>
              <a:buChar char="Þ"/>
            </a:pPr>
            <a:r>
              <a:rPr lang="en-US" altLang="zh-CN" sz="1600" b="1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The backhaul link cannot implement slice-specific RRM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="" xmlns:a16="http://schemas.microsoft.com/office/drawing/2014/main" id="{2CACD0E8-1ED3-4D26-BCDE-037C87C2CA65}"/>
              </a:ext>
            </a:extLst>
          </p:cNvPr>
          <p:cNvSpPr txBox="1"/>
          <p:nvPr/>
        </p:nvSpPr>
        <p:spPr>
          <a:xfrm>
            <a:off x="338644" y="5246294"/>
            <a:ext cx="11776801" cy="10300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zh-CN" altLang="en-US" sz="1600" b="1" dirty="0">
                <a:cs typeface="Arial" panose="020B0604020202020204" pitchFamily="34" charset="0"/>
              </a:rPr>
              <a:t>Advantages:</a:t>
            </a:r>
          </a:p>
          <a:p>
            <a:pPr marL="285750" indent="-285750" defTabSz="9144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Appropriate backhaul radio resource processing for different emergency service types (e.g., on-spot video, on-site command, and telemedicine. </a:t>
            </a:r>
            <a:r>
              <a:rPr lang="en-US" altLang="zh-CN" sz="1600" dirty="0" err="1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etc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) can be achieved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88" y="2246897"/>
            <a:ext cx="8302849" cy="299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039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标题 1"/>
          <p:cNvSpPr txBox="1">
            <a:spLocks/>
          </p:cNvSpPr>
          <p:nvPr/>
        </p:nvSpPr>
        <p:spPr>
          <a:xfrm>
            <a:off x="0" y="79167"/>
            <a:ext cx="12196763" cy="69332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zh-CN" sz="2200" b="1" dirty="0">
                <a:solidFill>
                  <a:srgbClr val="1D1D1A"/>
                </a:solidFill>
              </a:rPr>
              <a:t>Support for emergency services in </a:t>
            </a:r>
            <a:r>
              <a:rPr lang="en-US" altLang="zh-CN" sz="2200" b="1" dirty="0" smtClean="0">
                <a:solidFill>
                  <a:srgbClr val="1D1D1A"/>
                </a:solidFill>
              </a:rPr>
              <a:t>Rel-19 Work </a:t>
            </a:r>
            <a:r>
              <a:rPr lang="en-US" altLang="zh-CN" sz="2200" b="1" dirty="0">
                <a:solidFill>
                  <a:srgbClr val="1D1D1A"/>
                </a:solidFill>
              </a:rPr>
              <a:t>Proposal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47673" y="1286478"/>
            <a:ext cx="1030141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en-US" altLang="zh-CN" sz="1600" dirty="0" smtClean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Specify mechanism 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with minimum specification impact to support flexible multi-hop and multi-path topology based on IAB architecture only for intra-CU case:</a:t>
            </a:r>
          </a:p>
          <a:p>
            <a:pPr marL="628690" lvl="1" indent="-1714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Flexible topology enhancement, allowing e.g</a:t>
            </a:r>
            <a:r>
              <a:rPr lang="en-US" altLang="zh-CN" sz="1600" dirty="0" smtClean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. 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switch parent/child relationship, service continuity against node moving (leaving or joining), more than two paths, … </a:t>
            </a:r>
          </a:p>
          <a:p>
            <a:pPr marL="628690" lvl="1" indent="-1714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Intermediate node selection of better path based on path QoS</a:t>
            </a:r>
          </a:p>
          <a:p>
            <a:pPr marL="628690" lvl="1" indent="-1714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BAP duplication forwarding to ensure the same date routed in different path</a:t>
            </a:r>
          </a:p>
          <a:p>
            <a:pPr marL="628690" lvl="1" indent="-171450" defTabSz="9144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Slice-specific backhaul configuration</a:t>
            </a:r>
          </a:p>
        </p:txBody>
      </p:sp>
    </p:spTree>
    <p:extLst>
      <p:ext uri="{BB962C8B-B14F-4D97-AF65-F5344CB8AC3E}">
        <p14:creationId xmlns:p14="http://schemas.microsoft.com/office/powerpoint/2010/main" val="27229760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6028498" y="851744"/>
            <a:ext cx="0" cy="528676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8" name="图片 1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06" y="1247790"/>
            <a:ext cx="5037555" cy="2115945"/>
          </a:xfrm>
          <a:prstGeom prst="rect">
            <a:avLst/>
          </a:prstGeom>
        </p:spPr>
      </p:pic>
      <p:graphicFrame>
        <p:nvGraphicFramePr>
          <p:cNvPr id="139" name="表格 1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322544"/>
              </p:ext>
            </p:extLst>
          </p:nvPr>
        </p:nvGraphicFramePr>
        <p:xfrm>
          <a:off x="3269933" y="4084696"/>
          <a:ext cx="2524311" cy="195072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5980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262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33462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</a:t>
                      </a:r>
                      <a:endParaRPr lang="zh-CN" altLang="en-US" sz="10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34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Bandwidth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15M@700M</a:t>
                      </a:r>
                      <a:endParaRPr lang="zh-CN" altLang="en-US" sz="1000" b="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3462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Area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r>
                        <a:rPr lang="zh-CN" alt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20Km</a:t>
                      </a:r>
                      <a:endParaRPr lang="zh-CN" altLang="en-US" sz="1000" b="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3462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1187323" rtl="0" eaLnBrk="1" latinLnBrk="0" hangingPunct="1"/>
                      <a:r>
                        <a:rPr lang="en-US" altLang="zh-CN" sz="1000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Donor BS number</a:t>
                      </a:r>
                      <a:endParaRPr lang="zh-CN" altLang="en-US" sz="10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3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CN" altLang="en-US" sz="1000" b="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3462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Mobile BS number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zh-CN" altLang="en-US" sz="1000" b="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3462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Mobile BS distribution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</a:t>
                      </a:r>
                      <a:endParaRPr lang="en-US" altLang="zh-CN" sz="1000" b="0" baseline="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3462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Maximum</a:t>
                      </a:r>
                      <a:r>
                        <a:rPr lang="en-US" altLang="zh-CN" sz="1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TX power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zh-CN" altLang="en-US" sz="1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r>
                        <a:rPr lang="en-US" altLang="zh-CN" sz="1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10W</a:t>
                      </a:r>
                      <a:endParaRPr lang="en-US" altLang="zh-CN" sz="1000" b="0" baseline="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34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Traffic concurrency ratio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US" altLang="zh-CN" sz="1000" b="0" baseline="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0" name="矩形 139"/>
          <p:cNvSpPr/>
          <p:nvPr/>
        </p:nvSpPr>
        <p:spPr>
          <a:xfrm>
            <a:off x="558653" y="3450894"/>
            <a:ext cx="5037556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on-spot multiple 2Mbps videos backhaul to the donor BS</a:t>
            </a:r>
            <a:endParaRPr lang="zh-CN" altLang="en-US" sz="1200" dirty="0"/>
          </a:p>
        </p:txBody>
      </p:sp>
      <p:sp>
        <p:nvSpPr>
          <p:cNvPr id="141" name="矩形 140"/>
          <p:cNvSpPr/>
          <p:nvPr/>
        </p:nvSpPr>
        <p:spPr>
          <a:xfrm>
            <a:off x="273974" y="870210"/>
            <a:ext cx="5487328" cy="307777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1400" b="1" kern="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Scenario1: Remote Area</a:t>
            </a:r>
          </a:p>
        </p:txBody>
      </p:sp>
      <p:sp>
        <p:nvSpPr>
          <p:cNvPr id="142" name="标题 1"/>
          <p:cNvSpPr txBox="1">
            <a:spLocks/>
          </p:cNvSpPr>
          <p:nvPr/>
        </p:nvSpPr>
        <p:spPr>
          <a:xfrm>
            <a:off x="0" y="79167"/>
            <a:ext cx="12196763" cy="69332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zh-CN" sz="2200" b="1" dirty="0">
                <a:solidFill>
                  <a:srgbClr val="1D1D1A"/>
                </a:solidFill>
              </a:rPr>
              <a:t>Appendix – A: System Level Simulation Results</a:t>
            </a:r>
            <a:endParaRPr lang="zh-CN" altLang="en-US" sz="2200" b="1" dirty="0">
              <a:solidFill>
                <a:srgbClr val="1D1D1A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740" y="4095164"/>
            <a:ext cx="2892193" cy="19703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7707" y="4097603"/>
            <a:ext cx="2836105" cy="1967959"/>
          </a:xfrm>
          <a:prstGeom prst="rect">
            <a:avLst/>
          </a:prstGeom>
        </p:spPr>
      </p:pic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786882"/>
              </p:ext>
            </p:extLst>
          </p:nvPr>
        </p:nvGraphicFramePr>
        <p:xfrm>
          <a:off x="9070097" y="4084696"/>
          <a:ext cx="2524311" cy="195072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5980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262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33462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</a:t>
                      </a:r>
                      <a:endParaRPr lang="zh-CN" alt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</a:t>
                      </a:r>
                      <a:endParaRPr lang="zh-CN" altLang="en-US" sz="10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34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Bandwidth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15M@700M</a:t>
                      </a:r>
                      <a:endParaRPr lang="zh-CN" altLang="en-US" sz="1000" b="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3462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Area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500</a:t>
                      </a:r>
                      <a:r>
                        <a:rPr lang="zh-CN" alt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500m</a:t>
                      </a:r>
                      <a:endParaRPr lang="zh-CN" altLang="en-US" sz="1000" b="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3462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1187323" rtl="0" eaLnBrk="1" latinLnBrk="0" hangingPunct="1"/>
                      <a:r>
                        <a:rPr lang="en-US" altLang="zh-CN" sz="1000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Donor BS number</a:t>
                      </a:r>
                      <a:endParaRPr lang="zh-CN" altLang="en-US" sz="10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3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CN" altLang="en-US" sz="1000" b="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3462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Mobile BS number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zh-CN" altLang="en-US" sz="1000" b="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3462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Mobile BS distribution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</a:t>
                      </a:r>
                      <a:endParaRPr lang="en-US" altLang="zh-CN" sz="1000" b="0" baseline="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3462"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Maximum</a:t>
                      </a:r>
                      <a:r>
                        <a:rPr lang="en-US" altLang="zh-CN" sz="1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TX power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45247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89049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35740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78098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26232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671478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116726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561971" algn="l" defTabSz="890492" rtl="0" eaLnBrk="1" latinLnBrk="0" hangingPunct="1">
                        <a:defRPr sz="1753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zh-CN" altLang="en-US" sz="1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  <a:r>
                        <a:rPr lang="en-US" altLang="zh-CN" sz="1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1W</a:t>
                      </a:r>
                      <a:endParaRPr lang="en-US" altLang="zh-CN" sz="1000" b="0" baseline="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34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Traffic concurrency ratio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US" altLang="zh-CN" sz="1000" b="0" baseline="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2823" y="1577167"/>
            <a:ext cx="4937299" cy="178656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295695" y="3450894"/>
            <a:ext cx="5037556" cy="27699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1200" dirty="0">
                <a:solidFill>
                  <a:srgbClr val="1D1D1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on-spot multiple 2Mbps videos backhaul to the donor BS</a:t>
            </a:r>
            <a:endParaRPr lang="zh-CN" altLang="en-US" sz="1200" dirty="0"/>
          </a:p>
        </p:txBody>
      </p:sp>
      <p:sp>
        <p:nvSpPr>
          <p:cNvPr id="14" name="矩形 13"/>
          <p:cNvSpPr/>
          <p:nvPr/>
        </p:nvSpPr>
        <p:spPr>
          <a:xfrm>
            <a:off x="6295695" y="870210"/>
            <a:ext cx="5487328" cy="307777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1400" b="1" kern="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Scenario2: Urban deep coverage</a:t>
            </a:r>
          </a:p>
        </p:txBody>
      </p:sp>
    </p:spTree>
    <p:extLst>
      <p:ext uri="{BB962C8B-B14F-4D97-AF65-F5344CB8AC3E}">
        <p14:creationId xmlns:p14="http://schemas.microsoft.com/office/powerpoint/2010/main" val="1954717770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16364</TotalTime>
  <Words>1046</Words>
  <Application>Microsoft Office PowerPoint</Application>
  <PresentationFormat>Custom</PresentationFormat>
  <Paragraphs>278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6" baseType="lpstr">
      <vt:lpstr>微软雅黑</vt:lpstr>
      <vt:lpstr>微软雅黑</vt:lpstr>
      <vt:lpstr>宋体</vt:lpstr>
      <vt:lpstr>.AppleSystemUIFont</vt:lpstr>
      <vt:lpstr>Arial</vt:lpstr>
      <vt:lpstr>Calibri</vt:lpstr>
      <vt:lpstr>等线</vt:lpstr>
      <vt:lpstr>Meiryo UI</vt:lpstr>
      <vt:lpstr>MS Mincho</vt:lpstr>
      <vt:lpstr>Segoe UI Black</vt:lpstr>
      <vt:lpstr>黑体</vt:lpstr>
      <vt:lpstr>华文细黑</vt:lpstr>
      <vt:lpstr>Symbol</vt:lpstr>
      <vt:lpstr>Times New Roman</vt:lpstr>
      <vt:lpstr>Wingdings</vt:lpstr>
      <vt:lpstr>封面页_图片版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Huawei_20230519</cp:lastModifiedBy>
  <cp:revision>280</cp:revision>
  <dcterms:created xsi:type="dcterms:W3CDTF">2020-08-28T08:44:19Z</dcterms:created>
  <dcterms:modified xsi:type="dcterms:W3CDTF">2023-05-31T08:48:45Z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(3)ubca5BC1oDK4FlrBX8/d92YiiB+qyapnR/eQR8r7mYsDnh72MW+neOEMHzEFGLsNeAb1QH1j
yVDEOum+BiJUfp5DTikudaVK1JjOyCEc+uJw9XlquDPNwMFeBReEv6Zs8lg0XqdpmaEkoicW
pqJ8acwR9iM5O+fM89N+spw5MBKlXkGXI3/32/U0iUufp95zLdHIs8ZBSIle/mj23FAqVsYS
WhEudmxY3vVpdGp9JG</vt:lpwstr>
  </property>
  <property fmtid="{D5CDD505-2E9C-101B-9397-08002B2CF9AE}" pid="3" name="_2015_ms_pID_7253431">
    <vt:lpwstr>vetnKSVdHDUJQbgSJVCr13sN98dbmOmIlMJS1W8WJraZEEZctblvDj
E8tjuxWr6RAXc86JafiJV+bJnLHoVNSwJhocakt5KvEJuhn755YthuFOMlUFEf9Sd6TqOBnE
oARjxRK7CH7fACDX8/LiD1N6FxTEUx2EnJQXp54satpM2/1qlcEQfsgKI2BVkiNBxzEJt7w8
YoAnxOOSDibnqEWs7hTvWcvgBoBkdX6NIqkY</vt:lpwstr>
  </property>
  <property fmtid="{D5CDD505-2E9C-101B-9397-08002B2CF9AE}" pid="4" name="_2015_ms_pID_7253432">
    <vt:lpwstr>CQ==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1681198074</vt:lpwstr>
  </property>
</Properties>
</file>