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1"/>
  </p:notesMasterIdLst>
  <p:handoutMasterIdLst>
    <p:handoutMasterId r:id="rId12"/>
  </p:handoutMasterIdLst>
  <p:sldIdLst>
    <p:sldId id="283" r:id="rId2"/>
    <p:sldId id="1495" r:id="rId3"/>
    <p:sldId id="1497" r:id="rId4"/>
    <p:sldId id="1498" r:id="rId5"/>
    <p:sldId id="1499" r:id="rId6"/>
    <p:sldId id="1504" r:id="rId7"/>
    <p:sldId id="1500" r:id="rId8"/>
    <p:sldId id="1501" r:id="rId9"/>
    <p:sldId id="1502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  <p14:sldId id="1495"/>
            <p14:sldId id="1497"/>
            <p14:sldId id="1498"/>
            <p14:sldId id="1499"/>
            <p14:sldId id="1504"/>
            <p14:sldId id="1500"/>
            <p14:sldId id="1501"/>
            <p14:sldId id="15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3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78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00669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D0-4764-A220-F817EA7D0FCC}"/>
              </c:ext>
            </c:extLst>
          </c:dPt>
          <c:dPt>
            <c:idx val="1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D0-4764-A220-F817EA7D0FCC}"/>
              </c:ext>
            </c:extLst>
          </c:dPt>
          <c:dPt>
            <c:idx val="2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6D0-4764-A220-F817EA7D0FCC}"/>
              </c:ext>
            </c:extLst>
          </c:dPt>
          <c:dPt>
            <c:idx val="3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6D0-4764-A220-F817EA7D0FCC}"/>
              </c:ext>
            </c:extLst>
          </c:dPt>
          <c:dPt>
            <c:idx val="4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6D0-4764-A220-F817EA7D0FCC}"/>
              </c:ext>
            </c:extLst>
          </c:dPt>
          <c:dPt>
            <c:idx val="5"/>
            <c:invertIfNegative val="0"/>
            <c:bubble3D val="0"/>
            <c:spPr>
              <a:solidFill>
                <a:srgbClr val="0066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6D0-4764-A220-F817EA7D0FCC}"/>
              </c:ext>
            </c:extLst>
          </c:dPt>
          <c:cat>
            <c:numRef>
              <c:f>Sheet2!$A$2:$A$12</c:f>
              <c:numCache>
                <c:formatCode>General</c:formatCod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</c:numCache>
            </c:numRef>
          </c:cat>
          <c:val>
            <c:numRef>
              <c:f>Sheet2!$B$2:$B$12</c:f>
              <c:numCache>
                <c:formatCode>General</c:formatCode>
                <c:ptCount val="11"/>
                <c:pt idx="0">
                  <c:v>3.95</c:v>
                </c:pt>
                <c:pt idx="1">
                  <c:v>6.38</c:v>
                </c:pt>
                <c:pt idx="2">
                  <c:v>11.02</c:v>
                </c:pt>
                <c:pt idx="3">
                  <c:v>13.05</c:v>
                </c:pt>
                <c:pt idx="4">
                  <c:v>15</c:v>
                </c:pt>
                <c:pt idx="5">
                  <c:v>17.03</c:v>
                </c:pt>
                <c:pt idx="6">
                  <c:v>19.334726666666668</c:v>
                </c:pt>
                <c:pt idx="7">
                  <c:v>21.654893866666672</c:v>
                </c:pt>
                <c:pt idx="8">
                  <c:v>24.036932192000009</c:v>
                </c:pt>
                <c:pt idx="9">
                  <c:v>26.440625411200013</c:v>
                </c:pt>
                <c:pt idx="10">
                  <c:v>29.084687952320017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76D0-4764-A220-F817EA7D0F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899952"/>
        <c:axId val="214895600"/>
      </c:barChart>
      <c:catAx>
        <c:axId val="214899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895600"/>
        <c:crosses val="autoZero"/>
        <c:auto val="1"/>
        <c:lblAlgn val="ctr"/>
        <c:lblOffset val="100"/>
        <c:noMultiLvlLbl val="0"/>
      </c:catAx>
      <c:valAx>
        <c:axId val="214895600"/>
        <c:scaling>
          <c:orientation val="minMax"/>
          <c:max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899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79196"/>
            <a:ext cx="10463926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b="1" dirty="0">
                <a:solidFill>
                  <a:srgbClr val="C00000"/>
                </a:solidFill>
              </a:rPr>
              <a:t>Integrated Sensing and Communications in Rel-19</a:t>
            </a:r>
          </a:p>
          <a:p>
            <a:r>
              <a:rPr lang="en-US" altLang="zh-CN" sz="2400" dirty="0">
                <a:solidFill>
                  <a:srgbClr val="C00000"/>
                </a:solidFill>
              </a:rPr>
              <a:t>RAN/CN support to enable wide-area </a:t>
            </a:r>
          </a:p>
          <a:p>
            <a:r>
              <a:rPr lang="en-US" altLang="zh-CN" sz="2400" dirty="0">
                <a:solidFill>
                  <a:srgbClr val="C00000"/>
                </a:solidFill>
              </a:rPr>
              <a:t>network-based sensing</a:t>
            </a:r>
            <a:endParaRPr lang="zh-CN" altLang="zh-CN" sz="2400" dirty="0">
              <a:solidFill>
                <a:srgbClr val="C00000"/>
              </a:solidFill>
            </a:endParaRPr>
          </a:p>
          <a:p>
            <a:endParaRPr lang="en-US" altLang="zh-CN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RWS-230186</a:t>
            </a:r>
            <a:endParaRPr lang="zh-CN" altLang="zh-CN" sz="11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>
          <a:xfrm>
            <a:off x="736258" y="1167773"/>
            <a:ext cx="10733557" cy="393848"/>
          </a:xfrm>
        </p:spPr>
        <p:txBody>
          <a:bodyPr/>
          <a:lstStyle/>
          <a:p>
            <a:r>
              <a:rPr lang="en-US" altLang="zh-CN" dirty="0"/>
              <a:t>3GPP SA1 is studying use cases and requirements for integrated sensing and communications in NR</a:t>
            </a:r>
          </a:p>
        </p:txBody>
      </p:sp>
      <p:sp>
        <p:nvSpPr>
          <p:cNvPr id="4" name="圆角矩形 509">
            <a:extLst>
              <a:ext uri="{FF2B5EF4-FFF2-40B4-BE49-F238E27FC236}">
                <a16:creationId xmlns:a16="http://schemas.microsoft.com/office/drawing/2014/main" xmlns="" id="{A7EF2A55-83B4-4EEC-807C-403DD725E005}"/>
              </a:ext>
            </a:extLst>
          </p:cNvPr>
          <p:cNvSpPr/>
          <p:nvPr/>
        </p:nvSpPr>
        <p:spPr>
          <a:xfrm>
            <a:off x="695908" y="3934118"/>
            <a:ext cx="10773907" cy="2267619"/>
          </a:xfrm>
          <a:prstGeom prst="roundRect">
            <a:avLst>
              <a:gd name="adj" fmla="val 2874"/>
            </a:avLst>
          </a:prstGeom>
          <a:noFill/>
          <a:ln w="19050" cap="flat" cmpd="sng" algn="ctr">
            <a:solidFill>
              <a:srgbClr val="1D1D1A">
                <a:lumMod val="25000"/>
                <a:lumOff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04"/>
            <a:endParaRPr lang="zh-CN" altLang="en-US" sz="1799">
              <a:solidFill>
                <a:srgbClr val="666666"/>
              </a:solidFill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82399395-D339-4D9A-B990-98950F6A8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490590"/>
              </p:ext>
            </p:extLst>
          </p:nvPr>
        </p:nvGraphicFramePr>
        <p:xfrm>
          <a:off x="774929" y="1691315"/>
          <a:ext cx="5116966" cy="1308140"/>
        </p:xfrm>
        <a:graphic>
          <a:graphicData uri="http://schemas.openxmlformats.org/drawingml/2006/table">
            <a:tbl>
              <a:tblPr/>
              <a:tblGrid>
                <a:gridCol w="28528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397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43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04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Work Item</a:t>
                      </a:r>
                    </a:p>
                  </a:txBody>
                  <a:tcPr marL="45733" marR="45733" marT="45388" marB="45388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SID</a:t>
                      </a:r>
                    </a:p>
                  </a:txBody>
                  <a:tcPr marL="45733" marR="45733" marT="45531" marB="45531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Status</a:t>
                      </a:r>
                      <a:endParaRPr kumimoji="0" lang="en-GB" altLang="nl-NL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33" marR="45733" marT="45531" marB="45531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77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Study on Integrated Sensing and Communication</a:t>
                      </a:r>
                      <a:endParaRPr kumimoji="0" lang="en-GB" altLang="nl-NL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33" marR="45733" marT="45391" marB="45391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SP-220717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(SA1#97e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)</a:t>
                      </a:r>
                      <a:endParaRPr kumimoji="0" lang="en-GB" altLang="nl-NL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marT="45557" marB="4555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 80%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US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(SA1#101)</a:t>
                      </a:r>
                      <a:endParaRPr kumimoji="0" lang="en-GB" altLang="nl-NL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marT="45557" marB="4555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xmlns="" id="{20248CE4-24B5-4868-9ECD-B1D0E14D66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143812"/>
              </p:ext>
            </p:extLst>
          </p:nvPr>
        </p:nvGraphicFramePr>
        <p:xfrm>
          <a:off x="5894134" y="1690877"/>
          <a:ext cx="5617678" cy="1316038"/>
        </p:xfrm>
        <a:graphic>
          <a:graphicData uri="http://schemas.openxmlformats.org/drawingml/2006/table">
            <a:tbl>
              <a:tblPr/>
              <a:tblGrid>
                <a:gridCol w="56176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863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 objectives of the study include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</a:t>
                      </a:r>
                    </a:p>
                    <a:p>
                      <a:pPr marL="360572" indent="-180286" hangingPunct="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  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use cases and potential requirements for enhancement of the 5G system to provide integrated communication and sensing services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addressing different target verticals/applications, e.g. autonomous/assisted driving, V2X, aviation/UAVs, 3D map reconstruction, smart city/factories, public sectors, healthcare, smart home, maritime sector.</a:t>
                      </a:r>
                    </a:p>
                  </a:txBody>
                  <a:tcPr marL="45731" marR="45731" marT="45371" marB="45371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7" name="圆角矩形 32">
            <a:extLst>
              <a:ext uri="{FF2B5EF4-FFF2-40B4-BE49-F238E27FC236}">
                <a16:creationId xmlns:a16="http://schemas.microsoft.com/office/drawing/2014/main" xmlns="" id="{7735AD34-5375-444F-A3F6-1514B068BE7F}"/>
              </a:ext>
            </a:extLst>
          </p:cNvPr>
          <p:cNvSpPr/>
          <p:nvPr/>
        </p:nvSpPr>
        <p:spPr>
          <a:xfrm>
            <a:off x="692066" y="3147504"/>
            <a:ext cx="10819648" cy="680986"/>
          </a:xfrm>
          <a:prstGeom prst="roundRect">
            <a:avLst/>
          </a:prstGeom>
        </p:spPr>
        <p:txBody>
          <a:bodyPr lIns="0" tIns="0" rIns="0" bIns="0"/>
          <a:lstStyle/>
          <a:p>
            <a:pPr marL="179316" indent="-168208" defTabSz="1187323"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  <a:tabLst>
                <a:tab pos="1207605" algn="ctr"/>
              </a:tabLst>
            </a:pPr>
            <a:r>
              <a:rPr lang="en-US" altLang="zh-CN" sz="1799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There are already 32 use cases in 5 categories captured in the </a:t>
            </a:r>
            <a:r>
              <a:rPr lang="en-US" altLang="zh-CN" sz="1799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TR 22.837</a:t>
            </a:r>
          </a:p>
          <a:p>
            <a:pPr marL="179316" indent="-168208" defTabSz="1187323">
              <a:spcBef>
                <a:spcPct val="0"/>
              </a:spcBef>
              <a:buClr>
                <a:srgbClr val="000000"/>
              </a:buClr>
              <a:buFont typeface="Arial" pitchFamily="34" charset="0"/>
              <a:buChar char="•"/>
              <a:tabLst>
                <a:tab pos="1207605" algn="ctr"/>
              </a:tabLst>
            </a:pPr>
            <a:r>
              <a:rPr lang="en-US" altLang="zh-CN" sz="1799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We</a:t>
            </a:r>
            <a:r>
              <a:rPr lang="zh-CN" altLang="en-US" sz="1799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799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propose to prioritize </a:t>
            </a:r>
            <a:r>
              <a:rPr lang="en-US" altLang="zh-CN" sz="1799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Transportation and UAV </a:t>
            </a:r>
            <a:r>
              <a:rPr lang="en-US" altLang="zh-CN" sz="1799" dirty="0" smtClean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cases in Rel-19 </a:t>
            </a:r>
            <a:endParaRPr lang="zh-CN" altLang="en-US" sz="1799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  <a:sym typeface="Gotham Book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F7284D0-1C6F-4582-A347-82C95B96614D}"/>
              </a:ext>
            </a:extLst>
          </p:cNvPr>
          <p:cNvSpPr txBox="1"/>
          <p:nvPr/>
        </p:nvSpPr>
        <p:spPr>
          <a:xfrm>
            <a:off x="1063520" y="4095802"/>
            <a:ext cx="1542532" cy="338554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defTabSz="914456">
              <a:defRPr sz="1400" b="1">
                <a:ea typeface="微软雅黑"/>
                <a:cs typeface="Arial" panose="020B0604020202020204" pitchFamily="34" charset="0"/>
              </a:defRPr>
            </a:lvl1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Transportation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B94CCA6-4099-4A5E-9D53-6AE99063DB53}"/>
              </a:ext>
            </a:extLst>
          </p:cNvPr>
          <p:cNvSpPr txBox="1"/>
          <p:nvPr/>
        </p:nvSpPr>
        <p:spPr>
          <a:xfrm>
            <a:off x="3228845" y="4104922"/>
            <a:ext cx="1535449" cy="338554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R="0" lvl="0" indent="0" algn="ctr" defTabSz="91445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UAV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242024-CFC8-4200-9390-FD398C88E962}"/>
              </a:ext>
            </a:extLst>
          </p:cNvPr>
          <p:cNvSpPr txBox="1"/>
          <p:nvPr/>
        </p:nvSpPr>
        <p:spPr>
          <a:xfrm>
            <a:off x="7536829" y="4104922"/>
            <a:ext cx="1526948" cy="338554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R="0" lvl="0" indent="0" algn="ctr" defTabSz="91445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Smart Home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D32A028-ECE7-4CB9-91F0-385965BA33B1}"/>
              </a:ext>
            </a:extLst>
          </p:cNvPr>
          <p:cNvSpPr txBox="1"/>
          <p:nvPr/>
        </p:nvSpPr>
        <p:spPr>
          <a:xfrm>
            <a:off x="5387087" y="4103518"/>
            <a:ext cx="1526949" cy="338554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R="0" lvl="0" indent="0" algn="ctr" defTabSz="91445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微软雅黑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Smart City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9BD0970-44F6-471C-861B-E52146CD015D}"/>
              </a:ext>
            </a:extLst>
          </p:cNvPr>
          <p:cNvSpPr/>
          <p:nvPr/>
        </p:nvSpPr>
        <p:spPr>
          <a:xfrm>
            <a:off x="9686571" y="4104922"/>
            <a:ext cx="1526949" cy="338554"/>
          </a:xfrm>
          <a:prstGeom prst="rect">
            <a:avLst/>
          </a:prstGeom>
          <a:solidFill>
            <a:srgbClr val="5B9BD5"/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vert="horz" wrap="square" rtlCol="0">
            <a:spAutoFit/>
          </a:bodyPr>
          <a:lstStyle/>
          <a:p>
            <a:pPr marL="0" marR="0" lvl="0" indent="0" algn="ctr" defTabSz="9144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Smart factory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37367DA-10F8-46D8-BA71-3C16C65F4F95}"/>
              </a:ext>
            </a:extLst>
          </p:cNvPr>
          <p:cNvSpPr txBox="1"/>
          <p:nvPr/>
        </p:nvSpPr>
        <p:spPr>
          <a:xfrm>
            <a:off x="749947" y="4507686"/>
            <a:ext cx="2169677" cy="14487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zh-CN" sz="1200" dirty="0">
                <a:solidFill>
                  <a:srgbClr val="1D1D1A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Intrusion detection on a highway</a:t>
            </a:r>
          </a:p>
          <a:p>
            <a: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Sensing assisted automotive maneuvering and navigation</a:t>
            </a:r>
          </a:p>
          <a:p>
            <a:pPr marL="92075" indent="-92075" defTabSz="9144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>
                    <a:lumMod val="95000"/>
                    <a:lumOff val="5000"/>
                  </a:srgb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A1AAAF8-584A-4587-AD6D-4ACBADB806F8}"/>
              </a:ext>
            </a:extLst>
          </p:cNvPr>
          <p:cNvSpPr txBox="1"/>
          <p:nvPr/>
        </p:nvSpPr>
        <p:spPr>
          <a:xfrm>
            <a:off x="3003801" y="4513264"/>
            <a:ext cx="2068743" cy="14431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rgbClr val="1D1D1A">
                    <a:lumMod val="95000"/>
                    <a:lumOff val="5000"/>
                  </a:srgbClr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UAV flight trajectory tracing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Sensing for UAV intrusion detection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59AC902-2039-434A-9924-E7B6DC10D32E}"/>
              </a:ext>
            </a:extLst>
          </p:cNvPr>
          <p:cNvCxnSpPr>
            <a:cxnSpLocks/>
          </p:cNvCxnSpPr>
          <p:nvPr/>
        </p:nvCxnSpPr>
        <p:spPr>
          <a:xfrm flipV="1">
            <a:off x="2936978" y="4095802"/>
            <a:ext cx="0" cy="1963337"/>
          </a:xfrm>
          <a:prstGeom prst="line">
            <a:avLst/>
          </a:prstGeom>
          <a:noFill/>
          <a:ln w="9525" cap="flat" cmpd="sng" algn="ctr">
            <a:solidFill>
              <a:srgbClr val="EBEBEB">
                <a:lumMod val="90000"/>
              </a:srgbClr>
            </a:solidFill>
            <a:prstDash val="dash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CA5621F-F223-4692-BC74-EBD598B26649}"/>
              </a:ext>
            </a:extLst>
          </p:cNvPr>
          <p:cNvCxnSpPr>
            <a:cxnSpLocks/>
          </p:cNvCxnSpPr>
          <p:nvPr/>
        </p:nvCxnSpPr>
        <p:spPr>
          <a:xfrm flipV="1">
            <a:off x="5084609" y="4062815"/>
            <a:ext cx="0" cy="1996324"/>
          </a:xfrm>
          <a:prstGeom prst="line">
            <a:avLst/>
          </a:prstGeom>
          <a:noFill/>
          <a:ln w="9525" cap="flat" cmpd="sng" algn="ctr">
            <a:solidFill>
              <a:srgbClr val="EBEBEB">
                <a:lumMod val="90000"/>
              </a:srgbClr>
            </a:solidFill>
            <a:prstDash val="dash"/>
            <a:miter lim="800000"/>
          </a:ln>
          <a:effectLst/>
        </p:spPr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490FA00-6F7D-4CB1-B705-8604801A78F0}"/>
              </a:ext>
            </a:extLst>
          </p:cNvPr>
          <p:cNvSpPr txBox="1"/>
          <p:nvPr/>
        </p:nvSpPr>
        <p:spPr>
          <a:xfrm>
            <a:off x="7354132" y="4513264"/>
            <a:ext cx="1962096" cy="144315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rgbClr val="1D1D1A">
                    <a:lumMod val="95000"/>
                    <a:lumOff val="5000"/>
                  </a:srgbClr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Intruder detection in smart home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Health monitoring at home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3C69C53-5A05-48CD-9538-3C59B1800083}"/>
              </a:ext>
            </a:extLst>
          </p:cNvPr>
          <p:cNvCxnSpPr>
            <a:cxnSpLocks/>
          </p:cNvCxnSpPr>
          <p:nvPr/>
        </p:nvCxnSpPr>
        <p:spPr>
          <a:xfrm flipV="1">
            <a:off x="9391938" y="4095802"/>
            <a:ext cx="0" cy="1971604"/>
          </a:xfrm>
          <a:prstGeom prst="line">
            <a:avLst/>
          </a:prstGeom>
          <a:noFill/>
          <a:ln w="9525" cap="flat" cmpd="sng" algn="ctr">
            <a:solidFill>
              <a:srgbClr val="EBEBEB">
                <a:lumMod val="90000"/>
              </a:srgbClr>
            </a:solidFill>
            <a:prstDash val="dash"/>
            <a:miter lim="800000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35C57BF-7246-4A12-8A97-A857561E141D}"/>
              </a:ext>
            </a:extLst>
          </p:cNvPr>
          <p:cNvSpPr txBox="1"/>
          <p:nvPr/>
        </p:nvSpPr>
        <p:spPr>
          <a:xfrm>
            <a:off x="5151432" y="4503740"/>
            <a:ext cx="2101749" cy="8891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rgbClr val="1D1D1A">
                    <a:lumMod val="95000"/>
                    <a:lumOff val="5000"/>
                  </a:srgbClr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Rainfall monitoring</a:t>
            </a:r>
          </a:p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Tourist spot traffic management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844CC45-29EC-49E0-B993-A8AA494AC7D5}"/>
              </a:ext>
            </a:extLst>
          </p:cNvPr>
          <p:cNvSpPr txBox="1"/>
          <p:nvPr/>
        </p:nvSpPr>
        <p:spPr>
          <a:xfrm>
            <a:off x="9426000" y="4513264"/>
            <a:ext cx="1901215" cy="6121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marL="179388" indent="-179388" defTabSz="91440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rgbClr val="1D1D1A">
                    <a:lumMod val="95000"/>
                    <a:lumOff val="5000"/>
                  </a:srgbClr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AGV detection and tracking in factories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9FA7B02-B0AE-45B0-B880-C1AB1EEC3E7C}"/>
              </a:ext>
            </a:extLst>
          </p:cNvPr>
          <p:cNvCxnSpPr>
            <a:cxnSpLocks/>
          </p:cNvCxnSpPr>
          <p:nvPr/>
        </p:nvCxnSpPr>
        <p:spPr>
          <a:xfrm flipV="1">
            <a:off x="7243016" y="4093172"/>
            <a:ext cx="1344" cy="1971604"/>
          </a:xfrm>
          <a:prstGeom prst="line">
            <a:avLst/>
          </a:prstGeom>
          <a:noFill/>
          <a:ln w="9525" cap="flat" cmpd="sng" algn="ctr">
            <a:solidFill>
              <a:srgbClr val="EBEBEB">
                <a:lumMod val="90000"/>
              </a:srgbClr>
            </a:solidFill>
            <a:prstDash val="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22081726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Sensing Modes &amp; Frequency Range</a:t>
            </a:r>
            <a:endParaRPr lang="zh-CN" alt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729175" y="1233609"/>
            <a:ext cx="10740640" cy="955311"/>
          </a:xfrm>
        </p:spPr>
        <p:txBody>
          <a:bodyPr/>
          <a:lstStyle/>
          <a:p>
            <a:r>
              <a:rPr lang="en-US" altLang="zh-CN" dirty="0"/>
              <a:t>For use cases that require wide range sensing capability, e.g., transportation and UAV detection, </a:t>
            </a:r>
            <a:r>
              <a:rPr lang="en-US" altLang="zh-CN" b="1" dirty="0"/>
              <a:t>network-based sensing modes</a:t>
            </a:r>
            <a:r>
              <a:rPr lang="en-US" altLang="zh-CN" dirty="0"/>
              <a:t> </a:t>
            </a:r>
            <a:r>
              <a:rPr lang="en-US" altLang="zh-CN" dirty="0" smtClean="0"/>
              <a:t>is the </a:t>
            </a:r>
            <a:r>
              <a:rPr lang="en-US" altLang="zh-CN" dirty="0"/>
              <a:t>most suitable </a:t>
            </a:r>
            <a:r>
              <a:rPr lang="en-US" altLang="zh-CN" dirty="0" smtClean="0"/>
              <a:t>choice </a:t>
            </a:r>
            <a:r>
              <a:rPr lang="en-US" altLang="zh-CN" dirty="0"/>
              <a:t>as </a:t>
            </a:r>
            <a:r>
              <a:rPr lang="en-US" altLang="zh-CN" dirty="0" err="1"/>
              <a:t>gNB</a:t>
            </a:r>
            <a:r>
              <a:rPr lang="en-US" altLang="zh-CN" dirty="0"/>
              <a:t> has much higher transmit </a:t>
            </a:r>
            <a:r>
              <a:rPr lang="en-US" altLang="zh-CN" dirty="0" smtClean="0"/>
              <a:t>power, larger </a:t>
            </a:r>
            <a:r>
              <a:rPr lang="en-US" altLang="zh-CN" dirty="0"/>
              <a:t>antenna array than </a:t>
            </a:r>
            <a:r>
              <a:rPr lang="en-US" altLang="zh-CN" dirty="0" smtClean="0"/>
              <a:t>UE, and the necessary coverage for these use cases can be guaranteed by suitable </a:t>
            </a:r>
            <a:r>
              <a:rPr lang="en-US" altLang="zh-CN" smtClean="0"/>
              <a:t>network deployment</a:t>
            </a:r>
            <a:endParaRPr lang="en-US" altLang="zh-CN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29174" y="4392182"/>
            <a:ext cx="10847363" cy="955295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The sensing capability can be developed for both FR1 and FR2. </a:t>
            </a:r>
            <a:r>
              <a:rPr lang="en-GB" dirty="0"/>
              <a:t>From our experience</a:t>
            </a:r>
            <a:r>
              <a:rPr lang="en-GB"/>
              <a:t>, </a:t>
            </a:r>
            <a:r>
              <a:rPr lang="en-US" smtClean="0"/>
              <a:t>the </a:t>
            </a:r>
            <a:r>
              <a:rPr lang="en-US" dirty="0"/>
              <a:t>sensing accuracy and resolution of FR2 is superior than FR1 due to its larger bandwidth and larger antenna </a:t>
            </a:r>
            <a:r>
              <a:rPr lang="en-US" dirty="0" smtClean="0"/>
              <a:t>array</a:t>
            </a:r>
            <a:endParaRPr lang="en-US" altLang="zh-CN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529188" y="2307604"/>
            <a:ext cx="2837843" cy="1250376"/>
            <a:chOff x="1965960" y="2243207"/>
            <a:chExt cx="2587408" cy="1150321"/>
          </a:xfrm>
        </p:grpSpPr>
        <p:grpSp>
          <p:nvGrpSpPr>
            <p:cNvPr id="7" name="组合 6"/>
            <p:cNvGrpSpPr/>
            <p:nvPr/>
          </p:nvGrpSpPr>
          <p:grpSpPr>
            <a:xfrm>
              <a:off x="2271713" y="2638258"/>
              <a:ext cx="594946" cy="681452"/>
              <a:chOff x="7218363" y="957263"/>
              <a:chExt cx="701637" cy="655637"/>
            </a:xfrm>
            <a:solidFill>
              <a:srgbClr val="C00000"/>
            </a:solidFill>
          </p:grpSpPr>
          <p:sp>
            <p:nvSpPr>
              <p:cNvPr id="8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9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0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1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2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3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4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5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6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7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3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8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19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0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21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6222" y="2243207"/>
              <a:ext cx="661836" cy="375740"/>
            </a:xfrm>
            <a:prstGeom prst="rect">
              <a:avLst/>
            </a:prstGeom>
          </p:spPr>
        </p:pic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3664539" y="3052564"/>
              <a:ext cx="593519" cy="267146"/>
            </a:xfrm>
            <a:custGeom>
              <a:avLst/>
              <a:gdLst/>
              <a:ahLst/>
              <a:cxnLst>
                <a:cxn ang="0">
                  <a:pos x="15565" y="4694"/>
                </a:cxn>
                <a:cxn ang="0">
                  <a:pos x="14497" y="6534"/>
                </a:cxn>
                <a:cxn ang="0">
                  <a:pos x="14278" y="7070"/>
                </a:cxn>
                <a:cxn ang="0">
                  <a:pos x="13902" y="7499"/>
                </a:cxn>
                <a:cxn ang="0">
                  <a:pos x="13403" y="7782"/>
                </a:cxn>
                <a:cxn ang="0">
                  <a:pos x="12819" y="7885"/>
                </a:cxn>
                <a:cxn ang="0">
                  <a:pos x="12234" y="7782"/>
                </a:cxn>
                <a:cxn ang="0">
                  <a:pos x="11735" y="7499"/>
                </a:cxn>
                <a:cxn ang="0">
                  <a:pos x="11357" y="7070"/>
                </a:cxn>
                <a:cxn ang="0">
                  <a:pos x="11139" y="6534"/>
                </a:cxn>
                <a:cxn ang="0">
                  <a:pos x="5630" y="6366"/>
                </a:cxn>
                <a:cxn ang="0">
                  <a:pos x="5464" y="6926"/>
                </a:cxn>
                <a:cxn ang="0">
                  <a:pos x="5129" y="7390"/>
                </a:cxn>
                <a:cxn ang="0">
                  <a:pos x="4661" y="7718"/>
                </a:cxn>
                <a:cxn ang="0">
                  <a:pos x="4097" y="7877"/>
                </a:cxn>
                <a:cxn ang="0">
                  <a:pos x="3499" y="7831"/>
                </a:cxn>
                <a:cxn ang="0">
                  <a:pos x="2971" y="7596"/>
                </a:cxn>
                <a:cxn ang="0">
                  <a:pos x="2556" y="7205"/>
                </a:cxn>
                <a:cxn ang="0">
                  <a:pos x="2288" y="6695"/>
                </a:cxn>
                <a:cxn ang="0">
                  <a:pos x="0" y="6192"/>
                </a:cxn>
                <a:cxn ang="0">
                  <a:pos x="12951" y="5299"/>
                </a:cxn>
                <a:cxn ang="0">
                  <a:pos x="13234" y="5395"/>
                </a:cxn>
                <a:cxn ang="0">
                  <a:pos x="13465" y="5576"/>
                </a:cxn>
                <a:cxn ang="0">
                  <a:pos x="13623" y="5823"/>
                </a:cxn>
                <a:cxn ang="0">
                  <a:pos x="13691" y="6119"/>
                </a:cxn>
                <a:cxn ang="0">
                  <a:pos x="13653" y="6424"/>
                </a:cxn>
                <a:cxn ang="0">
                  <a:pos x="13518" y="6687"/>
                </a:cxn>
                <a:cxn ang="0">
                  <a:pos x="13306" y="6889"/>
                </a:cxn>
                <a:cxn ang="0">
                  <a:pos x="13036" y="7012"/>
                </a:cxn>
                <a:cxn ang="0">
                  <a:pos x="12729" y="7034"/>
                </a:cxn>
                <a:cxn ang="0">
                  <a:pos x="12440" y="6952"/>
                </a:cxn>
                <a:cxn ang="0">
                  <a:pos x="12201" y="6782"/>
                </a:cxn>
                <a:cxn ang="0">
                  <a:pos x="12031" y="6542"/>
                </a:cxn>
                <a:cxn ang="0">
                  <a:pos x="11949" y="6253"/>
                </a:cxn>
                <a:cxn ang="0">
                  <a:pos x="11972" y="5946"/>
                </a:cxn>
                <a:cxn ang="0">
                  <a:pos x="12094" y="5675"/>
                </a:cxn>
                <a:cxn ang="0">
                  <a:pos x="12296" y="5463"/>
                </a:cxn>
                <a:cxn ang="0">
                  <a:pos x="12559" y="5328"/>
                </a:cxn>
                <a:cxn ang="0">
                  <a:pos x="3923" y="5289"/>
                </a:cxn>
                <a:cxn ang="0">
                  <a:pos x="4224" y="5342"/>
                </a:cxn>
                <a:cxn ang="0">
                  <a:pos x="4479" y="5489"/>
                </a:cxn>
                <a:cxn ang="0">
                  <a:pos x="4670" y="5711"/>
                </a:cxn>
                <a:cxn ang="0">
                  <a:pos x="4779" y="5988"/>
                </a:cxn>
                <a:cxn ang="0">
                  <a:pos x="4787" y="6297"/>
                </a:cxn>
                <a:cxn ang="0">
                  <a:pos x="4691" y="6580"/>
                </a:cxn>
                <a:cxn ang="0">
                  <a:pos x="4510" y="6811"/>
                </a:cxn>
                <a:cxn ang="0">
                  <a:pos x="4263" y="6969"/>
                </a:cxn>
                <a:cxn ang="0">
                  <a:pos x="3968" y="7037"/>
                </a:cxn>
                <a:cxn ang="0">
                  <a:pos x="3664" y="6999"/>
                </a:cxn>
                <a:cxn ang="0">
                  <a:pos x="3401" y="6864"/>
                </a:cxn>
                <a:cxn ang="0">
                  <a:pos x="3199" y="6652"/>
                </a:cxn>
                <a:cxn ang="0">
                  <a:pos x="3077" y="6382"/>
                </a:cxn>
                <a:cxn ang="0">
                  <a:pos x="3054" y="6074"/>
                </a:cxn>
                <a:cxn ang="0">
                  <a:pos x="3136" y="5785"/>
                </a:cxn>
                <a:cxn ang="0">
                  <a:pos x="3306" y="5545"/>
                </a:cxn>
                <a:cxn ang="0">
                  <a:pos x="3545" y="5375"/>
                </a:cxn>
                <a:cxn ang="0">
                  <a:pos x="3834" y="5293"/>
                </a:cxn>
                <a:cxn ang="0">
                  <a:pos x="4469" y="944"/>
                </a:cxn>
              </a:cxnLst>
              <a:rect l="0" t="0" r="r" b="b"/>
              <a:pathLst>
                <a:path w="16454" h="7885">
                  <a:moveTo>
                    <a:pt x="889" y="3618"/>
                  </a:moveTo>
                  <a:lnTo>
                    <a:pt x="2425" y="2994"/>
                  </a:lnTo>
                  <a:lnTo>
                    <a:pt x="4207" y="61"/>
                  </a:lnTo>
                  <a:lnTo>
                    <a:pt x="10146" y="0"/>
                  </a:lnTo>
                  <a:lnTo>
                    <a:pt x="11966" y="2775"/>
                  </a:lnTo>
                  <a:lnTo>
                    <a:pt x="15565" y="3618"/>
                  </a:lnTo>
                  <a:lnTo>
                    <a:pt x="15565" y="4694"/>
                  </a:lnTo>
                  <a:lnTo>
                    <a:pt x="16454" y="4694"/>
                  </a:lnTo>
                  <a:lnTo>
                    <a:pt x="16454" y="6192"/>
                  </a:lnTo>
                  <a:lnTo>
                    <a:pt x="14537" y="6192"/>
                  </a:lnTo>
                  <a:lnTo>
                    <a:pt x="14533" y="6279"/>
                  </a:lnTo>
                  <a:lnTo>
                    <a:pt x="14525" y="6366"/>
                  </a:lnTo>
                  <a:lnTo>
                    <a:pt x="14513" y="6450"/>
                  </a:lnTo>
                  <a:lnTo>
                    <a:pt x="14497" y="6534"/>
                  </a:lnTo>
                  <a:lnTo>
                    <a:pt x="14476" y="6615"/>
                  </a:lnTo>
                  <a:lnTo>
                    <a:pt x="14453" y="6695"/>
                  </a:lnTo>
                  <a:lnTo>
                    <a:pt x="14425" y="6775"/>
                  </a:lnTo>
                  <a:lnTo>
                    <a:pt x="14393" y="6851"/>
                  </a:lnTo>
                  <a:lnTo>
                    <a:pt x="14358" y="6926"/>
                  </a:lnTo>
                  <a:lnTo>
                    <a:pt x="14320" y="6999"/>
                  </a:lnTo>
                  <a:lnTo>
                    <a:pt x="14278" y="7070"/>
                  </a:lnTo>
                  <a:lnTo>
                    <a:pt x="14234" y="7139"/>
                  </a:lnTo>
                  <a:lnTo>
                    <a:pt x="14185" y="7205"/>
                  </a:lnTo>
                  <a:lnTo>
                    <a:pt x="14134" y="7269"/>
                  </a:lnTo>
                  <a:lnTo>
                    <a:pt x="14081" y="7331"/>
                  </a:lnTo>
                  <a:lnTo>
                    <a:pt x="14023" y="7390"/>
                  </a:lnTo>
                  <a:lnTo>
                    <a:pt x="13963" y="7445"/>
                  </a:lnTo>
                  <a:lnTo>
                    <a:pt x="13902" y="7499"/>
                  </a:lnTo>
                  <a:lnTo>
                    <a:pt x="13837" y="7549"/>
                  </a:lnTo>
                  <a:lnTo>
                    <a:pt x="13770" y="7596"/>
                  </a:lnTo>
                  <a:lnTo>
                    <a:pt x="13700" y="7640"/>
                  </a:lnTo>
                  <a:lnTo>
                    <a:pt x="13629" y="7681"/>
                  </a:lnTo>
                  <a:lnTo>
                    <a:pt x="13556" y="7718"/>
                  </a:lnTo>
                  <a:lnTo>
                    <a:pt x="13480" y="7752"/>
                  </a:lnTo>
                  <a:lnTo>
                    <a:pt x="13403" y="7782"/>
                  </a:lnTo>
                  <a:lnTo>
                    <a:pt x="13324" y="7809"/>
                  </a:lnTo>
                  <a:lnTo>
                    <a:pt x="13242" y="7831"/>
                  </a:lnTo>
                  <a:lnTo>
                    <a:pt x="13161" y="7851"/>
                  </a:lnTo>
                  <a:lnTo>
                    <a:pt x="13077" y="7865"/>
                  </a:lnTo>
                  <a:lnTo>
                    <a:pt x="12991" y="7877"/>
                  </a:lnTo>
                  <a:lnTo>
                    <a:pt x="12906" y="7883"/>
                  </a:lnTo>
                  <a:lnTo>
                    <a:pt x="12819" y="7885"/>
                  </a:lnTo>
                  <a:lnTo>
                    <a:pt x="12731" y="7883"/>
                  </a:lnTo>
                  <a:lnTo>
                    <a:pt x="12645" y="7877"/>
                  </a:lnTo>
                  <a:lnTo>
                    <a:pt x="12560" y="7865"/>
                  </a:lnTo>
                  <a:lnTo>
                    <a:pt x="12476" y="7851"/>
                  </a:lnTo>
                  <a:lnTo>
                    <a:pt x="12393" y="7831"/>
                  </a:lnTo>
                  <a:lnTo>
                    <a:pt x="12313" y="7809"/>
                  </a:lnTo>
                  <a:lnTo>
                    <a:pt x="12234" y="7782"/>
                  </a:lnTo>
                  <a:lnTo>
                    <a:pt x="12156" y="7752"/>
                  </a:lnTo>
                  <a:lnTo>
                    <a:pt x="12080" y="7718"/>
                  </a:lnTo>
                  <a:lnTo>
                    <a:pt x="12007" y="7681"/>
                  </a:lnTo>
                  <a:lnTo>
                    <a:pt x="11935" y="7640"/>
                  </a:lnTo>
                  <a:lnTo>
                    <a:pt x="11866" y="7596"/>
                  </a:lnTo>
                  <a:lnTo>
                    <a:pt x="11800" y="7549"/>
                  </a:lnTo>
                  <a:lnTo>
                    <a:pt x="11735" y="7499"/>
                  </a:lnTo>
                  <a:lnTo>
                    <a:pt x="11672" y="7445"/>
                  </a:lnTo>
                  <a:lnTo>
                    <a:pt x="11613" y="7390"/>
                  </a:lnTo>
                  <a:lnTo>
                    <a:pt x="11556" y="7331"/>
                  </a:lnTo>
                  <a:lnTo>
                    <a:pt x="11502" y="7269"/>
                  </a:lnTo>
                  <a:lnTo>
                    <a:pt x="11451" y="7205"/>
                  </a:lnTo>
                  <a:lnTo>
                    <a:pt x="11403" y="7139"/>
                  </a:lnTo>
                  <a:lnTo>
                    <a:pt x="11357" y="7070"/>
                  </a:lnTo>
                  <a:lnTo>
                    <a:pt x="11316" y="6999"/>
                  </a:lnTo>
                  <a:lnTo>
                    <a:pt x="11277" y="6926"/>
                  </a:lnTo>
                  <a:lnTo>
                    <a:pt x="11242" y="6851"/>
                  </a:lnTo>
                  <a:lnTo>
                    <a:pt x="11211" y="6775"/>
                  </a:lnTo>
                  <a:lnTo>
                    <a:pt x="11184" y="6695"/>
                  </a:lnTo>
                  <a:lnTo>
                    <a:pt x="11159" y="6615"/>
                  </a:lnTo>
                  <a:lnTo>
                    <a:pt x="11139" y="6534"/>
                  </a:lnTo>
                  <a:lnTo>
                    <a:pt x="11123" y="6450"/>
                  </a:lnTo>
                  <a:lnTo>
                    <a:pt x="11111" y="6366"/>
                  </a:lnTo>
                  <a:lnTo>
                    <a:pt x="11103" y="6279"/>
                  </a:lnTo>
                  <a:lnTo>
                    <a:pt x="11099" y="6192"/>
                  </a:lnTo>
                  <a:lnTo>
                    <a:pt x="5642" y="6192"/>
                  </a:lnTo>
                  <a:lnTo>
                    <a:pt x="5639" y="6279"/>
                  </a:lnTo>
                  <a:lnTo>
                    <a:pt x="5630" y="6366"/>
                  </a:lnTo>
                  <a:lnTo>
                    <a:pt x="5618" y="6450"/>
                  </a:lnTo>
                  <a:lnTo>
                    <a:pt x="5602" y="6534"/>
                  </a:lnTo>
                  <a:lnTo>
                    <a:pt x="5582" y="6615"/>
                  </a:lnTo>
                  <a:lnTo>
                    <a:pt x="5557" y="6695"/>
                  </a:lnTo>
                  <a:lnTo>
                    <a:pt x="5530" y="6775"/>
                  </a:lnTo>
                  <a:lnTo>
                    <a:pt x="5499" y="6851"/>
                  </a:lnTo>
                  <a:lnTo>
                    <a:pt x="5464" y="6926"/>
                  </a:lnTo>
                  <a:lnTo>
                    <a:pt x="5425" y="6999"/>
                  </a:lnTo>
                  <a:lnTo>
                    <a:pt x="5384" y="7070"/>
                  </a:lnTo>
                  <a:lnTo>
                    <a:pt x="5338" y="7139"/>
                  </a:lnTo>
                  <a:lnTo>
                    <a:pt x="5290" y="7205"/>
                  </a:lnTo>
                  <a:lnTo>
                    <a:pt x="5240" y="7269"/>
                  </a:lnTo>
                  <a:lnTo>
                    <a:pt x="5185" y="7331"/>
                  </a:lnTo>
                  <a:lnTo>
                    <a:pt x="5129" y="7390"/>
                  </a:lnTo>
                  <a:lnTo>
                    <a:pt x="5069" y="7445"/>
                  </a:lnTo>
                  <a:lnTo>
                    <a:pt x="5006" y="7499"/>
                  </a:lnTo>
                  <a:lnTo>
                    <a:pt x="4942" y="7549"/>
                  </a:lnTo>
                  <a:lnTo>
                    <a:pt x="4874" y="7596"/>
                  </a:lnTo>
                  <a:lnTo>
                    <a:pt x="4806" y="7640"/>
                  </a:lnTo>
                  <a:lnTo>
                    <a:pt x="4734" y="7681"/>
                  </a:lnTo>
                  <a:lnTo>
                    <a:pt x="4661" y="7718"/>
                  </a:lnTo>
                  <a:lnTo>
                    <a:pt x="4586" y="7752"/>
                  </a:lnTo>
                  <a:lnTo>
                    <a:pt x="4507" y="7782"/>
                  </a:lnTo>
                  <a:lnTo>
                    <a:pt x="4428" y="7809"/>
                  </a:lnTo>
                  <a:lnTo>
                    <a:pt x="4348" y="7831"/>
                  </a:lnTo>
                  <a:lnTo>
                    <a:pt x="4266" y="7851"/>
                  </a:lnTo>
                  <a:lnTo>
                    <a:pt x="4182" y="7865"/>
                  </a:lnTo>
                  <a:lnTo>
                    <a:pt x="4097" y="7877"/>
                  </a:lnTo>
                  <a:lnTo>
                    <a:pt x="4011" y="7883"/>
                  </a:lnTo>
                  <a:lnTo>
                    <a:pt x="3923" y="7885"/>
                  </a:lnTo>
                  <a:lnTo>
                    <a:pt x="3836" y="7883"/>
                  </a:lnTo>
                  <a:lnTo>
                    <a:pt x="3749" y="7877"/>
                  </a:lnTo>
                  <a:lnTo>
                    <a:pt x="3664" y="7865"/>
                  </a:lnTo>
                  <a:lnTo>
                    <a:pt x="3581" y="7851"/>
                  </a:lnTo>
                  <a:lnTo>
                    <a:pt x="3499" y="7831"/>
                  </a:lnTo>
                  <a:lnTo>
                    <a:pt x="3417" y="7809"/>
                  </a:lnTo>
                  <a:lnTo>
                    <a:pt x="3339" y="7782"/>
                  </a:lnTo>
                  <a:lnTo>
                    <a:pt x="3261" y="7752"/>
                  </a:lnTo>
                  <a:lnTo>
                    <a:pt x="3186" y="7718"/>
                  </a:lnTo>
                  <a:lnTo>
                    <a:pt x="3112" y="7681"/>
                  </a:lnTo>
                  <a:lnTo>
                    <a:pt x="3041" y="7640"/>
                  </a:lnTo>
                  <a:lnTo>
                    <a:pt x="2971" y="7596"/>
                  </a:lnTo>
                  <a:lnTo>
                    <a:pt x="2904" y="7549"/>
                  </a:lnTo>
                  <a:lnTo>
                    <a:pt x="2839" y="7499"/>
                  </a:lnTo>
                  <a:lnTo>
                    <a:pt x="2778" y="7445"/>
                  </a:lnTo>
                  <a:lnTo>
                    <a:pt x="2718" y="7390"/>
                  </a:lnTo>
                  <a:lnTo>
                    <a:pt x="2661" y="7331"/>
                  </a:lnTo>
                  <a:lnTo>
                    <a:pt x="2607" y="7269"/>
                  </a:lnTo>
                  <a:lnTo>
                    <a:pt x="2556" y="7205"/>
                  </a:lnTo>
                  <a:lnTo>
                    <a:pt x="2508" y="7139"/>
                  </a:lnTo>
                  <a:lnTo>
                    <a:pt x="2463" y="7070"/>
                  </a:lnTo>
                  <a:lnTo>
                    <a:pt x="2421" y="6999"/>
                  </a:lnTo>
                  <a:lnTo>
                    <a:pt x="2383" y="6926"/>
                  </a:lnTo>
                  <a:lnTo>
                    <a:pt x="2348" y="6851"/>
                  </a:lnTo>
                  <a:lnTo>
                    <a:pt x="2316" y="6775"/>
                  </a:lnTo>
                  <a:lnTo>
                    <a:pt x="2288" y="6695"/>
                  </a:lnTo>
                  <a:lnTo>
                    <a:pt x="2264" y="6615"/>
                  </a:lnTo>
                  <a:lnTo>
                    <a:pt x="2244" y="6534"/>
                  </a:lnTo>
                  <a:lnTo>
                    <a:pt x="2228" y="6450"/>
                  </a:lnTo>
                  <a:lnTo>
                    <a:pt x="2216" y="6366"/>
                  </a:lnTo>
                  <a:lnTo>
                    <a:pt x="2208" y="6279"/>
                  </a:lnTo>
                  <a:lnTo>
                    <a:pt x="2205" y="6192"/>
                  </a:lnTo>
                  <a:lnTo>
                    <a:pt x="0" y="6192"/>
                  </a:lnTo>
                  <a:lnTo>
                    <a:pt x="0" y="4694"/>
                  </a:lnTo>
                  <a:lnTo>
                    <a:pt x="889" y="4694"/>
                  </a:lnTo>
                  <a:lnTo>
                    <a:pt x="889" y="3618"/>
                  </a:lnTo>
                  <a:close/>
                  <a:moveTo>
                    <a:pt x="12819" y="5289"/>
                  </a:moveTo>
                  <a:lnTo>
                    <a:pt x="12863" y="5290"/>
                  </a:lnTo>
                  <a:lnTo>
                    <a:pt x="12907" y="5293"/>
                  </a:lnTo>
                  <a:lnTo>
                    <a:pt x="12951" y="5299"/>
                  </a:lnTo>
                  <a:lnTo>
                    <a:pt x="12994" y="5306"/>
                  </a:lnTo>
                  <a:lnTo>
                    <a:pt x="13036" y="5316"/>
                  </a:lnTo>
                  <a:lnTo>
                    <a:pt x="13078" y="5328"/>
                  </a:lnTo>
                  <a:lnTo>
                    <a:pt x="13118" y="5342"/>
                  </a:lnTo>
                  <a:lnTo>
                    <a:pt x="13158" y="5358"/>
                  </a:lnTo>
                  <a:lnTo>
                    <a:pt x="13196" y="5375"/>
                  </a:lnTo>
                  <a:lnTo>
                    <a:pt x="13234" y="5395"/>
                  </a:lnTo>
                  <a:lnTo>
                    <a:pt x="13270" y="5416"/>
                  </a:lnTo>
                  <a:lnTo>
                    <a:pt x="13306" y="5439"/>
                  </a:lnTo>
                  <a:lnTo>
                    <a:pt x="13340" y="5463"/>
                  </a:lnTo>
                  <a:lnTo>
                    <a:pt x="13373" y="5489"/>
                  </a:lnTo>
                  <a:lnTo>
                    <a:pt x="13405" y="5516"/>
                  </a:lnTo>
                  <a:lnTo>
                    <a:pt x="13436" y="5545"/>
                  </a:lnTo>
                  <a:lnTo>
                    <a:pt x="13465" y="5576"/>
                  </a:lnTo>
                  <a:lnTo>
                    <a:pt x="13492" y="5608"/>
                  </a:lnTo>
                  <a:lnTo>
                    <a:pt x="13518" y="5641"/>
                  </a:lnTo>
                  <a:lnTo>
                    <a:pt x="13543" y="5675"/>
                  </a:lnTo>
                  <a:lnTo>
                    <a:pt x="13565" y="5711"/>
                  </a:lnTo>
                  <a:lnTo>
                    <a:pt x="13586" y="5747"/>
                  </a:lnTo>
                  <a:lnTo>
                    <a:pt x="13605" y="5785"/>
                  </a:lnTo>
                  <a:lnTo>
                    <a:pt x="13623" y="5823"/>
                  </a:lnTo>
                  <a:lnTo>
                    <a:pt x="13638" y="5863"/>
                  </a:lnTo>
                  <a:lnTo>
                    <a:pt x="13653" y="5904"/>
                  </a:lnTo>
                  <a:lnTo>
                    <a:pt x="13664" y="5946"/>
                  </a:lnTo>
                  <a:lnTo>
                    <a:pt x="13674" y="5988"/>
                  </a:lnTo>
                  <a:lnTo>
                    <a:pt x="13682" y="6031"/>
                  </a:lnTo>
                  <a:lnTo>
                    <a:pt x="13688" y="6074"/>
                  </a:lnTo>
                  <a:lnTo>
                    <a:pt x="13691" y="6119"/>
                  </a:lnTo>
                  <a:lnTo>
                    <a:pt x="13692" y="6164"/>
                  </a:lnTo>
                  <a:lnTo>
                    <a:pt x="13691" y="6208"/>
                  </a:lnTo>
                  <a:lnTo>
                    <a:pt x="13688" y="6253"/>
                  </a:lnTo>
                  <a:lnTo>
                    <a:pt x="13682" y="6297"/>
                  </a:lnTo>
                  <a:lnTo>
                    <a:pt x="13674" y="6340"/>
                  </a:lnTo>
                  <a:lnTo>
                    <a:pt x="13664" y="6382"/>
                  </a:lnTo>
                  <a:lnTo>
                    <a:pt x="13653" y="6424"/>
                  </a:lnTo>
                  <a:lnTo>
                    <a:pt x="13638" y="6464"/>
                  </a:lnTo>
                  <a:lnTo>
                    <a:pt x="13623" y="6504"/>
                  </a:lnTo>
                  <a:lnTo>
                    <a:pt x="13605" y="6542"/>
                  </a:lnTo>
                  <a:lnTo>
                    <a:pt x="13586" y="6580"/>
                  </a:lnTo>
                  <a:lnTo>
                    <a:pt x="13565" y="6617"/>
                  </a:lnTo>
                  <a:lnTo>
                    <a:pt x="13543" y="6652"/>
                  </a:lnTo>
                  <a:lnTo>
                    <a:pt x="13518" y="6687"/>
                  </a:lnTo>
                  <a:lnTo>
                    <a:pt x="13492" y="6720"/>
                  </a:lnTo>
                  <a:lnTo>
                    <a:pt x="13465" y="6751"/>
                  </a:lnTo>
                  <a:lnTo>
                    <a:pt x="13436" y="6782"/>
                  </a:lnTo>
                  <a:lnTo>
                    <a:pt x="13405" y="6811"/>
                  </a:lnTo>
                  <a:lnTo>
                    <a:pt x="13373" y="6839"/>
                  </a:lnTo>
                  <a:lnTo>
                    <a:pt x="13340" y="6864"/>
                  </a:lnTo>
                  <a:lnTo>
                    <a:pt x="13306" y="6889"/>
                  </a:lnTo>
                  <a:lnTo>
                    <a:pt x="13270" y="6912"/>
                  </a:lnTo>
                  <a:lnTo>
                    <a:pt x="13234" y="6933"/>
                  </a:lnTo>
                  <a:lnTo>
                    <a:pt x="13196" y="6952"/>
                  </a:lnTo>
                  <a:lnTo>
                    <a:pt x="13158" y="6969"/>
                  </a:lnTo>
                  <a:lnTo>
                    <a:pt x="13118" y="6986"/>
                  </a:lnTo>
                  <a:lnTo>
                    <a:pt x="13078" y="6999"/>
                  </a:lnTo>
                  <a:lnTo>
                    <a:pt x="13036" y="7012"/>
                  </a:lnTo>
                  <a:lnTo>
                    <a:pt x="12994" y="7021"/>
                  </a:lnTo>
                  <a:lnTo>
                    <a:pt x="12951" y="7028"/>
                  </a:lnTo>
                  <a:lnTo>
                    <a:pt x="12907" y="7034"/>
                  </a:lnTo>
                  <a:lnTo>
                    <a:pt x="12863" y="7037"/>
                  </a:lnTo>
                  <a:lnTo>
                    <a:pt x="12819" y="7038"/>
                  </a:lnTo>
                  <a:lnTo>
                    <a:pt x="12773" y="7037"/>
                  </a:lnTo>
                  <a:lnTo>
                    <a:pt x="12729" y="7034"/>
                  </a:lnTo>
                  <a:lnTo>
                    <a:pt x="12685" y="7028"/>
                  </a:lnTo>
                  <a:lnTo>
                    <a:pt x="12643" y="7021"/>
                  </a:lnTo>
                  <a:lnTo>
                    <a:pt x="12601" y="7012"/>
                  </a:lnTo>
                  <a:lnTo>
                    <a:pt x="12559" y="6999"/>
                  </a:lnTo>
                  <a:lnTo>
                    <a:pt x="12518" y="6986"/>
                  </a:lnTo>
                  <a:lnTo>
                    <a:pt x="12478" y="6969"/>
                  </a:lnTo>
                  <a:lnTo>
                    <a:pt x="12440" y="6952"/>
                  </a:lnTo>
                  <a:lnTo>
                    <a:pt x="12402" y="6933"/>
                  </a:lnTo>
                  <a:lnTo>
                    <a:pt x="12366" y="6912"/>
                  </a:lnTo>
                  <a:lnTo>
                    <a:pt x="12330" y="6889"/>
                  </a:lnTo>
                  <a:lnTo>
                    <a:pt x="12296" y="6864"/>
                  </a:lnTo>
                  <a:lnTo>
                    <a:pt x="12263" y="6839"/>
                  </a:lnTo>
                  <a:lnTo>
                    <a:pt x="12231" y="6811"/>
                  </a:lnTo>
                  <a:lnTo>
                    <a:pt x="12201" y="6782"/>
                  </a:lnTo>
                  <a:lnTo>
                    <a:pt x="12172" y="6751"/>
                  </a:lnTo>
                  <a:lnTo>
                    <a:pt x="12144" y="6720"/>
                  </a:lnTo>
                  <a:lnTo>
                    <a:pt x="12118" y="6687"/>
                  </a:lnTo>
                  <a:lnTo>
                    <a:pt x="12094" y="6652"/>
                  </a:lnTo>
                  <a:lnTo>
                    <a:pt x="12071" y="6617"/>
                  </a:lnTo>
                  <a:lnTo>
                    <a:pt x="12050" y="6580"/>
                  </a:lnTo>
                  <a:lnTo>
                    <a:pt x="12031" y="6542"/>
                  </a:lnTo>
                  <a:lnTo>
                    <a:pt x="12013" y="6504"/>
                  </a:lnTo>
                  <a:lnTo>
                    <a:pt x="11997" y="6464"/>
                  </a:lnTo>
                  <a:lnTo>
                    <a:pt x="11984" y="6424"/>
                  </a:lnTo>
                  <a:lnTo>
                    <a:pt x="11972" y="6382"/>
                  </a:lnTo>
                  <a:lnTo>
                    <a:pt x="11962" y="6340"/>
                  </a:lnTo>
                  <a:lnTo>
                    <a:pt x="11955" y="6297"/>
                  </a:lnTo>
                  <a:lnTo>
                    <a:pt x="11949" y="6253"/>
                  </a:lnTo>
                  <a:lnTo>
                    <a:pt x="11946" y="6208"/>
                  </a:lnTo>
                  <a:lnTo>
                    <a:pt x="11945" y="6164"/>
                  </a:lnTo>
                  <a:lnTo>
                    <a:pt x="11946" y="6119"/>
                  </a:lnTo>
                  <a:lnTo>
                    <a:pt x="11949" y="6074"/>
                  </a:lnTo>
                  <a:lnTo>
                    <a:pt x="11955" y="6031"/>
                  </a:lnTo>
                  <a:lnTo>
                    <a:pt x="11962" y="5988"/>
                  </a:lnTo>
                  <a:lnTo>
                    <a:pt x="11972" y="5946"/>
                  </a:lnTo>
                  <a:lnTo>
                    <a:pt x="11984" y="5904"/>
                  </a:lnTo>
                  <a:lnTo>
                    <a:pt x="11997" y="5863"/>
                  </a:lnTo>
                  <a:lnTo>
                    <a:pt x="12013" y="5823"/>
                  </a:lnTo>
                  <a:lnTo>
                    <a:pt x="12031" y="5785"/>
                  </a:lnTo>
                  <a:lnTo>
                    <a:pt x="12050" y="5747"/>
                  </a:lnTo>
                  <a:lnTo>
                    <a:pt x="12071" y="5711"/>
                  </a:lnTo>
                  <a:lnTo>
                    <a:pt x="12094" y="5675"/>
                  </a:lnTo>
                  <a:lnTo>
                    <a:pt x="12118" y="5641"/>
                  </a:lnTo>
                  <a:lnTo>
                    <a:pt x="12144" y="5608"/>
                  </a:lnTo>
                  <a:lnTo>
                    <a:pt x="12172" y="5576"/>
                  </a:lnTo>
                  <a:lnTo>
                    <a:pt x="12201" y="5545"/>
                  </a:lnTo>
                  <a:lnTo>
                    <a:pt x="12231" y="5516"/>
                  </a:lnTo>
                  <a:lnTo>
                    <a:pt x="12263" y="5489"/>
                  </a:lnTo>
                  <a:lnTo>
                    <a:pt x="12296" y="5463"/>
                  </a:lnTo>
                  <a:lnTo>
                    <a:pt x="12330" y="5439"/>
                  </a:lnTo>
                  <a:lnTo>
                    <a:pt x="12366" y="5416"/>
                  </a:lnTo>
                  <a:lnTo>
                    <a:pt x="12402" y="5395"/>
                  </a:lnTo>
                  <a:lnTo>
                    <a:pt x="12440" y="5375"/>
                  </a:lnTo>
                  <a:lnTo>
                    <a:pt x="12478" y="5358"/>
                  </a:lnTo>
                  <a:lnTo>
                    <a:pt x="12518" y="5342"/>
                  </a:lnTo>
                  <a:lnTo>
                    <a:pt x="12559" y="5328"/>
                  </a:lnTo>
                  <a:lnTo>
                    <a:pt x="12601" y="5316"/>
                  </a:lnTo>
                  <a:lnTo>
                    <a:pt x="12643" y="5306"/>
                  </a:lnTo>
                  <a:lnTo>
                    <a:pt x="12685" y="5299"/>
                  </a:lnTo>
                  <a:lnTo>
                    <a:pt x="12729" y="5293"/>
                  </a:lnTo>
                  <a:lnTo>
                    <a:pt x="12773" y="5290"/>
                  </a:lnTo>
                  <a:lnTo>
                    <a:pt x="12819" y="5289"/>
                  </a:lnTo>
                  <a:close/>
                  <a:moveTo>
                    <a:pt x="3923" y="5289"/>
                  </a:moveTo>
                  <a:lnTo>
                    <a:pt x="3968" y="5290"/>
                  </a:lnTo>
                  <a:lnTo>
                    <a:pt x="4013" y="5293"/>
                  </a:lnTo>
                  <a:lnTo>
                    <a:pt x="4056" y="5299"/>
                  </a:lnTo>
                  <a:lnTo>
                    <a:pt x="4099" y="5306"/>
                  </a:lnTo>
                  <a:lnTo>
                    <a:pt x="4141" y="5316"/>
                  </a:lnTo>
                  <a:lnTo>
                    <a:pt x="4182" y="5328"/>
                  </a:lnTo>
                  <a:lnTo>
                    <a:pt x="4224" y="5342"/>
                  </a:lnTo>
                  <a:lnTo>
                    <a:pt x="4263" y="5358"/>
                  </a:lnTo>
                  <a:lnTo>
                    <a:pt x="4302" y="5375"/>
                  </a:lnTo>
                  <a:lnTo>
                    <a:pt x="4339" y="5395"/>
                  </a:lnTo>
                  <a:lnTo>
                    <a:pt x="4376" y="5416"/>
                  </a:lnTo>
                  <a:lnTo>
                    <a:pt x="4411" y="5439"/>
                  </a:lnTo>
                  <a:lnTo>
                    <a:pt x="4446" y="5463"/>
                  </a:lnTo>
                  <a:lnTo>
                    <a:pt x="4479" y="5489"/>
                  </a:lnTo>
                  <a:lnTo>
                    <a:pt x="4510" y="5516"/>
                  </a:lnTo>
                  <a:lnTo>
                    <a:pt x="4540" y="5545"/>
                  </a:lnTo>
                  <a:lnTo>
                    <a:pt x="4569" y="5576"/>
                  </a:lnTo>
                  <a:lnTo>
                    <a:pt x="4597" y="5608"/>
                  </a:lnTo>
                  <a:lnTo>
                    <a:pt x="4623" y="5641"/>
                  </a:lnTo>
                  <a:lnTo>
                    <a:pt x="4647" y="5675"/>
                  </a:lnTo>
                  <a:lnTo>
                    <a:pt x="4670" y="5711"/>
                  </a:lnTo>
                  <a:lnTo>
                    <a:pt x="4691" y="5747"/>
                  </a:lnTo>
                  <a:lnTo>
                    <a:pt x="4711" y="5785"/>
                  </a:lnTo>
                  <a:lnTo>
                    <a:pt x="4728" y="5823"/>
                  </a:lnTo>
                  <a:lnTo>
                    <a:pt x="4744" y="5863"/>
                  </a:lnTo>
                  <a:lnTo>
                    <a:pt x="4757" y="5904"/>
                  </a:lnTo>
                  <a:lnTo>
                    <a:pt x="4770" y="5946"/>
                  </a:lnTo>
                  <a:lnTo>
                    <a:pt x="4779" y="5988"/>
                  </a:lnTo>
                  <a:lnTo>
                    <a:pt x="4787" y="6031"/>
                  </a:lnTo>
                  <a:lnTo>
                    <a:pt x="4792" y="6074"/>
                  </a:lnTo>
                  <a:lnTo>
                    <a:pt x="4796" y="6119"/>
                  </a:lnTo>
                  <a:lnTo>
                    <a:pt x="4797" y="6164"/>
                  </a:lnTo>
                  <a:lnTo>
                    <a:pt x="4796" y="6208"/>
                  </a:lnTo>
                  <a:lnTo>
                    <a:pt x="4792" y="6253"/>
                  </a:lnTo>
                  <a:lnTo>
                    <a:pt x="4787" y="6297"/>
                  </a:lnTo>
                  <a:lnTo>
                    <a:pt x="4779" y="6340"/>
                  </a:lnTo>
                  <a:lnTo>
                    <a:pt x="4770" y="6382"/>
                  </a:lnTo>
                  <a:lnTo>
                    <a:pt x="4757" y="6424"/>
                  </a:lnTo>
                  <a:lnTo>
                    <a:pt x="4744" y="6464"/>
                  </a:lnTo>
                  <a:lnTo>
                    <a:pt x="4728" y="6504"/>
                  </a:lnTo>
                  <a:lnTo>
                    <a:pt x="4711" y="6542"/>
                  </a:lnTo>
                  <a:lnTo>
                    <a:pt x="4691" y="6580"/>
                  </a:lnTo>
                  <a:lnTo>
                    <a:pt x="4670" y="6617"/>
                  </a:lnTo>
                  <a:lnTo>
                    <a:pt x="4647" y="6652"/>
                  </a:lnTo>
                  <a:lnTo>
                    <a:pt x="4623" y="6687"/>
                  </a:lnTo>
                  <a:lnTo>
                    <a:pt x="4597" y="6720"/>
                  </a:lnTo>
                  <a:lnTo>
                    <a:pt x="4569" y="6751"/>
                  </a:lnTo>
                  <a:lnTo>
                    <a:pt x="4540" y="6782"/>
                  </a:lnTo>
                  <a:lnTo>
                    <a:pt x="4510" y="6811"/>
                  </a:lnTo>
                  <a:lnTo>
                    <a:pt x="4479" y="6839"/>
                  </a:lnTo>
                  <a:lnTo>
                    <a:pt x="4446" y="6864"/>
                  </a:lnTo>
                  <a:lnTo>
                    <a:pt x="4411" y="6889"/>
                  </a:lnTo>
                  <a:lnTo>
                    <a:pt x="4376" y="6912"/>
                  </a:lnTo>
                  <a:lnTo>
                    <a:pt x="4339" y="6933"/>
                  </a:lnTo>
                  <a:lnTo>
                    <a:pt x="4302" y="6952"/>
                  </a:lnTo>
                  <a:lnTo>
                    <a:pt x="4263" y="6969"/>
                  </a:lnTo>
                  <a:lnTo>
                    <a:pt x="4224" y="6986"/>
                  </a:lnTo>
                  <a:lnTo>
                    <a:pt x="4182" y="6999"/>
                  </a:lnTo>
                  <a:lnTo>
                    <a:pt x="4141" y="7012"/>
                  </a:lnTo>
                  <a:lnTo>
                    <a:pt x="4099" y="7021"/>
                  </a:lnTo>
                  <a:lnTo>
                    <a:pt x="4056" y="7028"/>
                  </a:lnTo>
                  <a:lnTo>
                    <a:pt x="4013" y="7034"/>
                  </a:lnTo>
                  <a:lnTo>
                    <a:pt x="3968" y="7037"/>
                  </a:lnTo>
                  <a:lnTo>
                    <a:pt x="3923" y="7038"/>
                  </a:lnTo>
                  <a:lnTo>
                    <a:pt x="3878" y="7037"/>
                  </a:lnTo>
                  <a:lnTo>
                    <a:pt x="3834" y="7034"/>
                  </a:lnTo>
                  <a:lnTo>
                    <a:pt x="3791" y="7028"/>
                  </a:lnTo>
                  <a:lnTo>
                    <a:pt x="3747" y="7021"/>
                  </a:lnTo>
                  <a:lnTo>
                    <a:pt x="3705" y="7012"/>
                  </a:lnTo>
                  <a:lnTo>
                    <a:pt x="3664" y="6999"/>
                  </a:lnTo>
                  <a:lnTo>
                    <a:pt x="3623" y="6986"/>
                  </a:lnTo>
                  <a:lnTo>
                    <a:pt x="3584" y="6969"/>
                  </a:lnTo>
                  <a:lnTo>
                    <a:pt x="3545" y="6952"/>
                  </a:lnTo>
                  <a:lnTo>
                    <a:pt x="3508" y="6933"/>
                  </a:lnTo>
                  <a:lnTo>
                    <a:pt x="3471" y="6912"/>
                  </a:lnTo>
                  <a:lnTo>
                    <a:pt x="3435" y="6889"/>
                  </a:lnTo>
                  <a:lnTo>
                    <a:pt x="3401" y="6864"/>
                  </a:lnTo>
                  <a:lnTo>
                    <a:pt x="3368" y="6839"/>
                  </a:lnTo>
                  <a:lnTo>
                    <a:pt x="3336" y="6811"/>
                  </a:lnTo>
                  <a:lnTo>
                    <a:pt x="3306" y="6782"/>
                  </a:lnTo>
                  <a:lnTo>
                    <a:pt x="3276" y="6751"/>
                  </a:lnTo>
                  <a:lnTo>
                    <a:pt x="3250" y="6720"/>
                  </a:lnTo>
                  <a:lnTo>
                    <a:pt x="3223" y="6687"/>
                  </a:lnTo>
                  <a:lnTo>
                    <a:pt x="3199" y="6652"/>
                  </a:lnTo>
                  <a:lnTo>
                    <a:pt x="3177" y="6617"/>
                  </a:lnTo>
                  <a:lnTo>
                    <a:pt x="3155" y="6580"/>
                  </a:lnTo>
                  <a:lnTo>
                    <a:pt x="3136" y="6542"/>
                  </a:lnTo>
                  <a:lnTo>
                    <a:pt x="3118" y="6504"/>
                  </a:lnTo>
                  <a:lnTo>
                    <a:pt x="3103" y="6464"/>
                  </a:lnTo>
                  <a:lnTo>
                    <a:pt x="3089" y="6424"/>
                  </a:lnTo>
                  <a:lnTo>
                    <a:pt x="3077" y="6382"/>
                  </a:lnTo>
                  <a:lnTo>
                    <a:pt x="3068" y="6340"/>
                  </a:lnTo>
                  <a:lnTo>
                    <a:pt x="3059" y="6297"/>
                  </a:lnTo>
                  <a:lnTo>
                    <a:pt x="3054" y="6253"/>
                  </a:lnTo>
                  <a:lnTo>
                    <a:pt x="3050" y="6208"/>
                  </a:lnTo>
                  <a:lnTo>
                    <a:pt x="3049" y="6164"/>
                  </a:lnTo>
                  <a:lnTo>
                    <a:pt x="3050" y="6119"/>
                  </a:lnTo>
                  <a:lnTo>
                    <a:pt x="3054" y="6074"/>
                  </a:lnTo>
                  <a:lnTo>
                    <a:pt x="3059" y="6031"/>
                  </a:lnTo>
                  <a:lnTo>
                    <a:pt x="3068" y="5988"/>
                  </a:lnTo>
                  <a:lnTo>
                    <a:pt x="3077" y="5946"/>
                  </a:lnTo>
                  <a:lnTo>
                    <a:pt x="3089" y="5904"/>
                  </a:lnTo>
                  <a:lnTo>
                    <a:pt x="3103" y="5863"/>
                  </a:lnTo>
                  <a:lnTo>
                    <a:pt x="3118" y="5823"/>
                  </a:lnTo>
                  <a:lnTo>
                    <a:pt x="3136" y="5785"/>
                  </a:lnTo>
                  <a:lnTo>
                    <a:pt x="3155" y="5747"/>
                  </a:lnTo>
                  <a:lnTo>
                    <a:pt x="3177" y="5711"/>
                  </a:lnTo>
                  <a:lnTo>
                    <a:pt x="3199" y="5675"/>
                  </a:lnTo>
                  <a:lnTo>
                    <a:pt x="3223" y="5641"/>
                  </a:lnTo>
                  <a:lnTo>
                    <a:pt x="3250" y="5608"/>
                  </a:lnTo>
                  <a:lnTo>
                    <a:pt x="3276" y="5576"/>
                  </a:lnTo>
                  <a:lnTo>
                    <a:pt x="3306" y="5545"/>
                  </a:lnTo>
                  <a:lnTo>
                    <a:pt x="3336" y="5516"/>
                  </a:lnTo>
                  <a:lnTo>
                    <a:pt x="3368" y="5489"/>
                  </a:lnTo>
                  <a:lnTo>
                    <a:pt x="3401" y="5463"/>
                  </a:lnTo>
                  <a:lnTo>
                    <a:pt x="3435" y="5439"/>
                  </a:lnTo>
                  <a:lnTo>
                    <a:pt x="3471" y="5416"/>
                  </a:lnTo>
                  <a:lnTo>
                    <a:pt x="3508" y="5395"/>
                  </a:lnTo>
                  <a:lnTo>
                    <a:pt x="3545" y="5375"/>
                  </a:lnTo>
                  <a:lnTo>
                    <a:pt x="3584" y="5358"/>
                  </a:lnTo>
                  <a:lnTo>
                    <a:pt x="3623" y="5342"/>
                  </a:lnTo>
                  <a:lnTo>
                    <a:pt x="3664" y="5328"/>
                  </a:lnTo>
                  <a:lnTo>
                    <a:pt x="3705" y="5316"/>
                  </a:lnTo>
                  <a:lnTo>
                    <a:pt x="3747" y="5306"/>
                  </a:lnTo>
                  <a:lnTo>
                    <a:pt x="3791" y="5299"/>
                  </a:lnTo>
                  <a:lnTo>
                    <a:pt x="3834" y="5293"/>
                  </a:lnTo>
                  <a:lnTo>
                    <a:pt x="3878" y="5290"/>
                  </a:lnTo>
                  <a:lnTo>
                    <a:pt x="3923" y="5289"/>
                  </a:lnTo>
                  <a:close/>
                  <a:moveTo>
                    <a:pt x="4469" y="944"/>
                  </a:moveTo>
                  <a:lnTo>
                    <a:pt x="7037" y="944"/>
                  </a:lnTo>
                  <a:lnTo>
                    <a:pt x="6517" y="3103"/>
                  </a:lnTo>
                  <a:lnTo>
                    <a:pt x="3542" y="3103"/>
                  </a:lnTo>
                  <a:lnTo>
                    <a:pt x="4469" y="944"/>
                  </a:lnTo>
                  <a:close/>
                  <a:moveTo>
                    <a:pt x="7815" y="944"/>
                  </a:moveTo>
                  <a:lnTo>
                    <a:pt x="9490" y="944"/>
                  </a:lnTo>
                  <a:lnTo>
                    <a:pt x="10718" y="3103"/>
                  </a:lnTo>
                  <a:lnTo>
                    <a:pt x="7204" y="3103"/>
                  </a:lnTo>
                  <a:lnTo>
                    <a:pt x="7815" y="944"/>
                  </a:ln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sz="2000" kern="0">
                <a:solidFill>
                  <a:srgbClr val="2D2015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965960" y="3319710"/>
              <a:ext cx="25874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 27"/>
            <p:cNvSpPr/>
            <p:nvPr/>
          </p:nvSpPr>
          <p:spPr>
            <a:xfrm>
              <a:off x="2940649" y="2489364"/>
              <a:ext cx="624985" cy="353032"/>
            </a:xfrm>
            <a:custGeom>
              <a:avLst/>
              <a:gdLst>
                <a:gd name="connsiteX0" fmla="*/ 0 w 624985"/>
                <a:gd name="connsiteY0" fmla="*/ 223492 h 353032"/>
                <a:gd name="connsiteX1" fmla="*/ 624840 w 624985"/>
                <a:gd name="connsiteY1" fmla="*/ 2512 h 353032"/>
                <a:gd name="connsiteX2" fmla="*/ 45720 w 624985"/>
                <a:gd name="connsiteY2" fmla="*/ 353032 h 35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985" h="353032">
                  <a:moveTo>
                    <a:pt x="0" y="223492"/>
                  </a:moveTo>
                  <a:cubicBezTo>
                    <a:pt x="308610" y="102207"/>
                    <a:pt x="617220" y="-19078"/>
                    <a:pt x="624840" y="2512"/>
                  </a:cubicBezTo>
                  <a:cubicBezTo>
                    <a:pt x="632460" y="24102"/>
                    <a:pt x="339090" y="188567"/>
                    <a:pt x="45720" y="353032"/>
                  </a:cubicBezTo>
                </a:path>
              </a:pathLst>
            </a:custGeom>
            <a:noFill/>
            <a:ln>
              <a:solidFill>
                <a:srgbClr val="C00000"/>
              </a:solidFill>
              <a:prstDash val="solid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35172">
              <a:off x="2933026" y="2904520"/>
              <a:ext cx="624985" cy="353032"/>
            </a:xfrm>
            <a:custGeom>
              <a:avLst/>
              <a:gdLst>
                <a:gd name="connsiteX0" fmla="*/ 0 w 624985"/>
                <a:gd name="connsiteY0" fmla="*/ 223492 h 353032"/>
                <a:gd name="connsiteX1" fmla="*/ 624840 w 624985"/>
                <a:gd name="connsiteY1" fmla="*/ 2512 h 353032"/>
                <a:gd name="connsiteX2" fmla="*/ 45720 w 624985"/>
                <a:gd name="connsiteY2" fmla="*/ 353032 h 35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4985" h="353032">
                  <a:moveTo>
                    <a:pt x="0" y="223492"/>
                  </a:moveTo>
                  <a:cubicBezTo>
                    <a:pt x="308610" y="102207"/>
                    <a:pt x="617220" y="-19078"/>
                    <a:pt x="624840" y="2512"/>
                  </a:cubicBezTo>
                  <a:cubicBezTo>
                    <a:pt x="632460" y="24102"/>
                    <a:pt x="339090" y="188567"/>
                    <a:pt x="45720" y="353032"/>
                  </a:cubicBezTo>
                </a:path>
              </a:pathLst>
            </a:custGeom>
            <a:noFill/>
            <a:ln>
              <a:solidFill>
                <a:srgbClr val="C00000"/>
              </a:solidFill>
              <a:prstDash val="solid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2962417" y="3568008"/>
            <a:ext cx="1971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Monostatic sensing mode (Prioritized)</a:t>
            </a:r>
            <a:endParaRPr lang="zh-CN" altLang="en-US" sz="12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7125280" y="3564675"/>
            <a:ext cx="18767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Bistatic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 sensing mode</a:t>
            </a:r>
            <a:endParaRPr lang="zh-CN" altLang="en-US" sz="12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6621128" y="2320866"/>
            <a:ext cx="2837843" cy="1165245"/>
            <a:chOff x="6621128" y="2210551"/>
            <a:chExt cx="2837843" cy="1165245"/>
          </a:xfrm>
        </p:grpSpPr>
        <p:grpSp>
          <p:nvGrpSpPr>
            <p:cNvPr id="34" name="组合 33"/>
            <p:cNvGrpSpPr/>
            <p:nvPr/>
          </p:nvGrpSpPr>
          <p:grpSpPr>
            <a:xfrm>
              <a:off x="6761509" y="2721388"/>
              <a:ext cx="610074" cy="646039"/>
              <a:chOff x="7218363" y="957263"/>
              <a:chExt cx="701637" cy="655637"/>
            </a:xfrm>
            <a:solidFill>
              <a:srgbClr val="C00000"/>
            </a:solidFill>
          </p:grpSpPr>
          <p:sp>
            <p:nvSpPr>
              <p:cNvPr id="40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1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2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3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4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5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6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7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8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49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3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0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1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2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53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7101" y="2210551"/>
              <a:ext cx="725895" cy="408422"/>
            </a:xfrm>
            <a:prstGeom prst="rect">
              <a:avLst/>
            </a:prstGeom>
          </p:spPr>
        </p:pic>
        <p:cxnSp>
          <p:nvCxnSpPr>
            <p:cNvPr id="37" name="直接连接符 36"/>
            <p:cNvCxnSpPr/>
            <p:nvPr/>
          </p:nvCxnSpPr>
          <p:spPr>
            <a:xfrm>
              <a:off x="6621128" y="3375796"/>
              <a:ext cx="283784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8703280" y="2729757"/>
              <a:ext cx="608360" cy="646039"/>
              <a:chOff x="7218363" y="957263"/>
              <a:chExt cx="701637" cy="655637"/>
            </a:xfrm>
            <a:solidFill>
              <a:srgbClr val="C00000"/>
            </a:solidFill>
          </p:grpSpPr>
          <p:sp>
            <p:nvSpPr>
              <p:cNvPr id="71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2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3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4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5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6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7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8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79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0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3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1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2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3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  <p:sp>
            <p:nvSpPr>
              <p:cNvPr id="84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1D1D1A"/>
                  </a:solidFill>
                </a:endParaRPr>
              </a:p>
            </p:txBody>
          </p:sp>
        </p:grpSp>
        <p:cxnSp>
          <p:nvCxnSpPr>
            <p:cNvPr id="86" name="直接箭头连接符 85"/>
            <p:cNvCxnSpPr/>
            <p:nvPr/>
          </p:nvCxnSpPr>
          <p:spPr>
            <a:xfrm flipV="1">
              <a:off x="7371583" y="2581866"/>
              <a:ext cx="454157" cy="255611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箭头连接符 86"/>
            <p:cNvCxnSpPr/>
            <p:nvPr/>
          </p:nvCxnSpPr>
          <p:spPr>
            <a:xfrm>
              <a:off x="8305880" y="2582962"/>
              <a:ext cx="376131" cy="191074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05616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RAN can support network-based sensing by </a:t>
            </a:r>
            <a:r>
              <a:rPr lang="en-US" altLang="zh-CN" dirty="0" smtClean="0"/>
              <a:t>implementation…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3856" y="1089768"/>
            <a:ext cx="55819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/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No </a:t>
            </a:r>
            <a:r>
              <a:rPr lang="en-US" altLang="zh-CN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RAN1 (</a:t>
            </a:r>
            <a:r>
              <a:rPr lang="en-US" altLang="zh-CN" kern="0" dirty="0" err="1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Uu</a:t>
            </a: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interface) impact for network-based sensing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8182" y="1449532"/>
            <a:ext cx="11341068" cy="4682852"/>
            <a:chOff x="438182" y="1449532"/>
            <a:chExt cx="10926632" cy="4682852"/>
          </a:xfrm>
        </p:grpSpPr>
        <p:sp>
          <p:nvSpPr>
            <p:cNvPr id="8" name="矩形 7"/>
            <p:cNvSpPr/>
            <p:nvPr/>
          </p:nvSpPr>
          <p:spPr>
            <a:xfrm>
              <a:off x="438182" y="1449533"/>
              <a:ext cx="5282571" cy="468285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825753" y="1449532"/>
              <a:ext cx="5539061" cy="468285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730">
            <a:extLst>
              <a:ext uri="{FF2B5EF4-FFF2-40B4-BE49-F238E27FC236}">
                <a16:creationId xmlns:a16="http://schemas.microsoft.com/office/drawing/2014/main" xmlns="" id="{A0106A4E-3AF8-475A-988E-34B70279B0F1}"/>
              </a:ext>
            </a:extLst>
          </p:cNvPr>
          <p:cNvSpPr/>
          <p:nvPr/>
        </p:nvSpPr>
        <p:spPr>
          <a:xfrm>
            <a:off x="509440" y="1485187"/>
            <a:ext cx="534200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400" b="1" kern="0" dirty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Solution:</a:t>
            </a:r>
          </a:p>
          <a:p>
            <a:pPr marL="285750" lvl="0" indent="-285750" algn="just" defTabSz="914400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Sensing and communication can be multiplexed in time-domain, i.e., one or two symbols of DL slot are used for sensing </a:t>
            </a:r>
            <a:r>
              <a:rPr lang="en-US" altLang="zh-CN" sz="1400" kern="0" dirty="0" smtClean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only</a:t>
            </a:r>
            <a:endParaRPr lang="zh-CN" altLang="en-US" sz="1400" kern="0" dirty="0">
              <a:solidFill>
                <a:srgbClr val="2D2015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70950" y="2714161"/>
            <a:ext cx="4114568" cy="1238183"/>
            <a:chOff x="1052773" y="4484215"/>
            <a:chExt cx="4114568" cy="1238183"/>
          </a:xfrm>
        </p:grpSpPr>
        <p:grpSp>
          <p:nvGrpSpPr>
            <p:cNvPr id="13" name="组合 12"/>
            <p:cNvGrpSpPr/>
            <p:nvPr/>
          </p:nvGrpSpPr>
          <p:grpSpPr>
            <a:xfrm>
              <a:off x="1694991" y="4554671"/>
              <a:ext cx="3348811" cy="1167727"/>
              <a:chOff x="1426709" y="4422421"/>
              <a:chExt cx="2176969" cy="804657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4F686069-6969-4B4A-97F7-EB07F9CC4FB4}"/>
                  </a:ext>
                </a:extLst>
              </p:cNvPr>
              <p:cNvGrpSpPr/>
              <p:nvPr/>
            </p:nvGrpSpPr>
            <p:grpSpPr>
              <a:xfrm>
                <a:off x="1432369" y="4628212"/>
                <a:ext cx="1753485" cy="323657"/>
                <a:chOff x="1239472" y="1981657"/>
                <a:chExt cx="2225199" cy="632462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xmlns="" id="{41B10D3A-5281-4A6C-B8E5-BC45644BFDB6}"/>
                    </a:ext>
                  </a:extLst>
                </p:cNvPr>
                <p:cNvGrpSpPr/>
                <p:nvPr/>
              </p:nvGrpSpPr>
              <p:grpSpPr>
                <a:xfrm>
                  <a:off x="1239472" y="1981657"/>
                  <a:ext cx="1112094" cy="632462"/>
                  <a:chOff x="1745794" y="965803"/>
                  <a:chExt cx="1472568" cy="432048"/>
                </a:xfrm>
              </p:grpSpPr>
              <p:sp>
                <p:nvSpPr>
                  <p:cNvPr id="31" name="矩形 257">
                    <a:extLst>
                      <a:ext uri="{FF2B5EF4-FFF2-40B4-BE49-F238E27FC236}">
                        <a16:creationId xmlns:a16="http://schemas.microsoft.com/office/drawing/2014/main" xmlns="" id="{7882D806-0291-463F-8B54-56DF9FDCA6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5794" y="966540"/>
                    <a:ext cx="206569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2" name="矩形 258">
                    <a:extLst>
                      <a:ext uri="{FF2B5EF4-FFF2-40B4-BE49-F238E27FC236}">
                        <a16:creationId xmlns:a16="http://schemas.microsoft.com/office/drawing/2014/main" xmlns="" id="{AE387F9F-0024-4BF2-88B5-3AF9E435D9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0844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3" name="矩形 259">
                    <a:extLst>
                      <a:ext uri="{FF2B5EF4-FFF2-40B4-BE49-F238E27FC236}">
                        <a16:creationId xmlns:a16="http://schemas.microsoft.com/office/drawing/2014/main" xmlns="" id="{874B8082-D0DE-4A03-807D-3C2758959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61410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4" name="矩形 261">
                    <a:extLst>
                      <a:ext uri="{FF2B5EF4-FFF2-40B4-BE49-F238E27FC236}">
                        <a16:creationId xmlns:a16="http://schemas.microsoft.com/office/drawing/2014/main" xmlns="" id="{12437693-7EF6-482D-8DFE-3371344949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84913" y="965803"/>
                    <a:ext cx="212087" cy="432048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5" name="矩形 262">
                    <a:extLst>
                      <a:ext uri="{FF2B5EF4-FFF2-40B4-BE49-F238E27FC236}">
                        <a16:creationId xmlns:a16="http://schemas.microsoft.com/office/drawing/2014/main" xmlns="" id="{DDD6D309-27A2-4857-9A62-E1D3B6A130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5480" y="965803"/>
                    <a:ext cx="212087" cy="432048"/>
                  </a:xfrm>
                  <a:prstGeom prst="rect">
                    <a:avLst/>
                  </a:prstGeom>
                  <a:solidFill>
                    <a:srgbClr val="F4A100"/>
                  </a:solidFill>
                  <a:ln>
                    <a:solidFill>
                      <a:srgbClr val="2D2015"/>
                    </a:solidFill>
                  </a:ln>
                  <a:effectLst/>
                  <a:extLst/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6" name="矩形 263">
                    <a:extLst>
                      <a:ext uri="{FF2B5EF4-FFF2-40B4-BE49-F238E27FC236}">
                        <a16:creationId xmlns:a16="http://schemas.microsoft.com/office/drawing/2014/main" xmlns="" id="{C87C29EC-7D80-4146-953C-A3F7C84034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74346" y="965803"/>
                    <a:ext cx="212087" cy="432048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7" name="矩形 264">
                    <a:extLst>
                      <a:ext uri="{FF2B5EF4-FFF2-40B4-BE49-F238E27FC236}">
                        <a16:creationId xmlns:a16="http://schemas.microsoft.com/office/drawing/2014/main" xmlns="" id="{2E945F78-04D2-4F73-9BD5-5BDEFA4EFC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06275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</p:grp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="" id="{DBF26DD9-4970-4A3C-B47C-F24B81B86A92}"/>
                    </a:ext>
                  </a:extLst>
                </p:cNvPr>
                <p:cNvGrpSpPr/>
                <p:nvPr/>
              </p:nvGrpSpPr>
              <p:grpSpPr>
                <a:xfrm>
                  <a:off x="2352577" y="1981657"/>
                  <a:ext cx="1112094" cy="632462"/>
                  <a:chOff x="1745794" y="965803"/>
                  <a:chExt cx="1472568" cy="432048"/>
                </a:xfrm>
              </p:grpSpPr>
              <p:sp>
                <p:nvSpPr>
                  <p:cNvPr id="24" name="矩形 257">
                    <a:extLst>
                      <a:ext uri="{FF2B5EF4-FFF2-40B4-BE49-F238E27FC236}">
                        <a16:creationId xmlns:a16="http://schemas.microsoft.com/office/drawing/2014/main" xmlns="" id="{35F4AB2E-27A3-486B-AB23-A318F037A5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5794" y="966540"/>
                    <a:ext cx="206569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5" name="矩形 258">
                    <a:extLst>
                      <a:ext uri="{FF2B5EF4-FFF2-40B4-BE49-F238E27FC236}">
                        <a16:creationId xmlns:a16="http://schemas.microsoft.com/office/drawing/2014/main" xmlns="" id="{E463A6D5-6228-4960-96AF-22000182F0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0844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6" name="矩形 259">
                    <a:extLst>
                      <a:ext uri="{FF2B5EF4-FFF2-40B4-BE49-F238E27FC236}">
                        <a16:creationId xmlns:a16="http://schemas.microsoft.com/office/drawing/2014/main" xmlns="" id="{4103990A-E498-423F-ABD4-DA1FD65AA4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61410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7" name="矩形 261">
                    <a:extLst>
                      <a:ext uri="{FF2B5EF4-FFF2-40B4-BE49-F238E27FC236}">
                        <a16:creationId xmlns:a16="http://schemas.microsoft.com/office/drawing/2014/main" xmlns="" id="{452CE8BD-8E28-4B88-AF40-55AEA7EEA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84913" y="965803"/>
                    <a:ext cx="212087" cy="432048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8" name="矩形 262">
                    <a:extLst>
                      <a:ext uri="{FF2B5EF4-FFF2-40B4-BE49-F238E27FC236}">
                        <a16:creationId xmlns:a16="http://schemas.microsoft.com/office/drawing/2014/main" xmlns="" id="{400A580F-40D2-4E3C-B9DA-AF8F9141C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5480" y="965803"/>
                    <a:ext cx="212087" cy="432048"/>
                  </a:xfrm>
                  <a:prstGeom prst="rect">
                    <a:avLst/>
                  </a:prstGeom>
                  <a:solidFill>
                    <a:srgbClr val="F4A100"/>
                  </a:solidFill>
                  <a:ln>
                    <a:solidFill>
                      <a:srgbClr val="2D2015"/>
                    </a:solidFill>
                  </a:ln>
                  <a:effectLst/>
                  <a:extLst/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29" name="矩形 263">
                    <a:extLst>
                      <a:ext uri="{FF2B5EF4-FFF2-40B4-BE49-F238E27FC236}">
                        <a16:creationId xmlns:a16="http://schemas.microsoft.com/office/drawing/2014/main" xmlns="" id="{3922E6E5-1EE9-4663-AE95-89083400D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74346" y="965803"/>
                    <a:ext cx="212087" cy="432048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  <a:defRPr/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  <p:sp>
                <p:nvSpPr>
                  <p:cNvPr id="30" name="矩形 264">
                    <a:extLst>
                      <a:ext uri="{FF2B5EF4-FFF2-40B4-BE49-F238E27FC236}">
                        <a16:creationId xmlns:a16="http://schemas.microsoft.com/office/drawing/2014/main" xmlns="" id="{54A170D2-69B7-436B-A3DD-26BA306D23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06275" y="966540"/>
                    <a:ext cx="212087" cy="431311"/>
                  </a:xfrm>
                  <a:prstGeom prst="rect">
                    <a:avLst/>
                  </a:prstGeom>
                  <a:solidFill>
                    <a:srgbClr val="00B050"/>
                  </a:solidFill>
                  <a:ln>
                    <a:solidFill>
                      <a:srgbClr val="2D2015"/>
                    </a:solidFill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26993" tIns="0" rIns="26993" bIns="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defTabSz="914065">
                      <a:buClr>
                        <a:srgbClr val="CC9900"/>
                      </a:buClr>
                    </a:pPr>
                    <a:endParaRPr lang="en-US" altLang="zh-CN" sz="1200" kern="0" dirty="0">
                      <a:solidFill>
                        <a:srgbClr val="2D2015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  <a:cs typeface="Calibri" panose="020F0502020204030204" pitchFamily="34" charset="0"/>
                    </a:endParaRPr>
                  </a:p>
                </p:txBody>
              </p:sp>
            </p:grpSp>
          </p:grp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960B35EE-9AF0-46AB-A7EB-58966E3B2D5A}"/>
                  </a:ext>
                </a:extLst>
              </p:cNvPr>
              <p:cNvSpPr/>
              <p:nvPr/>
            </p:nvSpPr>
            <p:spPr>
              <a:xfrm>
                <a:off x="1426709" y="4422421"/>
                <a:ext cx="664547" cy="1908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kern="0" dirty="0">
                    <a:solidFill>
                      <a:prstClr val="black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Comm.</a:t>
                </a:r>
                <a:endParaRPr lang="zh-CN" altLang="en-US" sz="1200" kern="0" dirty="0">
                  <a:solidFill>
                    <a:prstClr val="black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BCA34483-EBB5-4729-92D7-FD593468BB5A}"/>
                  </a:ext>
                </a:extLst>
              </p:cNvPr>
              <p:cNvSpPr txBox="1"/>
              <p:nvPr/>
            </p:nvSpPr>
            <p:spPr>
              <a:xfrm>
                <a:off x="2315538" y="5059142"/>
                <a:ext cx="1288140" cy="16793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/>
                <a:r>
                  <a:rPr kumimoji="1" lang="en-US" altLang="zh-CN" sz="1200" dirty="0">
                    <a:solidFill>
                      <a:srgbClr val="000000"/>
                    </a:solidFill>
                    <a:latin typeface="Calibri" panose="020F0502020204030204" pitchFamily="34" charset="0"/>
                    <a:ea typeface="Microsoft YaHei" panose="020B0503020204020204" pitchFamily="34" charset="-122"/>
                    <a:cs typeface="Calibri" panose="020F0502020204030204" pitchFamily="34" charset="0"/>
                  </a:rPr>
                  <a:t>Sensing symbol</a:t>
                </a:r>
                <a:endParaRPr kumimoji="1" lang="zh-CN" altLang="en-US" sz="12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52254BBF-7BB2-4F48-9E9B-FF54B462E63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000992" y="4987551"/>
                <a:ext cx="0" cy="102728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4" name="直接箭头连接符 13"/>
            <p:cNvCxnSpPr/>
            <p:nvPr/>
          </p:nvCxnSpPr>
          <p:spPr>
            <a:xfrm>
              <a:off x="1663877" y="5374794"/>
              <a:ext cx="315644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1650003" y="4484215"/>
              <a:ext cx="10216" cy="88412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CA34483-EBB5-4729-92D7-FD593468BB5A}"/>
                </a:ext>
              </a:extLst>
            </p:cNvPr>
            <p:cNvSpPr txBox="1"/>
            <p:nvPr/>
          </p:nvSpPr>
          <p:spPr>
            <a:xfrm>
              <a:off x="4473308" y="5070178"/>
              <a:ext cx="694033" cy="2437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kumimoji="1" lang="en-US" altLang="zh-CN" sz="12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Time</a:t>
              </a:r>
              <a:endParaRPr kumimoji="1"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CA34483-EBB5-4729-92D7-FD593468BB5A}"/>
                </a:ext>
              </a:extLst>
            </p:cNvPr>
            <p:cNvSpPr txBox="1"/>
            <p:nvPr/>
          </p:nvSpPr>
          <p:spPr>
            <a:xfrm>
              <a:off x="1052773" y="4712843"/>
              <a:ext cx="694033" cy="24371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kumimoji="1" lang="en-US" altLang="zh-CN" sz="1200" dirty="0">
                  <a:solidFill>
                    <a:srgbClr val="000000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Freq.</a:t>
              </a:r>
              <a:endParaRPr kumimoji="1"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6233263C-218D-4B90-956C-9A2E5DD1CC04}"/>
              </a:ext>
            </a:extLst>
          </p:cNvPr>
          <p:cNvSpPr/>
          <p:nvPr/>
        </p:nvSpPr>
        <p:spPr>
          <a:xfrm>
            <a:off x="523740" y="4108586"/>
            <a:ext cx="52924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 b="1" kern="0" dirty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Specification support:</a:t>
            </a:r>
          </a:p>
          <a:p>
            <a:pPr marL="285750" indent="-285750" algn="just" defTabSz="914400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NR Rel-15 supports RB-symbol level reserved resource which can be used to make sensing symbols be rate-matched for PDSCH, which is transparent to UE</a:t>
            </a:r>
            <a:endParaRPr lang="zh-CN" altLang="en-US" sz="1400" kern="0" dirty="0">
              <a:solidFill>
                <a:srgbClr val="2D2015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91278" y="1078362"/>
            <a:ext cx="302679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/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Prototype and Testing Results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08498621-0535-4B50-A690-F0B4101E77FA}"/>
              </a:ext>
            </a:extLst>
          </p:cNvPr>
          <p:cNvSpPr/>
          <p:nvPr/>
        </p:nvSpPr>
        <p:spPr>
          <a:xfrm>
            <a:off x="6038013" y="1547743"/>
            <a:ext cx="5604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16" indent="-168208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Arial" pitchFamily="34" charset="0"/>
              <a:buChar char="•"/>
              <a:tabLst>
                <a:tab pos="1207605" algn="ctr"/>
              </a:tabLst>
            </a:pPr>
            <a:r>
              <a:rPr lang="en-US" altLang="zh-CN" sz="14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The effectiveness for network-based sensing for transport and UAV scenarios have been verified by prototype (in FR2)</a:t>
            </a:r>
            <a:endParaRPr lang="zh-CN" altLang="en-US" sz="14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6" name="文本框 228"/>
          <p:cNvSpPr txBox="1"/>
          <p:nvPr/>
        </p:nvSpPr>
        <p:spPr>
          <a:xfrm>
            <a:off x="10296474" y="2157445"/>
            <a:ext cx="995733" cy="389571"/>
          </a:xfrm>
          <a:prstGeom prst="rect">
            <a:avLst/>
          </a:prstGeom>
          <a:noFill/>
          <a:ln w="9525" cmpd="sng">
            <a:noFill/>
          </a:ln>
          <a:effectLst/>
        </p:spPr>
        <p:txBody>
          <a:bodyPr wrap="square" rtlCol="0" anchor="ctr"/>
          <a:lstStyle>
            <a:defPPr>
              <a:defRPr lang="en-US"/>
            </a:defPPr>
            <a:lvl1pPr marR="0" lvl="0" indent="0" algn="ctr" defTabSz="9138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defRPr>
            </a:lvl1pPr>
            <a:lvl2pPr marL="457200" indent="0">
              <a:defRPr sz="1100">
                <a:solidFill>
                  <a:schemeClr val="dk1"/>
                </a:solidFill>
              </a:defRPr>
            </a:lvl2pPr>
            <a:lvl3pPr marL="914400" indent="0">
              <a:defRPr sz="1100">
                <a:solidFill>
                  <a:schemeClr val="dk1"/>
                </a:solidFill>
              </a:defRPr>
            </a:lvl3pPr>
            <a:lvl4pPr marL="1371600" indent="0">
              <a:defRPr sz="1100">
                <a:solidFill>
                  <a:schemeClr val="dk1"/>
                </a:solidFill>
              </a:defRPr>
            </a:lvl4pPr>
            <a:lvl5pPr marL="1828800" indent="0">
              <a:defRPr sz="1100">
                <a:solidFill>
                  <a:schemeClr val="dk1"/>
                </a:solidFill>
              </a:defRPr>
            </a:lvl5pPr>
            <a:lvl6pPr marL="2286000" indent="0">
              <a:defRPr sz="1100">
                <a:solidFill>
                  <a:schemeClr val="dk1"/>
                </a:solidFill>
              </a:defRPr>
            </a:lvl6pPr>
            <a:lvl7pPr marL="2743200" indent="0">
              <a:defRPr sz="1100">
                <a:solidFill>
                  <a:schemeClr val="dk1"/>
                </a:solidFill>
              </a:defRPr>
            </a:lvl7pPr>
            <a:lvl8pPr marL="3200400" indent="0">
              <a:defRPr sz="1100">
                <a:solidFill>
                  <a:schemeClr val="dk1"/>
                </a:solidFill>
              </a:defRPr>
            </a:lvl8pPr>
            <a:lvl9pPr marL="3657600" indent="0">
              <a:defRPr sz="1100">
                <a:solidFill>
                  <a:schemeClr val="dk1"/>
                </a:solidFill>
              </a:defRPr>
            </a:lvl9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UI Display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文本框 228"/>
          <p:cNvSpPr txBox="1"/>
          <p:nvPr/>
        </p:nvSpPr>
        <p:spPr>
          <a:xfrm>
            <a:off x="8601766" y="2157444"/>
            <a:ext cx="651412" cy="389571"/>
          </a:xfrm>
          <a:prstGeom prst="rect">
            <a:avLst/>
          </a:prstGeom>
          <a:noFill/>
          <a:ln w="9525" cmpd="sng">
            <a:noFill/>
          </a:ln>
          <a:effectLst/>
        </p:spPr>
        <p:txBody>
          <a:bodyPr wrap="square"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8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BBU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文本框 228"/>
          <p:cNvSpPr txBox="1"/>
          <p:nvPr/>
        </p:nvSpPr>
        <p:spPr>
          <a:xfrm>
            <a:off x="6549817" y="2157447"/>
            <a:ext cx="1008654" cy="389571"/>
          </a:xfrm>
          <a:prstGeom prst="rect">
            <a:avLst/>
          </a:prstGeom>
          <a:noFill/>
          <a:ln w="9525" cmpd="sng">
            <a:noFill/>
          </a:ln>
          <a:effectLst/>
        </p:spPr>
        <p:txBody>
          <a:bodyPr wrap="square" rtlCol="0" anchor="ctr"/>
          <a:lstStyle>
            <a:defPPr>
              <a:defRPr lang="en-US"/>
            </a:defPPr>
            <a:lvl1pPr marR="0" lvl="0" indent="0" algn="ctr" defTabSz="9138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defRPr>
            </a:lvl1pPr>
            <a:lvl2pPr marL="457200" indent="0">
              <a:defRPr sz="1100">
                <a:solidFill>
                  <a:schemeClr val="dk1"/>
                </a:solidFill>
              </a:defRPr>
            </a:lvl2pPr>
            <a:lvl3pPr marL="914400" indent="0">
              <a:defRPr sz="1100">
                <a:solidFill>
                  <a:schemeClr val="dk1"/>
                </a:solidFill>
              </a:defRPr>
            </a:lvl3pPr>
            <a:lvl4pPr marL="1371600" indent="0">
              <a:defRPr sz="1100">
                <a:solidFill>
                  <a:schemeClr val="dk1"/>
                </a:solidFill>
              </a:defRPr>
            </a:lvl4pPr>
            <a:lvl5pPr marL="1828800" indent="0">
              <a:defRPr sz="1100">
                <a:solidFill>
                  <a:schemeClr val="dk1"/>
                </a:solidFill>
              </a:defRPr>
            </a:lvl5pPr>
            <a:lvl6pPr marL="2286000" indent="0">
              <a:defRPr sz="1100">
                <a:solidFill>
                  <a:schemeClr val="dk1"/>
                </a:solidFill>
              </a:defRPr>
            </a:lvl6pPr>
            <a:lvl7pPr marL="2743200" indent="0">
              <a:defRPr sz="1100">
                <a:solidFill>
                  <a:schemeClr val="dk1"/>
                </a:solidFill>
              </a:defRPr>
            </a:lvl7pPr>
            <a:lvl8pPr marL="3200400" indent="0">
              <a:defRPr sz="1100">
                <a:solidFill>
                  <a:schemeClr val="dk1"/>
                </a:solidFill>
              </a:defRPr>
            </a:lvl8pPr>
            <a:lvl9pPr marL="3657600" indent="0">
              <a:defRPr sz="1100">
                <a:solidFill>
                  <a:schemeClr val="dk1"/>
                </a:solidFill>
              </a:defRPr>
            </a:lvl9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AAU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7423" y="2528938"/>
            <a:ext cx="5132288" cy="1173934"/>
            <a:chOff x="6141470" y="2600622"/>
            <a:chExt cx="4537770" cy="1330210"/>
          </a:xfrm>
        </p:grpSpPr>
        <p:sp>
          <p:nvSpPr>
            <p:cNvPr id="41" name="圆角矩形 40"/>
            <p:cNvSpPr/>
            <p:nvPr/>
          </p:nvSpPr>
          <p:spPr>
            <a:xfrm>
              <a:off x="6141470" y="2600622"/>
              <a:ext cx="1261518" cy="1330210"/>
            </a:xfrm>
            <a:prstGeom prst="roundRect">
              <a:avLst>
                <a:gd name="adj" fmla="val 2771"/>
              </a:avLst>
            </a:prstGeom>
            <a:gradFill flip="none" rotWithShape="1">
              <a:gsLst>
                <a:gs pos="20000">
                  <a:srgbClr val="A5A5A5">
                    <a:lumMod val="5000"/>
                    <a:lumOff val="95000"/>
                    <a:alpha val="10000"/>
                  </a:srgbClr>
                </a:gs>
                <a:gs pos="74000">
                  <a:srgbClr val="A5A5A5">
                    <a:lumMod val="45000"/>
                    <a:lumOff val="55000"/>
                    <a:alpha val="2000"/>
                  </a:srgbClr>
                </a:gs>
                <a:gs pos="83000">
                  <a:srgbClr val="A5A5A5">
                    <a:lumMod val="45000"/>
                    <a:lumOff val="55000"/>
                    <a:alpha val="4000"/>
                  </a:srgbClr>
                </a:gs>
                <a:gs pos="100000">
                  <a:srgbClr val="A5A5A5">
                    <a:lumMod val="30000"/>
                    <a:lumOff val="70000"/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74000">
                    <a:srgbClr val="4472C4">
                      <a:lumMod val="45000"/>
                      <a:lumOff val="55000"/>
                      <a:alpha val="0"/>
                    </a:srgbClr>
                  </a:gs>
                  <a:gs pos="83000">
                    <a:srgbClr val="4472C4">
                      <a:lumMod val="45000"/>
                      <a:lumOff val="55000"/>
                      <a:alpha val="0"/>
                    </a:srgbClr>
                  </a:gs>
                  <a:gs pos="100000">
                    <a:sysClr val="window" lastClr="FFFFFF">
                      <a:alpha val="10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9478681" y="2606651"/>
              <a:ext cx="1200559" cy="1324181"/>
            </a:xfrm>
            <a:prstGeom prst="roundRect">
              <a:avLst>
                <a:gd name="adj" fmla="val 2771"/>
              </a:avLst>
            </a:prstGeom>
            <a:gradFill flip="none" rotWithShape="1">
              <a:gsLst>
                <a:gs pos="20000">
                  <a:srgbClr val="A5A5A5">
                    <a:lumMod val="5000"/>
                    <a:lumOff val="95000"/>
                    <a:alpha val="10000"/>
                  </a:srgbClr>
                </a:gs>
                <a:gs pos="74000">
                  <a:srgbClr val="A5A5A5">
                    <a:lumMod val="45000"/>
                    <a:lumOff val="55000"/>
                    <a:alpha val="2000"/>
                  </a:srgbClr>
                </a:gs>
                <a:gs pos="83000">
                  <a:srgbClr val="A5A5A5">
                    <a:lumMod val="45000"/>
                    <a:lumOff val="55000"/>
                    <a:alpha val="4000"/>
                  </a:srgbClr>
                </a:gs>
                <a:gs pos="100000">
                  <a:srgbClr val="A5A5A5">
                    <a:lumMod val="30000"/>
                    <a:lumOff val="70000"/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74000">
                    <a:srgbClr val="4472C4">
                      <a:lumMod val="45000"/>
                      <a:lumOff val="55000"/>
                      <a:alpha val="0"/>
                    </a:srgbClr>
                  </a:gs>
                  <a:gs pos="83000">
                    <a:srgbClr val="4472C4">
                      <a:lumMod val="45000"/>
                      <a:lumOff val="55000"/>
                      <a:alpha val="0"/>
                    </a:srgbClr>
                  </a:gs>
                  <a:gs pos="100000">
                    <a:sysClr val="window" lastClr="FFFFFF">
                      <a:alpha val="10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7800526" y="2603768"/>
              <a:ext cx="1274663" cy="1327064"/>
            </a:xfrm>
            <a:prstGeom prst="roundRect">
              <a:avLst>
                <a:gd name="adj" fmla="val 2771"/>
              </a:avLst>
            </a:prstGeom>
            <a:gradFill flip="none" rotWithShape="1">
              <a:gsLst>
                <a:gs pos="20000">
                  <a:srgbClr val="A5A5A5">
                    <a:lumMod val="5000"/>
                    <a:lumOff val="95000"/>
                    <a:alpha val="10000"/>
                  </a:srgbClr>
                </a:gs>
                <a:gs pos="74000">
                  <a:srgbClr val="A5A5A5">
                    <a:lumMod val="45000"/>
                    <a:lumOff val="55000"/>
                    <a:alpha val="2000"/>
                  </a:srgbClr>
                </a:gs>
                <a:gs pos="83000">
                  <a:srgbClr val="A5A5A5">
                    <a:lumMod val="45000"/>
                    <a:lumOff val="55000"/>
                    <a:alpha val="4000"/>
                  </a:srgbClr>
                </a:gs>
                <a:gs pos="100000">
                  <a:srgbClr val="A5A5A5">
                    <a:lumMod val="30000"/>
                    <a:lumOff val="70000"/>
                    <a:alpha val="0"/>
                  </a:srgbClr>
                </a:gs>
              </a:gsLst>
              <a:lin ang="5400000" scaled="1"/>
              <a:tileRect/>
            </a:gra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74000">
                    <a:srgbClr val="4472C4">
                      <a:lumMod val="45000"/>
                      <a:lumOff val="55000"/>
                      <a:alpha val="0"/>
                    </a:srgbClr>
                  </a:gs>
                  <a:gs pos="83000">
                    <a:srgbClr val="4472C4">
                      <a:lumMod val="45000"/>
                      <a:lumOff val="55000"/>
                      <a:alpha val="0"/>
                    </a:srgbClr>
                  </a:gs>
                  <a:gs pos="100000">
                    <a:sysClr val="window" lastClr="FFFFFF">
                      <a:alpha val="10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0" cap="none" spc="0" normalizeH="0" baseline="0" noProof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itchFamily="34" charset="0"/>
                <a:ea typeface="宋体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9271" y="2850540"/>
              <a:ext cx="892883" cy="651783"/>
            </a:xfrm>
            <a:prstGeom prst="rect">
              <a:avLst/>
            </a:prstGeom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90121" y="2874718"/>
              <a:ext cx="837017" cy="741894"/>
            </a:xfrm>
            <a:prstGeom prst="rect">
              <a:avLst/>
            </a:prstGeom>
          </p:spPr>
        </p:pic>
        <p:cxnSp>
          <p:nvCxnSpPr>
            <p:cNvPr id="47" name="直接箭头连接符 46"/>
            <p:cNvCxnSpPr>
              <a:stCxn id="41" idx="3"/>
              <a:endCxn id="43" idx="1"/>
            </p:cNvCxnSpPr>
            <p:nvPr/>
          </p:nvCxnSpPr>
          <p:spPr>
            <a:xfrm>
              <a:off x="7402988" y="3265727"/>
              <a:ext cx="397538" cy="1573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headEnd type="none"/>
              <a:tailEnd type="none"/>
            </a:ln>
            <a:effectLst/>
          </p:spPr>
        </p:cxnSp>
        <p:cxnSp>
          <p:nvCxnSpPr>
            <p:cNvPr id="48" name="直接箭头连接符 47"/>
            <p:cNvCxnSpPr>
              <a:stCxn id="43" idx="3"/>
              <a:endCxn id="42" idx="1"/>
            </p:cNvCxnSpPr>
            <p:nvPr/>
          </p:nvCxnSpPr>
          <p:spPr>
            <a:xfrm>
              <a:off x="9075189" y="3267300"/>
              <a:ext cx="403491" cy="1442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headEnd type="none"/>
              <a:tailEnd type="none"/>
            </a:ln>
            <a:effectLst/>
          </p:spPr>
        </p:cxnSp>
        <p:sp>
          <p:nvSpPr>
            <p:cNvPr id="51" name="文本框 228"/>
            <p:cNvSpPr txBox="1"/>
            <p:nvPr/>
          </p:nvSpPr>
          <p:spPr>
            <a:xfrm>
              <a:off x="7666250" y="3536846"/>
              <a:ext cx="1525882" cy="389571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txBody>
            <a:bodyPr wrap="square" rtlCol="0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3830" hangingPunct="1">
                <a:lnSpc>
                  <a:spcPct val="100000"/>
                </a:lnSpc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Signal processing and </a:t>
              </a:r>
              <a:r>
                <a:rPr lang="en-US" altLang="zh-CN" sz="12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information computing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438613" y="2726348"/>
              <a:ext cx="667230" cy="1078758"/>
              <a:chOff x="2792550" y="1857210"/>
              <a:chExt cx="1253871" cy="1907357"/>
            </a:xfrm>
          </p:grpSpPr>
          <p:pic>
            <p:nvPicPr>
              <p:cNvPr id="53" name="Picture 2" descr="C:\Users\x00352708\AppData\Roaming\eSpace_Desktop\UserData\x00352708\imagefiles\originalImgfiles\e55908d0076b46637ad2072bc2d2ad3f5583168d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56" t="24407" r="20197" b="25345"/>
              <a:stretch/>
            </p:blipFill>
            <p:spPr bwMode="auto">
              <a:xfrm>
                <a:off x="2792550" y="1857210"/>
                <a:ext cx="1253871" cy="1907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4" name="矩形 53"/>
              <p:cNvSpPr/>
              <p:nvPr/>
            </p:nvSpPr>
            <p:spPr bwMode="auto">
              <a:xfrm>
                <a:off x="3286610" y="2384531"/>
                <a:ext cx="354385" cy="694723"/>
              </a:xfrm>
              <a:prstGeom prst="rect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444500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A2A2A2"/>
                  </a:buClr>
                  <a:buSzPct val="90000"/>
                  <a:buFont typeface="Monotype Sorts" pitchFamily="2" charset="2"/>
                  <a:buNone/>
                </a:pPr>
                <a:endParaRPr lang="zh-CN" altLang="en-US">
                  <a:solidFill>
                    <a:srgbClr val="990000"/>
                  </a:solidFill>
                  <a:ea typeface="黑体" pitchFamily="2" charset="-122"/>
                </a:endParaRPr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6244656" y="3712338"/>
            <a:ext cx="24720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204" hangingPunct="0">
              <a:lnSpc>
                <a:spcPct val="150000"/>
              </a:lnSpc>
              <a:buSzPct val="60000"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Car sensing</a:t>
            </a:r>
          </a:p>
          <a:p>
            <a:pPr marL="182563" indent="-182563" algn="just" defTabSz="914204" hangingPunct="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Detection distance &gt; 500m</a:t>
            </a:r>
          </a:p>
          <a:p>
            <a:pPr marL="182563" lvl="0" indent="-182563" algn="just" defTabSz="914204" hangingPunct="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solidFill>
                  <a:schemeClr val="tx1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Lane level detection</a:t>
            </a:r>
          </a:p>
        </p:txBody>
      </p:sp>
      <p:sp>
        <p:nvSpPr>
          <p:cNvPr id="64" name="矩形 63"/>
          <p:cNvSpPr/>
          <p:nvPr/>
        </p:nvSpPr>
        <p:spPr>
          <a:xfrm>
            <a:off x="9084990" y="3712338"/>
            <a:ext cx="247202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204" hangingPunct="0">
              <a:lnSpc>
                <a:spcPct val="150000"/>
              </a:lnSpc>
              <a:buSzPct val="60000"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UAV detection</a:t>
            </a:r>
          </a:p>
          <a:p>
            <a:pPr marL="182563" indent="-182563" algn="just" defTabSz="914204" hangingPunct="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Detection distance &gt;1km</a:t>
            </a:r>
          </a:p>
          <a:p>
            <a:pPr marL="182563" lvl="0" indent="-182563" algn="just" defTabSz="914204" hangingPunct="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>
                <a:latin typeface="Calibri" panose="020F0502020204030204" pitchFamily="34" charset="0"/>
                <a:ea typeface="微软雅黑"/>
                <a:cs typeface="Calibri" panose="020F0502020204030204" pitchFamily="34" charset="0"/>
                <a:sym typeface="Gotham Book"/>
              </a:rPr>
              <a:t>Meter-level accuracy</a:t>
            </a:r>
          </a:p>
        </p:txBody>
      </p:sp>
      <p:pic>
        <p:nvPicPr>
          <p:cNvPr id="67" name="Picture 4" descr="C:\Users\x00352708\AppData\Roaming\eSpace_Desktop\UserData\x00352708\imagefiles\047A7AFA-A79F-41E3-B107-CF796295FC1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9"/>
          <a:stretch/>
        </p:blipFill>
        <p:spPr bwMode="auto">
          <a:xfrm>
            <a:off x="6675045" y="4841285"/>
            <a:ext cx="1611245" cy="105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55493" y="4841285"/>
            <a:ext cx="1544802" cy="10435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88363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10339" y="1447526"/>
            <a:ext cx="3874521" cy="1901316"/>
          </a:xfrm>
          <a:prstGeom prst="roundRect">
            <a:avLst>
              <a:gd name="adj" fmla="val 4472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29174" y="456134"/>
            <a:ext cx="11371385" cy="613717"/>
          </a:xfrm>
        </p:spPr>
        <p:txBody>
          <a:bodyPr/>
          <a:lstStyle/>
          <a:p>
            <a:r>
              <a:rPr lang="en-US" altLang="zh-CN" dirty="0" smtClean="0"/>
              <a:t>… but enabling </a:t>
            </a:r>
            <a:r>
              <a:rPr lang="en-US" altLang="zh-CN" dirty="0"/>
              <a:t>E2E sensing service requires standardization work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9110032" y="1441304"/>
            <a:ext cx="2086777" cy="1907537"/>
          </a:xfrm>
          <a:prstGeom prst="roundRect">
            <a:avLst>
              <a:gd name="adj" fmla="val 4472"/>
            </a:avLst>
          </a:prstGeom>
          <a:solidFill>
            <a:srgbClr val="DCEDFB">
              <a:alpha val="40000"/>
            </a:srgb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" name="组合 97">
            <a:extLst>
              <a:ext uri="{FF2B5EF4-FFF2-40B4-BE49-F238E27FC236}">
                <a16:creationId xmlns:a16="http://schemas.microsoft.com/office/drawing/2014/main" xmlns="" id="{74284F28-09A3-4965-BADA-E205EFA2B605}"/>
              </a:ext>
            </a:extLst>
          </p:cNvPr>
          <p:cNvGrpSpPr/>
          <p:nvPr/>
        </p:nvGrpSpPr>
        <p:grpSpPr>
          <a:xfrm>
            <a:off x="2656225" y="2371920"/>
            <a:ext cx="477179" cy="491844"/>
            <a:chOff x="7218363" y="957263"/>
            <a:chExt cx="701637" cy="655637"/>
          </a:xfrm>
          <a:solidFill>
            <a:schemeClr val="bg1">
              <a:lumMod val="60000"/>
              <a:lumOff val="40000"/>
            </a:schemeClr>
          </a:solidFill>
        </p:grpSpPr>
        <p:sp>
          <p:nvSpPr>
            <p:cNvPr id="20" name="Freeform 196">
              <a:extLst>
                <a:ext uri="{FF2B5EF4-FFF2-40B4-BE49-F238E27FC236}">
                  <a16:creationId xmlns:a16="http://schemas.microsoft.com/office/drawing/2014/main" xmlns="" id="{146C2DB7-2E86-4C71-8C6F-3BBEE54C0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6031" y="1172255"/>
              <a:ext cx="21191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413" y="937"/>
                  </a:moveTo>
                  <a:lnTo>
                    <a:pt x="413" y="937"/>
                  </a:lnTo>
                  <a:cubicBezTo>
                    <a:pt x="400" y="937"/>
                    <a:pt x="388" y="929"/>
                    <a:pt x="383" y="916"/>
                  </a:cubicBezTo>
                  <a:lnTo>
                    <a:pt x="7" y="51"/>
                  </a:lnTo>
                  <a:cubicBezTo>
                    <a:pt x="0" y="34"/>
                    <a:pt x="8" y="14"/>
                    <a:pt x="25" y="7"/>
                  </a:cubicBezTo>
                  <a:cubicBezTo>
                    <a:pt x="42" y="0"/>
                    <a:pt x="61" y="7"/>
                    <a:pt x="69" y="24"/>
                  </a:cubicBezTo>
                  <a:lnTo>
                    <a:pt x="444" y="890"/>
                  </a:lnTo>
                  <a:cubicBezTo>
                    <a:pt x="451" y="907"/>
                    <a:pt x="443" y="926"/>
                    <a:pt x="427" y="934"/>
                  </a:cubicBezTo>
                  <a:cubicBezTo>
                    <a:pt x="422" y="936"/>
                    <a:pt x="418" y="937"/>
                    <a:pt x="413" y="9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Freeform 197">
              <a:extLst>
                <a:ext uri="{FF2B5EF4-FFF2-40B4-BE49-F238E27FC236}">
                  <a16:creationId xmlns:a16="http://schemas.microsoft.com/office/drawing/2014/main" xmlns="" id="{5DC8CE8D-30FB-4C72-B139-0A614358D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7950" y="1172255"/>
              <a:ext cx="213696" cy="440645"/>
            </a:xfrm>
            <a:custGeom>
              <a:avLst/>
              <a:gdLst>
                <a:gd name="T0" fmla="*/ 2147483646 w 451"/>
                <a:gd name="T1" fmla="*/ 2147483646 h 937"/>
                <a:gd name="T2" fmla="*/ 2147483646 w 451"/>
                <a:gd name="T3" fmla="*/ 2147483646 h 937"/>
                <a:gd name="T4" fmla="*/ 2147483646 w 451"/>
                <a:gd name="T5" fmla="*/ 2147483646 h 937"/>
                <a:gd name="T6" fmla="*/ 2147483646 w 451"/>
                <a:gd name="T7" fmla="*/ 2147483646 h 937"/>
                <a:gd name="T8" fmla="*/ 2147483646 w 451"/>
                <a:gd name="T9" fmla="*/ 2147483646 h 937"/>
                <a:gd name="T10" fmla="*/ 2147483646 w 451"/>
                <a:gd name="T11" fmla="*/ 2147483646 h 937"/>
                <a:gd name="T12" fmla="*/ 2147483646 w 451"/>
                <a:gd name="T13" fmla="*/ 2147483646 h 937"/>
                <a:gd name="T14" fmla="*/ 2147483646 w 451"/>
                <a:gd name="T15" fmla="*/ 2147483646 h 937"/>
                <a:gd name="T16" fmla="*/ 2147483646 w 451"/>
                <a:gd name="T17" fmla="*/ 2147483646 h 9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1"/>
                <a:gd name="T28" fmla="*/ 0 h 937"/>
                <a:gd name="T29" fmla="*/ 451 w 451"/>
                <a:gd name="T30" fmla="*/ 937 h 9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1" h="937">
                  <a:moveTo>
                    <a:pt x="38" y="937"/>
                  </a:moveTo>
                  <a:lnTo>
                    <a:pt x="38" y="937"/>
                  </a:lnTo>
                  <a:cubicBezTo>
                    <a:pt x="33" y="937"/>
                    <a:pt x="29" y="936"/>
                    <a:pt x="24" y="934"/>
                  </a:cubicBezTo>
                  <a:cubicBezTo>
                    <a:pt x="8" y="926"/>
                    <a:pt x="0" y="907"/>
                    <a:pt x="7" y="890"/>
                  </a:cubicBezTo>
                  <a:lnTo>
                    <a:pt x="382" y="24"/>
                  </a:lnTo>
                  <a:cubicBezTo>
                    <a:pt x="390" y="7"/>
                    <a:pt x="409" y="0"/>
                    <a:pt x="426" y="7"/>
                  </a:cubicBezTo>
                  <a:cubicBezTo>
                    <a:pt x="443" y="14"/>
                    <a:pt x="451" y="34"/>
                    <a:pt x="444" y="51"/>
                  </a:cubicBezTo>
                  <a:lnTo>
                    <a:pt x="68" y="916"/>
                  </a:lnTo>
                  <a:cubicBezTo>
                    <a:pt x="63" y="929"/>
                    <a:pt x="51" y="937"/>
                    <a:pt x="38" y="9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Freeform 198">
              <a:extLst>
                <a:ext uri="{FF2B5EF4-FFF2-40B4-BE49-F238E27FC236}">
                  <a16:creationId xmlns:a16="http://schemas.microsoft.com/office/drawing/2014/main" xmlns="" id="{9FA19735-1C2A-4C00-8833-411AC18B6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318" y="1101183"/>
              <a:ext cx="87260" cy="87064"/>
            </a:xfrm>
            <a:custGeom>
              <a:avLst/>
              <a:gdLst>
                <a:gd name="T0" fmla="*/ 2147483646 w 186"/>
                <a:gd name="T1" fmla="*/ 2147483646 h 185"/>
                <a:gd name="T2" fmla="*/ 2147483646 w 186"/>
                <a:gd name="T3" fmla="*/ 2147483646 h 185"/>
                <a:gd name="T4" fmla="*/ 2147483646 w 186"/>
                <a:gd name="T5" fmla="*/ 2147483646 h 185"/>
                <a:gd name="T6" fmla="*/ 0 w 186"/>
                <a:gd name="T7" fmla="*/ 2147483646 h 185"/>
                <a:gd name="T8" fmla="*/ 2147483646 w 186"/>
                <a:gd name="T9" fmla="*/ 0 h 185"/>
                <a:gd name="T10" fmla="*/ 2147483646 w 186"/>
                <a:gd name="T11" fmla="*/ 2147483646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6"/>
                <a:gd name="T19" fmla="*/ 0 h 185"/>
                <a:gd name="T20" fmla="*/ 186 w 186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6" h="185">
                  <a:moveTo>
                    <a:pt x="186" y="92"/>
                  </a:moveTo>
                  <a:lnTo>
                    <a:pt x="186" y="92"/>
                  </a:lnTo>
                  <a:cubicBezTo>
                    <a:pt x="186" y="143"/>
                    <a:pt x="144" y="185"/>
                    <a:pt x="93" y="185"/>
                  </a:cubicBez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6" y="41"/>
                    <a:pt x="18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3" name="Freeform 199">
              <a:extLst>
                <a:ext uri="{FF2B5EF4-FFF2-40B4-BE49-F238E27FC236}">
                  <a16:creationId xmlns:a16="http://schemas.microsoft.com/office/drawing/2014/main" xmlns="" id="{670669C9-0BF1-4224-8C31-9619E7B4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957263"/>
              <a:ext cx="110410" cy="373127"/>
            </a:xfrm>
            <a:custGeom>
              <a:avLst/>
              <a:gdLst>
                <a:gd name="T0" fmla="*/ 2147483646 w 233"/>
                <a:gd name="T1" fmla="*/ 2147483646 h 793"/>
                <a:gd name="T2" fmla="*/ 2147483646 w 233"/>
                <a:gd name="T3" fmla="*/ 2147483646 h 793"/>
                <a:gd name="T4" fmla="*/ 2147483646 w 233"/>
                <a:gd name="T5" fmla="*/ 2147483646 h 793"/>
                <a:gd name="T6" fmla="*/ 0 w 233"/>
                <a:gd name="T7" fmla="*/ 2147483646 h 793"/>
                <a:gd name="T8" fmla="*/ 2147483646 w 233"/>
                <a:gd name="T9" fmla="*/ 2147483646 h 793"/>
                <a:gd name="T10" fmla="*/ 2147483646 w 233"/>
                <a:gd name="T11" fmla="*/ 2147483646 h 793"/>
                <a:gd name="T12" fmla="*/ 2147483646 w 233"/>
                <a:gd name="T13" fmla="*/ 2147483646 h 793"/>
                <a:gd name="T14" fmla="*/ 2147483646 w 233"/>
                <a:gd name="T15" fmla="*/ 2147483646 h 793"/>
                <a:gd name="T16" fmla="*/ 2147483646 w 233"/>
                <a:gd name="T17" fmla="*/ 2147483646 h 793"/>
                <a:gd name="T18" fmla="*/ 2147483646 w 233"/>
                <a:gd name="T19" fmla="*/ 2147483646 h 793"/>
                <a:gd name="T20" fmla="*/ 2147483646 w 233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3"/>
                <a:gd name="T34" fmla="*/ 0 h 793"/>
                <a:gd name="T35" fmla="*/ 233 w 233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3" h="793">
                  <a:moveTo>
                    <a:pt x="196" y="793"/>
                  </a:moveTo>
                  <a:lnTo>
                    <a:pt x="196" y="793"/>
                  </a:lnTo>
                  <a:cubicBezTo>
                    <a:pt x="188" y="793"/>
                    <a:pt x="180" y="790"/>
                    <a:pt x="174" y="785"/>
                  </a:cubicBezTo>
                  <a:cubicBezTo>
                    <a:pt x="63" y="689"/>
                    <a:pt x="0" y="548"/>
                    <a:pt x="0" y="398"/>
                  </a:cubicBezTo>
                  <a:cubicBezTo>
                    <a:pt x="0" y="248"/>
                    <a:pt x="63" y="107"/>
                    <a:pt x="174" y="12"/>
                  </a:cubicBezTo>
                  <a:cubicBezTo>
                    <a:pt x="188" y="0"/>
                    <a:pt x="209" y="1"/>
                    <a:pt x="221" y="15"/>
                  </a:cubicBezTo>
                  <a:cubicBezTo>
                    <a:pt x="233" y="29"/>
                    <a:pt x="232" y="50"/>
                    <a:pt x="218" y="62"/>
                  </a:cubicBezTo>
                  <a:cubicBezTo>
                    <a:pt x="122" y="145"/>
                    <a:pt x="66" y="268"/>
                    <a:pt x="66" y="398"/>
                  </a:cubicBezTo>
                  <a:cubicBezTo>
                    <a:pt x="66" y="529"/>
                    <a:pt x="122" y="651"/>
                    <a:pt x="218" y="734"/>
                  </a:cubicBezTo>
                  <a:cubicBezTo>
                    <a:pt x="232" y="746"/>
                    <a:pt x="233" y="768"/>
                    <a:pt x="221" y="781"/>
                  </a:cubicBezTo>
                  <a:cubicBezTo>
                    <a:pt x="215" y="789"/>
                    <a:pt x="205" y="793"/>
                    <a:pt x="196" y="7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 200">
              <a:extLst>
                <a:ext uri="{FF2B5EF4-FFF2-40B4-BE49-F238E27FC236}">
                  <a16:creationId xmlns:a16="http://schemas.microsoft.com/office/drawing/2014/main" xmlns="" id="{2654A94F-E5E1-4668-A493-3DCBEF599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9183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0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151" y="591"/>
                  </a:moveTo>
                  <a:lnTo>
                    <a:pt x="151" y="591"/>
                  </a:lnTo>
                  <a:cubicBezTo>
                    <a:pt x="143" y="591"/>
                    <a:pt x="136" y="588"/>
                    <a:pt x="129" y="582"/>
                  </a:cubicBezTo>
                  <a:cubicBezTo>
                    <a:pt x="47" y="512"/>
                    <a:pt x="0" y="408"/>
                    <a:pt x="0" y="297"/>
                  </a:cubicBezTo>
                  <a:cubicBezTo>
                    <a:pt x="0" y="187"/>
                    <a:pt x="47" y="83"/>
                    <a:pt x="129" y="12"/>
                  </a:cubicBezTo>
                  <a:cubicBezTo>
                    <a:pt x="143" y="0"/>
                    <a:pt x="164" y="2"/>
                    <a:pt x="176" y="16"/>
                  </a:cubicBezTo>
                  <a:cubicBezTo>
                    <a:pt x="188" y="29"/>
                    <a:pt x="187" y="51"/>
                    <a:pt x="173" y="63"/>
                  </a:cubicBezTo>
                  <a:cubicBezTo>
                    <a:pt x="106" y="120"/>
                    <a:pt x="67" y="206"/>
                    <a:pt x="67" y="297"/>
                  </a:cubicBezTo>
                  <a:cubicBezTo>
                    <a:pt x="67" y="388"/>
                    <a:pt x="106" y="474"/>
                    <a:pt x="173" y="532"/>
                  </a:cubicBezTo>
                  <a:cubicBezTo>
                    <a:pt x="187" y="544"/>
                    <a:pt x="188" y="565"/>
                    <a:pt x="176" y="579"/>
                  </a:cubicBezTo>
                  <a:cubicBezTo>
                    <a:pt x="170" y="587"/>
                    <a:pt x="160" y="591"/>
                    <a:pt x="151" y="5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Freeform 201">
              <a:extLst>
                <a:ext uri="{FF2B5EF4-FFF2-40B4-BE49-F238E27FC236}">
                  <a16:creationId xmlns:a16="http://schemas.microsoft.com/office/drawing/2014/main" xmlns="" id="{115E2BE9-E307-4FDE-A340-CE555F2DF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22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0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120" y="401"/>
                  </a:moveTo>
                  <a:lnTo>
                    <a:pt x="120" y="401"/>
                  </a:lnTo>
                  <a:cubicBezTo>
                    <a:pt x="114" y="401"/>
                    <a:pt x="108" y="400"/>
                    <a:pt x="102" y="396"/>
                  </a:cubicBezTo>
                  <a:cubicBezTo>
                    <a:pt x="38" y="354"/>
                    <a:pt x="0" y="282"/>
                    <a:pt x="0" y="203"/>
                  </a:cubicBezTo>
                  <a:cubicBezTo>
                    <a:pt x="0" y="125"/>
                    <a:pt x="38" y="53"/>
                    <a:pt x="102" y="11"/>
                  </a:cubicBezTo>
                  <a:cubicBezTo>
                    <a:pt x="117" y="0"/>
                    <a:pt x="138" y="5"/>
                    <a:pt x="148" y="20"/>
                  </a:cubicBezTo>
                  <a:cubicBezTo>
                    <a:pt x="158" y="35"/>
                    <a:pt x="154" y="56"/>
                    <a:pt x="139" y="66"/>
                  </a:cubicBezTo>
                  <a:cubicBezTo>
                    <a:pt x="94" y="96"/>
                    <a:pt x="67" y="147"/>
                    <a:pt x="67" y="203"/>
                  </a:cubicBezTo>
                  <a:cubicBezTo>
                    <a:pt x="67" y="259"/>
                    <a:pt x="94" y="310"/>
                    <a:pt x="139" y="340"/>
                  </a:cubicBezTo>
                  <a:cubicBezTo>
                    <a:pt x="154" y="350"/>
                    <a:pt x="158" y="371"/>
                    <a:pt x="148" y="386"/>
                  </a:cubicBezTo>
                  <a:cubicBezTo>
                    <a:pt x="142" y="396"/>
                    <a:pt x="131" y="401"/>
                    <a:pt x="120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Freeform 202">
              <a:extLst>
                <a:ext uri="{FF2B5EF4-FFF2-40B4-BE49-F238E27FC236}">
                  <a16:creationId xmlns:a16="http://schemas.microsoft.com/office/drawing/2014/main" xmlns="" id="{599AEEC7-EE30-4FAD-B521-601D1A2D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9590" y="957263"/>
              <a:ext cx="110410" cy="373127"/>
            </a:xfrm>
            <a:custGeom>
              <a:avLst/>
              <a:gdLst>
                <a:gd name="T0" fmla="*/ 2147483646 w 234"/>
                <a:gd name="T1" fmla="*/ 2147483646 h 793"/>
                <a:gd name="T2" fmla="*/ 2147483646 w 234"/>
                <a:gd name="T3" fmla="*/ 2147483646 h 793"/>
                <a:gd name="T4" fmla="*/ 2147483646 w 234"/>
                <a:gd name="T5" fmla="*/ 2147483646 h 793"/>
                <a:gd name="T6" fmla="*/ 2147483646 w 234"/>
                <a:gd name="T7" fmla="*/ 2147483646 h 793"/>
                <a:gd name="T8" fmla="*/ 2147483646 w 234"/>
                <a:gd name="T9" fmla="*/ 2147483646 h 793"/>
                <a:gd name="T10" fmla="*/ 2147483646 w 234"/>
                <a:gd name="T11" fmla="*/ 2147483646 h 793"/>
                <a:gd name="T12" fmla="*/ 2147483646 w 234"/>
                <a:gd name="T13" fmla="*/ 2147483646 h 793"/>
                <a:gd name="T14" fmla="*/ 2147483646 w 234"/>
                <a:gd name="T15" fmla="*/ 2147483646 h 793"/>
                <a:gd name="T16" fmla="*/ 2147483646 w 234"/>
                <a:gd name="T17" fmla="*/ 2147483646 h 793"/>
                <a:gd name="T18" fmla="*/ 2147483646 w 234"/>
                <a:gd name="T19" fmla="*/ 2147483646 h 793"/>
                <a:gd name="T20" fmla="*/ 2147483646 w 234"/>
                <a:gd name="T21" fmla="*/ 2147483646 h 7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793"/>
                <a:gd name="T35" fmla="*/ 234 w 234"/>
                <a:gd name="T36" fmla="*/ 793 h 7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793">
                  <a:moveTo>
                    <a:pt x="38" y="793"/>
                  </a:moveTo>
                  <a:lnTo>
                    <a:pt x="38" y="793"/>
                  </a:lnTo>
                  <a:cubicBezTo>
                    <a:pt x="28" y="793"/>
                    <a:pt x="19" y="789"/>
                    <a:pt x="12" y="781"/>
                  </a:cubicBezTo>
                  <a:cubicBezTo>
                    <a:pt x="0" y="768"/>
                    <a:pt x="2" y="746"/>
                    <a:pt x="16" y="734"/>
                  </a:cubicBezTo>
                  <a:cubicBezTo>
                    <a:pt x="112" y="651"/>
                    <a:pt x="167" y="529"/>
                    <a:pt x="167" y="398"/>
                  </a:cubicBezTo>
                  <a:cubicBezTo>
                    <a:pt x="167" y="268"/>
                    <a:pt x="112" y="145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5" y="0"/>
                    <a:pt x="59" y="12"/>
                  </a:cubicBezTo>
                  <a:cubicBezTo>
                    <a:pt x="170" y="107"/>
                    <a:pt x="234" y="248"/>
                    <a:pt x="234" y="398"/>
                  </a:cubicBezTo>
                  <a:cubicBezTo>
                    <a:pt x="234" y="548"/>
                    <a:pt x="170" y="689"/>
                    <a:pt x="59" y="785"/>
                  </a:cubicBezTo>
                  <a:cubicBezTo>
                    <a:pt x="53" y="790"/>
                    <a:pt x="45" y="793"/>
                    <a:pt x="38" y="7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Freeform 203">
              <a:extLst>
                <a:ext uri="{FF2B5EF4-FFF2-40B4-BE49-F238E27FC236}">
                  <a16:creationId xmlns:a16="http://schemas.microsoft.com/office/drawing/2014/main" xmlns="" id="{21F24ABD-D565-4B2B-B099-FE3E4F729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0138" y="1005236"/>
              <a:ext cx="89040" cy="277180"/>
            </a:xfrm>
            <a:custGeom>
              <a:avLst/>
              <a:gdLst>
                <a:gd name="T0" fmla="*/ 2147483646 w 188"/>
                <a:gd name="T1" fmla="*/ 2147483646 h 591"/>
                <a:gd name="T2" fmla="*/ 2147483646 w 188"/>
                <a:gd name="T3" fmla="*/ 2147483646 h 591"/>
                <a:gd name="T4" fmla="*/ 2147483646 w 188"/>
                <a:gd name="T5" fmla="*/ 2147483646 h 591"/>
                <a:gd name="T6" fmla="*/ 2147483646 w 188"/>
                <a:gd name="T7" fmla="*/ 2147483646 h 591"/>
                <a:gd name="T8" fmla="*/ 2147483646 w 188"/>
                <a:gd name="T9" fmla="*/ 2147483646 h 591"/>
                <a:gd name="T10" fmla="*/ 2147483646 w 188"/>
                <a:gd name="T11" fmla="*/ 2147483646 h 591"/>
                <a:gd name="T12" fmla="*/ 2147483646 w 188"/>
                <a:gd name="T13" fmla="*/ 2147483646 h 591"/>
                <a:gd name="T14" fmla="*/ 2147483646 w 188"/>
                <a:gd name="T15" fmla="*/ 2147483646 h 591"/>
                <a:gd name="T16" fmla="*/ 2147483646 w 188"/>
                <a:gd name="T17" fmla="*/ 2147483646 h 591"/>
                <a:gd name="T18" fmla="*/ 2147483646 w 188"/>
                <a:gd name="T19" fmla="*/ 2147483646 h 591"/>
                <a:gd name="T20" fmla="*/ 2147483646 w 188"/>
                <a:gd name="T21" fmla="*/ 2147483646 h 5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591"/>
                <a:gd name="T35" fmla="*/ 188 w 188"/>
                <a:gd name="T36" fmla="*/ 591 h 59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591">
                  <a:moveTo>
                    <a:pt x="38" y="591"/>
                  </a:moveTo>
                  <a:lnTo>
                    <a:pt x="38" y="591"/>
                  </a:lnTo>
                  <a:cubicBezTo>
                    <a:pt x="28" y="591"/>
                    <a:pt x="19" y="587"/>
                    <a:pt x="12" y="579"/>
                  </a:cubicBezTo>
                  <a:cubicBezTo>
                    <a:pt x="0" y="565"/>
                    <a:pt x="2" y="544"/>
                    <a:pt x="16" y="532"/>
                  </a:cubicBezTo>
                  <a:cubicBezTo>
                    <a:pt x="83" y="474"/>
                    <a:pt x="121" y="388"/>
                    <a:pt x="121" y="297"/>
                  </a:cubicBezTo>
                  <a:cubicBezTo>
                    <a:pt x="121" y="206"/>
                    <a:pt x="83" y="120"/>
                    <a:pt x="16" y="63"/>
                  </a:cubicBezTo>
                  <a:cubicBezTo>
                    <a:pt x="2" y="51"/>
                    <a:pt x="0" y="29"/>
                    <a:pt x="12" y="16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41" y="83"/>
                    <a:pt x="188" y="187"/>
                    <a:pt x="188" y="297"/>
                  </a:cubicBezTo>
                  <a:cubicBezTo>
                    <a:pt x="188" y="408"/>
                    <a:pt x="141" y="512"/>
                    <a:pt x="59" y="582"/>
                  </a:cubicBezTo>
                  <a:cubicBezTo>
                    <a:pt x="53" y="588"/>
                    <a:pt x="45" y="591"/>
                    <a:pt x="38" y="5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Freeform 204">
              <a:extLst>
                <a:ext uri="{FF2B5EF4-FFF2-40B4-BE49-F238E27FC236}">
                  <a16:creationId xmlns:a16="http://schemas.microsoft.com/office/drawing/2014/main" xmlns="" id="{C7C263EF-8206-4321-BCCA-0B9A0591B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5344" y="1049656"/>
              <a:ext cx="74794" cy="188340"/>
            </a:xfrm>
            <a:custGeom>
              <a:avLst/>
              <a:gdLst>
                <a:gd name="T0" fmla="*/ 2147483646 w 158"/>
                <a:gd name="T1" fmla="*/ 2147483646 h 401"/>
                <a:gd name="T2" fmla="*/ 2147483646 w 158"/>
                <a:gd name="T3" fmla="*/ 2147483646 h 401"/>
                <a:gd name="T4" fmla="*/ 2147483646 w 158"/>
                <a:gd name="T5" fmla="*/ 2147483646 h 401"/>
                <a:gd name="T6" fmla="*/ 2147483646 w 158"/>
                <a:gd name="T7" fmla="*/ 2147483646 h 401"/>
                <a:gd name="T8" fmla="*/ 2147483646 w 158"/>
                <a:gd name="T9" fmla="*/ 2147483646 h 401"/>
                <a:gd name="T10" fmla="*/ 2147483646 w 158"/>
                <a:gd name="T11" fmla="*/ 2147483646 h 401"/>
                <a:gd name="T12" fmla="*/ 2147483646 w 158"/>
                <a:gd name="T13" fmla="*/ 2147483646 h 401"/>
                <a:gd name="T14" fmla="*/ 2147483646 w 158"/>
                <a:gd name="T15" fmla="*/ 2147483646 h 401"/>
                <a:gd name="T16" fmla="*/ 2147483646 w 158"/>
                <a:gd name="T17" fmla="*/ 2147483646 h 401"/>
                <a:gd name="T18" fmla="*/ 2147483646 w 158"/>
                <a:gd name="T19" fmla="*/ 2147483646 h 401"/>
                <a:gd name="T20" fmla="*/ 2147483646 w 158"/>
                <a:gd name="T21" fmla="*/ 2147483646 h 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8"/>
                <a:gd name="T34" fmla="*/ 0 h 401"/>
                <a:gd name="T35" fmla="*/ 158 w 158"/>
                <a:gd name="T36" fmla="*/ 401 h 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8" h="401">
                  <a:moveTo>
                    <a:pt x="38" y="401"/>
                  </a:moveTo>
                  <a:lnTo>
                    <a:pt x="38" y="401"/>
                  </a:lnTo>
                  <a:cubicBezTo>
                    <a:pt x="27" y="401"/>
                    <a:pt x="17" y="396"/>
                    <a:pt x="10" y="386"/>
                  </a:cubicBezTo>
                  <a:cubicBezTo>
                    <a:pt x="0" y="371"/>
                    <a:pt x="4" y="350"/>
                    <a:pt x="20" y="340"/>
                  </a:cubicBezTo>
                  <a:cubicBezTo>
                    <a:pt x="65" y="310"/>
                    <a:pt x="92" y="259"/>
                    <a:pt x="92" y="203"/>
                  </a:cubicBezTo>
                  <a:cubicBezTo>
                    <a:pt x="92" y="147"/>
                    <a:pt x="65" y="96"/>
                    <a:pt x="20" y="66"/>
                  </a:cubicBezTo>
                  <a:cubicBezTo>
                    <a:pt x="4" y="56"/>
                    <a:pt x="0" y="35"/>
                    <a:pt x="10" y="20"/>
                  </a:cubicBezTo>
                  <a:cubicBezTo>
                    <a:pt x="21" y="5"/>
                    <a:pt x="41" y="0"/>
                    <a:pt x="57" y="11"/>
                  </a:cubicBezTo>
                  <a:cubicBezTo>
                    <a:pt x="120" y="53"/>
                    <a:pt x="158" y="125"/>
                    <a:pt x="158" y="203"/>
                  </a:cubicBezTo>
                  <a:cubicBezTo>
                    <a:pt x="158" y="282"/>
                    <a:pt x="120" y="354"/>
                    <a:pt x="56" y="396"/>
                  </a:cubicBezTo>
                  <a:cubicBezTo>
                    <a:pt x="51" y="400"/>
                    <a:pt x="44" y="401"/>
                    <a:pt x="3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Freeform 205">
              <a:extLst>
                <a:ext uri="{FF2B5EF4-FFF2-40B4-BE49-F238E27FC236}">
                  <a16:creationId xmlns:a16="http://schemas.microsoft.com/office/drawing/2014/main" xmlns="" id="{51FF5801-DB5C-455A-84F1-FA454F2FC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1237" y="1349934"/>
              <a:ext cx="183423" cy="31982"/>
            </a:xfrm>
            <a:custGeom>
              <a:avLst/>
              <a:gdLst>
                <a:gd name="T0" fmla="*/ 2147483646 w 392"/>
                <a:gd name="T1" fmla="*/ 2147483646 h 67"/>
                <a:gd name="T2" fmla="*/ 2147483646 w 392"/>
                <a:gd name="T3" fmla="*/ 2147483646 h 67"/>
                <a:gd name="T4" fmla="*/ 2147483646 w 392"/>
                <a:gd name="T5" fmla="*/ 2147483646 h 67"/>
                <a:gd name="T6" fmla="*/ 0 w 392"/>
                <a:gd name="T7" fmla="*/ 2147483646 h 67"/>
                <a:gd name="T8" fmla="*/ 2147483646 w 392"/>
                <a:gd name="T9" fmla="*/ 0 h 67"/>
                <a:gd name="T10" fmla="*/ 2147483646 w 392"/>
                <a:gd name="T11" fmla="*/ 0 h 67"/>
                <a:gd name="T12" fmla="*/ 2147483646 w 392"/>
                <a:gd name="T13" fmla="*/ 2147483646 h 67"/>
                <a:gd name="T14" fmla="*/ 2147483646 w 392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2"/>
                <a:gd name="T25" fmla="*/ 0 h 67"/>
                <a:gd name="T26" fmla="*/ 392 w 392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2" h="67">
                  <a:moveTo>
                    <a:pt x="358" y="67"/>
                  </a:moveTo>
                  <a:lnTo>
                    <a:pt x="358" y="67"/>
                  </a:lnTo>
                  <a:lnTo>
                    <a:pt x="34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358" y="0"/>
                  </a:lnTo>
                  <a:cubicBezTo>
                    <a:pt x="377" y="0"/>
                    <a:pt x="392" y="15"/>
                    <a:pt x="392" y="34"/>
                  </a:cubicBezTo>
                  <a:cubicBezTo>
                    <a:pt x="392" y="52"/>
                    <a:pt x="377" y="67"/>
                    <a:pt x="35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Freeform 206">
              <a:extLst>
                <a:ext uri="{FF2B5EF4-FFF2-40B4-BE49-F238E27FC236}">
                  <a16:creationId xmlns:a16="http://schemas.microsoft.com/office/drawing/2014/main" xmlns="" id="{A885D3A7-FF1B-4239-9813-1BAADD0A5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3016" y="1504516"/>
              <a:ext cx="119314" cy="31982"/>
            </a:xfrm>
            <a:custGeom>
              <a:avLst/>
              <a:gdLst>
                <a:gd name="T0" fmla="*/ 2147483646 w 255"/>
                <a:gd name="T1" fmla="*/ 2147483646 h 67"/>
                <a:gd name="T2" fmla="*/ 2147483646 w 255"/>
                <a:gd name="T3" fmla="*/ 2147483646 h 67"/>
                <a:gd name="T4" fmla="*/ 2147483646 w 255"/>
                <a:gd name="T5" fmla="*/ 2147483646 h 67"/>
                <a:gd name="T6" fmla="*/ 0 w 255"/>
                <a:gd name="T7" fmla="*/ 2147483646 h 67"/>
                <a:gd name="T8" fmla="*/ 2147483646 w 255"/>
                <a:gd name="T9" fmla="*/ 0 h 67"/>
                <a:gd name="T10" fmla="*/ 2147483646 w 255"/>
                <a:gd name="T11" fmla="*/ 0 h 67"/>
                <a:gd name="T12" fmla="*/ 2147483646 w 255"/>
                <a:gd name="T13" fmla="*/ 2147483646 h 67"/>
                <a:gd name="T14" fmla="*/ 2147483646 w 25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5"/>
                <a:gd name="T25" fmla="*/ 0 h 67"/>
                <a:gd name="T26" fmla="*/ 255 w 25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5" h="67">
                  <a:moveTo>
                    <a:pt x="221" y="67"/>
                  </a:moveTo>
                  <a:lnTo>
                    <a:pt x="22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21" y="0"/>
                  </a:lnTo>
                  <a:cubicBezTo>
                    <a:pt x="240" y="0"/>
                    <a:pt x="255" y="15"/>
                    <a:pt x="255" y="34"/>
                  </a:cubicBezTo>
                  <a:cubicBezTo>
                    <a:pt x="255" y="52"/>
                    <a:pt x="240" y="67"/>
                    <a:pt x="22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1" name="Freeform 207">
              <a:extLst>
                <a:ext uri="{FF2B5EF4-FFF2-40B4-BE49-F238E27FC236}">
                  <a16:creationId xmlns:a16="http://schemas.microsoft.com/office/drawing/2014/main" xmlns="" id="{BCA5C32F-64ED-4D94-98C6-339C9C2BE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567" y="1504516"/>
              <a:ext cx="131779" cy="31982"/>
            </a:xfrm>
            <a:custGeom>
              <a:avLst/>
              <a:gdLst>
                <a:gd name="T0" fmla="*/ 2147483646 w 279"/>
                <a:gd name="T1" fmla="*/ 2147483646 h 67"/>
                <a:gd name="T2" fmla="*/ 2147483646 w 279"/>
                <a:gd name="T3" fmla="*/ 2147483646 h 67"/>
                <a:gd name="T4" fmla="*/ 2147483646 w 279"/>
                <a:gd name="T5" fmla="*/ 2147483646 h 67"/>
                <a:gd name="T6" fmla="*/ 0 w 279"/>
                <a:gd name="T7" fmla="*/ 2147483646 h 67"/>
                <a:gd name="T8" fmla="*/ 2147483646 w 279"/>
                <a:gd name="T9" fmla="*/ 0 h 67"/>
                <a:gd name="T10" fmla="*/ 2147483646 w 279"/>
                <a:gd name="T11" fmla="*/ 0 h 67"/>
                <a:gd name="T12" fmla="*/ 2147483646 w 279"/>
                <a:gd name="T13" fmla="*/ 2147483646 h 67"/>
                <a:gd name="T14" fmla="*/ 2147483646 w 279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9"/>
                <a:gd name="T25" fmla="*/ 0 h 67"/>
                <a:gd name="T26" fmla="*/ 279 w 279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9" h="67">
                  <a:moveTo>
                    <a:pt x="245" y="67"/>
                  </a:moveTo>
                  <a:lnTo>
                    <a:pt x="245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45" y="0"/>
                  </a:lnTo>
                  <a:cubicBezTo>
                    <a:pt x="264" y="0"/>
                    <a:pt x="279" y="15"/>
                    <a:pt x="279" y="34"/>
                  </a:cubicBezTo>
                  <a:cubicBezTo>
                    <a:pt x="279" y="52"/>
                    <a:pt x="264" y="67"/>
                    <a:pt x="24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Freeform 208">
              <a:extLst>
                <a:ext uri="{FF2B5EF4-FFF2-40B4-BE49-F238E27FC236}">
                  <a16:creationId xmlns:a16="http://schemas.microsoft.com/office/drawing/2014/main" xmlns="" id="{C413EEDB-1D55-461F-AA8A-002945635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140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Freeform 209">
              <a:extLst>
                <a:ext uri="{FF2B5EF4-FFF2-40B4-BE49-F238E27FC236}">
                  <a16:creationId xmlns:a16="http://schemas.microsoft.com/office/drawing/2014/main" xmlns="" id="{748F1E51-B5CB-4C25-897D-37281FE81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865" y="1488524"/>
              <a:ext cx="65890" cy="63965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8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70"/>
                  </a:cubicBezTo>
                  <a:cubicBezTo>
                    <a:pt x="139" y="108"/>
                    <a:pt x="108" y="139"/>
                    <a:pt x="70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" name="Freeform 111">
            <a:extLst>
              <a:ext uri="{FF2B5EF4-FFF2-40B4-BE49-F238E27FC236}">
                <a16:creationId xmlns:a16="http://schemas.microsoft.com/office/drawing/2014/main" xmlns="" id="{646B297C-454F-4D9D-91A4-57D6186953F3}"/>
              </a:ext>
            </a:extLst>
          </p:cNvPr>
          <p:cNvSpPr>
            <a:spLocks noEditPoints="1"/>
          </p:cNvSpPr>
          <p:nvPr/>
        </p:nvSpPr>
        <p:spPr bwMode="auto">
          <a:xfrm>
            <a:off x="3877163" y="2805521"/>
            <a:ext cx="397209" cy="199330"/>
          </a:xfrm>
          <a:custGeom>
            <a:avLst/>
            <a:gdLst/>
            <a:ahLst/>
            <a:cxnLst>
              <a:cxn ang="0">
                <a:pos x="15565" y="4694"/>
              </a:cxn>
              <a:cxn ang="0">
                <a:pos x="14497" y="6534"/>
              </a:cxn>
              <a:cxn ang="0">
                <a:pos x="14278" y="7070"/>
              </a:cxn>
              <a:cxn ang="0">
                <a:pos x="13902" y="7499"/>
              </a:cxn>
              <a:cxn ang="0">
                <a:pos x="13403" y="7782"/>
              </a:cxn>
              <a:cxn ang="0">
                <a:pos x="12819" y="7885"/>
              </a:cxn>
              <a:cxn ang="0">
                <a:pos x="12234" y="7782"/>
              </a:cxn>
              <a:cxn ang="0">
                <a:pos x="11735" y="7499"/>
              </a:cxn>
              <a:cxn ang="0">
                <a:pos x="11357" y="7070"/>
              </a:cxn>
              <a:cxn ang="0">
                <a:pos x="11139" y="6534"/>
              </a:cxn>
              <a:cxn ang="0">
                <a:pos x="5630" y="6366"/>
              </a:cxn>
              <a:cxn ang="0">
                <a:pos x="5464" y="6926"/>
              </a:cxn>
              <a:cxn ang="0">
                <a:pos x="5129" y="7390"/>
              </a:cxn>
              <a:cxn ang="0">
                <a:pos x="4661" y="7718"/>
              </a:cxn>
              <a:cxn ang="0">
                <a:pos x="4097" y="7877"/>
              </a:cxn>
              <a:cxn ang="0">
                <a:pos x="3499" y="7831"/>
              </a:cxn>
              <a:cxn ang="0">
                <a:pos x="2971" y="7596"/>
              </a:cxn>
              <a:cxn ang="0">
                <a:pos x="2556" y="7205"/>
              </a:cxn>
              <a:cxn ang="0">
                <a:pos x="2288" y="6695"/>
              </a:cxn>
              <a:cxn ang="0">
                <a:pos x="0" y="6192"/>
              </a:cxn>
              <a:cxn ang="0">
                <a:pos x="12951" y="5299"/>
              </a:cxn>
              <a:cxn ang="0">
                <a:pos x="13234" y="5395"/>
              </a:cxn>
              <a:cxn ang="0">
                <a:pos x="13465" y="5576"/>
              </a:cxn>
              <a:cxn ang="0">
                <a:pos x="13623" y="5823"/>
              </a:cxn>
              <a:cxn ang="0">
                <a:pos x="13691" y="6119"/>
              </a:cxn>
              <a:cxn ang="0">
                <a:pos x="13653" y="6424"/>
              </a:cxn>
              <a:cxn ang="0">
                <a:pos x="13518" y="6687"/>
              </a:cxn>
              <a:cxn ang="0">
                <a:pos x="13306" y="6889"/>
              </a:cxn>
              <a:cxn ang="0">
                <a:pos x="13036" y="7012"/>
              </a:cxn>
              <a:cxn ang="0">
                <a:pos x="12729" y="7034"/>
              </a:cxn>
              <a:cxn ang="0">
                <a:pos x="12440" y="6952"/>
              </a:cxn>
              <a:cxn ang="0">
                <a:pos x="12201" y="6782"/>
              </a:cxn>
              <a:cxn ang="0">
                <a:pos x="12031" y="6542"/>
              </a:cxn>
              <a:cxn ang="0">
                <a:pos x="11949" y="6253"/>
              </a:cxn>
              <a:cxn ang="0">
                <a:pos x="11972" y="5946"/>
              </a:cxn>
              <a:cxn ang="0">
                <a:pos x="12094" y="5675"/>
              </a:cxn>
              <a:cxn ang="0">
                <a:pos x="12296" y="5463"/>
              </a:cxn>
              <a:cxn ang="0">
                <a:pos x="12559" y="5328"/>
              </a:cxn>
              <a:cxn ang="0">
                <a:pos x="3923" y="5289"/>
              </a:cxn>
              <a:cxn ang="0">
                <a:pos x="4224" y="5342"/>
              </a:cxn>
              <a:cxn ang="0">
                <a:pos x="4479" y="5489"/>
              </a:cxn>
              <a:cxn ang="0">
                <a:pos x="4670" y="5711"/>
              </a:cxn>
              <a:cxn ang="0">
                <a:pos x="4779" y="5988"/>
              </a:cxn>
              <a:cxn ang="0">
                <a:pos x="4787" y="6297"/>
              </a:cxn>
              <a:cxn ang="0">
                <a:pos x="4691" y="6580"/>
              </a:cxn>
              <a:cxn ang="0">
                <a:pos x="4510" y="6811"/>
              </a:cxn>
              <a:cxn ang="0">
                <a:pos x="4263" y="6969"/>
              </a:cxn>
              <a:cxn ang="0">
                <a:pos x="3968" y="7037"/>
              </a:cxn>
              <a:cxn ang="0">
                <a:pos x="3664" y="6999"/>
              </a:cxn>
              <a:cxn ang="0">
                <a:pos x="3401" y="6864"/>
              </a:cxn>
              <a:cxn ang="0">
                <a:pos x="3199" y="6652"/>
              </a:cxn>
              <a:cxn ang="0">
                <a:pos x="3077" y="6382"/>
              </a:cxn>
              <a:cxn ang="0">
                <a:pos x="3054" y="6074"/>
              </a:cxn>
              <a:cxn ang="0">
                <a:pos x="3136" y="5785"/>
              </a:cxn>
              <a:cxn ang="0">
                <a:pos x="3306" y="5545"/>
              </a:cxn>
              <a:cxn ang="0">
                <a:pos x="3545" y="5375"/>
              </a:cxn>
              <a:cxn ang="0">
                <a:pos x="3834" y="5293"/>
              </a:cxn>
              <a:cxn ang="0">
                <a:pos x="4469" y="944"/>
              </a:cxn>
            </a:cxnLst>
            <a:rect l="0" t="0" r="r" b="b"/>
            <a:pathLst>
              <a:path w="16454" h="7885">
                <a:moveTo>
                  <a:pt x="889" y="3618"/>
                </a:moveTo>
                <a:lnTo>
                  <a:pt x="2425" y="2994"/>
                </a:lnTo>
                <a:lnTo>
                  <a:pt x="4207" y="61"/>
                </a:lnTo>
                <a:lnTo>
                  <a:pt x="10146" y="0"/>
                </a:lnTo>
                <a:lnTo>
                  <a:pt x="11966" y="2775"/>
                </a:lnTo>
                <a:lnTo>
                  <a:pt x="15565" y="3618"/>
                </a:lnTo>
                <a:lnTo>
                  <a:pt x="15565" y="4694"/>
                </a:lnTo>
                <a:lnTo>
                  <a:pt x="16454" y="4694"/>
                </a:lnTo>
                <a:lnTo>
                  <a:pt x="16454" y="6192"/>
                </a:lnTo>
                <a:lnTo>
                  <a:pt x="14537" y="6192"/>
                </a:lnTo>
                <a:lnTo>
                  <a:pt x="14533" y="6279"/>
                </a:lnTo>
                <a:lnTo>
                  <a:pt x="14525" y="6366"/>
                </a:lnTo>
                <a:lnTo>
                  <a:pt x="14513" y="6450"/>
                </a:lnTo>
                <a:lnTo>
                  <a:pt x="14497" y="6534"/>
                </a:lnTo>
                <a:lnTo>
                  <a:pt x="14476" y="6615"/>
                </a:lnTo>
                <a:lnTo>
                  <a:pt x="14453" y="6695"/>
                </a:lnTo>
                <a:lnTo>
                  <a:pt x="14425" y="6775"/>
                </a:lnTo>
                <a:lnTo>
                  <a:pt x="14393" y="6851"/>
                </a:lnTo>
                <a:lnTo>
                  <a:pt x="14358" y="6926"/>
                </a:lnTo>
                <a:lnTo>
                  <a:pt x="14320" y="6999"/>
                </a:lnTo>
                <a:lnTo>
                  <a:pt x="14278" y="7070"/>
                </a:lnTo>
                <a:lnTo>
                  <a:pt x="14234" y="7139"/>
                </a:lnTo>
                <a:lnTo>
                  <a:pt x="14185" y="7205"/>
                </a:lnTo>
                <a:lnTo>
                  <a:pt x="14134" y="7269"/>
                </a:lnTo>
                <a:lnTo>
                  <a:pt x="14081" y="7331"/>
                </a:lnTo>
                <a:lnTo>
                  <a:pt x="14023" y="7390"/>
                </a:lnTo>
                <a:lnTo>
                  <a:pt x="13963" y="7445"/>
                </a:lnTo>
                <a:lnTo>
                  <a:pt x="13902" y="7499"/>
                </a:lnTo>
                <a:lnTo>
                  <a:pt x="13837" y="7549"/>
                </a:lnTo>
                <a:lnTo>
                  <a:pt x="13770" y="7596"/>
                </a:lnTo>
                <a:lnTo>
                  <a:pt x="13700" y="7640"/>
                </a:lnTo>
                <a:lnTo>
                  <a:pt x="13629" y="7681"/>
                </a:lnTo>
                <a:lnTo>
                  <a:pt x="13556" y="7718"/>
                </a:lnTo>
                <a:lnTo>
                  <a:pt x="13480" y="7752"/>
                </a:lnTo>
                <a:lnTo>
                  <a:pt x="13403" y="7782"/>
                </a:lnTo>
                <a:lnTo>
                  <a:pt x="13324" y="7809"/>
                </a:lnTo>
                <a:lnTo>
                  <a:pt x="13242" y="7831"/>
                </a:lnTo>
                <a:lnTo>
                  <a:pt x="13161" y="7851"/>
                </a:lnTo>
                <a:lnTo>
                  <a:pt x="13077" y="7865"/>
                </a:lnTo>
                <a:lnTo>
                  <a:pt x="12991" y="7877"/>
                </a:lnTo>
                <a:lnTo>
                  <a:pt x="12906" y="7883"/>
                </a:lnTo>
                <a:lnTo>
                  <a:pt x="12819" y="7885"/>
                </a:lnTo>
                <a:lnTo>
                  <a:pt x="12731" y="7883"/>
                </a:lnTo>
                <a:lnTo>
                  <a:pt x="12645" y="7877"/>
                </a:lnTo>
                <a:lnTo>
                  <a:pt x="12560" y="7865"/>
                </a:lnTo>
                <a:lnTo>
                  <a:pt x="12476" y="7851"/>
                </a:lnTo>
                <a:lnTo>
                  <a:pt x="12393" y="7831"/>
                </a:lnTo>
                <a:lnTo>
                  <a:pt x="12313" y="7809"/>
                </a:lnTo>
                <a:lnTo>
                  <a:pt x="12234" y="7782"/>
                </a:lnTo>
                <a:lnTo>
                  <a:pt x="12156" y="7752"/>
                </a:lnTo>
                <a:lnTo>
                  <a:pt x="12080" y="7718"/>
                </a:lnTo>
                <a:lnTo>
                  <a:pt x="12007" y="7681"/>
                </a:lnTo>
                <a:lnTo>
                  <a:pt x="11935" y="7640"/>
                </a:lnTo>
                <a:lnTo>
                  <a:pt x="11866" y="7596"/>
                </a:lnTo>
                <a:lnTo>
                  <a:pt x="11800" y="7549"/>
                </a:lnTo>
                <a:lnTo>
                  <a:pt x="11735" y="7499"/>
                </a:lnTo>
                <a:lnTo>
                  <a:pt x="11672" y="7445"/>
                </a:lnTo>
                <a:lnTo>
                  <a:pt x="11613" y="7390"/>
                </a:lnTo>
                <a:lnTo>
                  <a:pt x="11556" y="7331"/>
                </a:lnTo>
                <a:lnTo>
                  <a:pt x="11502" y="7269"/>
                </a:lnTo>
                <a:lnTo>
                  <a:pt x="11451" y="7205"/>
                </a:lnTo>
                <a:lnTo>
                  <a:pt x="11403" y="7139"/>
                </a:lnTo>
                <a:lnTo>
                  <a:pt x="11357" y="7070"/>
                </a:lnTo>
                <a:lnTo>
                  <a:pt x="11316" y="6999"/>
                </a:lnTo>
                <a:lnTo>
                  <a:pt x="11277" y="6926"/>
                </a:lnTo>
                <a:lnTo>
                  <a:pt x="11242" y="6851"/>
                </a:lnTo>
                <a:lnTo>
                  <a:pt x="11211" y="6775"/>
                </a:lnTo>
                <a:lnTo>
                  <a:pt x="11184" y="6695"/>
                </a:lnTo>
                <a:lnTo>
                  <a:pt x="11159" y="6615"/>
                </a:lnTo>
                <a:lnTo>
                  <a:pt x="11139" y="6534"/>
                </a:lnTo>
                <a:lnTo>
                  <a:pt x="11123" y="6450"/>
                </a:lnTo>
                <a:lnTo>
                  <a:pt x="11111" y="6366"/>
                </a:lnTo>
                <a:lnTo>
                  <a:pt x="11103" y="6279"/>
                </a:lnTo>
                <a:lnTo>
                  <a:pt x="11099" y="6192"/>
                </a:lnTo>
                <a:lnTo>
                  <a:pt x="5642" y="6192"/>
                </a:lnTo>
                <a:lnTo>
                  <a:pt x="5639" y="6279"/>
                </a:lnTo>
                <a:lnTo>
                  <a:pt x="5630" y="6366"/>
                </a:lnTo>
                <a:lnTo>
                  <a:pt x="5618" y="6450"/>
                </a:lnTo>
                <a:lnTo>
                  <a:pt x="5602" y="6534"/>
                </a:lnTo>
                <a:lnTo>
                  <a:pt x="5582" y="6615"/>
                </a:lnTo>
                <a:lnTo>
                  <a:pt x="5557" y="6695"/>
                </a:lnTo>
                <a:lnTo>
                  <a:pt x="5530" y="6775"/>
                </a:lnTo>
                <a:lnTo>
                  <a:pt x="5499" y="6851"/>
                </a:lnTo>
                <a:lnTo>
                  <a:pt x="5464" y="6926"/>
                </a:lnTo>
                <a:lnTo>
                  <a:pt x="5425" y="6999"/>
                </a:lnTo>
                <a:lnTo>
                  <a:pt x="5384" y="7070"/>
                </a:lnTo>
                <a:lnTo>
                  <a:pt x="5338" y="7139"/>
                </a:lnTo>
                <a:lnTo>
                  <a:pt x="5290" y="7205"/>
                </a:lnTo>
                <a:lnTo>
                  <a:pt x="5240" y="7269"/>
                </a:lnTo>
                <a:lnTo>
                  <a:pt x="5185" y="7331"/>
                </a:lnTo>
                <a:lnTo>
                  <a:pt x="5129" y="7390"/>
                </a:lnTo>
                <a:lnTo>
                  <a:pt x="5069" y="7445"/>
                </a:lnTo>
                <a:lnTo>
                  <a:pt x="5006" y="7499"/>
                </a:lnTo>
                <a:lnTo>
                  <a:pt x="4942" y="7549"/>
                </a:lnTo>
                <a:lnTo>
                  <a:pt x="4874" y="7596"/>
                </a:lnTo>
                <a:lnTo>
                  <a:pt x="4806" y="7640"/>
                </a:lnTo>
                <a:lnTo>
                  <a:pt x="4734" y="7681"/>
                </a:lnTo>
                <a:lnTo>
                  <a:pt x="4661" y="7718"/>
                </a:lnTo>
                <a:lnTo>
                  <a:pt x="4586" y="7752"/>
                </a:lnTo>
                <a:lnTo>
                  <a:pt x="4507" y="7782"/>
                </a:lnTo>
                <a:lnTo>
                  <a:pt x="4428" y="7809"/>
                </a:lnTo>
                <a:lnTo>
                  <a:pt x="4348" y="7831"/>
                </a:lnTo>
                <a:lnTo>
                  <a:pt x="4266" y="7851"/>
                </a:lnTo>
                <a:lnTo>
                  <a:pt x="4182" y="7865"/>
                </a:lnTo>
                <a:lnTo>
                  <a:pt x="4097" y="7877"/>
                </a:lnTo>
                <a:lnTo>
                  <a:pt x="4011" y="7883"/>
                </a:lnTo>
                <a:lnTo>
                  <a:pt x="3923" y="7885"/>
                </a:lnTo>
                <a:lnTo>
                  <a:pt x="3836" y="7883"/>
                </a:lnTo>
                <a:lnTo>
                  <a:pt x="3749" y="7877"/>
                </a:lnTo>
                <a:lnTo>
                  <a:pt x="3664" y="7865"/>
                </a:lnTo>
                <a:lnTo>
                  <a:pt x="3581" y="7851"/>
                </a:lnTo>
                <a:lnTo>
                  <a:pt x="3499" y="7831"/>
                </a:lnTo>
                <a:lnTo>
                  <a:pt x="3417" y="7809"/>
                </a:lnTo>
                <a:lnTo>
                  <a:pt x="3339" y="7782"/>
                </a:lnTo>
                <a:lnTo>
                  <a:pt x="3261" y="7752"/>
                </a:lnTo>
                <a:lnTo>
                  <a:pt x="3186" y="7718"/>
                </a:lnTo>
                <a:lnTo>
                  <a:pt x="3112" y="7681"/>
                </a:lnTo>
                <a:lnTo>
                  <a:pt x="3041" y="7640"/>
                </a:lnTo>
                <a:lnTo>
                  <a:pt x="2971" y="7596"/>
                </a:lnTo>
                <a:lnTo>
                  <a:pt x="2904" y="7549"/>
                </a:lnTo>
                <a:lnTo>
                  <a:pt x="2839" y="7499"/>
                </a:lnTo>
                <a:lnTo>
                  <a:pt x="2778" y="7445"/>
                </a:lnTo>
                <a:lnTo>
                  <a:pt x="2718" y="7390"/>
                </a:lnTo>
                <a:lnTo>
                  <a:pt x="2661" y="7331"/>
                </a:lnTo>
                <a:lnTo>
                  <a:pt x="2607" y="7269"/>
                </a:lnTo>
                <a:lnTo>
                  <a:pt x="2556" y="7205"/>
                </a:lnTo>
                <a:lnTo>
                  <a:pt x="2508" y="7139"/>
                </a:lnTo>
                <a:lnTo>
                  <a:pt x="2463" y="7070"/>
                </a:lnTo>
                <a:lnTo>
                  <a:pt x="2421" y="6999"/>
                </a:lnTo>
                <a:lnTo>
                  <a:pt x="2383" y="6926"/>
                </a:lnTo>
                <a:lnTo>
                  <a:pt x="2348" y="6851"/>
                </a:lnTo>
                <a:lnTo>
                  <a:pt x="2316" y="6775"/>
                </a:lnTo>
                <a:lnTo>
                  <a:pt x="2288" y="6695"/>
                </a:lnTo>
                <a:lnTo>
                  <a:pt x="2264" y="6615"/>
                </a:lnTo>
                <a:lnTo>
                  <a:pt x="2244" y="6534"/>
                </a:lnTo>
                <a:lnTo>
                  <a:pt x="2228" y="6450"/>
                </a:lnTo>
                <a:lnTo>
                  <a:pt x="2216" y="6366"/>
                </a:lnTo>
                <a:lnTo>
                  <a:pt x="2208" y="6279"/>
                </a:lnTo>
                <a:lnTo>
                  <a:pt x="2205" y="6192"/>
                </a:lnTo>
                <a:lnTo>
                  <a:pt x="0" y="6192"/>
                </a:lnTo>
                <a:lnTo>
                  <a:pt x="0" y="4694"/>
                </a:lnTo>
                <a:lnTo>
                  <a:pt x="889" y="4694"/>
                </a:lnTo>
                <a:lnTo>
                  <a:pt x="889" y="3618"/>
                </a:lnTo>
                <a:close/>
                <a:moveTo>
                  <a:pt x="12819" y="5289"/>
                </a:moveTo>
                <a:lnTo>
                  <a:pt x="12863" y="5290"/>
                </a:lnTo>
                <a:lnTo>
                  <a:pt x="12907" y="5293"/>
                </a:lnTo>
                <a:lnTo>
                  <a:pt x="12951" y="5299"/>
                </a:lnTo>
                <a:lnTo>
                  <a:pt x="12994" y="5306"/>
                </a:lnTo>
                <a:lnTo>
                  <a:pt x="13036" y="5316"/>
                </a:lnTo>
                <a:lnTo>
                  <a:pt x="13078" y="5328"/>
                </a:lnTo>
                <a:lnTo>
                  <a:pt x="13118" y="5342"/>
                </a:lnTo>
                <a:lnTo>
                  <a:pt x="13158" y="5358"/>
                </a:lnTo>
                <a:lnTo>
                  <a:pt x="13196" y="5375"/>
                </a:lnTo>
                <a:lnTo>
                  <a:pt x="13234" y="5395"/>
                </a:lnTo>
                <a:lnTo>
                  <a:pt x="13270" y="5416"/>
                </a:lnTo>
                <a:lnTo>
                  <a:pt x="13306" y="5439"/>
                </a:lnTo>
                <a:lnTo>
                  <a:pt x="13340" y="5463"/>
                </a:lnTo>
                <a:lnTo>
                  <a:pt x="13373" y="5489"/>
                </a:lnTo>
                <a:lnTo>
                  <a:pt x="13405" y="5516"/>
                </a:lnTo>
                <a:lnTo>
                  <a:pt x="13436" y="5545"/>
                </a:lnTo>
                <a:lnTo>
                  <a:pt x="13465" y="5576"/>
                </a:lnTo>
                <a:lnTo>
                  <a:pt x="13492" y="5608"/>
                </a:lnTo>
                <a:lnTo>
                  <a:pt x="13518" y="5641"/>
                </a:lnTo>
                <a:lnTo>
                  <a:pt x="13543" y="5675"/>
                </a:lnTo>
                <a:lnTo>
                  <a:pt x="13565" y="5711"/>
                </a:lnTo>
                <a:lnTo>
                  <a:pt x="13586" y="5747"/>
                </a:lnTo>
                <a:lnTo>
                  <a:pt x="13605" y="5785"/>
                </a:lnTo>
                <a:lnTo>
                  <a:pt x="13623" y="5823"/>
                </a:lnTo>
                <a:lnTo>
                  <a:pt x="13638" y="5863"/>
                </a:lnTo>
                <a:lnTo>
                  <a:pt x="13653" y="5904"/>
                </a:lnTo>
                <a:lnTo>
                  <a:pt x="13664" y="5946"/>
                </a:lnTo>
                <a:lnTo>
                  <a:pt x="13674" y="5988"/>
                </a:lnTo>
                <a:lnTo>
                  <a:pt x="13682" y="6031"/>
                </a:lnTo>
                <a:lnTo>
                  <a:pt x="13688" y="6074"/>
                </a:lnTo>
                <a:lnTo>
                  <a:pt x="13691" y="6119"/>
                </a:lnTo>
                <a:lnTo>
                  <a:pt x="13692" y="6164"/>
                </a:lnTo>
                <a:lnTo>
                  <a:pt x="13691" y="6208"/>
                </a:lnTo>
                <a:lnTo>
                  <a:pt x="13688" y="6253"/>
                </a:lnTo>
                <a:lnTo>
                  <a:pt x="13682" y="6297"/>
                </a:lnTo>
                <a:lnTo>
                  <a:pt x="13674" y="6340"/>
                </a:lnTo>
                <a:lnTo>
                  <a:pt x="13664" y="6382"/>
                </a:lnTo>
                <a:lnTo>
                  <a:pt x="13653" y="6424"/>
                </a:lnTo>
                <a:lnTo>
                  <a:pt x="13638" y="6464"/>
                </a:lnTo>
                <a:lnTo>
                  <a:pt x="13623" y="6504"/>
                </a:lnTo>
                <a:lnTo>
                  <a:pt x="13605" y="6542"/>
                </a:lnTo>
                <a:lnTo>
                  <a:pt x="13586" y="6580"/>
                </a:lnTo>
                <a:lnTo>
                  <a:pt x="13565" y="6617"/>
                </a:lnTo>
                <a:lnTo>
                  <a:pt x="13543" y="6652"/>
                </a:lnTo>
                <a:lnTo>
                  <a:pt x="13518" y="6687"/>
                </a:lnTo>
                <a:lnTo>
                  <a:pt x="13492" y="6720"/>
                </a:lnTo>
                <a:lnTo>
                  <a:pt x="13465" y="6751"/>
                </a:lnTo>
                <a:lnTo>
                  <a:pt x="13436" y="6782"/>
                </a:lnTo>
                <a:lnTo>
                  <a:pt x="13405" y="6811"/>
                </a:lnTo>
                <a:lnTo>
                  <a:pt x="13373" y="6839"/>
                </a:lnTo>
                <a:lnTo>
                  <a:pt x="13340" y="6864"/>
                </a:lnTo>
                <a:lnTo>
                  <a:pt x="13306" y="6889"/>
                </a:lnTo>
                <a:lnTo>
                  <a:pt x="13270" y="6912"/>
                </a:lnTo>
                <a:lnTo>
                  <a:pt x="13234" y="6933"/>
                </a:lnTo>
                <a:lnTo>
                  <a:pt x="13196" y="6952"/>
                </a:lnTo>
                <a:lnTo>
                  <a:pt x="13158" y="6969"/>
                </a:lnTo>
                <a:lnTo>
                  <a:pt x="13118" y="6986"/>
                </a:lnTo>
                <a:lnTo>
                  <a:pt x="13078" y="6999"/>
                </a:lnTo>
                <a:lnTo>
                  <a:pt x="13036" y="7012"/>
                </a:lnTo>
                <a:lnTo>
                  <a:pt x="12994" y="7021"/>
                </a:lnTo>
                <a:lnTo>
                  <a:pt x="12951" y="7028"/>
                </a:lnTo>
                <a:lnTo>
                  <a:pt x="12907" y="7034"/>
                </a:lnTo>
                <a:lnTo>
                  <a:pt x="12863" y="7037"/>
                </a:lnTo>
                <a:lnTo>
                  <a:pt x="12819" y="7038"/>
                </a:lnTo>
                <a:lnTo>
                  <a:pt x="12773" y="7037"/>
                </a:lnTo>
                <a:lnTo>
                  <a:pt x="12729" y="7034"/>
                </a:lnTo>
                <a:lnTo>
                  <a:pt x="12685" y="7028"/>
                </a:lnTo>
                <a:lnTo>
                  <a:pt x="12643" y="7021"/>
                </a:lnTo>
                <a:lnTo>
                  <a:pt x="12601" y="7012"/>
                </a:lnTo>
                <a:lnTo>
                  <a:pt x="12559" y="6999"/>
                </a:lnTo>
                <a:lnTo>
                  <a:pt x="12518" y="6986"/>
                </a:lnTo>
                <a:lnTo>
                  <a:pt x="12478" y="6969"/>
                </a:lnTo>
                <a:lnTo>
                  <a:pt x="12440" y="6952"/>
                </a:lnTo>
                <a:lnTo>
                  <a:pt x="12402" y="6933"/>
                </a:lnTo>
                <a:lnTo>
                  <a:pt x="12366" y="6912"/>
                </a:lnTo>
                <a:lnTo>
                  <a:pt x="12330" y="6889"/>
                </a:lnTo>
                <a:lnTo>
                  <a:pt x="12296" y="6864"/>
                </a:lnTo>
                <a:lnTo>
                  <a:pt x="12263" y="6839"/>
                </a:lnTo>
                <a:lnTo>
                  <a:pt x="12231" y="6811"/>
                </a:lnTo>
                <a:lnTo>
                  <a:pt x="12201" y="6782"/>
                </a:lnTo>
                <a:lnTo>
                  <a:pt x="12172" y="6751"/>
                </a:lnTo>
                <a:lnTo>
                  <a:pt x="12144" y="6720"/>
                </a:lnTo>
                <a:lnTo>
                  <a:pt x="12118" y="6687"/>
                </a:lnTo>
                <a:lnTo>
                  <a:pt x="12094" y="6652"/>
                </a:lnTo>
                <a:lnTo>
                  <a:pt x="12071" y="6617"/>
                </a:lnTo>
                <a:lnTo>
                  <a:pt x="12050" y="6580"/>
                </a:lnTo>
                <a:lnTo>
                  <a:pt x="12031" y="6542"/>
                </a:lnTo>
                <a:lnTo>
                  <a:pt x="12013" y="6504"/>
                </a:lnTo>
                <a:lnTo>
                  <a:pt x="11997" y="6464"/>
                </a:lnTo>
                <a:lnTo>
                  <a:pt x="11984" y="6424"/>
                </a:lnTo>
                <a:lnTo>
                  <a:pt x="11972" y="6382"/>
                </a:lnTo>
                <a:lnTo>
                  <a:pt x="11962" y="6340"/>
                </a:lnTo>
                <a:lnTo>
                  <a:pt x="11955" y="6297"/>
                </a:lnTo>
                <a:lnTo>
                  <a:pt x="11949" y="6253"/>
                </a:lnTo>
                <a:lnTo>
                  <a:pt x="11946" y="6208"/>
                </a:lnTo>
                <a:lnTo>
                  <a:pt x="11945" y="6164"/>
                </a:lnTo>
                <a:lnTo>
                  <a:pt x="11946" y="6119"/>
                </a:lnTo>
                <a:lnTo>
                  <a:pt x="11949" y="6074"/>
                </a:lnTo>
                <a:lnTo>
                  <a:pt x="11955" y="6031"/>
                </a:lnTo>
                <a:lnTo>
                  <a:pt x="11962" y="5988"/>
                </a:lnTo>
                <a:lnTo>
                  <a:pt x="11972" y="5946"/>
                </a:lnTo>
                <a:lnTo>
                  <a:pt x="11984" y="5904"/>
                </a:lnTo>
                <a:lnTo>
                  <a:pt x="11997" y="5863"/>
                </a:lnTo>
                <a:lnTo>
                  <a:pt x="12013" y="5823"/>
                </a:lnTo>
                <a:lnTo>
                  <a:pt x="12031" y="5785"/>
                </a:lnTo>
                <a:lnTo>
                  <a:pt x="12050" y="5747"/>
                </a:lnTo>
                <a:lnTo>
                  <a:pt x="12071" y="5711"/>
                </a:lnTo>
                <a:lnTo>
                  <a:pt x="12094" y="5675"/>
                </a:lnTo>
                <a:lnTo>
                  <a:pt x="12118" y="5641"/>
                </a:lnTo>
                <a:lnTo>
                  <a:pt x="12144" y="5608"/>
                </a:lnTo>
                <a:lnTo>
                  <a:pt x="12172" y="5576"/>
                </a:lnTo>
                <a:lnTo>
                  <a:pt x="12201" y="5545"/>
                </a:lnTo>
                <a:lnTo>
                  <a:pt x="12231" y="5516"/>
                </a:lnTo>
                <a:lnTo>
                  <a:pt x="12263" y="5489"/>
                </a:lnTo>
                <a:lnTo>
                  <a:pt x="12296" y="5463"/>
                </a:lnTo>
                <a:lnTo>
                  <a:pt x="12330" y="5439"/>
                </a:lnTo>
                <a:lnTo>
                  <a:pt x="12366" y="5416"/>
                </a:lnTo>
                <a:lnTo>
                  <a:pt x="12402" y="5395"/>
                </a:lnTo>
                <a:lnTo>
                  <a:pt x="12440" y="5375"/>
                </a:lnTo>
                <a:lnTo>
                  <a:pt x="12478" y="5358"/>
                </a:lnTo>
                <a:lnTo>
                  <a:pt x="12518" y="5342"/>
                </a:lnTo>
                <a:lnTo>
                  <a:pt x="12559" y="5328"/>
                </a:lnTo>
                <a:lnTo>
                  <a:pt x="12601" y="5316"/>
                </a:lnTo>
                <a:lnTo>
                  <a:pt x="12643" y="5306"/>
                </a:lnTo>
                <a:lnTo>
                  <a:pt x="12685" y="5299"/>
                </a:lnTo>
                <a:lnTo>
                  <a:pt x="12729" y="5293"/>
                </a:lnTo>
                <a:lnTo>
                  <a:pt x="12773" y="5290"/>
                </a:lnTo>
                <a:lnTo>
                  <a:pt x="12819" y="5289"/>
                </a:lnTo>
                <a:close/>
                <a:moveTo>
                  <a:pt x="3923" y="5289"/>
                </a:moveTo>
                <a:lnTo>
                  <a:pt x="3968" y="5290"/>
                </a:lnTo>
                <a:lnTo>
                  <a:pt x="4013" y="5293"/>
                </a:lnTo>
                <a:lnTo>
                  <a:pt x="4056" y="5299"/>
                </a:lnTo>
                <a:lnTo>
                  <a:pt x="4099" y="5306"/>
                </a:lnTo>
                <a:lnTo>
                  <a:pt x="4141" y="5316"/>
                </a:lnTo>
                <a:lnTo>
                  <a:pt x="4182" y="5328"/>
                </a:lnTo>
                <a:lnTo>
                  <a:pt x="4224" y="5342"/>
                </a:lnTo>
                <a:lnTo>
                  <a:pt x="4263" y="5358"/>
                </a:lnTo>
                <a:lnTo>
                  <a:pt x="4302" y="5375"/>
                </a:lnTo>
                <a:lnTo>
                  <a:pt x="4339" y="5395"/>
                </a:lnTo>
                <a:lnTo>
                  <a:pt x="4376" y="5416"/>
                </a:lnTo>
                <a:lnTo>
                  <a:pt x="4411" y="5439"/>
                </a:lnTo>
                <a:lnTo>
                  <a:pt x="4446" y="5463"/>
                </a:lnTo>
                <a:lnTo>
                  <a:pt x="4479" y="5489"/>
                </a:lnTo>
                <a:lnTo>
                  <a:pt x="4510" y="5516"/>
                </a:lnTo>
                <a:lnTo>
                  <a:pt x="4540" y="5545"/>
                </a:lnTo>
                <a:lnTo>
                  <a:pt x="4569" y="5576"/>
                </a:lnTo>
                <a:lnTo>
                  <a:pt x="4597" y="5608"/>
                </a:lnTo>
                <a:lnTo>
                  <a:pt x="4623" y="5641"/>
                </a:lnTo>
                <a:lnTo>
                  <a:pt x="4647" y="5675"/>
                </a:lnTo>
                <a:lnTo>
                  <a:pt x="4670" y="5711"/>
                </a:lnTo>
                <a:lnTo>
                  <a:pt x="4691" y="5747"/>
                </a:lnTo>
                <a:lnTo>
                  <a:pt x="4711" y="5785"/>
                </a:lnTo>
                <a:lnTo>
                  <a:pt x="4728" y="5823"/>
                </a:lnTo>
                <a:lnTo>
                  <a:pt x="4744" y="5863"/>
                </a:lnTo>
                <a:lnTo>
                  <a:pt x="4757" y="5904"/>
                </a:lnTo>
                <a:lnTo>
                  <a:pt x="4770" y="5946"/>
                </a:lnTo>
                <a:lnTo>
                  <a:pt x="4779" y="5988"/>
                </a:lnTo>
                <a:lnTo>
                  <a:pt x="4787" y="6031"/>
                </a:lnTo>
                <a:lnTo>
                  <a:pt x="4792" y="6074"/>
                </a:lnTo>
                <a:lnTo>
                  <a:pt x="4796" y="6119"/>
                </a:lnTo>
                <a:lnTo>
                  <a:pt x="4797" y="6164"/>
                </a:lnTo>
                <a:lnTo>
                  <a:pt x="4796" y="6208"/>
                </a:lnTo>
                <a:lnTo>
                  <a:pt x="4792" y="6253"/>
                </a:lnTo>
                <a:lnTo>
                  <a:pt x="4787" y="6297"/>
                </a:lnTo>
                <a:lnTo>
                  <a:pt x="4779" y="6340"/>
                </a:lnTo>
                <a:lnTo>
                  <a:pt x="4770" y="6382"/>
                </a:lnTo>
                <a:lnTo>
                  <a:pt x="4757" y="6424"/>
                </a:lnTo>
                <a:lnTo>
                  <a:pt x="4744" y="6464"/>
                </a:lnTo>
                <a:lnTo>
                  <a:pt x="4728" y="6504"/>
                </a:lnTo>
                <a:lnTo>
                  <a:pt x="4711" y="6542"/>
                </a:lnTo>
                <a:lnTo>
                  <a:pt x="4691" y="6580"/>
                </a:lnTo>
                <a:lnTo>
                  <a:pt x="4670" y="6617"/>
                </a:lnTo>
                <a:lnTo>
                  <a:pt x="4647" y="6652"/>
                </a:lnTo>
                <a:lnTo>
                  <a:pt x="4623" y="6687"/>
                </a:lnTo>
                <a:lnTo>
                  <a:pt x="4597" y="6720"/>
                </a:lnTo>
                <a:lnTo>
                  <a:pt x="4569" y="6751"/>
                </a:lnTo>
                <a:lnTo>
                  <a:pt x="4540" y="6782"/>
                </a:lnTo>
                <a:lnTo>
                  <a:pt x="4510" y="6811"/>
                </a:lnTo>
                <a:lnTo>
                  <a:pt x="4479" y="6839"/>
                </a:lnTo>
                <a:lnTo>
                  <a:pt x="4446" y="6864"/>
                </a:lnTo>
                <a:lnTo>
                  <a:pt x="4411" y="6889"/>
                </a:lnTo>
                <a:lnTo>
                  <a:pt x="4376" y="6912"/>
                </a:lnTo>
                <a:lnTo>
                  <a:pt x="4339" y="6933"/>
                </a:lnTo>
                <a:lnTo>
                  <a:pt x="4302" y="6952"/>
                </a:lnTo>
                <a:lnTo>
                  <a:pt x="4263" y="6969"/>
                </a:lnTo>
                <a:lnTo>
                  <a:pt x="4224" y="6986"/>
                </a:lnTo>
                <a:lnTo>
                  <a:pt x="4182" y="6999"/>
                </a:lnTo>
                <a:lnTo>
                  <a:pt x="4141" y="7012"/>
                </a:lnTo>
                <a:lnTo>
                  <a:pt x="4099" y="7021"/>
                </a:lnTo>
                <a:lnTo>
                  <a:pt x="4056" y="7028"/>
                </a:lnTo>
                <a:lnTo>
                  <a:pt x="4013" y="7034"/>
                </a:lnTo>
                <a:lnTo>
                  <a:pt x="3968" y="7037"/>
                </a:lnTo>
                <a:lnTo>
                  <a:pt x="3923" y="7038"/>
                </a:lnTo>
                <a:lnTo>
                  <a:pt x="3878" y="7037"/>
                </a:lnTo>
                <a:lnTo>
                  <a:pt x="3834" y="7034"/>
                </a:lnTo>
                <a:lnTo>
                  <a:pt x="3791" y="7028"/>
                </a:lnTo>
                <a:lnTo>
                  <a:pt x="3747" y="7021"/>
                </a:lnTo>
                <a:lnTo>
                  <a:pt x="3705" y="7012"/>
                </a:lnTo>
                <a:lnTo>
                  <a:pt x="3664" y="6999"/>
                </a:lnTo>
                <a:lnTo>
                  <a:pt x="3623" y="6986"/>
                </a:lnTo>
                <a:lnTo>
                  <a:pt x="3584" y="6969"/>
                </a:lnTo>
                <a:lnTo>
                  <a:pt x="3545" y="6952"/>
                </a:lnTo>
                <a:lnTo>
                  <a:pt x="3508" y="6933"/>
                </a:lnTo>
                <a:lnTo>
                  <a:pt x="3471" y="6912"/>
                </a:lnTo>
                <a:lnTo>
                  <a:pt x="3435" y="6889"/>
                </a:lnTo>
                <a:lnTo>
                  <a:pt x="3401" y="6864"/>
                </a:lnTo>
                <a:lnTo>
                  <a:pt x="3368" y="6839"/>
                </a:lnTo>
                <a:lnTo>
                  <a:pt x="3336" y="6811"/>
                </a:lnTo>
                <a:lnTo>
                  <a:pt x="3306" y="6782"/>
                </a:lnTo>
                <a:lnTo>
                  <a:pt x="3276" y="6751"/>
                </a:lnTo>
                <a:lnTo>
                  <a:pt x="3250" y="6720"/>
                </a:lnTo>
                <a:lnTo>
                  <a:pt x="3223" y="6687"/>
                </a:lnTo>
                <a:lnTo>
                  <a:pt x="3199" y="6652"/>
                </a:lnTo>
                <a:lnTo>
                  <a:pt x="3177" y="6617"/>
                </a:lnTo>
                <a:lnTo>
                  <a:pt x="3155" y="6580"/>
                </a:lnTo>
                <a:lnTo>
                  <a:pt x="3136" y="6542"/>
                </a:lnTo>
                <a:lnTo>
                  <a:pt x="3118" y="6504"/>
                </a:lnTo>
                <a:lnTo>
                  <a:pt x="3103" y="6464"/>
                </a:lnTo>
                <a:lnTo>
                  <a:pt x="3089" y="6424"/>
                </a:lnTo>
                <a:lnTo>
                  <a:pt x="3077" y="6382"/>
                </a:lnTo>
                <a:lnTo>
                  <a:pt x="3068" y="6340"/>
                </a:lnTo>
                <a:lnTo>
                  <a:pt x="3059" y="6297"/>
                </a:lnTo>
                <a:lnTo>
                  <a:pt x="3054" y="6253"/>
                </a:lnTo>
                <a:lnTo>
                  <a:pt x="3050" y="6208"/>
                </a:lnTo>
                <a:lnTo>
                  <a:pt x="3049" y="6164"/>
                </a:lnTo>
                <a:lnTo>
                  <a:pt x="3050" y="6119"/>
                </a:lnTo>
                <a:lnTo>
                  <a:pt x="3054" y="6074"/>
                </a:lnTo>
                <a:lnTo>
                  <a:pt x="3059" y="6031"/>
                </a:lnTo>
                <a:lnTo>
                  <a:pt x="3068" y="5988"/>
                </a:lnTo>
                <a:lnTo>
                  <a:pt x="3077" y="5946"/>
                </a:lnTo>
                <a:lnTo>
                  <a:pt x="3089" y="5904"/>
                </a:lnTo>
                <a:lnTo>
                  <a:pt x="3103" y="5863"/>
                </a:lnTo>
                <a:lnTo>
                  <a:pt x="3118" y="5823"/>
                </a:lnTo>
                <a:lnTo>
                  <a:pt x="3136" y="5785"/>
                </a:lnTo>
                <a:lnTo>
                  <a:pt x="3155" y="5747"/>
                </a:lnTo>
                <a:lnTo>
                  <a:pt x="3177" y="5711"/>
                </a:lnTo>
                <a:lnTo>
                  <a:pt x="3199" y="5675"/>
                </a:lnTo>
                <a:lnTo>
                  <a:pt x="3223" y="5641"/>
                </a:lnTo>
                <a:lnTo>
                  <a:pt x="3250" y="5608"/>
                </a:lnTo>
                <a:lnTo>
                  <a:pt x="3276" y="5576"/>
                </a:lnTo>
                <a:lnTo>
                  <a:pt x="3306" y="5545"/>
                </a:lnTo>
                <a:lnTo>
                  <a:pt x="3336" y="5516"/>
                </a:lnTo>
                <a:lnTo>
                  <a:pt x="3368" y="5489"/>
                </a:lnTo>
                <a:lnTo>
                  <a:pt x="3401" y="5463"/>
                </a:lnTo>
                <a:lnTo>
                  <a:pt x="3435" y="5439"/>
                </a:lnTo>
                <a:lnTo>
                  <a:pt x="3471" y="5416"/>
                </a:lnTo>
                <a:lnTo>
                  <a:pt x="3508" y="5395"/>
                </a:lnTo>
                <a:lnTo>
                  <a:pt x="3545" y="5375"/>
                </a:lnTo>
                <a:lnTo>
                  <a:pt x="3584" y="5358"/>
                </a:lnTo>
                <a:lnTo>
                  <a:pt x="3623" y="5342"/>
                </a:lnTo>
                <a:lnTo>
                  <a:pt x="3664" y="5328"/>
                </a:lnTo>
                <a:lnTo>
                  <a:pt x="3705" y="5316"/>
                </a:lnTo>
                <a:lnTo>
                  <a:pt x="3747" y="5306"/>
                </a:lnTo>
                <a:lnTo>
                  <a:pt x="3791" y="5299"/>
                </a:lnTo>
                <a:lnTo>
                  <a:pt x="3834" y="5293"/>
                </a:lnTo>
                <a:lnTo>
                  <a:pt x="3878" y="5290"/>
                </a:lnTo>
                <a:lnTo>
                  <a:pt x="3923" y="5289"/>
                </a:lnTo>
                <a:close/>
                <a:moveTo>
                  <a:pt x="4469" y="944"/>
                </a:moveTo>
                <a:lnTo>
                  <a:pt x="7037" y="944"/>
                </a:lnTo>
                <a:lnTo>
                  <a:pt x="6517" y="3103"/>
                </a:lnTo>
                <a:lnTo>
                  <a:pt x="3542" y="3103"/>
                </a:lnTo>
                <a:lnTo>
                  <a:pt x="4469" y="944"/>
                </a:lnTo>
                <a:close/>
                <a:moveTo>
                  <a:pt x="7815" y="944"/>
                </a:moveTo>
                <a:lnTo>
                  <a:pt x="9490" y="944"/>
                </a:lnTo>
                <a:lnTo>
                  <a:pt x="10718" y="3103"/>
                </a:lnTo>
                <a:lnTo>
                  <a:pt x="7204" y="3103"/>
                </a:lnTo>
                <a:lnTo>
                  <a:pt x="7815" y="944"/>
                </a:ln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kern="0">
              <a:solidFill>
                <a:srgbClr val="2D2015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pic>
        <p:nvPicPr>
          <p:cNvPr id="10" name="图片 124">
            <a:extLst>
              <a:ext uri="{FF2B5EF4-FFF2-40B4-BE49-F238E27FC236}">
                <a16:creationId xmlns:a16="http://schemas.microsoft.com/office/drawing/2014/main" xmlns="" id="{FE3AB719-0EC5-48CC-A782-3D5CC3F42B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339" y="2396423"/>
            <a:ext cx="365165" cy="354703"/>
          </a:xfrm>
          <a:prstGeom prst="rect">
            <a:avLst/>
          </a:prstGeom>
        </p:spPr>
      </p:pic>
      <p:sp>
        <p:nvSpPr>
          <p:cNvPr id="11" name="文本框 125">
            <a:extLst>
              <a:ext uri="{FF2B5EF4-FFF2-40B4-BE49-F238E27FC236}">
                <a16:creationId xmlns:a16="http://schemas.microsoft.com/office/drawing/2014/main" xmlns="" id="{6B60EFBD-3F25-4B83-A429-DB0864083328}"/>
              </a:ext>
            </a:extLst>
          </p:cNvPr>
          <p:cNvSpPr txBox="1"/>
          <p:nvPr/>
        </p:nvSpPr>
        <p:spPr>
          <a:xfrm>
            <a:off x="3200606" y="2033552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666666">
                    <a:lumMod val="50000"/>
                  </a:srgb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Sensing</a:t>
            </a:r>
            <a:endParaRPr lang="zh-CN" altLang="en-US" sz="1200" dirty="0">
              <a:solidFill>
                <a:srgbClr val="666666">
                  <a:lumMod val="50000"/>
                </a:srgbClr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" name="文本框 126">
            <a:extLst>
              <a:ext uri="{FF2B5EF4-FFF2-40B4-BE49-F238E27FC236}">
                <a16:creationId xmlns:a16="http://schemas.microsoft.com/office/drawing/2014/main" xmlns="" id="{37CAC441-5F32-4C74-AEE8-63FDA1F702AF}"/>
              </a:ext>
            </a:extLst>
          </p:cNvPr>
          <p:cNvSpPr txBox="1"/>
          <p:nvPr/>
        </p:nvSpPr>
        <p:spPr>
          <a:xfrm>
            <a:off x="1657238" y="2119748"/>
            <a:ext cx="11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666666">
                    <a:lumMod val="50000"/>
                  </a:srgb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Communication</a:t>
            </a:r>
            <a:endParaRPr lang="zh-CN" altLang="en-US" sz="1200" dirty="0">
              <a:solidFill>
                <a:srgbClr val="666666">
                  <a:lumMod val="50000"/>
                </a:srgbClr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3" name="直接箭头连接符 127">
            <a:extLst>
              <a:ext uri="{FF2B5EF4-FFF2-40B4-BE49-F238E27FC236}">
                <a16:creationId xmlns:a16="http://schemas.microsoft.com/office/drawing/2014/main" xmlns="" id="{84336137-D8A1-4075-9007-4834079DF4F3}"/>
              </a:ext>
            </a:extLst>
          </p:cNvPr>
          <p:cNvCxnSpPr/>
          <p:nvPr/>
        </p:nvCxnSpPr>
        <p:spPr>
          <a:xfrm flipH="1">
            <a:off x="2015796" y="2646471"/>
            <a:ext cx="552482" cy="0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28">
            <a:extLst>
              <a:ext uri="{FF2B5EF4-FFF2-40B4-BE49-F238E27FC236}">
                <a16:creationId xmlns:a16="http://schemas.microsoft.com/office/drawing/2014/main" xmlns="" id="{C91BFF8B-99B5-40EF-8C0D-7F21CB0DE557}"/>
              </a:ext>
            </a:extLst>
          </p:cNvPr>
          <p:cNvCxnSpPr/>
          <p:nvPr/>
        </p:nvCxnSpPr>
        <p:spPr>
          <a:xfrm flipV="1">
            <a:off x="2033690" y="2503428"/>
            <a:ext cx="540487" cy="1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s://xyi-web.oss-cn-hangzhou.aliyuncs.com/website-otherInfo/download/picture/%E5%A4%9A%E6%97%8B%E7%BF%BC%E6%97%A0%E4%BA%BA%E6%9C%BATR7S.png">
            <a:extLst>
              <a:ext uri="{FF2B5EF4-FFF2-40B4-BE49-F238E27FC236}">
                <a16:creationId xmlns:a16="http://schemas.microsoft.com/office/drawing/2014/main" xmlns="" id="{9DB220A6-252C-4B43-B5AA-570F70DC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653" y="2243347"/>
            <a:ext cx="427758" cy="25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133">
            <a:extLst>
              <a:ext uri="{FF2B5EF4-FFF2-40B4-BE49-F238E27FC236}">
                <a16:creationId xmlns:a16="http://schemas.microsoft.com/office/drawing/2014/main" xmlns="" id="{93099AEA-0660-42A5-AC5D-7CB6659BB062}"/>
              </a:ext>
            </a:extLst>
          </p:cNvPr>
          <p:cNvSpPr txBox="1"/>
          <p:nvPr/>
        </p:nvSpPr>
        <p:spPr>
          <a:xfrm>
            <a:off x="1605398" y="2829533"/>
            <a:ext cx="359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UE</a:t>
            </a:r>
            <a:endParaRPr lang="zh-CN" altLang="en-US" sz="1200" dirty="0">
              <a:solidFill>
                <a:srgbClr val="1D1D1A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7" name="文本框 133">
            <a:extLst>
              <a:ext uri="{FF2B5EF4-FFF2-40B4-BE49-F238E27FC236}">
                <a16:creationId xmlns:a16="http://schemas.microsoft.com/office/drawing/2014/main" xmlns="" id="{93099AEA-0660-42A5-AC5D-7CB6659BB062}"/>
              </a:ext>
            </a:extLst>
          </p:cNvPr>
          <p:cNvSpPr txBox="1"/>
          <p:nvPr/>
        </p:nvSpPr>
        <p:spPr>
          <a:xfrm>
            <a:off x="3336579" y="3009469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Object (not a UE)</a:t>
            </a:r>
            <a:endParaRPr lang="zh-CN" altLang="en-US" sz="1200" dirty="0">
              <a:solidFill>
                <a:srgbClr val="1D1D1A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 rot="508990">
            <a:off x="3171701" y="2309043"/>
            <a:ext cx="649863" cy="266212"/>
          </a:xfrm>
          <a:custGeom>
            <a:avLst/>
            <a:gdLst>
              <a:gd name="connsiteX0" fmla="*/ 0 w 694612"/>
              <a:gd name="connsiteY0" fmla="*/ 178659 h 321331"/>
              <a:gd name="connsiteX1" fmla="*/ 693907 w 694612"/>
              <a:gd name="connsiteY1" fmla="*/ 3561 h 321331"/>
              <a:gd name="connsiteX2" fmla="*/ 103762 w 694612"/>
              <a:gd name="connsiteY2" fmla="*/ 321331 h 32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4612" h="321331">
                <a:moveTo>
                  <a:pt x="0" y="178659"/>
                </a:moveTo>
                <a:cubicBezTo>
                  <a:pt x="338306" y="79220"/>
                  <a:pt x="676613" y="-20218"/>
                  <a:pt x="693907" y="3561"/>
                </a:cubicBezTo>
                <a:cubicBezTo>
                  <a:pt x="711201" y="27340"/>
                  <a:pt x="407481" y="174335"/>
                  <a:pt x="103762" y="321331"/>
                </a:cubicBezTo>
              </a:path>
            </a:pathLst>
          </a:custGeom>
          <a:noFill/>
          <a:ln w="25400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 rot="2193184">
            <a:off x="3142169" y="2656438"/>
            <a:ext cx="611903" cy="266212"/>
          </a:xfrm>
          <a:custGeom>
            <a:avLst/>
            <a:gdLst>
              <a:gd name="connsiteX0" fmla="*/ 0 w 694612"/>
              <a:gd name="connsiteY0" fmla="*/ 178659 h 321331"/>
              <a:gd name="connsiteX1" fmla="*/ 693907 w 694612"/>
              <a:gd name="connsiteY1" fmla="*/ 3561 h 321331"/>
              <a:gd name="connsiteX2" fmla="*/ 103762 w 694612"/>
              <a:gd name="connsiteY2" fmla="*/ 321331 h 321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4612" h="321331">
                <a:moveTo>
                  <a:pt x="0" y="178659"/>
                </a:moveTo>
                <a:cubicBezTo>
                  <a:pt x="338306" y="79220"/>
                  <a:pt x="676613" y="-20218"/>
                  <a:pt x="693907" y="3561"/>
                </a:cubicBezTo>
                <a:cubicBezTo>
                  <a:pt x="711201" y="27340"/>
                  <a:pt x="407481" y="174335"/>
                  <a:pt x="103762" y="321331"/>
                </a:cubicBezTo>
              </a:path>
            </a:pathLst>
          </a:custGeom>
          <a:noFill/>
          <a:ln w="25400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文本框 125">
            <a:extLst>
              <a:ext uri="{FF2B5EF4-FFF2-40B4-BE49-F238E27FC236}">
                <a16:creationId xmlns:a16="http://schemas.microsoft.com/office/drawing/2014/main" xmlns="" id="{6B60EFBD-3F25-4B83-A429-DB0864083328}"/>
              </a:ext>
            </a:extLst>
          </p:cNvPr>
          <p:cNvSpPr txBox="1"/>
          <p:nvPr/>
        </p:nvSpPr>
        <p:spPr>
          <a:xfrm>
            <a:off x="2629954" y="1116194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666666">
                    <a:lumMod val="50000"/>
                  </a:srgb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5596995" y="1444494"/>
            <a:ext cx="2969143" cy="1904348"/>
          </a:xfrm>
          <a:prstGeom prst="roundRect">
            <a:avLst>
              <a:gd name="adj" fmla="val 4472"/>
            </a:avLst>
          </a:prstGeom>
          <a:solidFill>
            <a:srgbClr val="DCEDFB">
              <a:alpha val="40000"/>
            </a:srgbClr>
          </a:solidFill>
          <a:ln w="9525">
            <a:solidFill>
              <a:srgbClr val="15151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06005" y="1501091"/>
            <a:ext cx="344759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Sensing signal transmission, echo signal reception and measurement</a:t>
            </a:r>
          </a:p>
        </p:txBody>
      </p:sp>
      <p:sp>
        <p:nvSpPr>
          <p:cNvPr id="37" name="文本框 125">
            <a:extLst>
              <a:ext uri="{FF2B5EF4-FFF2-40B4-BE49-F238E27FC236}">
                <a16:creationId xmlns:a16="http://schemas.microsoft.com/office/drawing/2014/main" xmlns="" id="{6B60EFBD-3F25-4B83-A429-DB0864083328}"/>
              </a:ext>
            </a:extLst>
          </p:cNvPr>
          <p:cNvSpPr txBox="1"/>
          <p:nvPr/>
        </p:nvSpPr>
        <p:spPr>
          <a:xfrm>
            <a:off x="6796586" y="1095435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666666">
                    <a:lumMod val="50000"/>
                  </a:srgbClr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5GC</a:t>
            </a:r>
          </a:p>
        </p:txBody>
      </p:sp>
      <p:cxnSp>
        <p:nvCxnSpPr>
          <p:cNvPr id="38" name="直接连接符 37"/>
          <p:cNvCxnSpPr>
            <a:stCxn id="6" idx="3"/>
            <a:endCxn id="35" idx="1"/>
          </p:cNvCxnSpPr>
          <p:nvPr/>
        </p:nvCxnSpPr>
        <p:spPr>
          <a:xfrm flipV="1">
            <a:off x="4884860" y="2396668"/>
            <a:ext cx="712135" cy="1516"/>
          </a:xfrm>
          <a:prstGeom prst="line">
            <a:avLst/>
          </a:prstGeom>
          <a:ln w="19050"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564" y="2176226"/>
            <a:ext cx="617710" cy="569318"/>
          </a:xfrm>
          <a:prstGeom prst="rect">
            <a:avLst/>
          </a:prstGeom>
        </p:spPr>
      </p:pic>
      <p:sp>
        <p:nvSpPr>
          <p:cNvPr id="40" name="文本框 125">
            <a:extLst>
              <a:ext uri="{FF2B5EF4-FFF2-40B4-BE49-F238E27FC236}">
                <a16:creationId xmlns:a16="http://schemas.microsoft.com/office/drawing/2014/main" xmlns="" id="{6B60EFBD-3F25-4B83-A429-DB0864083328}"/>
              </a:ext>
            </a:extLst>
          </p:cNvPr>
          <p:cNvSpPr txBox="1"/>
          <p:nvPr/>
        </p:nvSpPr>
        <p:spPr>
          <a:xfrm>
            <a:off x="9589450" y="1090898"/>
            <a:ext cx="11279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666666">
                    <a:lumMod val="50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Third party</a:t>
            </a:r>
          </a:p>
        </p:txBody>
      </p:sp>
      <p:cxnSp>
        <p:nvCxnSpPr>
          <p:cNvPr id="41" name="直接连接符 40"/>
          <p:cNvCxnSpPr>
            <a:stCxn id="35" idx="3"/>
            <a:endCxn id="5" idx="1"/>
          </p:cNvCxnSpPr>
          <p:nvPr/>
        </p:nvCxnSpPr>
        <p:spPr>
          <a:xfrm flipV="1">
            <a:off x="8566138" y="2395073"/>
            <a:ext cx="543894" cy="1595"/>
          </a:xfrm>
          <a:prstGeom prst="line">
            <a:avLst/>
          </a:prstGeom>
          <a:ln w="22225"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6272716" y="2353406"/>
            <a:ext cx="1548384" cy="539330"/>
            <a:chOff x="6288355" y="2210852"/>
            <a:chExt cx="1548384" cy="53933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355" y="2210852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1511" y="2213637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203" y="2210852"/>
              <a:ext cx="379536" cy="536545"/>
            </a:xfrm>
            <a:prstGeom prst="rect">
              <a:avLst/>
            </a:prstGeom>
            <a:ln>
              <a:solidFill>
                <a:schemeClr val="bg1">
                  <a:lumMod val="40000"/>
                  <a:lumOff val="60000"/>
                </a:schemeClr>
              </a:solidFill>
            </a:ln>
          </p:spPr>
        </p:pic>
        <p:sp>
          <p:nvSpPr>
            <p:cNvPr id="46" name="文本框 133">
              <a:extLst>
                <a:ext uri="{FF2B5EF4-FFF2-40B4-BE49-F238E27FC236}">
                  <a16:creationId xmlns:a16="http://schemas.microsoft.com/office/drawing/2014/main" xmlns="" id="{93099AEA-0660-42A5-AC5D-7CB6659BB062}"/>
                </a:ext>
              </a:extLst>
            </p:cNvPr>
            <p:cNvSpPr txBox="1"/>
            <p:nvPr/>
          </p:nvSpPr>
          <p:spPr>
            <a:xfrm>
              <a:off x="7147309" y="2297450"/>
              <a:ext cx="2904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1D1D1A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…</a:t>
              </a:r>
              <a:endParaRPr lang="zh-CN" altLang="en-US" sz="12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596995" y="1474911"/>
            <a:ext cx="2969143" cy="705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Computing target characteristics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(Position, Velocity, Size, etc.)</a:t>
            </a:r>
            <a:endParaRPr lang="zh-CN" altLang="en-US" sz="1400" dirty="0">
              <a:solidFill>
                <a:srgbClr val="1D1D1A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242206" y="1461386"/>
            <a:ext cx="18224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Sensing service application</a:t>
            </a:r>
          </a:p>
        </p:txBody>
      </p:sp>
      <p:graphicFrame>
        <p:nvGraphicFramePr>
          <p:cNvPr id="57" name="表格 114">
            <a:extLst>
              <a:ext uri="{FF2B5EF4-FFF2-40B4-BE49-F238E27FC236}">
                <a16:creationId xmlns:a16="http://schemas.microsoft.com/office/drawing/2014/main" xmlns="" id="{269EE1CA-C470-4822-8B32-101997F94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654545"/>
              </p:ext>
            </p:extLst>
          </p:nvPr>
        </p:nvGraphicFramePr>
        <p:xfrm>
          <a:off x="6117483" y="4628025"/>
          <a:ext cx="4947149" cy="1610171"/>
        </p:xfrm>
        <a:graphic>
          <a:graphicData uri="http://schemas.openxmlformats.org/drawingml/2006/table">
            <a:tbl>
              <a:tblPr firstRow="1" firstCol="1" bandRow="1"/>
              <a:tblGrid>
                <a:gridCol w="998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90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498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3218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zh-CN" sz="105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Content</a:t>
                      </a:r>
                      <a:endParaRPr lang="zh-CN" sz="105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indent="0"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Description</a:t>
                      </a:r>
                      <a:endParaRPr lang="zh-CN" sz="105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922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Time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(s)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Instantaneous time snapshot.</a:t>
                      </a: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9222">
                <a:tc rowSpan="3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Location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x</a:t>
                      </a:r>
                      <a:r>
                        <a:rPr lang="en-US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(m)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The </a:t>
                      </a:r>
                      <a:r>
                        <a:rPr lang="en-US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osition of a</a:t>
                      </a:r>
                      <a:r>
                        <a:rPr lang="en-US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target/</a:t>
                      </a:r>
                      <a:r>
                        <a:rPr lang="en-US" altLang="zh-CN" sz="90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scatter</a:t>
                      </a: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in 3D coordinate system. </a:t>
                      </a: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4367">
                <a:tc v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zh-CN" sz="1200" b="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y</a:t>
                      </a:r>
                      <a:r>
                        <a:rPr lang="en-US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(m)</a:t>
                      </a:r>
                      <a:endParaRPr lang="zh-CN" alt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060">
                <a:tc vMerge="1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zh-CN" sz="1200" b="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z</a:t>
                      </a:r>
                      <a:r>
                        <a:rPr lang="en-US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(m)</a:t>
                      </a:r>
                      <a:endParaRPr lang="zh-CN" alt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873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Velocity</a:t>
                      </a:r>
                      <a:endParaRPr lang="zh-CN" alt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(m/s)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The speed of </a:t>
                      </a:r>
                      <a:r>
                        <a:rPr lang="en-US" altLang="zh-CN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altLang="zh-CN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90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target/scatter</a:t>
                      </a: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.</a:t>
                      </a: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5247">
                <a:tc row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Moving direction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dh</a:t>
                      </a:r>
                      <a:r>
                        <a:rPr lang="en-US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(degree)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The moving direction of </a:t>
                      </a:r>
                      <a:r>
                        <a:rPr lang="en-US" altLang="zh-CN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altLang="zh-CN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900" b="1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target/scatter</a:t>
                      </a: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in</a:t>
                      </a:r>
                      <a:r>
                        <a:rPr lang="en-US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horizontal and vertical</a:t>
                      </a:r>
                      <a:r>
                        <a:rPr lang="en-US" sz="900" b="0" kern="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domain</a:t>
                      </a:r>
                      <a:endParaRPr lang="zh-CN" sz="9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524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altLang="zh-CN" sz="1050" b="0" kern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dv</a:t>
                      </a:r>
                      <a:r>
                        <a:rPr lang="en-US" altLang="zh-CN" sz="1050" b="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(degree)</a:t>
                      </a:r>
                      <a:endParaRPr lang="zh-CN" sz="105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D743C91-165F-4393-8AD0-16FA75390151}"/>
              </a:ext>
            </a:extLst>
          </p:cNvPr>
          <p:cNvGrpSpPr/>
          <p:nvPr/>
        </p:nvGrpSpPr>
        <p:grpSpPr>
          <a:xfrm>
            <a:off x="9503503" y="3672750"/>
            <a:ext cx="1425336" cy="760323"/>
            <a:chOff x="7672890" y="4750033"/>
            <a:chExt cx="1425336" cy="760323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1B127F9F-59E2-4F0C-BE3C-56A05A47581C}"/>
                </a:ext>
              </a:extLst>
            </p:cNvPr>
            <p:cNvSpPr/>
            <p:nvPr/>
          </p:nvSpPr>
          <p:spPr>
            <a:xfrm>
              <a:off x="7889096" y="5217352"/>
              <a:ext cx="473622" cy="29300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9A839BDC-5D6E-4EBF-AB97-545F7B40150D}"/>
                </a:ext>
              </a:extLst>
            </p:cNvPr>
            <p:cNvSpPr/>
            <p:nvPr/>
          </p:nvSpPr>
          <p:spPr>
            <a:xfrm>
              <a:off x="8485233" y="5217352"/>
              <a:ext cx="473622" cy="29300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DD1D1883-9387-47CA-80D7-A42B8390623D}"/>
                </a:ext>
              </a:extLst>
            </p:cNvPr>
            <p:cNvSpPr txBox="1"/>
            <p:nvPr/>
          </p:nvSpPr>
          <p:spPr>
            <a:xfrm>
              <a:off x="7672890" y="4750033"/>
              <a:ext cx="14253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spcAft>
                  <a:spcPts val="300"/>
                </a:spcAft>
                <a:defRPr/>
              </a:pP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Target 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BAD57E8D-280E-481B-9D62-7B6A8DE6DA0F}"/>
              </a:ext>
            </a:extLst>
          </p:cNvPr>
          <p:cNvGrpSpPr/>
          <p:nvPr/>
        </p:nvGrpSpPr>
        <p:grpSpPr>
          <a:xfrm>
            <a:off x="7989321" y="4091395"/>
            <a:ext cx="439431" cy="384298"/>
            <a:chOff x="5865779" y="5293400"/>
            <a:chExt cx="439431" cy="384298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73303A5B-660C-41B8-BC3E-EFD33E484421}"/>
                </a:ext>
              </a:extLst>
            </p:cNvPr>
            <p:cNvSpPr/>
            <p:nvPr/>
          </p:nvSpPr>
          <p:spPr>
            <a:xfrm>
              <a:off x="5924145" y="561409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D9EF2A1B-33A5-4ADB-8C9B-BC6C2CE9CBAA}"/>
                </a:ext>
              </a:extLst>
            </p:cNvPr>
            <p:cNvSpPr/>
            <p:nvPr/>
          </p:nvSpPr>
          <p:spPr>
            <a:xfrm>
              <a:off x="5865779" y="541946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19C6C6D3-F910-42D6-A51A-F6467578F270}"/>
                </a:ext>
              </a:extLst>
            </p:cNvPr>
            <p:cNvSpPr/>
            <p:nvPr/>
          </p:nvSpPr>
          <p:spPr>
            <a:xfrm>
              <a:off x="5982511" y="548012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C2156292-6CBB-4A20-A818-E0790C997D2D}"/>
                </a:ext>
              </a:extLst>
            </p:cNvPr>
            <p:cNvSpPr/>
            <p:nvPr/>
          </p:nvSpPr>
          <p:spPr>
            <a:xfrm>
              <a:off x="6015326" y="5582292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ABA0283D-D1C1-4558-90D8-200937F7F734}"/>
                </a:ext>
              </a:extLst>
            </p:cNvPr>
            <p:cNvSpPr/>
            <p:nvPr/>
          </p:nvSpPr>
          <p:spPr>
            <a:xfrm>
              <a:off x="5874210" y="5518688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8B43A97-639C-4C4B-B889-5DD02D948C5D}"/>
                </a:ext>
              </a:extLst>
            </p:cNvPr>
            <p:cNvSpPr/>
            <p:nvPr/>
          </p:nvSpPr>
          <p:spPr>
            <a:xfrm>
              <a:off x="5982511" y="5380397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8F18BED0-B131-4A67-ACDE-2C1016659C63}"/>
                </a:ext>
              </a:extLst>
            </p:cNvPr>
            <p:cNvSpPr/>
            <p:nvPr/>
          </p:nvSpPr>
          <p:spPr>
            <a:xfrm>
              <a:off x="6119052" y="5428428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E5C63396-883E-42D2-9355-B3D5C273CEF9}"/>
                </a:ext>
              </a:extLst>
            </p:cNvPr>
            <p:cNvSpPr/>
            <p:nvPr/>
          </p:nvSpPr>
          <p:spPr>
            <a:xfrm>
              <a:off x="6018179" y="557186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9D4DDFD6-F13D-480D-8E11-65F6E09E0D1A}"/>
                </a:ext>
              </a:extLst>
            </p:cNvPr>
            <p:cNvSpPr/>
            <p:nvPr/>
          </p:nvSpPr>
          <p:spPr>
            <a:xfrm>
              <a:off x="6246844" y="5511926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169173D-F205-4CEB-A34D-516424E80680}"/>
                </a:ext>
              </a:extLst>
            </p:cNvPr>
            <p:cNvSpPr/>
            <p:nvPr/>
          </p:nvSpPr>
          <p:spPr>
            <a:xfrm>
              <a:off x="6210233" y="5396626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FCE73F47-D0A5-482D-BBD8-478D0DD89594}"/>
                </a:ext>
              </a:extLst>
            </p:cNvPr>
            <p:cNvSpPr/>
            <p:nvPr/>
          </p:nvSpPr>
          <p:spPr>
            <a:xfrm>
              <a:off x="6069117" y="5333022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105A7B22-31B1-4B9F-82E1-112C717D1106}"/>
                </a:ext>
              </a:extLst>
            </p:cNvPr>
            <p:cNvSpPr/>
            <p:nvPr/>
          </p:nvSpPr>
          <p:spPr>
            <a:xfrm>
              <a:off x="6134911" y="5532797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602425D8-1838-46E5-8D6E-B322EFC6B428}"/>
                </a:ext>
              </a:extLst>
            </p:cNvPr>
            <p:cNvSpPr/>
            <p:nvPr/>
          </p:nvSpPr>
          <p:spPr>
            <a:xfrm>
              <a:off x="6164094" y="5293400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E8A64473-D9AF-45F3-ACA5-9A2B871B502B}"/>
              </a:ext>
            </a:extLst>
          </p:cNvPr>
          <p:cNvGrpSpPr/>
          <p:nvPr/>
        </p:nvGrpSpPr>
        <p:grpSpPr>
          <a:xfrm>
            <a:off x="8515440" y="4049165"/>
            <a:ext cx="439431" cy="384298"/>
            <a:chOff x="5865779" y="5293400"/>
            <a:chExt cx="439431" cy="384298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CA1F8DED-19F3-4023-B99B-C149D61C2A1A}"/>
                </a:ext>
              </a:extLst>
            </p:cNvPr>
            <p:cNvSpPr/>
            <p:nvPr/>
          </p:nvSpPr>
          <p:spPr>
            <a:xfrm>
              <a:off x="5924145" y="561409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A3F844D-7DAB-4077-9A2B-0B5A5033F1EF}"/>
                </a:ext>
              </a:extLst>
            </p:cNvPr>
            <p:cNvSpPr/>
            <p:nvPr/>
          </p:nvSpPr>
          <p:spPr>
            <a:xfrm>
              <a:off x="5865779" y="541946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6948CB0-56CD-4613-9D7A-0FF82C8EEC53}"/>
                </a:ext>
              </a:extLst>
            </p:cNvPr>
            <p:cNvSpPr/>
            <p:nvPr/>
          </p:nvSpPr>
          <p:spPr>
            <a:xfrm>
              <a:off x="5982511" y="548012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6E12ECCF-BD3B-4F45-9B09-EB223C2103FD}"/>
                </a:ext>
              </a:extLst>
            </p:cNvPr>
            <p:cNvSpPr/>
            <p:nvPr/>
          </p:nvSpPr>
          <p:spPr>
            <a:xfrm>
              <a:off x="6015326" y="5582292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3A4F42B5-5483-4B57-9D9C-5BC6BFFA56BC}"/>
                </a:ext>
              </a:extLst>
            </p:cNvPr>
            <p:cNvSpPr/>
            <p:nvPr/>
          </p:nvSpPr>
          <p:spPr>
            <a:xfrm>
              <a:off x="5874210" y="5518688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FF22F6E4-95B5-4477-8674-9503F2B92B23}"/>
                </a:ext>
              </a:extLst>
            </p:cNvPr>
            <p:cNvSpPr/>
            <p:nvPr/>
          </p:nvSpPr>
          <p:spPr>
            <a:xfrm>
              <a:off x="5982511" y="5380397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2F1921C-4985-416E-9F81-3B3BAF45068A}"/>
                </a:ext>
              </a:extLst>
            </p:cNvPr>
            <p:cNvSpPr/>
            <p:nvPr/>
          </p:nvSpPr>
          <p:spPr>
            <a:xfrm>
              <a:off x="6119052" y="5428428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56D202F-C165-43F2-BF85-79536C60152D}"/>
                </a:ext>
              </a:extLst>
            </p:cNvPr>
            <p:cNvSpPr/>
            <p:nvPr/>
          </p:nvSpPr>
          <p:spPr>
            <a:xfrm>
              <a:off x="6018179" y="5571864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2F4351E-ADE3-4E83-9717-E81EDEB281F4}"/>
                </a:ext>
              </a:extLst>
            </p:cNvPr>
            <p:cNvSpPr/>
            <p:nvPr/>
          </p:nvSpPr>
          <p:spPr>
            <a:xfrm>
              <a:off x="6246844" y="5511926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6022734E-52B0-46FD-B159-1BC55C535B51}"/>
                </a:ext>
              </a:extLst>
            </p:cNvPr>
            <p:cNvSpPr/>
            <p:nvPr/>
          </p:nvSpPr>
          <p:spPr>
            <a:xfrm>
              <a:off x="6210233" y="5396626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1F2D28E5-832D-4F9F-8924-32D19CB62326}"/>
                </a:ext>
              </a:extLst>
            </p:cNvPr>
            <p:cNvSpPr/>
            <p:nvPr/>
          </p:nvSpPr>
          <p:spPr>
            <a:xfrm>
              <a:off x="6069117" y="5333022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F0A38168-6041-4515-B6E6-5B828EC0BE75}"/>
                </a:ext>
              </a:extLst>
            </p:cNvPr>
            <p:cNvSpPr/>
            <p:nvPr/>
          </p:nvSpPr>
          <p:spPr>
            <a:xfrm>
              <a:off x="6134911" y="5532797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525865FF-C90F-4257-9CEF-14959A2CB0C6}"/>
                </a:ext>
              </a:extLst>
            </p:cNvPr>
            <p:cNvSpPr/>
            <p:nvPr/>
          </p:nvSpPr>
          <p:spPr>
            <a:xfrm>
              <a:off x="6164094" y="5293400"/>
              <a:ext cx="58366" cy="63604"/>
            </a:xfrm>
            <a:prstGeom prst="ellipse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CFC15A0-6F77-4A79-BCD3-C4E893E23568}"/>
              </a:ext>
            </a:extLst>
          </p:cNvPr>
          <p:cNvSpPr txBox="1"/>
          <p:nvPr/>
        </p:nvSpPr>
        <p:spPr>
          <a:xfrm>
            <a:off x="7607460" y="3680329"/>
            <a:ext cx="1806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Point Cloud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DD1D1883-9387-47CA-80D7-A42B8390623D}"/>
              </a:ext>
            </a:extLst>
          </p:cNvPr>
          <p:cNvSpPr txBox="1"/>
          <p:nvPr/>
        </p:nvSpPr>
        <p:spPr>
          <a:xfrm>
            <a:off x="8654013" y="4351026"/>
            <a:ext cx="6749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scatter</a:t>
            </a:r>
          </a:p>
        </p:txBody>
      </p:sp>
      <p:cxnSp>
        <p:nvCxnSpPr>
          <p:cNvPr id="94" name="直接箭头连接符 93"/>
          <p:cNvCxnSpPr>
            <a:endCxn id="70" idx="5"/>
          </p:cNvCxnSpPr>
          <p:nvPr/>
        </p:nvCxnSpPr>
        <p:spPr>
          <a:xfrm flipH="1" flipV="1">
            <a:off x="8573689" y="4328742"/>
            <a:ext cx="186292" cy="1437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0252D8B-5684-483C-929A-69C686BE99C3}"/>
              </a:ext>
            </a:extLst>
          </p:cNvPr>
          <p:cNvSpPr txBox="1"/>
          <p:nvPr/>
        </p:nvSpPr>
        <p:spPr>
          <a:xfrm>
            <a:off x="4830214" y="2014755"/>
            <a:ext cx="8479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rgbClr val="C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RAN-CN 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>
                <a:solidFill>
                  <a:srgbClr val="C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Interface</a:t>
            </a:r>
            <a:endParaRPr lang="zh-CN" altLang="en-US" sz="1400" b="1" dirty="0">
              <a:solidFill>
                <a:srgbClr val="C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12DC45C7-D99D-4F37-8E6C-03DFE66A3EDD}"/>
              </a:ext>
            </a:extLst>
          </p:cNvPr>
          <p:cNvGrpSpPr/>
          <p:nvPr/>
        </p:nvGrpSpPr>
        <p:grpSpPr>
          <a:xfrm>
            <a:off x="6062181" y="3682771"/>
            <a:ext cx="1354123" cy="764660"/>
            <a:chOff x="10167142" y="4410201"/>
            <a:chExt cx="1774929" cy="982361"/>
          </a:xfrm>
        </p:grpSpPr>
        <p:pic>
          <p:nvPicPr>
            <p:cNvPr id="99" name="Picture 2" descr="C:\Users\l00228727\Desktop\图片12.png">
              <a:extLst>
                <a:ext uri="{FF2B5EF4-FFF2-40B4-BE49-F238E27FC236}">
                  <a16:creationId xmlns:a16="http://schemas.microsoft.com/office/drawing/2014/main" xmlns="" id="{2DD679F3-E36B-4A14-82BB-BA01BB1FFE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7825" y="5003303"/>
              <a:ext cx="719400" cy="389259"/>
            </a:xfrm>
            <a:prstGeom prst="rect">
              <a:avLst/>
            </a:prstGeom>
            <a:noFill/>
          </p:spPr>
        </p:pic>
        <p:pic>
          <p:nvPicPr>
            <p:cNvPr id="100" name="Picture 2" descr="C:\Users\l00228727\Desktop\图片12.png">
              <a:extLst>
                <a:ext uri="{FF2B5EF4-FFF2-40B4-BE49-F238E27FC236}">
                  <a16:creationId xmlns:a16="http://schemas.microsoft.com/office/drawing/2014/main" xmlns="" id="{0406703C-F931-4E0E-8F0E-4F45910CEC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8117" y="5003303"/>
              <a:ext cx="719400" cy="389259"/>
            </a:xfrm>
            <a:prstGeom prst="rect">
              <a:avLst/>
            </a:prstGeom>
            <a:noFill/>
          </p:spPr>
        </p:pic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1AB8DEA0-508B-4600-82A5-49681019E281}"/>
                </a:ext>
              </a:extLst>
            </p:cNvPr>
            <p:cNvSpPr txBox="1"/>
            <p:nvPr/>
          </p:nvSpPr>
          <p:spPr>
            <a:xfrm>
              <a:off x="10167142" y="4410201"/>
              <a:ext cx="1774929" cy="355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200" kern="0" dirty="0">
                  <a:solidFill>
                    <a:srgbClr val="2D201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Sensed</a:t>
              </a:r>
              <a:r>
                <a:rPr kumimoji="0" lang="en-US" altLang="zh-CN" sz="1200" i="0" u="none" strike="noStrike" kern="0" cap="none" spc="0" normalizeH="0" baseline="0" noProof="0" dirty="0">
                  <a:ln>
                    <a:noFill/>
                  </a:ln>
                  <a:solidFill>
                    <a:srgbClr val="2D2015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 Object</a:t>
              </a:r>
            </a:p>
          </p:txBody>
        </p:sp>
      </p:grpSp>
      <p:sp>
        <p:nvSpPr>
          <p:cNvPr id="102" name="右箭头 101"/>
          <p:cNvSpPr/>
          <p:nvPr/>
        </p:nvSpPr>
        <p:spPr>
          <a:xfrm>
            <a:off x="7495033" y="3935029"/>
            <a:ext cx="204083" cy="489744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06" name="直接箭头连接符 105"/>
          <p:cNvCxnSpPr/>
          <p:nvPr/>
        </p:nvCxnSpPr>
        <p:spPr>
          <a:xfrm>
            <a:off x="5254208" y="2712473"/>
            <a:ext cx="0" cy="625399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左大括号 106">
            <a:extLst>
              <a:ext uri="{FF2B5EF4-FFF2-40B4-BE49-F238E27FC236}">
                <a16:creationId xmlns:a16="http://schemas.microsoft.com/office/drawing/2014/main" xmlns="" id="{B5B3AB8F-C6CA-40FF-AFA2-5077BF5BFF6F}"/>
              </a:ext>
            </a:extLst>
          </p:cNvPr>
          <p:cNvSpPr/>
          <p:nvPr/>
        </p:nvSpPr>
        <p:spPr>
          <a:xfrm rot="5400000">
            <a:off x="6003648" y="-1541212"/>
            <a:ext cx="199854" cy="10186471"/>
          </a:xfrm>
          <a:prstGeom prst="leftBrace">
            <a:avLst>
              <a:gd name="adj1" fmla="val 38386"/>
              <a:gd name="adj2" fmla="val 56657"/>
            </a:avLst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997400" y="3972109"/>
            <a:ext cx="478463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RAN3 impacts</a:t>
            </a:r>
            <a:r>
              <a:rPr lang="zh-CN" altLang="en-US" sz="1600" b="1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：</a:t>
            </a:r>
            <a:endParaRPr lang="en-US" altLang="zh-CN" sz="1600" b="1" dirty="0">
              <a:solidFill>
                <a:prstClr val="black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177800" indent="-177800" algn="just" fontAlgn="base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RAN need to report sensing measurements to 5GC, and the data format for sensing procedures need to be specified between RAN3 and SA2</a:t>
            </a:r>
          </a:p>
          <a:p>
            <a:pPr marL="177800" indent="-177800" algn="just" fontAlgn="base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Examples: RAN provides the relevant information about the location and velocity of scatters/targets in contiguous time period units to 5GC</a:t>
            </a:r>
          </a:p>
          <a:p>
            <a:pPr marL="285750" indent="-285750" algn="just" defTabSz="914400" fontAlgn="base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p"/>
              <a:defRPr/>
            </a:pPr>
            <a:endParaRPr lang="en-US" altLang="zh-CN" sz="1400" kern="0" dirty="0">
              <a:solidFill>
                <a:srgbClr val="2D2015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14" name="右箭头 113"/>
          <p:cNvSpPr/>
          <p:nvPr/>
        </p:nvSpPr>
        <p:spPr>
          <a:xfrm>
            <a:off x="9299420" y="3949749"/>
            <a:ext cx="204083" cy="489744"/>
          </a:xfrm>
          <a:prstGeom prst="rightArrow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5996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About Channel Model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sz="2800" dirty="0"/>
              <a:t>The channel model is generally used for </a:t>
            </a:r>
            <a:r>
              <a:rPr lang="en-US" altLang="zh-CN" sz="2800" dirty="0" err="1"/>
              <a:t>Uu</a:t>
            </a:r>
            <a:r>
              <a:rPr lang="en-US" altLang="zh-CN" sz="2800" dirty="0"/>
              <a:t> interface </a:t>
            </a:r>
            <a:r>
              <a:rPr lang="en-US" altLang="zh-CN" sz="2800" b="1" dirty="0"/>
              <a:t>performance evaluation</a:t>
            </a:r>
          </a:p>
          <a:p>
            <a:r>
              <a:rPr lang="en-US" altLang="zh-CN" sz="2800" dirty="0"/>
              <a:t>The performance evaluation is used to justify the </a:t>
            </a:r>
            <a:r>
              <a:rPr lang="en-US" altLang="zh-CN" sz="2800" b="1" dirty="0"/>
              <a:t>inclusion</a:t>
            </a:r>
            <a:r>
              <a:rPr lang="en-US" altLang="zh-CN" sz="2800" dirty="0"/>
              <a:t> of proposed </a:t>
            </a:r>
            <a:r>
              <a:rPr lang="en-US" altLang="zh-CN" sz="2800" dirty="0" err="1"/>
              <a:t>Uu</a:t>
            </a:r>
            <a:r>
              <a:rPr lang="en-US" altLang="zh-CN" sz="2800" dirty="0"/>
              <a:t> interface solutions in the specifications </a:t>
            </a:r>
          </a:p>
          <a:p>
            <a:r>
              <a:rPr lang="en-US" altLang="zh-CN" sz="2800" dirty="0"/>
              <a:t>For Network-Based Integrated Sensing,</a:t>
            </a:r>
            <a:r>
              <a:rPr lang="en-US" altLang="zh-CN" sz="2800" b="1" dirty="0"/>
              <a:t> specification impact on </a:t>
            </a:r>
            <a:r>
              <a:rPr lang="en-US" altLang="zh-CN" sz="2800" b="1" dirty="0" err="1"/>
              <a:t>Uu</a:t>
            </a:r>
            <a:r>
              <a:rPr lang="en-US" altLang="zh-CN" sz="2800" b="1" dirty="0"/>
              <a:t> interface is not </a:t>
            </a:r>
            <a:r>
              <a:rPr lang="en-US" altLang="zh-CN" sz="2800" dirty="0"/>
              <a:t>expected in Rel-19</a:t>
            </a:r>
          </a:p>
          <a:p>
            <a:r>
              <a:rPr lang="en-US" altLang="zh-CN" sz="2800" dirty="0"/>
              <a:t>Thus </a:t>
            </a:r>
            <a:r>
              <a:rPr lang="en-US" altLang="zh-CN" sz="2800" dirty="0" smtClean="0"/>
              <a:t>the proposed work scope </a:t>
            </a:r>
            <a:r>
              <a:rPr lang="en-US" altLang="zh-CN" sz="2800" dirty="0"/>
              <a:t>does </a:t>
            </a:r>
            <a:r>
              <a:rPr lang="en-US" altLang="zh-CN" sz="2800" b="1" dirty="0"/>
              <a:t>not need a performance evaluation or channel model</a:t>
            </a:r>
          </a:p>
          <a:p>
            <a:pPr marL="11108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45366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Integrated Sensing and Communications in Rel-19 Work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11108" indent="0">
              <a:buNone/>
            </a:pPr>
            <a:r>
              <a:rPr lang="en-US" altLang="zh-CN" sz="2400" dirty="0" smtClean="0"/>
              <a:t>RAN </a:t>
            </a:r>
            <a:r>
              <a:rPr lang="en-US" altLang="zh-CN" sz="2400" dirty="0"/>
              <a:t>signaling to support Integrated Sensing and Communications: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/>
              <a:t>Study and </a:t>
            </a:r>
            <a:r>
              <a:rPr lang="en-US" altLang="zh-CN" sz="2400" dirty="0" smtClean="0"/>
              <a:t>specify the procedures enhancement </a:t>
            </a:r>
            <a:r>
              <a:rPr lang="en-US" altLang="zh-CN" sz="2400" dirty="0"/>
              <a:t>to support the Integrated Sensing and </a:t>
            </a:r>
            <a:r>
              <a:rPr lang="en-US" altLang="zh-CN" sz="2400" dirty="0" smtClean="0"/>
              <a:t>Communications architecture, as defined by SA2</a:t>
            </a:r>
            <a:endParaRPr lang="en-US" altLang="zh-CN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/>
              <a:t>Study and specify signaling interactions to support Integrated Sensing and Communications including the sensing initiation, sensing result report and etc.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2400" dirty="0"/>
              <a:t>Study and specify the </a:t>
            </a:r>
            <a:r>
              <a:rPr lang="en-US" sz="2400" dirty="0"/>
              <a:t>sensing </a:t>
            </a:r>
            <a:r>
              <a:rPr lang="en-US" sz="2400" dirty="0" smtClean="0"/>
              <a:t>object result </a:t>
            </a:r>
            <a:r>
              <a:rPr lang="en-US" sz="2400" dirty="0"/>
              <a:t>to </a:t>
            </a:r>
            <a:r>
              <a:rPr lang="en-US" sz="2400" dirty="0" smtClean="0"/>
              <a:t>report</a:t>
            </a:r>
            <a:r>
              <a:rPr lang="en-US" altLang="zh-CN" sz="2400" dirty="0" smtClean="0"/>
              <a:t>, e.g. Point Cloud, </a:t>
            </a:r>
            <a:r>
              <a:rPr lang="en-US" altLang="zh-CN" sz="2400" dirty="0"/>
              <a:t>if needed in collaboration with </a:t>
            </a:r>
            <a:r>
              <a:rPr lang="en-US" altLang="zh-CN" sz="2400" dirty="0" smtClean="0"/>
              <a:t>SA2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160686" lvl="1" indent="0">
              <a:buNone/>
            </a:pPr>
            <a:r>
              <a:rPr lang="en-US" altLang="zh-CN" sz="2400" dirty="0"/>
              <a:t>Note: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support of the transmissions/reception signals used for sensing by the base station, </a:t>
            </a:r>
            <a:r>
              <a:rPr lang="en-US" altLang="zh-CN" sz="2400" dirty="0" smtClean="0"/>
              <a:t>are assumed </a:t>
            </a:r>
            <a:r>
              <a:rPr lang="en-US" altLang="zh-CN" sz="2400" dirty="0"/>
              <a:t>to avoid interference with signals/channels used for </a:t>
            </a:r>
            <a:r>
              <a:rPr lang="en-US" altLang="zh-CN" sz="2400" dirty="0" smtClean="0"/>
              <a:t>communication, </a:t>
            </a:r>
            <a:r>
              <a:rPr lang="en-US" altLang="zh-CN" sz="2400" dirty="0"/>
              <a:t>by using </a:t>
            </a:r>
            <a:r>
              <a:rPr lang="en-US" altLang="zh-CN" sz="2400"/>
              <a:t>reserved </a:t>
            </a:r>
            <a:r>
              <a:rPr lang="en-US" altLang="zh-CN" sz="2400" smtClean="0"/>
              <a:t>resources </a:t>
            </a:r>
            <a:endParaRPr lang="en-US" altLang="zh-CN" sz="2400" dirty="0"/>
          </a:p>
          <a:p>
            <a:pPr marL="160686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716304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Appendix A: Use Case - Smart Transportation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1520" y="1050436"/>
            <a:ext cx="458490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Wireless sensing is becoming essence on roads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81176"/>
              </p:ext>
            </p:extLst>
          </p:nvPr>
        </p:nvGraphicFramePr>
        <p:xfrm>
          <a:off x="6152415" y="2887480"/>
          <a:ext cx="5482870" cy="2081080"/>
        </p:xfrm>
        <a:graphic>
          <a:graphicData uri="http://schemas.openxmlformats.org/drawingml/2006/table">
            <a:tbl>
              <a:tblPr/>
              <a:tblGrid>
                <a:gridCol w="6861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2150">
                  <a:extLst>
                    <a:ext uri="{9D8B030D-6E8A-4147-A177-3AD203B41FA5}">
                      <a16:colId xmlns:a16="http://schemas.microsoft.com/office/drawing/2014/main" xmlns="" val="3722830855"/>
                    </a:ext>
                  </a:extLst>
                </a:gridCol>
                <a:gridCol w="10461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3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092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8760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67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34399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endParaRPr lang="zh-CN" alt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Frequency</a:t>
                      </a:r>
                      <a:endParaRPr lang="zh-CN" altLang="en-US" sz="1100" b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fontAlgn="ctr" latinLnBrk="0" hangingPunct="1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Bandwidth</a:t>
                      </a:r>
                      <a:endParaRPr lang="zh-CN" altLang="en-US" sz="1100" b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EIRP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Sensing</a:t>
                      </a:r>
                    </a:p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Distance</a:t>
                      </a: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Range Resolution</a:t>
                      </a: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Angle Accuracy</a:t>
                      </a: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141"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ISAC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26~28GHz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400~800MHz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&gt;70dBm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&gt;1000m</a:t>
                      </a:r>
                      <a:endParaRPr lang="zh-CN" altLang="en-US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0.2~0.4m</a:t>
                      </a:r>
                      <a:endParaRPr lang="zh-CN" altLang="en-US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0.1°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141">
                <a:tc rowSpan="2"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Transport Radar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24GHz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200M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13dBm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200m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1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34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51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68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86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103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120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137" algn="l" defTabSz="914034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0.5°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4399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chemeClr val="bg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77GHz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&lt;100MHz LR</a:t>
                      </a: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42dBm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500m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323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&gt; 1.5m LR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323" rtl="0" eaLnBrk="1" fontAlgn="ctr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0.1°</a:t>
                      </a:r>
                      <a:endParaRPr lang="zh-CN" alt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07" marR="9107" marT="9107" marB="0" anchor="ctr">
                    <a:lnL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476095" y="1056035"/>
            <a:ext cx="485100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sz="1800" dirty="0">
                <a:solidFill>
                  <a:srgbClr val="C00000"/>
                </a:solidFill>
              </a:rPr>
              <a:t>ISAC has advantages compared to transport radar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0433" y="1449532"/>
            <a:ext cx="11341068" cy="4682852"/>
            <a:chOff x="438182" y="1449532"/>
            <a:chExt cx="10926632" cy="4682852"/>
          </a:xfrm>
        </p:grpSpPr>
        <p:sp>
          <p:nvSpPr>
            <p:cNvPr id="24" name="矩形 23"/>
            <p:cNvSpPr/>
            <p:nvPr/>
          </p:nvSpPr>
          <p:spPr>
            <a:xfrm>
              <a:off x="438182" y="1449533"/>
              <a:ext cx="5282571" cy="46828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825753" y="1449532"/>
              <a:ext cx="5539061" cy="46828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C8ADD35-1F7B-47B8-A6D1-583FE5550DDF}"/>
              </a:ext>
            </a:extLst>
          </p:cNvPr>
          <p:cNvSpPr/>
          <p:nvPr/>
        </p:nvSpPr>
        <p:spPr>
          <a:xfrm>
            <a:off x="503373" y="1480975"/>
            <a:ext cx="5337053" cy="135421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Requirements:  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Road owners require wireless sensing in important roads (highway, busy intersections) for better traffic monitoring and management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Wireless sensing has the advantages in all-weather and long distance sensing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C8ADD35-1F7B-47B8-A6D1-583FE5550DDF}"/>
              </a:ext>
            </a:extLst>
          </p:cNvPr>
          <p:cNvSpPr/>
          <p:nvPr/>
        </p:nvSpPr>
        <p:spPr>
          <a:xfrm>
            <a:off x="503373" y="3744609"/>
            <a:ext cx="5107032" cy="10618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Market: 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There are already commercial deployments of Radar &amp; Camera in highways, and the shipment of transport radar in China will reach 300 K units in 2024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C8ADD35-1F7B-47B8-A6D1-583FE5550DDF}"/>
              </a:ext>
            </a:extLst>
          </p:cNvPr>
          <p:cNvSpPr/>
          <p:nvPr/>
        </p:nvSpPr>
        <p:spPr>
          <a:xfrm>
            <a:off x="6019274" y="1444211"/>
            <a:ext cx="5749151" cy="116211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26~28GHz </a:t>
            </a:r>
            <a:r>
              <a:rPr lang="en-US" altLang="zh-CN" sz="1600" b="1" dirty="0" err="1"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mmWave</a:t>
            </a:r>
            <a:r>
              <a:rPr lang="en-US" altLang="zh-CN" sz="1600" b="1" dirty="0"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 ISAC vs 24GHz/77GHz transport radar</a:t>
            </a: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Wider Bandwidth leads to &gt;4x improvement for range resolution</a:t>
            </a:r>
          </a:p>
          <a:p>
            <a:pPr marL="182563" indent="-1825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Higher EIRP leads to &gt;2x improvement for sensing distance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5E87CA0-C912-48B9-9B72-A30E4AA27EA6}"/>
              </a:ext>
            </a:extLst>
          </p:cNvPr>
          <p:cNvSpPr/>
          <p:nvPr/>
        </p:nvSpPr>
        <p:spPr>
          <a:xfrm>
            <a:off x="6151222" y="4973032"/>
            <a:ext cx="54840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200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Note: The typical value for long range (LR) of transport radar is from 100m to 500m.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CCCAC57-6A00-4167-AF7C-AA28063E7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866" y="2837053"/>
            <a:ext cx="1202007" cy="73291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1330520" y="3560166"/>
            <a:ext cx="17443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Sensing in bad weather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9C51987-6117-492B-B038-77A948A7B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300" y="2844722"/>
            <a:ext cx="1268788" cy="73292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EB26FA9-BCD6-461F-B24E-857C85E03CD5}"/>
              </a:ext>
            </a:extLst>
          </p:cNvPr>
          <p:cNvSpPr/>
          <p:nvPr/>
        </p:nvSpPr>
        <p:spPr>
          <a:xfrm>
            <a:off x="3464120" y="3561514"/>
            <a:ext cx="155844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Accurate Risk Finding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1520" y="4829922"/>
            <a:ext cx="2554997" cy="1145832"/>
            <a:chOff x="183853" y="3286238"/>
            <a:chExt cx="2500754" cy="1390824"/>
          </a:xfrm>
        </p:grpSpPr>
        <p:graphicFrame>
          <p:nvGraphicFramePr>
            <p:cNvPr id="18" name="图表 1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39851400"/>
                </p:ext>
              </p:extLst>
            </p:nvPr>
          </p:nvGraphicFramePr>
          <p:xfrm>
            <a:off x="183853" y="3342328"/>
            <a:ext cx="2500754" cy="13347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446009" y="3286238"/>
              <a:ext cx="2069245" cy="4601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altLang="zh-CN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Shipment of transport radar in China</a:t>
              </a:r>
            </a:p>
            <a:p>
              <a:pPr algn="ctr" defTabSz="914400"/>
              <a:r>
                <a:rPr lang="en-US" altLang="zh-CN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(Unit: Ten thousand) </a:t>
              </a:r>
              <a:endParaRPr lang="zh-CN" altLang="en-US" sz="8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pic>
        <p:nvPicPr>
          <p:cNvPr id="30" name="Picture 2" descr="C:\Users\y00388183\AppData\Roaming\eSpace_Desktop\UserData\y00388183\imagefiles\DAA4FF12-8654-4711-A366-A32024C8473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865" y="4950102"/>
            <a:ext cx="1004590" cy="75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4367" y="4928877"/>
            <a:ext cx="758817" cy="751246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5E87CA0-C912-48B9-9B72-A30E4AA27EA6}"/>
              </a:ext>
            </a:extLst>
          </p:cNvPr>
          <p:cNvSpPr/>
          <p:nvPr/>
        </p:nvSpPr>
        <p:spPr>
          <a:xfrm>
            <a:off x="3784066" y="5688418"/>
            <a:ext cx="15936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200" kern="0" noProof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Source: from Internet 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84886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Appendix B: Use Case - UAV invading detection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483978" y="1073255"/>
            <a:ext cx="4841390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defTabSz="914400"/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ISAC Has Both Cost and Performance Advantages </a:t>
            </a:r>
          </a:p>
        </p:txBody>
      </p:sp>
      <p:sp>
        <p:nvSpPr>
          <p:cNvPr id="23" name="矩形 22"/>
          <p:cNvSpPr/>
          <p:nvPr/>
        </p:nvSpPr>
        <p:spPr>
          <a:xfrm>
            <a:off x="547357" y="1079710"/>
            <a:ext cx="526458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requirement for </a:t>
            </a: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UAV Invading Detection is urgent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92114"/>
              </p:ext>
            </p:extLst>
          </p:nvPr>
        </p:nvGraphicFramePr>
        <p:xfrm>
          <a:off x="6182829" y="1608093"/>
          <a:ext cx="5443689" cy="4262804"/>
        </p:xfrm>
        <a:graphic>
          <a:graphicData uri="http://schemas.openxmlformats.org/drawingml/2006/table">
            <a:tbl>
              <a:tblPr firstRow="1" bandRow="1"/>
              <a:tblGrid>
                <a:gridCol w="8402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23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43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066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409427"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40000"/>
                        </a:lnSpc>
                      </a:pPr>
                      <a:endParaRPr lang="zh-CN" altLang="en-US" sz="18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en-US" altLang="zh-CN" sz="1200" b="1" dirty="0">
                          <a:solidFill>
                            <a:srgbClr val="1D1D1A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ISAC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UAV Detection Radar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12" rtl="0" eaLnBrk="1" latinLnBrk="0" hangingPunct="1">
                        <a:lnSpc>
                          <a:spcPct val="140000"/>
                        </a:lnSpc>
                      </a:pPr>
                      <a:r>
                        <a:rPr lang="en-US" altLang="zh-CN" sz="1200" b="1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TDoA</a:t>
                      </a:r>
                      <a:endParaRPr lang="zh-CN" altLang="en-US" sz="1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66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4159"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Sites</a:t>
                      </a:r>
                      <a:endParaRPr lang="zh-CN" altLang="en-US" sz="12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lnSpc>
                          <a:spcPct val="12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Shared with communication</a:t>
                      </a:r>
                      <a:endParaRPr lang="en-US" altLang="zh-CN" sz="1200" b="0" baseline="3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lnSpc>
                          <a:spcPct val="12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Need new sites</a:t>
                      </a:r>
                      <a:endParaRPr lang="zh-CN" altLang="en-US" sz="12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012" rtl="0" eaLnBrk="1" latinLnBrk="0" hangingPunct="1">
                        <a:lnSpc>
                          <a:spcPct val="12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Need new sites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9037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Spectrum</a:t>
                      </a:r>
                      <a:endParaRPr lang="zh-CN" altLang="en-US" sz="12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12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License bands</a:t>
                      </a:r>
                      <a:endParaRPr lang="en-US" altLang="zh-CN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012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Shared with communication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12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Ku/X</a:t>
                      </a:r>
                      <a:endParaRPr lang="en-US" altLang="zh-CN" sz="12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012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(Need provisional application for s</a:t>
                      </a:r>
                      <a:r>
                        <a:rPr lang="en-US" altLang="zh-CN" sz="11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pectrum </a:t>
                      </a:r>
                      <a:r>
                        <a:rPr lang="en-US" altLang="zh-CN" sz="11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 advance, cannot work in 7*24h)</a:t>
                      </a:r>
                      <a:endParaRPr lang="en-US" altLang="zh-CN" sz="1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012" rtl="0" eaLnBrk="1" latinLnBrk="0" hangingPunct="1">
                        <a:lnSpc>
                          <a:spcPct val="12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100MHz~6GHz</a:t>
                      </a:r>
                    </a:p>
                    <a:p>
                      <a:pPr marL="0" indent="0" algn="ctr" defTabSz="914012" rtl="0" eaLnBrk="1" latinLnBrk="0" hangingPunct="1">
                        <a:lnSpc>
                          <a:spcPct val="12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(Passive)</a:t>
                      </a:r>
                      <a:endParaRPr lang="zh-CN" altLang="en-US" sz="11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4420"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Performance</a:t>
                      </a:r>
                      <a:endParaRPr lang="zh-CN" altLang="en-US" sz="12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Position Accuracy &lt;10m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Position Accuracy &gt;10m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12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Position Accuracy &gt;50m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4420"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200" b="1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Others</a:t>
                      </a:r>
                      <a:endParaRPr lang="zh-CN" altLang="en-US" sz="12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20000"/>
                        </a:lnSpc>
                      </a:pPr>
                      <a:endParaRPr lang="zh-CN" altLang="en-US" sz="12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006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012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017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023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5029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2034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199040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6045" algn="l" defTabSz="914012" rtl="0" eaLnBrk="1" latinLnBrk="0" hangingPunct="1">
                        <a:defRPr sz="1799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73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Can not detect</a:t>
                      </a:r>
                      <a:r>
                        <a:rPr lang="en-US" altLang="zh-CN" sz="12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radio-silent UAVs</a:t>
                      </a:r>
                      <a:endParaRPr lang="en-US" altLang="zh-CN" sz="12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>
                          <a:lumMod val="60000"/>
                          <a:lumOff val="4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955" y="2165420"/>
            <a:ext cx="507124" cy="77292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142376" y="2151474"/>
            <a:ext cx="1205745" cy="754021"/>
            <a:chOff x="2573533" y="2241626"/>
            <a:chExt cx="3872511" cy="2689987"/>
          </a:xfrm>
        </p:grpSpPr>
        <p:grpSp>
          <p:nvGrpSpPr>
            <p:cNvPr id="27" name="组合 26"/>
            <p:cNvGrpSpPr/>
            <p:nvPr/>
          </p:nvGrpSpPr>
          <p:grpSpPr>
            <a:xfrm>
              <a:off x="3672840" y="4068628"/>
              <a:ext cx="267572" cy="392479"/>
              <a:chOff x="7218363" y="957263"/>
              <a:chExt cx="701637" cy="655637"/>
            </a:xfrm>
            <a:solidFill>
              <a:srgbClr val="666666">
                <a:lumMod val="60000"/>
                <a:lumOff val="40000"/>
              </a:srgbClr>
            </a:solidFill>
          </p:grpSpPr>
          <p:sp>
            <p:nvSpPr>
              <p:cNvPr id="71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2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3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4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5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6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7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8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9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0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3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1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2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3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84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573533" y="4415371"/>
              <a:ext cx="351947" cy="516242"/>
              <a:chOff x="7218363" y="957263"/>
              <a:chExt cx="701637" cy="655637"/>
            </a:xfrm>
            <a:solidFill>
              <a:srgbClr val="666666">
                <a:lumMod val="60000"/>
                <a:lumOff val="40000"/>
              </a:srgbClr>
            </a:solidFill>
          </p:grpSpPr>
          <p:sp>
            <p:nvSpPr>
              <p:cNvPr id="57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8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0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1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2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3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4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5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6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3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7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8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9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70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155027" y="4422982"/>
              <a:ext cx="291017" cy="426869"/>
              <a:chOff x="7218363" y="957263"/>
              <a:chExt cx="701637" cy="655637"/>
            </a:xfrm>
            <a:solidFill>
              <a:srgbClr val="666666">
                <a:lumMod val="60000"/>
                <a:lumOff val="40000"/>
              </a:srgbClr>
            </a:solidFill>
          </p:grpSpPr>
          <p:sp>
            <p:nvSpPr>
              <p:cNvPr id="43" name="Freeform 196"/>
              <p:cNvSpPr>
                <a:spLocks/>
              </p:cNvSpPr>
              <p:nvPr/>
            </p:nvSpPr>
            <p:spPr bwMode="auto">
              <a:xfrm>
                <a:off x="7546031" y="1172255"/>
                <a:ext cx="21191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413" y="937"/>
                    </a:moveTo>
                    <a:lnTo>
                      <a:pt x="413" y="937"/>
                    </a:lnTo>
                    <a:cubicBezTo>
                      <a:pt x="400" y="937"/>
                      <a:pt x="388" y="929"/>
                      <a:pt x="383" y="916"/>
                    </a:cubicBezTo>
                    <a:lnTo>
                      <a:pt x="7" y="51"/>
                    </a:lnTo>
                    <a:cubicBezTo>
                      <a:pt x="0" y="34"/>
                      <a:pt x="8" y="14"/>
                      <a:pt x="25" y="7"/>
                    </a:cubicBezTo>
                    <a:cubicBezTo>
                      <a:pt x="42" y="0"/>
                      <a:pt x="61" y="7"/>
                      <a:pt x="69" y="24"/>
                    </a:cubicBezTo>
                    <a:lnTo>
                      <a:pt x="444" y="890"/>
                    </a:lnTo>
                    <a:cubicBezTo>
                      <a:pt x="451" y="907"/>
                      <a:pt x="443" y="926"/>
                      <a:pt x="427" y="934"/>
                    </a:cubicBezTo>
                    <a:cubicBezTo>
                      <a:pt x="422" y="936"/>
                      <a:pt x="418" y="937"/>
                      <a:pt x="413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4" name="Freeform 197"/>
              <p:cNvSpPr>
                <a:spLocks/>
              </p:cNvSpPr>
              <p:nvPr/>
            </p:nvSpPr>
            <p:spPr bwMode="auto">
              <a:xfrm>
                <a:off x="7367950" y="1172255"/>
                <a:ext cx="213696" cy="440645"/>
              </a:xfrm>
              <a:custGeom>
                <a:avLst/>
                <a:gdLst>
                  <a:gd name="T0" fmla="*/ 2147483646 w 451"/>
                  <a:gd name="T1" fmla="*/ 2147483646 h 937"/>
                  <a:gd name="T2" fmla="*/ 2147483646 w 451"/>
                  <a:gd name="T3" fmla="*/ 2147483646 h 937"/>
                  <a:gd name="T4" fmla="*/ 2147483646 w 451"/>
                  <a:gd name="T5" fmla="*/ 2147483646 h 937"/>
                  <a:gd name="T6" fmla="*/ 2147483646 w 451"/>
                  <a:gd name="T7" fmla="*/ 2147483646 h 937"/>
                  <a:gd name="T8" fmla="*/ 2147483646 w 451"/>
                  <a:gd name="T9" fmla="*/ 2147483646 h 937"/>
                  <a:gd name="T10" fmla="*/ 2147483646 w 451"/>
                  <a:gd name="T11" fmla="*/ 2147483646 h 937"/>
                  <a:gd name="T12" fmla="*/ 2147483646 w 451"/>
                  <a:gd name="T13" fmla="*/ 2147483646 h 937"/>
                  <a:gd name="T14" fmla="*/ 2147483646 w 451"/>
                  <a:gd name="T15" fmla="*/ 2147483646 h 937"/>
                  <a:gd name="T16" fmla="*/ 2147483646 w 451"/>
                  <a:gd name="T17" fmla="*/ 2147483646 h 9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51"/>
                  <a:gd name="T28" fmla="*/ 0 h 937"/>
                  <a:gd name="T29" fmla="*/ 451 w 451"/>
                  <a:gd name="T30" fmla="*/ 937 h 9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51" h="937">
                    <a:moveTo>
                      <a:pt x="38" y="937"/>
                    </a:moveTo>
                    <a:lnTo>
                      <a:pt x="38" y="937"/>
                    </a:lnTo>
                    <a:cubicBezTo>
                      <a:pt x="33" y="937"/>
                      <a:pt x="29" y="936"/>
                      <a:pt x="24" y="934"/>
                    </a:cubicBezTo>
                    <a:cubicBezTo>
                      <a:pt x="8" y="926"/>
                      <a:pt x="0" y="907"/>
                      <a:pt x="7" y="890"/>
                    </a:cubicBezTo>
                    <a:lnTo>
                      <a:pt x="382" y="24"/>
                    </a:lnTo>
                    <a:cubicBezTo>
                      <a:pt x="390" y="7"/>
                      <a:pt x="409" y="0"/>
                      <a:pt x="426" y="7"/>
                    </a:cubicBezTo>
                    <a:cubicBezTo>
                      <a:pt x="443" y="14"/>
                      <a:pt x="451" y="34"/>
                      <a:pt x="444" y="51"/>
                    </a:cubicBezTo>
                    <a:lnTo>
                      <a:pt x="68" y="916"/>
                    </a:lnTo>
                    <a:cubicBezTo>
                      <a:pt x="63" y="929"/>
                      <a:pt x="51" y="937"/>
                      <a:pt x="38" y="93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5" name="Freeform 198"/>
              <p:cNvSpPr>
                <a:spLocks/>
              </p:cNvSpPr>
              <p:nvPr/>
            </p:nvSpPr>
            <p:spPr bwMode="auto">
              <a:xfrm>
                <a:off x="7519318" y="1101183"/>
                <a:ext cx="87260" cy="87064"/>
              </a:xfrm>
              <a:custGeom>
                <a:avLst/>
                <a:gdLst>
                  <a:gd name="T0" fmla="*/ 2147483646 w 186"/>
                  <a:gd name="T1" fmla="*/ 2147483646 h 185"/>
                  <a:gd name="T2" fmla="*/ 2147483646 w 186"/>
                  <a:gd name="T3" fmla="*/ 2147483646 h 185"/>
                  <a:gd name="T4" fmla="*/ 2147483646 w 186"/>
                  <a:gd name="T5" fmla="*/ 2147483646 h 185"/>
                  <a:gd name="T6" fmla="*/ 0 w 186"/>
                  <a:gd name="T7" fmla="*/ 2147483646 h 185"/>
                  <a:gd name="T8" fmla="*/ 2147483646 w 186"/>
                  <a:gd name="T9" fmla="*/ 0 h 185"/>
                  <a:gd name="T10" fmla="*/ 2147483646 w 186"/>
                  <a:gd name="T11" fmla="*/ 2147483646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5"/>
                  <a:gd name="T20" fmla="*/ 186 w 186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5">
                    <a:moveTo>
                      <a:pt x="186" y="92"/>
                    </a:moveTo>
                    <a:lnTo>
                      <a:pt x="186" y="92"/>
                    </a:lnTo>
                    <a:cubicBezTo>
                      <a:pt x="186" y="143"/>
                      <a:pt x="144" y="185"/>
                      <a:pt x="93" y="185"/>
                    </a:cubicBezTo>
                    <a:cubicBezTo>
                      <a:pt x="42" y="185"/>
                      <a:pt x="0" y="143"/>
                      <a:pt x="0" y="92"/>
                    </a:cubicBezTo>
                    <a:cubicBezTo>
                      <a:pt x="0" y="41"/>
                      <a:pt x="42" y="0"/>
                      <a:pt x="93" y="0"/>
                    </a:cubicBezTo>
                    <a:cubicBezTo>
                      <a:pt x="144" y="0"/>
                      <a:pt x="186" y="41"/>
                      <a:pt x="186" y="92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6" name="Freeform 199"/>
              <p:cNvSpPr>
                <a:spLocks/>
              </p:cNvSpPr>
              <p:nvPr/>
            </p:nvSpPr>
            <p:spPr bwMode="auto">
              <a:xfrm>
                <a:off x="7218363" y="957263"/>
                <a:ext cx="110410" cy="373127"/>
              </a:xfrm>
              <a:custGeom>
                <a:avLst/>
                <a:gdLst>
                  <a:gd name="T0" fmla="*/ 2147483646 w 233"/>
                  <a:gd name="T1" fmla="*/ 2147483646 h 793"/>
                  <a:gd name="T2" fmla="*/ 2147483646 w 233"/>
                  <a:gd name="T3" fmla="*/ 2147483646 h 793"/>
                  <a:gd name="T4" fmla="*/ 2147483646 w 233"/>
                  <a:gd name="T5" fmla="*/ 2147483646 h 793"/>
                  <a:gd name="T6" fmla="*/ 0 w 233"/>
                  <a:gd name="T7" fmla="*/ 2147483646 h 793"/>
                  <a:gd name="T8" fmla="*/ 2147483646 w 233"/>
                  <a:gd name="T9" fmla="*/ 2147483646 h 793"/>
                  <a:gd name="T10" fmla="*/ 2147483646 w 233"/>
                  <a:gd name="T11" fmla="*/ 2147483646 h 793"/>
                  <a:gd name="T12" fmla="*/ 2147483646 w 233"/>
                  <a:gd name="T13" fmla="*/ 2147483646 h 793"/>
                  <a:gd name="T14" fmla="*/ 2147483646 w 233"/>
                  <a:gd name="T15" fmla="*/ 2147483646 h 793"/>
                  <a:gd name="T16" fmla="*/ 2147483646 w 233"/>
                  <a:gd name="T17" fmla="*/ 2147483646 h 793"/>
                  <a:gd name="T18" fmla="*/ 2147483646 w 233"/>
                  <a:gd name="T19" fmla="*/ 2147483646 h 793"/>
                  <a:gd name="T20" fmla="*/ 2147483646 w 233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3"/>
                  <a:gd name="T34" fmla="*/ 0 h 793"/>
                  <a:gd name="T35" fmla="*/ 233 w 233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3" h="793">
                    <a:moveTo>
                      <a:pt x="196" y="793"/>
                    </a:moveTo>
                    <a:lnTo>
                      <a:pt x="196" y="793"/>
                    </a:lnTo>
                    <a:cubicBezTo>
                      <a:pt x="188" y="793"/>
                      <a:pt x="180" y="790"/>
                      <a:pt x="174" y="785"/>
                    </a:cubicBezTo>
                    <a:cubicBezTo>
                      <a:pt x="63" y="689"/>
                      <a:pt x="0" y="548"/>
                      <a:pt x="0" y="398"/>
                    </a:cubicBezTo>
                    <a:cubicBezTo>
                      <a:pt x="0" y="248"/>
                      <a:pt x="63" y="107"/>
                      <a:pt x="174" y="12"/>
                    </a:cubicBezTo>
                    <a:cubicBezTo>
                      <a:pt x="188" y="0"/>
                      <a:pt x="209" y="1"/>
                      <a:pt x="221" y="15"/>
                    </a:cubicBezTo>
                    <a:cubicBezTo>
                      <a:pt x="233" y="29"/>
                      <a:pt x="232" y="50"/>
                      <a:pt x="218" y="62"/>
                    </a:cubicBezTo>
                    <a:cubicBezTo>
                      <a:pt x="122" y="145"/>
                      <a:pt x="66" y="268"/>
                      <a:pt x="66" y="398"/>
                    </a:cubicBezTo>
                    <a:cubicBezTo>
                      <a:pt x="66" y="529"/>
                      <a:pt x="122" y="651"/>
                      <a:pt x="218" y="734"/>
                    </a:cubicBezTo>
                    <a:cubicBezTo>
                      <a:pt x="232" y="746"/>
                      <a:pt x="233" y="768"/>
                      <a:pt x="221" y="781"/>
                    </a:cubicBezTo>
                    <a:cubicBezTo>
                      <a:pt x="215" y="789"/>
                      <a:pt x="205" y="793"/>
                      <a:pt x="196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Freeform 200"/>
              <p:cNvSpPr>
                <a:spLocks/>
              </p:cNvSpPr>
              <p:nvPr/>
            </p:nvSpPr>
            <p:spPr bwMode="auto">
              <a:xfrm>
                <a:off x="7309183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0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151" y="591"/>
                    </a:moveTo>
                    <a:lnTo>
                      <a:pt x="151" y="591"/>
                    </a:lnTo>
                    <a:cubicBezTo>
                      <a:pt x="143" y="591"/>
                      <a:pt x="136" y="588"/>
                      <a:pt x="129" y="582"/>
                    </a:cubicBezTo>
                    <a:cubicBezTo>
                      <a:pt x="47" y="512"/>
                      <a:pt x="0" y="408"/>
                      <a:pt x="0" y="297"/>
                    </a:cubicBezTo>
                    <a:cubicBezTo>
                      <a:pt x="0" y="187"/>
                      <a:pt x="47" y="83"/>
                      <a:pt x="129" y="12"/>
                    </a:cubicBezTo>
                    <a:cubicBezTo>
                      <a:pt x="143" y="0"/>
                      <a:pt x="164" y="2"/>
                      <a:pt x="176" y="16"/>
                    </a:cubicBezTo>
                    <a:cubicBezTo>
                      <a:pt x="188" y="29"/>
                      <a:pt x="187" y="51"/>
                      <a:pt x="173" y="63"/>
                    </a:cubicBezTo>
                    <a:cubicBezTo>
                      <a:pt x="106" y="120"/>
                      <a:pt x="67" y="206"/>
                      <a:pt x="67" y="297"/>
                    </a:cubicBezTo>
                    <a:cubicBezTo>
                      <a:pt x="67" y="388"/>
                      <a:pt x="106" y="474"/>
                      <a:pt x="173" y="532"/>
                    </a:cubicBezTo>
                    <a:cubicBezTo>
                      <a:pt x="187" y="544"/>
                      <a:pt x="188" y="565"/>
                      <a:pt x="176" y="579"/>
                    </a:cubicBezTo>
                    <a:cubicBezTo>
                      <a:pt x="170" y="587"/>
                      <a:pt x="160" y="591"/>
                      <a:pt x="151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8" name="Freeform 201"/>
              <p:cNvSpPr>
                <a:spLocks/>
              </p:cNvSpPr>
              <p:nvPr/>
            </p:nvSpPr>
            <p:spPr bwMode="auto">
              <a:xfrm>
                <a:off x="739822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0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120" y="401"/>
                    </a:moveTo>
                    <a:lnTo>
                      <a:pt x="120" y="401"/>
                    </a:lnTo>
                    <a:cubicBezTo>
                      <a:pt x="114" y="401"/>
                      <a:pt x="108" y="400"/>
                      <a:pt x="102" y="396"/>
                    </a:cubicBezTo>
                    <a:cubicBezTo>
                      <a:pt x="38" y="354"/>
                      <a:pt x="0" y="282"/>
                      <a:pt x="0" y="203"/>
                    </a:cubicBezTo>
                    <a:cubicBezTo>
                      <a:pt x="0" y="125"/>
                      <a:pt x="38" y="53"/>
                      <a:pt x="102" y="11"/>
                    </a:cubicBezTo>
                    <a:cubicBezTo>
                      <a:pt x="117" y="0"/>
                      <a:pt x="138" y="5"/>
                      <a:pt x="148" y="20"/>
                    </a:cubicBezTo>
                    <a:cubicBezTo>
                      <a:pt x="158" y="35"/>
                      <a:pt x="154" y="56"/>
                      <a:pt x="139" y="66"/>
                    </a:cubicBezTo>
                    <a:cubicBezTo>
                      <a:pt x="94" y="96"/>
                      <a:pt x="67" y="147"/>
                      <a:pt x="67" y="203"/>
                    </a:cubicBezTo>
                    <a:cubicBezTo>
                      <a:pt x="67" y="259"/>
                      <a:pt x="94" y="310"/>
                      <a:pt x="139" y="340"/>
                    </a:cubicBezTo>
                    <a:cubicBezTo>
                      <a:pt x="154" y="350"/>
                      <a:pt x="158" y="371"/>
                      <a:pt x="148" y="386"/>
                    </a:cubicBezTo>
                    <a:cubicBezTo>
                      <a:pt x="142" y="396"/>
                      <a:pt x="131" y="401"/>
                      <a:pt x="120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49" name="Freeform 202"/>
              <p:cNvSpPr>
                <a:spLocks/>
              </p:cNvSpPr>
              <p:nvPr/>
            </p:nvSpPr>
            <p:spPr bwMode="auto">
              <a:xfrm>
                <a:off x="7809590" y="957263"/>
                <a:ext cx="110410" cy="373127"/>
              </a:xfrm>
              <a:custGeom>
                <a:avLst/>
                <a:gdLst>
                  <a:gd name="T0" fmla="*/ 2147483646 w 234"/>
                  <a:gd name="T1" fmla="*/ 2147483646 h 793"/>
                  <a:gd name="T2" fmla="*/ 2147483646 w 234"/>
                  <a:gd name="T3" fmla="*/ 2147483646 h 793"/>
                  <a:gd name="T4" fmla="*/ 2147483646 w 234"/>
                  <a:gd name="T5" fmla="*/ 2147483646 h 793"/>
                  <a:gd name="T6" fmla="*/ 2147483646 w 234"/>
                  <a:gd name="T7" fmla="*/ 2147483646 h 793"/>
                  <a:gd name="T8" fmla="*/ 2147483646 w 234"/>
                  <a:gd name="T9" fmla="*/ 2147483646 h 793"/>
                  <a:gd name="T10" fmla="*/ 2147483646 w 234"/>
                  <a:gd name="T11" fmla="*/ 2147483646 h 793"/>
                  <a:gd name="T12" fmla="*/ 2147483646 w 234"/>
                  <a:gd name="T13" fmla="*/ 2147483646 h 793"/>
                  <a:gd name="T14" fmla="*/ 2147483646 w 234"/>
                  <a:gd name="T15" fmla="*/ 2147483646 h 793"/>
                  <a:gd name="T16" fmla="*/ 2147483646 w 234"/>
                  <a:gd name="T17" fmla="*/ 2147483646 h 793"/>
                  <a:gd name="T18" fmla="*/ 2147483646 w 234"/>
                  <a:gd name="T19" fmla="*/ 2147483646 h 793"/>
                  <a:gd name="T20" fmla="*/ 2147483646 w 234"/>
                  <a:gd name="T21" fmla="*/ 2147483646 h 7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4"/>
                  <a:gd name="T34" fmla="*/ 0 h 793"/>
                  <a:gd name="T35" fmla="*/ 234 w 234"/>
                  <a:gd name="T36" fmla="*/ 793 h 79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4" h="793">
                    <a:moveTo>
                      <a:pt x="38" y="793"/>
                    </a:moveTo>
                    <a:lnTo>
                      <a:pt x="38" y="793"/>
                    </a:lnTo>
                    <a:cubicBezTo>
                      <a:pt x="28" y="793"/>
                      <a:pt x="19" y="789"/>
                      <a:pt x="12" y="781"/>
                    </a:cubicBezTo>
                    <a:cubicBezTo>
                      <a:pt x="0" y="768"/>
                      <a:pt x="2" y="746"/>
                      <a:pt x="16" y="734"/>
                    </a:cubicBezTo>
                    <a:cubicBezTo>
                      <a:pt x="112" y="651"/>
                      <a:pt x="167" y="529"/>
                      <a:pt x="167" y="398"/>
                    </a:cubicBezTo>
                    <a:cubicBezTo>
                      <a:pt x="167" y="268"/>
                      <a:pt x="112" y="145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5" y="0"/>
                      <a:pt x="59" y="12"/>
                    </a:cubicBezTo>
                    <a:cubicBezTo>
                      <a:pt x="170" y="107"/>
                      <a:pt x="234" y="248"/>
                      <a:pt x="234" y="398"/>
                    </a:cubicBezTo>
                    <a:cubicBezTo>
                      <a:pt x="234" y="548"/>
                      <a:pt x="170" y="689"/>
                      <a:pt x="59" y="785"/>
                    </a:cubicBezTo>
                    <a:cubicBezTo>
                      <a:pt x="53" y="790"/>
                      <a:pt x="45" y="793"/>
                      <a:pt x="38" y="793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0" name="Freeform 203"/>
              <p:cNvSpPr>
                <a:spLocks/>
              </p:cNvSpPr>
              <p:nvPr/>
            </p:nvSpPr>
            <p:spPr bwMode="auto">
              <a:xfrm>
                <a:off x="7740138" y="1005236"/>
                <a:ext cx="89040" cy="277180"/>
              </a:xfrm>
              <a:custGeom>
                <a:avLst/>
                <a:gdLst>
                  <a:gd name="T0" fmla="*/ 2147483646 w 188"/>
                  <a:gd name="T1" fmla="*/ 2147483646 h 591"/>
                  <a:gd name="T2" fmla="*/ 2147483646 w 188"/>
                  <a:gd name="T3" fmla="*/ 2147483646 h 591"/>
                  <a:gd name="T4" fmla="*/ 2147483646 w 188"/>
                  <a:gd name="T5" fmla="*/ 2147483646 h 591"/>
                  <a:gd name="T6" fmla="*/ 2147483646 w 188"/>
                  <a:gd name="T7" fmla="*/ 2147483646 h 591"/>
                  <a:gd name="T8" fmla="*/ 2147483646 w 188"/>
                  <a:gd name="T9" fmla="*/ 2147483646 h 591"/>
                  <a:gd name="T10" fmla="*/ 2147483646 w 188"/>
                  <a:gd name="T11" fmla="*/ 2147483646 h 591"/>
                  <a:gd name="T12" fmla="*/ 2147483646 w 188"/>
                  <a:gd name="T13" fmla="*/ 2147483646 h 591"/>
                  <a:gd name="T14" fmla="*/ 2147483646 w 188"/>
                  <a:gd name="T15" fmla="*/ 2147483646 h 591"/>
                  <a:gd name="T16" fmla="*/ 2147483646 w 188"/>
                  <a:gd name="T17" fmla="*/ 2147483646 h 591"/>
                  <a:gd name="T18" fmla="*/ 2147483646 w 188"/>
                  <a:gd name="T19" fmla="*/ 2147483646 h 591"/>
                  <a:gd name="T20" fmla="*/ 2147483646 w 188"/>
                  <a:gd name="T21" fmla="*/ 2147483646 h 5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8"/>
                  <a:gd name="T34" fmla="*/ 0 h 591"/>
                  <a:gd name="T35" fmla="*/ 188 w 188"/>
                  <a:gd name="T36" fmla="*/ 591 h 5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8" h="591">
                    <a:moveTo>
                      <a:pt x="38" y="591"/>
                    </a:moveTo>
                    <a:lnTo>
                      <a:pt x="38" y="591"/>
                    </a:lnTo>
                    <a:cubicBezTo>
                      <a:pt x="28" y="591"/>
                      <a:pt x="19" y="587"/>
                      <a:pt x="12" y="579"/>
                    </a:cubicBezTo>
                    <a:cubicBezTo>
                      <a:pt x="0" y="565"/>
                      <a:pt x="2" y="544"/>
                      <a:pt x="16" y="532"/>
                    </a:cubicBezTo>
                    <a:cubicBezTo>
                      <a:pt x="83" y="474"/>
                      <a:pt x="121" y="388"/>
                      <a:pt x="121" y="297"/>
                    </a:cubicBezTo>
                    <a:cubicBezTo>
                      <a:pt x="121" y="206"/>
                      <a:pt x="83" y="120"/>
                      <a:pt x="16" y="63"/>
                    </a:cubicBezTo>
                    <a:cubicBezTo>
                      <a:pt x="2" y="51"/>
                      <a:pt x="0" y="29"/>
                      <a:pt x="12" y="16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41" y="83"/>
                      <a:pt x="188" y="187"/>
                      <a:pt x="188" y="297"/>
                    </a:cubicBezTo>
                    <a:cubicBezTo>
                      <a:pt x="188" y="408"/>
                      <a:pt x="141" y="512"/>
                      <a:pt x="59" y="582"/>
                    </a:cubicBezTo>
                    <a:cubicBezTo>
                      <a:pt x="53" y="588"/>
                      <a:pt x="45" y="591"/>
                      <a:pt x="38" y="59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1" name="Freeform 204"/>
              <p:cNvSpPr>
                <a:spLocks/>
              </p:cNvSpPr>
              <p:nvPr/>
            </p:nvSpPr>
            <p:spPr bwMode="auto">
              <a:xfrm>
                <a:off x="7665344" y="1049656"/>
                <a:ext cx="74794" cy="188340"/>
              </a:xfrm>
              <a:custGeom>
                <a:avLst/>
                <a:gdLst>
                  <a:gd name="T0" fmla="*/ 2147483646 w 158"/>
                  <a:gd name="T1" fmla="*/ 2147483646 h 401"/>
                  <a:gd name="T2" fmla="*/ 2147483646 w 158"/>
                  <a:gd name="T3" fmla="*/ 2147483646 h 401"/>
                  <a:gd name="T4" fmla="*/ 2147483646 w 158"/>
                  <a:gd name="T5" fmla="*/ 2147483646 h 401"/>
                  <a:gd name="T6" fmla="*/ 2147483646 w 158"/>
                  <a:gd name="T7" fmla="*/ 2147483646 h 401"/>
                  <a:gd name="T8" fmla="*/ 2147483646 w 158"/>
                  <a:gd name="T9" fmla="*/ 2147483646 h 401"/>
                  <a:gd name="T10" fmla="*/ 2147483646 w 158"/>
                  <a:gd name="T11" fmla="*/ 2147483646 h 401"/>
                  <a:gd name="T12" fmla="*/ 2147483646 w 158"/>
                  <a:gd name="T13" fmla="*/ 2147483646 h 401"/>
                  <a:gd name="T14" fmla="*/ 2147483646 w 158"/>
                  <a:gd name="T15" fmla="*/ 2147483646 h 401"/>
                  <a:gd name="T16" fmla="*/ 2147483646 w 158"/>
                  <a:gd name="T17" fmla="*/ 2147483646 h 401"/>
                  <a:gd name="T18" fmla="*/ 2147483646 w 158"/>
                  <a:gd name="T19" fmla="*/ 2147483646 h 401"/>
                  <a:gd name="T20" fmla="*/ 2147483646 w 158"/>
                  <a:gd name="T21" fmla="*/ 2147483646 h 40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8"/>
                  <a:gd name="T34" fmla="*/ 0 h 401"/>
                  <a:gd name="T35" fmla="*/ 158 w 158"/>
                  <a:gd name="T36" fmla="*/ 401 h 40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8" h="401">
                    <a:moveTo>
                      <a:pt x="38" y="401"/>
                    </a:moveTo>
                    <a:lnTo>
                      <a:pt x="38" y="401"/>
                    </a:lnTo>
                    <a:cubicBezTo>
                      <a:pt x="27" y="401"/>
                      <a:pt x="17" y="396"/>
                      <a:pt x="10" y="386"/>
                    </a:cubicBezTo>
                    <a:cubicBezTo>
                      <a:pt x="0" y="371"/>
                      <a:pt x="4" y="350"/>
                      <a:pt x="20" y="340"/>
                    </a:cubicBezTo>
                    <a:cubicBezTo>
                      <a:pt x="65" y="310"/>
                      <a:pt x="92" y="259"/>
                      <a:pt x="92" y="203"/>
                    </a:cubicBezTo>
                    <a:cubicBezTo>
                      <a:pt x="92" y="147"/>
                      <a:pt x="65" y="96"/>
                      <a:pt x="20" y="66"/>
                    </a:cubicBezTo>
                    <a:cubicBezTo>
                      <a:pt x="4" y="56"/>
                      <a:pt x="0" y="35"/>
                      <a:pt x="10" y="20"/>
                    </a:cubicBezTo>
                    <a:cubicBezTo>
                      <a:pt x="21" y="5"/>
                      <a:pt x="41" y="0"/>
                      <a:pt x="57" y="11"/>
                    </a:cubicBezTo>
                    <a:cubicBezTo>
                      <a:pt x="120" y="53"/>
                      <a:pt x="158" y="125"/>
                      <a:pt x="158" y="203"/>
                    </a:cubicBezTo>
                    <a:cubicBezTo>
                      <a:pt x="158" y="282"/>
                      <a:pt x="120" y="354"/>
                      <a:pt x="56" y="396"/>
                    </a:cubicBezTo>
                    <a:cubicBezTo>
                      <a:pt x="51" y="400"/>
                      <a:pt x="44" y="401"/>
                      <a:pt x="38" y="401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2" name="Freeform 205"/>
              <p:cNvSpPr>
                <a:spLocks/>
              </p:cNvSpPr>
              <p:nvPr/>
            </p:nvSpPr>
            <p:spPr bwMode="auto">
              <a:xfrm>
                <a:off x="7471237" y="1349934"/>
                <a:ext cx="183422" cy="31982"/>
              </a:xfrm>
              <a:custGeom>
                <a:avLst/>
                <a:gdLst>
                  <a:gd name="T0" fmla="*/ 2147483646 w 392"/>
                  <a:gd name="T1" fmla="*/ 2147483646 h 67"/>
                  <a:gd name="T2" fmla="*/ 2147483646 w 392"/>
                  <a:gd name="T3" fmla="*/ 2147483646 h 67"/>
                  <a:gd name="T4" fmla="*/ 2147483646 w 392"/>
                  <a:gd name="T5" fmla="*/ 2147483646 h 67"/>
                  <a:gd name="T6" fmla="*/ 0 w 392"/>
                  <a:gd name="T7" fmla="*/ 2147483646 h 67"/>
                  <a:gd name="T8" fmla="*/ 2147483646 w 392"/>
                  <a:gd name="T9" fmla="*/ 0 h 67"/>
                  <a:gd name="T10" fmla="*/ 2147483646 w 392"/>
                  <a:gd name="T11" fmla="*/ 0 h 67"/>
                  <a:gd name="T12" fmla="*/ 2147483646 w 392"/>
                  <a:gd name="T13" fmla="*/ 2147483646 h 67"/>
                  <a:gd name="T14" fmla="*/ 2147483646 w 392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92"/>
                  <a:gd name="T25" fmla="*/ 0 h 67"/>
                  <a:gd name="T26" fmla="*/ 392 w 392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92" h="67">
                    <a:moveTo>
                      <a:pt x="358" y="67"/>
                    </a:moveTo>
                    <a:lnTo>
                      <a:pt x="358" y="67"/>
                    </a:lnTo>
                    <a:lnTo>
                      <a:pt x="34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358" y="0"/>
                    </a:lnTo>
                    <a:cubicBezTo>
                      <a:pt x="377" y="0"/>
                      <a:pt x="392" y="15"/>
                      <a:pt x="392" y="34"/>
                    </a:cubicBezTo>
                    <a:cubicBezTo>
                      <a:pt x="392" y="52"/>
                      <a:pt x="377" y="67"/>
                      <a:pt x="358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3" name="Freeform 206"/>
              <p:cNvSpPr>
                <a:spLocks/>
              </p:cNvSpPr>
              <p:nvPr/>
            </p:nvSpPr>
            <p:spPr bwMode="auto">
              <a:xfrm>
                <a:off x="7603016" y="1504516"/>
                <a:ext cx="119314" cy="31982"/>
              </a:xfrm>
              <a:custGeom>
                <a:avLst/>
                <a:gdLst>
                  <a:gd name="T0" fmla="*/ 2147483646 w 255"/>
                  <a:gd name="T1" fmla="*/ 2147483646 h 67"/>
                  <a:gd name="T2" fmla="*/ 2147483646 w 255"/>
                  <a:gd name="T3" fmla="*/ 2147483646 h 67"/>
                  <a:gd name="T4" fmla="*/ 2147483646 w 255"/>
                  <a:gd name="T5" fmla="*/ 2147483646 h 67"/>
                  <a:gd name="T6" fmla="*/ 0 w 255"/>
                  <a:gd name="T7" fmla="*/ 2147483646 h 67"/>
                  <a:gd name="T8" fmla="*/ 2147483646 w 255"/>
                  <a:gd name="T9" fmla="*/ 0 h 67"/>
                  <a:gd name="T10" fmla="*/ 2147483646 w 255"/>
                  <a:gd name="T11" fmla="*/ 0 h 67"/>
                  <a:gd name="T12" fmla="*/ 2147483646 w 255"/>
                  <a:gd name="T13" fmla="*/ 2147483646 h 67"/>
                  <a:gd name="T14" fmla="*/ 2147483646 w 25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5"/>
                  <a:gd name="T25" fmla="*/ 0 h 67"/>
                  <a:gd name="T26" fmla="*/ 255 w 25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5" h="67">
                    <a:moveTo>
                      <a:pt x="221" y="67"/>
                    </a:moveTo>
                    <a:lnTo>
                      <a:pt x="22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21" y="0"/>
                    </a:lnTo>
                    <a:cubicBezTo>
                      <a:pt x="240" y="0"/>
                      <a:pt x="255" y="15"/>
                      <a:pt x="255" y="34"/>
                    </a:cubicBezTo>
                    <a:cubicBezTo>
                      <a:pt x="255" y="52"/>
                      <a:pt x="240" y="67"/>
                      <a:pt x="221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4" name="Freeform 207"/>
              <p:cNvSpPr>
                <a:spLocks/>
              </p:cNvSpPr>
              <p:nvPr/>
            </p:nvSpPr>
            <p:spPr bwMode="auto">
              <a:xfrm>
                <a:off x="7403567" y="1504516"/>
                <a:ext cx="131779" cy="31982"/>
              </a:xfrm>
              <a:custGeom>
                <a:avLst/>
                <a:gdLst>
                  <a:gd name="T0" fmla="*/ 2147483646 w 279"/>
                  <a:gd name="T1" fmla="*/ 2147483646 h 67"/>
                  <a:gd name="T2" fmla="*/ 2147483646 w 279"/>
                  <a:gd name="T3" fmla="*/ 2147483646 h 67"/>
                  <a:gd name="T4" fmla="*/ 2147483646 w 279"/>
                  <a:gd name="T5" fmla="*/ 2147483646 h 67"/>
                  <a:gd name="T6" fmla="*/ 0 w 279"/>
                  <a:gd name="T7" fmla="*/ 2147483646 h 67"/>
                  <a:gd name="T8" fmla="*/ 2147483646 w 279"/>
                  <a:gd name="T9" fmla="*/ 0 h 67"/>
                  <a:gd name="T10" fmla="*/ 2147483646 w 279"/>
                  <a:gd name="T11" fmla="*/ 0 h 67"/>
                  <a:gd name="T12" fmla="*/ 2147483646 w 279"/>
                  <a:gd name="T13" fmla="*/ 2147483646 h 67"/>
                  <a:gd name="T14" fmla="*/ 2147483646 w 279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79"/>
                  <a:gd name="T25" fmla="*/ 0 h 67"/>
                  <a:gd name="T26" fmla="*/ 279 w 279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79" h="67">
                    <a:moveTo>
                      <a:pt x="245" y="67"/>
                    </a:moveTo>
                    <a:lnTo>
                      <a:pt x="245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45" y="0"/>
                    </a:lnTo>
                    <a:cubicBezTo>
                      <a:pt x="264" y="0"/>
                      <a:pt x="279" y="15"/>
                      <a:pt x="279" y="34"/>
                    </a:cubicBezTo>
                    <a:cubicBezTo>
                      <a:pt x="279" y="52"/>
                      <a:pt x="264" y="67"/>
                      <a:pt x="245" y="67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5" name="Freeform 208"/>
              <p:cNvSpPr>
                <a:spLocks/>
              </p:cNvSpPr>
              <p:nvPr/>
            </p:nvSpPr>
            <p:spPr bwMode="auto">
              <a:xfrm>
                <a:off x="7480140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56" name="Freeform 209"/>
              <p:cNvSpPr>
                <a:spLocks/>
              </p:cNvSpPr>
              <p:nvPr/>
            </p:nvSpPr>
            <p:spPr bwMode="auto">
              <a:xfrm>
                <a:off x="7579865" y="1488524"/>
                <a:ext cx="65890" cy="63965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8"/>
                      <a:pt x="0" y="70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70"/>
                    </a:cubicBezTo>
                    <a:cubicBezTo>
                      <a:pt x="139" y="108"/>
                      <a:pt x="108" y="139"/>
                      <a:pt x="70" y="139"/>
                    </a:cubicBezTo>
                    <a:close/>
                  </a:path>
                </a:pathLst>
              </a:custGeom>
              <a:grpFill/>
              <a:ln w="0">
                <a:solidFill>
                  <a:srgbClr val="666666">
                    <a:lumMod val="85000"/>
                  </a:srgb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defPPr>
                  <a:defRPr lang="en-US"/>
                </a:defPPr>
                <a:lvl1pPr marL="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40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7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718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957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196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43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675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913" algn="l" defTabSz="914478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 pitchFamily="34" charset="0"/>
                  <a:ea typeface="黑体" panose="02010609060101010101" pitchFamily="49" charset="-122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4888" y="2458618"/>
              <a:ext cx="525814" cy="298517"/>
            </a:xfrm>
            <a:prstGeom prst="rect">
              <a:avLst/>
            </a:prstGeom>
          </p:spPr>
        </p:pic>
        <p:pic>
          <p:nvPicPr>
            <p:cNvPr id="31" name="Picture 4" descr="https://xyi-web.oss-cn-hangzhou.aliyuncs.com/website-otherInfo/download/picture/%E5%A4%9A%E6%97%8B%E7%BF%BC%E6%97%A0%E4%BA%BA%E6%9C%BATR7S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2373" y="2337245"/>
              <a:ext cx="467139" cy="289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https://xyi-web.oss-cn-hangzhou.aliyuncs.com/website-otherInfo/download/picture/%E5%A4%9A%E6%97%8B%E7%BF%BC%E6%97%A0%E4%BA%BA%E6%9C%BATR7S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4287" y="2913358"/>
              <a:ext cx="549435" cy="340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7715" y="4122147"/>
              <a:ext cx="401376" cy="401376"/>
            </a:xfrm>
            <a:prstGeom prst="rect">
              <a:avLst/>
            </a:prstGeom>
          </p:spPr>
        </p:pic>
        <p:cxnSp>
          <p:nvCxnSpPr>
            <p:cNvPr id="34" name="直接箭头连接符 33"/>
            <p:cNvCxnSpPr/>
            <p:nvPr/>
          </p:nvCxnSpPr>
          <p:spPr>
            <a:xfrm flipH="1" flipV="1">
              <a:off x="5799930" y="2864164"/>
              <a:ext cx="411231" cy="1439526"/>
            </a:xfrm>
            <a:prstGeom prst="straightConnector1">
              <a:avLst/>
            </a:prstGeom>
            <a:noFill/>
            <a:ln w="6350" cap="flat" cmpd="sng" algn="ctr">
              <a:solidFill>
                <a:srgbClr val="666666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5" name="直接箭头连接符 34"/>
            <p:cNvCxnSpPr/>
            <p:nvPr/>
          </p:nvCxnSpPr>
          <p:spPr>
            <a:xfrm flipV="1">
              <a:off x="3918050" y="2856660"/>
              <a:ext cx="1721730" cy="1147249"/>
            </a:xfrm>
            <a:prstGeom prst="straightConnector1">
              <a:avLst/>
            </a:prstGeom>
            <a:noFill/>
            <a:ln w="6350" cap="flat" cmpd="sng" algn="ctr">
              <a:solidFill>
                <a:srgbClr val="666666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6" name="直接箭头连接符 35"/>
            <p:cNvCxnSpPr/>
            <p:nvPr/>
          </p:nvCxnSpPr>
          <p:spPr>
            <a:xfrm flipH="1" flipV="1">
              <a:off x="3611838" y="3339600"/>
              <a:ext cx="146062" cy="660985"/>
            </a:xfrm>
            <a:prstGeom prst="straightConnector1">
              <a:avLst/>
            </a:prstGeom>
            <a:noFill/>
            <a:ln w="6350" cap="flat" cmpd="sng" algn="ctr">
              <a:solidFill>
                <a:srgbClr val="666666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1586" y="3775643"/>
              <a:ext cx="579448" cy="431257"/>
            </a:xfrm>
            <a:prstGeom prst="rect">
              <a:avLst/>
            </a:prstGeom>
          </p:spPr>
        </p:pic>
        <p:cxnSp>
          <p:nvCxnSpPr>
            <p:cNvPr id="38" name="直接箭头连接符 37"/>
            <p:cNvCxnSpPr/>
            <p:nvPr/>
          </p:nvCxnSpPr>
          <p:spPr>
            <a:xfrm flipV="1">
              <a:off x="2790539" y="3326783"/>
              <a:ext cx="642857" cy="1009880"/>
            </a:xfrm>
            <a:prstGeom prst="straightConnector1">
              <a:avLst/>
            </a:prstGeom>
            <a:noFill/>
            <a:ln w="6350" cap="flat" cmpd="sng" algn="ctr">
              <a:solidFill>
                <a:srgbClr val="666666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9" name="直接箭头连接符 38"/>
            <p:cNvCxnSpPr/>
            <p:nvPr/>
          </p:nvCxnSpPr>
          <p:spPr>
            <a:xfrm flipV="1">
              <a:off x="2762696" y="2856660"/>
              <a:ext cx="119850" cy="1486457"/>
            </a:xfrm>
            <a:prstGeom prst="straightConnector1">
              <a:avLst/>
            </a:prstGeom>
            <a:noFill/>
            <a:ln w="6350" cap="flat" cmpd="sng" algn="ctr">
              <a:solidFill>
                <a:srgbClr val="666666">
                  <a:lumMod val="75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1668" y="2328984"/>
              <a:ext cx="226718" cy="22671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9512" y="2241626"/>
              <a:ext cx="240170" cy="24017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6047" y="2781935"/>
              <a:ext cx="240170" cy="240170"/>
            </a:xfrm>
            <a:prstGeom prst="rect">
              <a:avLst/>
            </a:prstGeom>
          </p:spPr>
        </p:pic>
      </p:grpSp>
      <p:pic>
        <p:nvPicPr>
          <p:cNvPr id="85" name="图片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57089" y="2192993"/>
            <a:ext cx="1197824" cy="644108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438182" y="1449532"/>
            <a:ext cx="11341068" cy="4682852"/>
            <a:chOff x="438182" y="1449532"/>
            <a:chExt cx="10926632" cy="4682852"/>
          </a:xfrm>
        </p:grpSpPr>
        <p:sp>
          <p:nvSpPr>
            <p:cNvPr id="87" name="矩形 86"/>
            <p:cNvSpPr/>
            <p:nvPr/>
          </p:nvSpPr>
          <p:spPr>
            <a:xfrm>
              <a:off x="438182" y="1449533"/>
              <a:ext cx="5282571" cy="46828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5825753" y="1449532"/>
              <a:ext cx="5539061" cy="46828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1C8ADD35-1F7B-47B8-A6D1-583FE5550DDF}"/>
              </a:ext>
            </a:extLst>
          </p:cNvPr>
          <p:cNvSpPr/>
          <p:nvPr/>
        </p:nvSpPr>
        <p:spPr>
          <a:xfrm>
            <a:off x="516943" y="1477684"/>
            <a:ext cx="5323613" cy="135421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Requirements: 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From Police: Protect the safety in public areas, especially important places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From Commercial: Prevent UAVs Invading from causing accident and 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stealing confidential information</a:t>
            </a:r>
            <a:endParaRPr lang="zh-CN" altLang="en-US" sz="1400" dirty="0">
              <a:solidFill>
                <a:srgbClr val="1D1D1A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1C8ADD35-1F7B-47B8-A6D1-583FE5550DDF}"/>
              </a:ext>
            </a:extLst>
          </p:cNvPr>
          <p:cNvSpPr/>
          <p:nvPr/>
        </p:nvSpPr>
        <p:spPr>
          <a:xfrm>
            <a:off x="516943" y="3791056"/>
            <a:ext cx="5337054" cy="178510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Calibri" panose="020F0502020204030204" pitchFamily="34" charset="0"/>
                <a:ea typeface="方正兰亭黑简体" panose="02000000000000000000" pitchFamily="2" charset="-122"/>
                <a:cs typeface="Calibri" panose="020F0502020204030204" pitchFamily="34" charset="0"/>
                <a:sym typeface="+mn-lt"/>
              </a:rPr>
              <a:t>Market: 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China: The total markets for Anti-drone from 2020 to 2025 will reach </a:t>
            </a:r>
            <a:r>
              <a:rPr lang="zh-CN" altLang="en-US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￥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33 billion, and touchable UAV detection market will be </a:t>
            </a:r>
            <a:r>
              <a:rPr lang="zh-CN" altLang="en-US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￥ 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16 billion.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DRONE INDUSTRY INSIGHTS 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(Germany): Anti-Drone market $6.6 billion by 2024, CAGR 41.4%, will reach $50 billion by 2030. The touchable UAV detection market will reach 12 billion by 2030</a:t>
            </a:r>
            <a:endParaRPr lang="zh-CN" altLang="en-US" sz="1200" dirty="0">
              <a:solidFill>
                <a:srgbClr val="1D1D1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5875" y="2908463"/>
            <a:ext cx="1194180" cy="697043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98526" y="2900277"/>
            <a:ext cx="1145111" cy="702703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861" y="2906979"/>
            <a:ext cx="1162750" cy="702703"/>
          </a:xfrm>
          <a:prstGeom prst="rect">
            <a:avLst/>
          </a:pr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1135766" y="3583296"/>
            <a:ext cx="107439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Stadium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2759608" y="3581083"/>
            <a:ext cx="107439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Celebration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A6CB60AA-BECA-4B0D-81AB-6C3774AC4086}"/>
              </a:ext>
            </a:extLst>
          </p:cNvPr>
          <p:cNvSpPr/>
          <p:nvPr/>
        </p:nvSpPr>
        <p:spPr>
          <a:xfrm>
            <a:off x="4345989" y="3592462"/>
            <a:ext cx="107439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+mn-lt"/>
              </a:rPr>
              <a:t>Enterprises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C5E87CA0-C912-48B9-9B72-A30E4AA27EA6}"/>
              </a:ext>
            </a:extLst>
          </p:cNvPr>
          <p:cNvSpPr/>
          <p:nvPr/>
        </p:nvSpPr>
        <p:spPr>
          <a:xfrm>
            <a:off x="4218252" y="5688418"/>
            <a:ext cx="15936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200" kern="0" noProof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Source: from Internet </a:t>
            </a:r>
            <a:endParaRPr kumimoji="0" lang="zh-CN" alt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50559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17058</TotalTime>
  <Words>1143</Words>
  <Application>Microsoft Office PowerPoint</Application>
  <PresentationFormat>Custom</PresentationFormat>
  <Paragraphs>195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5" baseType="lpstr">
      <vt:lpstr>微软雅黑</vt:lpstr>
      <vt:lpstr>微软雅黑</vt:lpstr>
      <vt:lpstr>ＭＳ Ｐゴシック</vt:lpstr>
      <vt:lpstr>宋体</vt:lpstr>
      <vt:lpstr>.AppleSystemUIFont</vt:lpstr>
      <vt:lpstr>Arial</vt:lpstr>
      <vt:lpstr>Calibri</vt:lpstr>
      <vt:lpstr>等线</vt:lpstr>
      <vt:lpstr>Gotham Book</vt:lpstr>
      <vt:lpstr>Monotype Sorts</vt:lpstr>
      <vt:lpstr>MS Mincho</vt:lpstr>
      <vt:lpstr>黑体</vt:lpstr>
      <vt:lpstr>Times New Roman</vt:lpstr>
      <vt:lpstr>Wingdings</vt:lpstr>
      <vt:lpstr>方正兰亭黑简体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Huawei_20230519</cp:lastModifiedBy>
  <cp:revision>311</cp:revision>
  <dcterms:created xsi:type="dcterms:W3CDTF">2020-08-28T08:44:19Z</dcterms:created>
  <dcterms:modified xsi:type="dcterms:W3CDTF">2023-05-31T08:49:45Z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(3)96fr11m8V2U96pYpMIHA5bpMNI+e/r7/aSVrqmCeM7c6aG55NUJDUqVthK5yrCUnFnFUycqu
XLIYklC4p4b/P5mfbpbraz/+x3RLvBcwjk7KRoqAbUZiY02OauHJwwTC6VnXmF8vGLI6rPpy
vFsOTERs1jqFTyygLRRoWDX7Ez5dx9jCJHJWon9C1HeBKbeWxLO/60sCx4vLlWHi/AXCCNVo
IAkjXAzAkKJA8cVRRt</vt:lpwstr>
  </property>
  <property fmtid="{D5CDD505-2E9C-101B-9397-08002B2CF9AE}" pid="3" name="_2015_ms_pID_7253431">
    <vt:lpwstr>M9n7rYEFkMdKzSYnfyGPkG1u4ya7WS06jcoRwArva3RrcXH9/AB25U
Fl2xj4Nn3fi+Nc3uzmcmGpV6H5TAb3GT0PQYmJ5Us8Nq2x47/Bhww1zuNVgmBV4S4BDfTgrO
Ynngs00cMJWtVhyY+zaMRSFmwl4oq0NoVXKwcbmIoTv5OOnJUFMFBxvpkzdaEIxsgspSYiWB
tMKpmzsc92JP+6xTbEQXzzDHMbQ4PbryDzLu</vt:lpwstr>
  </property>
  <property fmtid="{D5CDD505-2E9C-101B-9397-08002B2CF9AE}" pid="4" name="_2015_ms_pID_7253432">
    <vt:lpwstr>pg==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1681198074</vt:lpwstr>
  </property>
</Properties>
</file>