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D097-C83D-D3D6-A4F3-06603BED0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F647B4-A48D-9DD2-7A8F-198A5FCE4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790D8-88C6-C93B-FDA2-45DF88967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1F92C-83BD-25D9-27B4-72192086A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57D7C-C4D0-7C0E-C1C5-26500B216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66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63EB9-02D5-4C9A-53F5-694F5C17E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00176C-57CF-9385-1CA3-F2E9F01C23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FAFB5-72F9-9CBE-8AA4-C1AFFBA1A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ABD21-8D7E-1AB1-B647-D32F324B7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965B3-8F68-0356-7E7E-8D26A57CC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45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EA26E4-EEDE-BD6B-F4EE-860A0C55E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4AD031-131E-561F-7711-9C8739022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CA509-4B24-A4D0-E44D-5D000F16F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4111C-C2FD-4F1D-3F31-642E21ED3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80B00-5E22-FDCC-3847-C6C8BC56B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95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3E432-FB30-61D7-5B13-1B38DB531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9DDFC-4FD9-D20C-2C12-57C84E7FA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49D74-8053-2261-6DCF-537C8AD9A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D6AE6-0222-94A7-40A5-5909A85B7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564CB-1A38-AEBB-B3E3-41F895CF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97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9456B-8DF9-BABD-F81B-5ACA9DFD0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CB99B-6FEA-EE5E-2AF9-523C19FC9A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88CE1-9732-A01F-2ABD-697B0F00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B4A20-FC39-2CCD-3F10-72869E871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D2BF9-60AB-6D64-021B-9F157598E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1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FF97B-DD24-1942-8E44-681DF1DF6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EEEF-754F-8FFB-1086-51288DF983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BE521-9F70-747F-2A3E-17D4C1FDF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18FC94-C99C-FC95-7DAA-D3F4918AE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C220C-32EE-8F52-ADB7-5CC91A3AE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8C868D-B665-DDA7-16B2-068F7C0D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3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19FA2-BCE0-5D02-F575-ED64CA3C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65EB8-7C8E-8471-65A8-C0257F2E4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5F9920-0DE6-98DD-D254-27404EDFCE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6E98C2-0B83-34E6-BFDA-3E72EA5541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DE4A4-669A-22AF-D4CF-532B8822F0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521443-BCCA-14AB-1947-0404B26A7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7DF2DB-7B9B-EABA-71C8-C484931EC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136E66-5E62-BE5D-7665-AB8864637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79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5AAED-B789-B797-B149-2ED6D7766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8208E7-704E-E7ED-9DD6-9D92FC4AF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635BC9-8B3E-CA74-0118-0BE5783A5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CDE7A-52EC-B293-EE34-6A4215F9B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39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96B9B6-31F9-F731-CDC8-A209D2AF4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572F9-A78E-6785-2213-80849A7B2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A77D2-BAFC-CE1C-B2F6-4680057F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71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E879C-EABD-C784-63AF-E141ABC76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C5996-137A-493A-1D88-D864422678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4AE97-4BD2-EFE4-1455-C63F5AD4B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AA53F-023B-D0FC-6144-B17D922DE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06CE45-547E-AA95-70A3-04525A25F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660F3-5B57-ECBE-75EA-FF2E97F93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5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A4140-510C-338A-6DAF-BF8D6BD91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77A5AC-C7BB-E6F8-A5CD-459D5C8CE0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7C04E1-6A0B-686B-A323-7326252596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CFC40-8129-6814-B05E-2902A7A4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27EC5-5689-1D0B-C4E7-37509C6A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CEF9A-B50D-28E2-95A1-D92509181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41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1ADF47-2B3C-04C4-7C13-ED567EEE3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DB683D-7B99-7A85-9FE4-66AE51DAB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7B99D-1F99-1262-1F31-31C58B48B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32B9-65CA-478F-8452-5022F8DA2BB4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5714A-CB71-58A9-AE0B-6A333A809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49945-0B5D-D9ED-F225-14E967379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48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2C9A2-4463-D86A-786B-372132973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846" y="2190628"/>
            <a:ext cx="9144000" cy="2387600"/>
          </a:xfrm>
        </p:spPr>
        <p:txBody>
          <a:bodyPr/>
          <a:lstStyle/>
          <a:p>
            <a:r>
              <a:rPr lang="en-US" dirty="0"/>
              <a:t>RRM enhancements in NR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2170EE-B071-A4A6-65EC-FF7891F6DD41}"/>
              </a:ext>
            </a:extLst>
          </p:cNvPr>
          <p:cNvSpPr txBox="1"/>
          <p:nvPr/>
        </p:nvSpPr>
        <p:spPr>
          <a:xfrm>
            <a:off x="137380" y="235022"/>
            <a:ext cx="1160914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3GPP TSG RAN Rel-19 workshop						</a:t>
            </a:r>
            <a:r>
              <a:rPr lang="en-US"/>
              <a:t>	 RWS-230159</a:t>
            </a:r>
            <a:endParaRPr lang="en-US" dirty="0"/>
          </a:p>
          <a:p>
            <a:r>
              <a:rPr lang="en-US" dirty="0"/>
              <a:t>Taipei, Taiwan, June 15 - 16, 2023</a:t>
            </a:r>
          </a:p>
          <a:p>
            <a:r>
              <a:rPr lang="en-US" dirty="0"/>
              <a:t>Agenda Item: 6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Title: Proposals for RRM enhancements in NR</a:t>
            </a:r>
          </a:p>
          <a:p>
            <a:r>
              <a:rPr lang="en-US" dirty="0"/>
              <a:t>Document for: Information</a:t>
            </a:r>
          </a:p>
        </p:txBody>
      </p:sp>
    </p:spTree>
    <p:extLst>
      <p:ext uri="{BB962C8B-B14F-4D97-AF65-F5344CB8AC3E}">
        <p14:creationId xmlns:p14="http://schemas.microsoft.com/office/powerpoint/2010/main" val="2434227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7720B-68FB-1301-4033-8B68F7045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49705-F047-B731-E728-FBFE344BA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FR2 Layer-3 measurement delay reduction</a:t>
            </a:r>
          </a:p>
          <a:p>
            <a:r>
              <a:rPr lang="en-US" dirty="0"/>
              <a:t>UE power saving enhancements</a:t>
            </a:r>
          </a:p>
        </p:txBody>
      </p:sp>
    </p:spTree>
    <p:extLst>
      <p:ext uri="{BB962C8B-B14F-4D97-AF65-F5344CB8AC3E}">
        <p14:creationId xmlns:p14="http://schemas.microsoft.com/office/powerpoint/2010/main" val="80162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570C-7006-91A9-C815-B2087C0C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7298"/>
            <a:ext cx="10451123" cy="1063625"/>
          </a:xfrm>
        </p:spPr>
        <p:txBody>
          <a:bodyPr/>
          <a:lstStyle/>
          <a:p>
            <a:r>
              <a:rPr lang="en-US" dirty="0"/>
              <a:t>FR2 Layer-3 measurement delay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ABFA-A0FD-5A8B-DAF6-809EE705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226" y="1478328"/>
            <a:ext cx="7942291" cy="5051060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7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Justification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FR2 measurement delay for layer-3 measurements (e.g. cell search, RSRP/RSRQ/SINR period) is much longer than in FR1 due to UE RX beam sweeping.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Rel-18 work on FR2 delay reduction is limited to </a:t>
            </a:r>
            <a:r>
              <a:rPr kumimoji="0" lang="en-US" sz="15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SCell</a:t>
            </a: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 activation.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FR2 measurement delay increases execution of mobility procedures which rely on Layer-3 measurements.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Longer measurement delay causes more scheduling restriction resulting in throughput loss. 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Wide range of UEs are expected to support simultaneous reception of reference signals (e.g. SSB, CSI-RS) from multiple beams and cells by means of utilizing multi-Rx chain/multi-panel implementation.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7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Objectives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FR2 measurement delay reduction for layer-3 measurements [RAN4]</a:t>
            </a:r>
          </a:p>
          <a:p>
            <a:pPr marL="543220" marR="0" lvl="2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Identify cases where FR2 delay can be reduced at least for the following layer-3 measurements (intra/inter-frequency/inter-RAT NR/CA/DC) applicable in all the relevant RRC states: RRC Idle, RRC inactive and RRC connected states:</a:t>
            </a:r>
          </a:p>
          <a:p>
            <a:pPr marL="723220" marR="0" lvl="3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RRC idle/inactive: cell re-selection, including idle mode CA/DC measurements etc.</a:t>
            </a:r>
          </a:p>
          <a:p>
            <a:pPr marL="723220" marR="0" lvl="3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RRC connected: RLM, beam management/link recovery procedure, cell search, RSRP/RSRQ/SINR, SSB index acquisition, CGI reading etc.</a:t>
            </a:r>
          </a:p>
          <a:p>
            <a:pPr marL="543220" marR="0" lvl="2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reduced measured delay requirements for the identified cases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if needed, signaling enhancement for the UE to meet the reduced FR2 delay requirements [RAN4, RAN2]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RRM performance requirements including test cases for the above core requirements [RAN4].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C78808A-6FAB-2AE0-E3B5-57A5FD6AFC07}"/>
              </a:ext>
            </a:extLst>
          </p:cNvPr>
          <p:cNvGrpSpPr/>
          <p:nvPr/>
        </p:nvGrpSpPr>
        <p:grpSpPr>
          <a:xfrm>
            <a:off x="8540874" y="2186584"/>
            <a:ext cx="3374901" cy="3430989"/>
            <a:chOff x="8540874" y="2186584"/>
            <a:chExt cx="3374901" cy="3430989"/>
          </a:xfrm>
        </p:grpSpPr>
        <p:pic>
          <p:nvPicPr>
            <p:cNvPr id="6" name="Graphic 5" descr="Cell Tower">
              <a:extLst>
                <a:ext uri="{FF2B5EF4-FFF2-40B4-BE49-F238E27FC236}">
                  <a16:creationId xmlns:a16="http://schemas.microsoft.com/office/drawing/2014/main" id="{9A85C63D-AAA2-FD39-9A1B-9B7482D0A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19839" y="4164613"/>
              <a:ext cx="426941" cy="54924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C6CAAF-1660-D79C-9DAB-78740A90D1FF}"/>
                </a:ext>
              </a:extLst>
            </p:cNvPr>
            <p:cNvSpPr txBox="1"/>
            <p:nvPr/>
          </p:nvSpPr>
          <p:spPr bwMode="auto">
            <a:xfrm>
              <a:off x="10811717" y="2380192"/>
              <a:ext cx="317058" cy="23217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GB" sz="1000" b="1" dirty="0"/>
                <a:t>BS1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FB30C13-7F74-759C-EA29-5F38547C2D31}"/>
                </a:ext>
              </a:extLst>
            </p:cNvPr>
            <p:cNvSpPr txBox="1"/>
            <p:nvPr/>
          </p:nvSpPr>
          <p:spPr bwMode="auto">
            <a:xfrm>
              <a:off x="10710770" y="3586392"/>
              <a:ext cx="836010" cy="1885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buClr>
                  <a:schemeClr val="tx1"/>
                </a:buClr>
              </a:pPr>
              <a:r>
                <a:rPr lang="en-GB" sz="1000" b="1" dirty="0"/>
                <a:t>Cell change</a:t>
              </a:r>
            </a:p>
          </p:txBody>
        </p:sp>
        <p:pic>
          <p:nvPicPr>
            <p:cNvPr id="9" name="Graphic 8" descr="Cell Tower">
              <a:extLst>
                <a:ext uri="{FF2B5EF4-FFF2-40B4-BE49-F238E27FC236}">
                  <a16:creationId xmlns:a16="http://schemas.microsoft.com/office/drawing/2014/main" id="{C53C702D-AD20-B268-9F22-C87E94E21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65769" y="2544157"/>
              <a:ext cx="426941" cy="54924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8F338C-B236-2CF8-0420-6A75CAF0E66E}"/>
                </a:ext>
              </a:extLst>
            </p:cNvPr>
            <p:cNvSpPr txBox="1"/>
            <p:nvPr/>
          </p:nvSpPr>
          <p:spPr bwMode="auto">
            <a:xfrm>
              <a:off x="11260777" y="4021688"/>
              <a:ext cx="317058" cy="1840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GB" sz="1000" b="1" dirty="0"/>
                <a:t>BS2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165A5A5-9318-4C77-7E4D-7CCA04AAB260}"/>
                </a:ext>
              </a:extLst>
            </p:cNvPr>
            <p:cNvSpPr/>
            <p:nvPr/>
          </p:nvSpPr>
          <p:spPr bwMode="auto">
            <a:xfrm>
              <a:off x="8857685" y="3164013"/>
              <a:ext cx="1693317" cy="1507556"/>
            </a:xfrm>
            <a:custGeom>
              <a:avLst/>
              <a:gdLst>
                <a:gd name="connsiteX0" fmla="*/ 0 w 1338606"/>
                <a:gd name="connsiteY0" fmla="*/ 1951348 h 1951348"/>
                <a:gd name="connsiteX1" fmla="*/ 546754 w 1338606"/>
                <a:gd name="connsiteY1" fmla="*/ 904973 h 1951348"/>
                <a:gd name="connsiteX2" fmla="*/ 546754 w 1338606"/>
                <a:gd name="connsiteY2" fmla="*/ 1263191 h 1951348"/>
                <a:gd name="connsiteX3" fmla="*/ 1338606 w 1338606"/>
                <a:gd name="connsiteY3" fmla="*/ 0 h 195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8606" h="1951348">
                  <a:moveTo>
                    <a:pt x="0" y="1951348"/>
                  </a:moveTo>
                  <a:lnTo>
                    <a:pt x="546754" y="904973"/>
                  </a:lnTo>
                  <a:lnTo>
                    <a:pt x="546754" y="1263191"/>
                  </a:lnTo>
                  <a:lnTo>
                    <a:pt x="1338606" y="0"/>
                  </a:lnTo>
                </a:path>
              </a:pathLst>
            </a:cu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D7B2A23-79AE-AF1B-10F7-3282BE4D8408}"/>
                </a:ext>
              </a:extLst>
            </p:cNvPr>
            <p:cNvSpPr/>
            <p:nvPr/>
          </p:nvSpPr>
          <p:spPr bwMode="auto">
            <a:xfrm>
              <a:off x="9036549" y="4264601"/>
              <a:ext cx="2052151" cy="617056"/>
            </a:xfrm>
            <a:custGeom>
              <a:avLst/>
              <a:gdLst>
                <a:gd name="connsiteX0" fmla="*/ 0 w 2262433"/>
                <a:gd name="connsiteY0" fmla="*/ 763571 h 763571"/>
                <a:gd name="connsiteX1" fmla="*/ 1027522 w 2262433"/>
                <a:gd name="connsiteY1" fmla="*/ 235670 h 763571"/>
                <a:gd name="connsiteX2" fmla="*/ 867266 w 2262433"/>
                <a:gd name="connsiteY2" fmla="*/ 537328 h 763571"/>
                <a:gd name="connsiteX3" fmla="*/ 2262433 w 2262433"/>
                <a:gd name="connsiteY3" fmla="*/ 0 h 76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433" h="763571">
                  <a:moveTo>
                    <a:pt x="0" y="763571"/>
                  </a:moveTo>
                  <a:lnTo>
                    <a:pt x="1027522" y="235670"/>
                  </a:lnTo>
                  <a:lnTo>
                    <a:pt x="867266" y="537328"/>
                  </a:lnTo>
                  <a:lnTo>
                    <a:pt x="2262433" y="0"/>
                  </a:lnTo>
                </a:path>
              </a:pathLst>
            </a:cu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A9003C90-21AE-F029-902D-4D0C3B70D018}"/>
                </a:ext>
              </a:extLst>
            </p:cNvPr>
            <p:cNvSpPr/>
            <p:nvPr/>
          </p:nvSpPr>
          <p:spPr bwMode="auto">
            <a:xfrm>
              <a:off x="9788649" y="3577518"/>
              <a:ext cx="1084710" cy="1256537"/>
            </a:xfrm>
            <a:prstGeom prst="arc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63B2A97-D29C-FD5E-7EDC-78663DA518EB}"/>
                </a:ext>
              </a:extLst>
            </p:cNvPr>
            <p:cNvSpPr/>
            <p:nvPr/>
          </p:nvSpPr>
          <p:spPr bwMode="auto">
            <a:xfrm>
              <a:off x="8540874" y="2186584"/>
              <a:ext cx="3336801" cy="312871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err="1">
                <a:ln>
                  <a:noFill/>
                </a:ln>
                <a:effectLst/>
                <a:latin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B7554D-A0A2-4D7D-6774-F875ABE96586}"/>
                </a:ext>
              </a:extLst>
            </p:cNvPr>
            <p:cNvSpPr txBox="1"/>
            <p:nvPr/>
          </p:nvSpPr>
          <p:spPr bwMode="auto">
            <a:xfrm>
              <a:off x="8578974" y="5371352"/>
              <a:ext cx="3336801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 i="0" spc="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Mobility procedures rely on layer-3 measurements</a:t>
              </a:r>
              <a:endParaRPr lang="sv-SE" sz="1000" b="1" i="1" spc="1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6" name="Picture Placeholder 63">
              <a:extLst>
                <a:ext uri="{FF2B5EF4-FFF2-40B4-BE49-F238E27FC236}">
                  <a16:creationId xmlns:a16="http://schemas.microsoft.com/office/drawing/2014/main" id="{928644D9-CDCC-62EC-7A42-1F7EB38E0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8578974" y="4671568"/>
              <a:ext cx="461545" cy="4615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1336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570C-7006-91A9-C815-B2087C0C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1" y="127734"/>
            <a:ext cx="10515600" cy="804251"/>
          </a:xfrm>
        </p:spPr>
        <p:txBody>
          <a:bodyPr/>
          <a:lstStyle/>
          <a:p>
            <a:r>
              <a:rPr lang="en-US" dirty="0"/>
              <a:t>UE power saving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ABFA-A0FD-5A8B-DAF6-809EE705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607" y="1196974"/>
            <a:ext cx="7204274" cy="5389563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600" b="1" dirty="0"/>
              <a:t>Justification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 err="1"/>
              <a:t>eDRX</a:t>
            </a:r>
            <a:r>
              <a:rPr lang="en-US" sz="1400" dirty="0"/>
              <a:t> and relaxed RLM/BFD measurements enable substantial UE power saving without impacting network performance when used in certain scenarios.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/>
              <a:t>In LTE </a:t>
            </a:r>
            <a:r>
              <a:rPr lang="en-US" sz="1400" dirty="0" err="1"/>
              <a:t>eDRX</a:t>
            </a:r>
            <a:r>
              <a:rPr lang="en-US" sz="1400" dirty="0"/>
              <a:t> requirements are specified for all types of UEs and in all RRC states.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 err="1"/>
              <a:t>eDRX</a:t>
            </a:r>
            <a:r>
              <a:rPr lang="en-US" sz="1400" dirty="0"/>
              <a:t> requirements are specified only for Redcap UE in RRC idle and RRC inactive states since Rel-17.  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/>
              <a:t>RLM/BFD measurements for NR UEs can be relaxed under certain conditions e.g. low mobility, high SNR</a:t>
            </a:r>
          </a:p>
          <a:p>
            <a:pPr marL="363220" lvl="1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/>
              <a:t>However, relaxed RLM/BFD requirements are not specified for Redcap</a:t>
            </a:r>
          </a:p>
          <a:p>
            <a:pPr marL="363220" lvl="1" indent="-179705">
              <a:lnSpc>
                <a:spcPct val="110000"/>
              </a:lnSpc>
              <a:spcBef>
                <a:spcPts val="600"/>
              </a:spcBef>
            </a:pPr>
            <a:endParaRPr lang="en-US" sz="1200" dirty="0"/>
          </a:p>
          <a:p>
            <a:pPr marL="0" indent="0">
              <a:spcBef>
                <a:spcPts val="600"/>
              </a:spcBef>
              <a:buNone/>
            </a:pPr>
            <a:r>
              <a:rPr lang="en-US" sz="1600" b="1" dirty="0"/>
              <a:t>Objectives</a:t>
            </a:r>
          </a:p>
          <a:p>
            <a:pPr marL="179070" indent="-179705">
              <a:spcBef>
                <a:spcPts val="600"/>
              </a:spcBef>
            </a:pPr>
            <a:r>
              <a:rPr lang="en-US" sz="1500" dirty="0" err="1"/>
              <a:t>eDRX</a:t>
            </a:r>
            <a:r>
              <a:rPr lang="en-US" sz="1500" dirty="0"/>
              <a:t> requirements for all type of NR UEs [RAN4]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500" dirty="0"/>
              <a:t>Specify measurement requirements for </a:t>
            </a:r>
            <a:r>
              <a:rPr lang="en-US" sz="1500" dirty="0" err="1"/>
              <a:t>eDRX</a:t>
            </a:r>
            <a:r>
              <a:rPr lang="en-US" sz="1500" dirty="0"/>
              <a:t> cycle for all type of NR UEs (except </a:t>
            </a:r>
            <a:r>
              <a:rPr lang="en-US" sz="1500" dirty="0" err="1"/>
              <a:t>RedCap</a:t>
            </a:r>
            <a:r>
              <a:rPr lang="en-US" sz="1500" dirty="0"/>
              <a:t>) in:</a:t>
            </a:r>
          </a:p>
          <a:p>
            <a:pPr marL="542925" lvl="2" indent="-179705">
              <a:spcBef>
                <a:spcPts val="600"/>
              </a:spcBef>
            </a:pPr>
            <a:r>
              <a:rPr lang="en-US" sz="1500" dirty="0"/>
              <a:t>RRC idle state and</a:t>
            </a:r>
          </a:p>
          <a:p>
            <a:pPr marL="542925" lvl="2" indent="-179705">
              <a:spcBef>
                <a:spcPts val="600"/>
              </a:spcBef>
            </a:pPr>
            <a:r>
              <a:rPr lang="en-US" sz="1500" dirty="0"/>
              <a:t>RRC inactive state</a:t>
            </a:r>
          </a:p>
          <a:p>
            <a:pPr marL="179070" indent="-179705">
              <a:spcBef>
                <a:spcPts val="600"/>
              </a:spcBef>
            </a:pPr>
            <a:r>
              <a:rPr lang="en-US" sz="1500" dirty="0"/>
              <a:t>Relaxed RLM/BFD requirements [RAN4]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500" dirty="0"/>
              <a:t>Identify cases where SSB/CSI-RS based RLM/BFD measurements can be relaxed for Redcap UE. 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500" dirty="0"/>
              <a:t>Specify relaxed RLM/BFD requirements for Redcap UE for SSB/CSI-RS based RLM/BFD for the identified cases. </a:t>
            </a:r>
          </a:p>
          <a:p>
            <a:pPr marL="179620" indent="-179705">
              <a:spcBef>
                <a:spcPts val="600"/>
              </a:spcBef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</a:rPr>
              <a:t>Specify RRM performance requirements including test cases for the above core requirements [RAN4].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03ED61F-524D-3D0E-11BA-EE92C2318514}"/>
              </a:ext>
            </a:extLst>
          </p:cNvPr>
          <p:cNvGrpSpPr/>
          <p:nvPr/>
        </p:nvGrpSpPr>
        <p:grpSpPr>
          <a:xfrm>
            <a:off x="7493510" y="1610459"/>
            <a:ext cx="4554883" cy="3714211"/>
            <a:chOff x="7493510" y="1610459"/>
            <a:chExt cx="4554883" cy="371421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288A0F41-383C-0812-C36B-32E54C001F06}"/>
                </a:ext>
              </a:extLst>
            </p:cNvPr>
            <p:cNvCxnSpPr>
              <a:cxnSpLocks/>
            </p:cNvCxnSpPr>
            <p:nvPr/>
          </p:nvCxnSpPr>
          <p:spPr>
            <a:xfrm>
              <a:off x="7558597" y="2417977"/>
              <a:ext cx="4325965" cy="3811"/>
            </a:xfrm>
            <a:prstGeom prst="line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87B553BB-5EE9-4B16-143C-2414C8222C25}"/>
                </a:ext>
              </a:extLst>
            </p:cNvPr>
            <p:cNvCxnSpPr>
              <a:cxnSpLocks/>
            </p:cNvCxnSpPr>
            <p:nvPr/>
          </p:nvCxnSpPr>
          <p:spPr>
            <a:xfrm>
              <a:off x="7988837" y="2750829"/>
              <a:ext cx="2587977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 Box 52">
              <a:extLst>
                <a:ext uri="{FF2B5EF4-FFF2-40B4-BE49-F238E27FC236}">
                  <a16:creationId xmlns:a16="http://schemas.microsoft.com/office/drawing/2014/main" id="{8967F839-75F4-F93A-4131-5C17B7345351}"/>
                </a:ext>
              </a:extLst>
            </p:cNvPr>
            <p:cNvSpPr txBox="1"/>
            <p:nvPr/>
          </p:nvSpPr>
          <p:spPr>
            <a:xfrm>
              <a:off x="9148602" y="2566607"/>
              <a:ext cx="572977" cy="15734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 err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eDRX</a:t>
              </a:r>
              <a:r>
                <a:rPr lang="en-GB" sz="80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cycle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52">
              <a:extLst>
                <a:ext uri="{FF2B5EF4-FFF2-40B4-BE49-F238E27FC236}">
                  <a16:creationId xmlns:a16="http://schemas.microsoft.com/office/drawing/2014/main" id="{58CA853B-DB79-247A-DE1D-761A99C96FF9}"/>
                </a:ext>
              </a:extLst>
            </p:cNvPr>
            <p:cNvSpPr txBox="1"/>
            <p:nvPr/>
          </p:nvSpPr>
          <p:spPr>
            <a:xfrm>
              <a:off x="11611831" y="2504368"/>
              <a:ext cx="371475" cy="2017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sv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Time</a:t>
              </a:r>
              <a:endParaRPr lang="en-SE" sz="11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265BB8D-833B-7D58-1454-675672FE7DE9}"/>
                </a:ext>
              </a:extLst>
            </p:cNvPr>
            <p:cNvCxnSpPr/>
            <p:nvPr/>
          </p:nvCxnSpPr>
          <p:spPr bwMode="auto">
            <a:xfrm>
              <a:off x="8009826" y="1924659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3B73199-DA4B-DCC4-0969-3338CFB70823}"/>
                </a:ext>
              </a:extLst>
            </p:cNvPr>
            <p:cNvCxnSpPr/>
            <p:nvPr/>
          </p:nvCxnSpPr>
          <p:spPr bwMode="auto">
            <a:xfrm>
              <a:off x="8181941" y="1922981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AAA2E8-4F0C-D0F7-753D-354D124451C0}"/>
                </a:ext>
              </a:extLst>
            </p:cNvPr>
            <p:cNvCxnSpPr/>
            <p:nvPr/>
          </p:nvCxnSpPr>
          <p:spPr bwMode="auto">
            <a:xfrm>
              <a:off x="8466720" y="1922981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1" name="Text Box 52">
              <a:extLst>
                <a:ext uri="{FF2B5EF4-FFF2-40B4-BE49-F238E27FC236}">
                  <a16:creationId xmlns:a16="http://schemas.microsoft.com/office/drawing/2014/main" id="{A921E3C3-9AF0-D395-FF22-9ED819825BD2}"/>
                </a:ext>
              </a:extLst>
            </p:cNvPr>
            <p:cNvSpPr txBox="1"/>
            <p:nvPr/>
          </p:nvSpPr>
          <p:spPr>
            <a:xfrm>
              <a:off x="8387311" y="1699275"/>
              <a:ext cx="487439" cy="17533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DRX cycle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75B2FD4-F9F9-A085-B389-428CB0D7A6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99501" y="1773142"/>
              <a:ext cx="173729" cy="121424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 Box 52">
              <a:extLst>
                <a:ext uri="{FF2B5EF4-FFF2-40B4-BE49-F238E27FC236}">
                  <a16:creationId xmlns:a16="http://schemas.microsoft.com/office/drawing/2014/main" id="{08879052-1D4A-9A32-4551-616F51ABC682}"/>
                </a:ext>
              </a:extLst>
            </p:cNvPr>
            <p:cNvSpPr txBox="1"/>
            <p:nvPr/>
          </p:nvSpPr>
          <p:spPr>
            <a:xfrm>
              <a:off x="8229418" y="2011241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52">
              <a:extLst>
                <a:ext uri="{FF2B5EF4-FFF2-40B4-BE49-F238E27FC236}">
                  <a16:creationId xmlns:a16="http://schemas.microsoft.com/office/drawing/2014/main" id="{D83E4082-AC4C-6027-1D6C-B843168A4714}"/>
                </a:ext>
              </a:extLst>
            </p:cNvPr>
            <p:cNvSpPr txBox="1"/>
            <p:nvPr/>
          </p:nvSpPr>
          <p:spPr>
            <a:xfrm>
              <a:off x="8170926" y="2557260"/>
              <a:ext cx="292706" cy="130207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PTW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Left Brace 14">
              <a:extLst>
                <a:ext uri="{FF2B5EF4-FFF2-40B4-BE49-F238E27FC236}">
                  <a16:creationId xmlns:a16="http://schemas.microsoft.com/office/drawing/2014/main" id="{212ACCEC-3EA0-E735-8802-82AD7FA0053D}"/>
                </a:ext>
              </a:extLst>
            </p:cNvPr>
            <p:cNvSpPr/>
            <p:nvPr/>
          </p:nvSpPr>
          <p:spPr bwMode="auto">
            <a:xfrm rot="16200000">
              <a:off x="8228827" y="2236732"/>
              <a:ext cx="55294" cy="535273"/>
            </a:xfrm>
            <a:prstGeom prst="leftBrace">
              <a:avLst/>
            </a:prstGeom>
            <a:noFill/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8151831-B520-8425-CFF2-6F351F87EC8A}"/>
                </a:ext>
              </a:extLst>
            </p:cNvPr>
            <p:cNvCxnSpPr/>
            <p:nvPr/>
          </p:nvCxnSpPr>
          <p:spPr bwMode="auto">
            <a:xfrm>
              <a:off x="10576814" y="1914772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B9D1CB4-8D2E-8482-1EC2-B4E76A3DD174}"/>
                </a:ext>
              </a:extLst>
            </p:cNvPr>
            <p:cNvCxnSpPr/>
            <p:nvPr/>
          </p:nvCxnSpPr>
          <p:spPr bwMode="auto">
            <a:xfrm>
              <a:off x="10748929" y="1913094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0EE49A2-9B5F-1F3B-990C-EA54D69864DA}"/>
                </a:ext>
              </a:extLst>
            </p:cNvPr>
            <p:cNvCxnSpPr/>
            <p:nvPr/>
          </p:nvCxnSpPr>
          <p:spPr bwMode="auto">
            <a:xfrm>
              <a:off x="11033708" y="1913094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9" name="Text Box 52">
              <a:extLst>
                <a:ext uri="{FF2B5EF4-FFF2-40B4-BE49-F238E27FC236}">
                  <a16:creationId xmlns:a16="http://schemas.microsoft.com/office/drawing/2014/main" id="{811F100C-B2C7-DE8A-57C6-39DFE2C16AA0}"/>
                </a:ext>
              </a:extLst>
            </p:cNvPr>
            <p:cNvSpPr txBox="1"/>
            <p:nvPr/>
          </p:nvSpPr>
          <p:spPr>
            <a:xfrm>
              <a:off x="10796406" y="2001354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52">
              <a:extLst>
                <a:ext uri="{FF2B5EF4-FFF2-40B4-BE49-F238E27FC236}">
                  <a16:creationId xmlns:a16="http://schemas.microsoft.com/office/drawing/2014/main" id="{2AACDA6C-EED8-C453-1430-1D212AE47C60}"/>
                </a:ext>
              </a:extLst>
            </p:cNvPr>
            <p:cNvSpPr txBox="1"/>
            <p:nvPr/>
          </p:nvSpPr>
          <p:spPr>
            <a:xfrm>
              <a:off x="7561642" y="2117868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 Box 52">
              <a:extLst>
                <a:ext uri="{FF2B5EF4-FFF2-40B4-BE49-F238E27FC236}">
                  <a16:creationId xmlns:a16="http://schemas.microsoft.com/office/drawing/2014/main" id="{2D420283-B670-E2BC-E877-CA60EF11061F}"/>
                </a:ext>
              </a:extLst>
            </p:cNvPr>
            <p:cNvSpPr txBox="1"/>
            <p:nvPr/>
          </p:nvSpPr>
          <p:spPr>
            <a:xfrm>
              <a:off x="11271894" y="2107981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90CFF57-71AD-8D25-98C0-72DD2F4CF216}"/>
                </a:ext>
              </a:extLst>
            </p:cNvPr>
            <p:cNvSpPr/>
            <p:nvPr/>
          </p:nvSpPr>
          <p:spPr bwMode="auto">
            <a:xfrm>
              <a:off x="7493510" y="1610459"/>
              <a:ext cx="4489796" cy="1285876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US" err="1">
                <a:latin typeface="+mn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0C0CEC4-E0DC-9D95-FBC8-69A4E14B44A8}"/>
                </a:ext>
              </a:extLst>
            </p:cNvPr>
            <p:cNvSpPr txBox="1"/>
            <p:nvPr/>
          </p:nvSpPr>
          <p:spPr bwMode="auto">
            <a:xfrm>
              <a:off x="7655436" y="2915093"/>
              <a:ext cx="4327870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P</a:t>
              </a:r>
              <a:r>
                <a:rPr lang="en-US" sz="1000" b="1" i="0" spc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aging time window (PTW) of </a:t>
              </a:r>
              <a:r>
                <a:rPr lang="en-US" sz="1000" b="1" i="0" spc="0" err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eDRX</a:t>
              </a:r>
              <a:r>
                <a:rPr lang="en-US" sz="1000" b="1" i="0" spc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 contains multiple DRX cycles</a:t>
              </a:r>
              <a:endParaRPr lang="sv-SE" sz="1000" b="1" i="1" spc="1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41F1AA4-2172-98B4-9D72-9A42B1DD3C9D}"/>
                </a:ext>
              </a:extLst>
            </p:cNvPr>
            <p:cNvCxnSpPr>
              <a:cxnSpLocks/>
            </p:cNvCxnSpPr>
            <p:nvPr/>
          </p:nvCxnSpPr>
          <p:spPr>
            <a:xfrm>
              <a:off x="7623684" y="4427444"/>
              <a:ext cx="4325965" cy="3811"/>
            </a:xfrm>
            <a:prstGeom prst="line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 Box 52">
              <a:extLst>
                <a:ext uri="{FF2B5EF4-FFF2-40B4-BE49-F238E27FC236}">
                  <a16:creationId xmlns:a16="http://schemas.microsoft.com/office/drawing/2014/main" id="{549B584B-FB4E-211B-61C3-66CEA047DB9D}"/>
                </a:ext>
              </a:extLst>
            </p:cNvPr>
            <p:cNvSpPr txBox="1"/>
            <p:nvPr/>
          </p:nvSpPr>
          <p:spPr>
            <a:xfrm>
              <a:off x="8080846" y="4570472"/>
              <a:ext cx="765571" cy="16550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SSB periodicity </a:t>
              </a:r>
              <a:endParaRPr lang="en-SE" sz="8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52">
              <a:extLst>
                <a:ext uri="{FF2B5EF4-FFF2-40B4-BE49-F238E27FC236}">
                  <a16:creationId xmlns:a16="http://schemas.microsoft.com/office/drawing/2014/main" id="{7CAD0C0C-47AC-ED15-943B-DDDB8B6F3113}"/>
                </a:ext>
              </a:extLst>
            </p:cNvPr>
            <p:cNvSpPr txBox="1"/>
            <p:nvPr/>
          </p:nvSpPr>
          <p:spPr>
            <a:xfrm>
              <a:off x="11676918" y="4513835"/>
              <a:ext cx="371475" cy="2017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sv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Time</a:t>
              </a:r>
              <a:endParaRPr lang="en-SE" sz="11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2BA8640-721D-A159-8E2C-C72DECE145A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074913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8" name="Text Box 52">
              <a:extLst>
                <a:ext uri="{FF2B5EF4-FFF2-40B4-BE49-F238E27FC236}">
                  <a16:creationId xmlns:a16="http://schemas.microsoft.com/office/drawing/2014/main" id="{8F05E1AD-ECE1-44CA-4906-DBDB121B0306}"/>
                </a:ext>
              </a:extLst>
            </p:cNvPr>
            <p:cNvSpPr txBox="1"/>
            <p:nvPr/>
          </p:nvSpPr>
          <p:spPr>
            <a:xfrm>
              <a:off x="8515434" y="3693027"/>
              <a:ext cx="1068425" cy="2829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Example of SSBs used for relaxing RLM/BFD  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CF98C624-6791-06F1-38DF-29437BE1A7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97749" y="3806261"/>
              <a:ext cx="354239" cy="29141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 Box 52">
              <a:extLst>
                <a:ext uri="{FF2B5EF4-FFF2-40B4-BE49-F238E27FC236}">
                  <a16:creationId xmlns:a16="http://schemas.microsoft.com/office/drawing/2014/main" id="{11BFB975-717E-CBB8-874E-445687C51296}"/>
                </a:ext>
              </a:extLst>
            </p:cNvPr>
            <p:cNvSpPr txBox="1"/>
            <p:nvPr/>
          </p:nvSpPr>
          <p:spPr>
            <a:xfrm>
              <a:off x="7745542" y="4131905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52">
              <a:extLst>
                <a:ext uri="{FF2B5EF4-FFF2-40B4-BE49-F238E27FC236}">
                  <a16:creationId xmlns:a16="http://schemas.microsoft.com/office/drawing/2014/main" id="{01DA8B82-2BCA-5FE2-9884-7CD5083E3F56}"/>
                </a:ext>
              </a:extLst>
            </p:cNvPr>
            <p:cNvSpPr txBox="1"/>
            <p:nvPr/>
          </p:nvSpPr>
          <p:spPr>
            <a:xfrm>
              <a:off x="11130740" y="4117448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4D9593C-5AE4-1823-B430-1278CA10B07A}"/>
                </a:ext>
              </a:extLst>
            </p:cNvPr>
            <p:cNvSpPr/>
            <p:nvPr/>
          </p:nvSpPr>
          <p:spPr bwMode="auto">
            <a:xfrm>
              <a:off x="7558597" y="3619926"/>
              <a:ext cx="4489796" cy="1285876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US" err="1">
                <a:latin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FB9485-B23F-378C-DB6D-8608F98E9C83}"/>
                </a:ext>
              </a:extLst>
            </p:cNvPr>
            <p:cNvSpPr txBox="1"/>
            <p:nvPr/>
          </p:nvSpPr>
          <p:spPr bwMode="auto">
            <a:xfrm>
              <a:off x="7720523" y="4924560"/>
              <a:ext cx="4327870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 i="0" spc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UE sparsely uses configured SSBs for relaxed RLM/BFD measurements to conserve its power </a:t>
              </a:r>
              <a:endParaRPr lang="sv-SE" sz="1000" b="1" i="1" spc="1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CE84187-4131-AA4A-E7BC-B2431E6B26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763831" y="4104513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198280B-891B-2618-D36D-483A82ED99D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456540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7F75EEE-E2BA-257A-0BF4-D253EC3CBD3F}"/>
                </a:ext>
              </a:extLst>
            </p:cNvPr>
            <p:cNvCxnSpPr>
              <a:cxnSpLocks/>
            </p:cNvCxnSpPr>
            <p:nvPr/>
          </p:nvCxnSpPr>
          <p:spPr>
            <a:xfrm>
              <a:off x="8053924" y="4508765"/>
              <a:ext cx="685422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77AC071-8E56-5B41-C958-D71F86FCCBF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62082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E213549-6A38-B1F8-9A49-B40A1C84E4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868126" y="4104513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084EC73-6DA9-025D-25B0-664B7C552C8A}"/>
                </a:ext>
              </a:extLst>
            </p:cNvPr>
            <p:cNvCxnSpPr>
              <a:cxnSpLocks/>
            </p:cNvCxnSpPr>
            <p:nvPr/>
          </p:nvCxnSpPr>
          <p:spPr>
            <a:xfrm>
              <a:off x="9647306" y="3806261"/>
              <a:ext cx="493594" cy="28440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1978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0" ma:contentTypeDescription="Create a new document." ma:contentTypeScope="" ma:versionID="1bba11f96c6225f843b575f07d3b353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a854c64e477cf35e24c83949733673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5B12D6-BA29-4001-8281-60417D6ECED9}">
  <ds:schemaRefs>
    <ds:schemaRef ds:uri="http://schemas.microsoft.com/office/2006/metadata/properties"/>
    <ds:schemaRef ds:uri="http://schemas.microsoft.com/office/infopath/2007/PartnerControls"/>
    <ds:schemaRef ds:uri="d8762117-8292-4133-b1c7-eab5c6487cfd"/>
    <ds:schemaRef ds:uri="http://schemas.microsoft.com/sharepoint/v3"/>
    <ds:schemaRef ds:uri="2f282d3b-eb4a-4b09-b61f-b9593442e286"/>
  </ds:schemaRefs>
</ds:datastoreItem>
</file>

<file path=customXml/itemProps2.xml><?xml version="1.0" encoding="utf-8"?>
<ds:datastoreItem xmlns:ds="http://schemas.openxmlformats.org/officeDocument/2006/customXml" ds:itemID="{2402CCF0-CEF0-4A8D-9BE2-C3FE0532FB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3D96F5-9A41-425A-A2CB-84233D1D43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</Words>
  <Application>Microsoft Office PowerPoint</Application>
  <PresentationFormat>Widescreen</PresentationFormat>
  <Paragraphs>62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Ericsson Hilda</vt:lpstr>
      <vt:lpstr>Office Theme</vt:lpstr>
      <vt:lpstr>RRM enhancements in NR</vt:lpstr>
      <vt:lpstr>Contents</vt:lpstr>
      <vt:lpstr>FR2 Layer-3 measurement delay reduction</vt:lpstr>
      <vt:lpstr>UE power saving enhancements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2023-05-24T08:30:10Z</dcterms:created>
  <dcterms:modified xsi:type="dcterms:W3CDTF">2023-05-29T12:39:12Z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