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5" r:id="rId2"/>
    <p:sldId id="649" r:id="rId3"/>
    <p:sldId id="650" r:id="rId4"/>
    <p:sldId id="651" r:id="rId5"/>
    <p:sldId id="647" r:id="rId6"/>
    <p:sldId id="6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4"/>
    <a:srgbClr val="7E025B"/>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20E202B6-9194-4A80-9703-C99DF06C52A5}"/>
    <pc:docChg chg="undo custSel modSld">
      <pc:chgData name="Shvodian, Bill" userId="24ddce14-b8f7-4f54-af74-631294b67ab0" providerId="ADAL" clId="{20E202B6-9194-4A80-9703-C99DF06C52A5}" dt="2021-08-31T16:49:35.280" v="183" actId="20577"/>
      <pc:docMkLst>
        <pc:docMk/>
      </pc:docMkLst>
      <pc:sldChg chg="modSp mod">
        <pc:chgData name="Shvodian, Bill" userId="24ddce14-b8f7-4f54-af74-631294b67ab0" providerId="ADAL" clId="{20E202B6-9194-4A80-9703-C99DF06C52A5}" dt="2021-08-31T16:49:35.280" v="183" actId="20577"/>
        <pc:sldMkLst>
          <pc:docMk/>
          <pc:sldMk cId="1819122060" sldId="595"/>
        </pc:sldMkLst>
        <pc:spChg chg="mod">
          <ac:chgData name="Shvodian, Bill" userId="24ddce14-b8f7-4f54-af74-631294b67ab0" providerId="ADAL" clId="{20E202B6-9194-4A80-9703-C99DF06C52A5}" dt="2021-08-31T16:49:35.280" v="183" actId="20577"/>
          <ac:spMkLst>
            <pc:docMk/>
            <pc:sldMk cId="1819122060" sldId="595"/>
            <ac:spMk id="3" creationId="{00000000-0000-0000-0000-000000000000}"/>
          </ac:spMkLst>
        </pc:spChg>
      </pc:sldChg>
      <pc:sldChg chg="modSp mod">
        <pc:chgData name="Shvodian, Bill" userId="24ddce14-b8f7-4f54-af74-631294b67ab0" providerId="ADAL" clId="{20E202B6-9194-4A80-9703-C99DF06C52A5}" dt="2021-08-31T16:44:27.436" v="157" actId="207"/>
        <pc:sldMkLst>
          <pc:docMk/>
          <pc:sldMk cId="2594428964" sldId="640"/>
        </pc:sldMkLst>
        <pc:spChg chg="mod">
          <ac:chgData name="Shvodian, Bill" userId="24ddce14-b8f7-4f54-af74-631294b67ab0" providerId="ADAL" clId="{20E202B6-9194-4A80-9703-C99DF06C52A5}" dt="2021-08-31T16:44:27.436" v="157" actId="207"/>
          <ac:spMkLst>
            <pc:docMk/>
            <pc:sldMk cId="2594428964" sldId="640"/>
            <ac:spMk id="3" creationId="{E98700F1-F359-4F17-8E87-0857FF8BC2CC}"/>
          </ac:spMkLst>
        </pc:spChg>
      </pc:sldChg>
      <pc:sldChg chg="modSp mod">
        <pc:chgData name="Shvodian, Bill" userId="24ddce14-b8f7-4f54-af74-631294b67ab0" providerId="ADAL" clId="{20E202B6-9194-4A80-9703-C99DF06C52A5}" dt="2021-08-31T16:45:02.074" v="158" actId="20577"/>
        <pc:sldMkLst>
          <pc:docMk/>
          <pc:sldMk cId="2805064898" sldId="641"/>
        </pc:sldMkLst>
        <pc:spChg chg="mod">
          <ac:chgData name="Shvodian, Bill" userId="24ddce14-b8f7-4f54-af74-631294b67ab0" providerId="ADAL" clId="{20E202B6-9194-4A80-9703-C99DF06C52A5}" dt="2021-08-31T16:45:02.074" v="158" actId="20577"/>
          <ac:spMkLst>
            <pc:docMk/>
            <pc:sldMk cId="2805064898" sldId="641"/>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5/31/2023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2023/5/31</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2975" y="1896804"/>
            <a:ext cx="10813306" cy="957232"/>
          </a:xfrm>
        </p:spPr>
        <p:txBody>
          <a:bodyPr>
            <a:normAutofit fontScale="90000"/>
          </a:bodyPr>
          <a:lstStyle/>
          <a:p>
            <a:r>
              <a:rPr lang="en-US" altLang="zh-CN" sz="4800" dirty="0"/>
              <a:t>Motivation for dynamic UE capability update</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 </a:t>
            </a:r>
            <a:r>
              <a:rPr lang="en-US" altLang="zh-CN" sz="2400" dirty="0">
                <a:solidFill>
                  <a:schemeClr val="tx1">
                    <a:lumMod val="75000"/>
                    <a:lumOff val="25000"/>
                  </a:schemeClr>
                </a:solidFill>
                <a:ea typeface="Arial Unicode MS" panose="020B0604020202020204" pitchFamily="34" charset="-122"/>
              </a:rPr>
              <a:t>Rel-19 workshop</a:t>
            </a:r>
            <a:r>
              <a:rPr lang="en-GB" altLang="zh-CN" sz="2400" dirty="0">
                <a:solidFill>
                  <a:schemeClr val="tx1">
                    <a:lumMod val="75000"/>
                    <a:lumOff val="25000"/>
                  </a:schemeClr>
                </a:solidFill>
                <a:ea typeface="Arial Unicode MS" panose="020B0604020202020204" pitchFamily="34" charset="-122"/>
              </a:rPr>
              <a:t>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Taipei, June 15 - 16, 2023</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sz="2400" dirty="0">
                <a:solidFill>
                  <a:schemeClr val="tx1">
                    <a:lumMod val="75000"/>
                    <a:lumOff val="25000"/>
                  </a:schemeClr>
                </a:solidFill>
                <a:ea typeface="Arial Unicode MS" panose="020B0604020202020204" pitchFamily="34" charset="-122"/>
              </a:rPr>
              <a:t>RWS-230106</a:t>
            </a:r>
            <a:endParaRPr lang="zh-CN" altLang="en-US" sz="2400" dirty="0">
              <a:solidFill>
                <a:schemeClr val="tx1">
                  <a:lumMod val="75000"/>
                  <a:lumOff val="25000"/>
                </a:schemeClr>
              </a:solidFill>
              <a:ea typeface="Arial Unicode MS" panose="020B0604020202020204" pitchFamily="34" charset="-122"/>
            </a:endParaRPr>
          </a:p>
        </p:txBody>
      </p:sp>
      <p:sp>
        <p:nvSpPr>
          <p:cNvPr id="3" name="文本框 2"/>
          <p:cNvSpPr txBox="1"/>
          <p:nvPr/>
        </p:nvSpPr>
        <p:spPr>
          <a:xfrm>
            <a:off x="1270489" y="3852796"/>
            <a:ext cx="9378278" cy="369332"/>
          </a:xfrm>
          <a:prstGeom prst="rect">
            <a:avLst/>
          </a:prstGeom>
          <a:noFill/>
        </p:spPr>
        <p:txBody>
          <a:bodyPr wrap="square" rtlCol="0">
            <a:spAutoFit/>
          </a:bodyPr>
          <a:lstStyle/>
          <a:p>
            <a:pPr algn="ctr"/>
            <a:r>
              <a:rPr lang="en-US" altLang="zh-CN" dirty="0"/>
              <a:t>Xiaomi</a:t>
            </a:r>
            <a:endParaRPr lang="zh-CN" altLang="en-US" dirty="0"/>
          </a:p>
        </p:txBody>
      </p:sp>
    </p:spTree>
    <p:extLst>
      <p:ext uri="{BB962C8B-B14F-4D97-AF65-F5344CB8AC3E}">
        <p14:creationId xmlns:p14="http://schemas.microsoft.com/office/powerpoint/2010/main" val="181912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BE6D-66F7-42A6-AB7B-7FB29EF33D45}"/>
              </a:ext>
            </a:extLst>
          </p:cNvPr>
          <p:cNvSpPr>
            <a:spLocks noGrp="1"/>
          </p:cNvSpPr>
          <p:nvPr>
            <p:ph type="title"/>
          </p:nvPr>
        </p:nvSpPr>
        <p:spPr>
          <a:xfrm>
            <a:off x="85165" y="79721"/>
            <a:ext cx="12070976" cy="811851"/>
          </a:xfrm>
        </p:spPr>
        <p:txBody>
          <a:bodyPr>
            <a:noAutofit/>
          </a:bodyPr>
          <a:lstStyle/>
          <a:p>
            <a:r>
              <a:rPr lang="en-US" sz="2800" dirty="0"/>
              <a:t>Background</a:t>
            </a:r>
          </a:p>
        </p:txBody>
      </p:sp>
      <p:sp>
        <p:nvSpPr>
          <p:cNvPr id="3" name="Content Placeholder 2">
            <a:extLst>
              <a:ext uri="{FF2B5EF4-FFF2-40B4-BE49-F238E27FC236}">
                <a16:creationId xmlns:a16="http://schemas.microsoft.com/office/drawing/2014/main" id="{7B67A94E-A067-4A61-984A-A4F80AF6A799}"/>
              </a:ext>
            </a:extLst>
          </p:cNvPr>
          <p:cNvSpPr>
            <a:spLocks noGrp="1"/>
          </p:cNvSpPr>
          <p:nvPr>
            <p:ph idx="1"/>
          </p:nvPr>
        </p:nvSpPr>
        <p:spPr>
          <a:xfrm>
            <a:off x="255493" y="1037491"/>
            <a:ext cx="10058400" cy="5044280"/>
          </a:xfrm>
        </p:spPr>
        <p:txBody>
          <a:bodyPr>
            <a:normAutofit fontScale="92500" lnSpcReduction="10000"/>
          </a:bodyPr>
          <a:lstStyle/>
          <a:p>
            <a:r>
              <a:rPr lang="en-US" dirty="0"/>
              <a:t>RAN2 discussed/specified several solutions related to UE capability sharing and updating in different releases and items</a:t>
            </a:r>
          </a:p>
          <a:p>
            <a:pPr lvl="1"/>
            <a:r>
              <a:rPr lang="en-US" altLang="zh-CN" dirty="0"/>
              <a:t>Rel-15</a:t>
            </a:r>
          </a:p>
          <a:p>
            <a:pPr lvl="2"/>
            <a:r>
              <a:rPr lang="en-US" altLang="zh-CN" dirty="0"/>
              <a:t>Reduced capability (i.e. maximum CCs / BW / MIMO-layers) for overheating</a:t>
            </a:r>
          </a:p>
          <a:p>
            <a:pPr lvl="1"/>
            <a:r>
              <a:rPr lang="en-US" dirty="0"/>
              <a:t>Rel-16</a:t>
            </a:r>
          </a:p>
          <a:p>
            <a:pPr lvl="2"/>
            <a:r>
              <a:rPr lang="en-US" altLang="zh-CN" dirty="0"/>
              <a:t>FDM assistance information for IDC interference</a:t>
            </a:r>
          </a:p>
          <a:p>
            <a:pPr lvl="2"/>
            <a:r>
              <a:rPr lang="en-US" altLang="zh-CN" dirty="0"/>
              <a:t>Preferred DRX </a:t>
            </a:r>
            <a:r>
              <a:rPr lang="en-GB" altLang="zh-CN" dirty="0"/>
              <a:t>/ “</a:t>
            </a:r>
            <a:r>
              <a:rPr lang="en-US" altLang="zh-CN" dirty="0"/>
              <a:t>Maximum bandwidth / CC(s) / MIMO-layers</a:t>
            </a:r>
            <a:r>
              <a:rPr lang="en-GB" altLang="zh-CN" dirty="0"/>
              <a:t>”/ “</a:t>
            </a:r>
            <a:r>
              <a:rPr lang="en-GB" dirty="0"/>
              <a:t>minimum scheduling offset</a:t>
            </a:r>
            <a:r>
              <a:rPr lang="en-GB" altLang="zh-CN" dirty="0"/>
              <a:t>” for power saving</a:t>
            </a:r>
            <a:endParaRPr lang="en-US" altLang="zh-CN" dirty="0"/>
          </a:p>
          <a:p>
            <a:pPr lvl="1"/>
            <a:r>
              <a:rPr lang="en-US" altLang="zh-CN" dirty="0"/>
              <a:t>Rel-17</a:t>
            </a:r>
          </a:p>
          <a:p>
            <a:pPr lvl="2"/>
            <a:r>
              <a:rPr lang="en-GB" altLang="zh-CN" dirty="0"/>
              <a:t>Preferred “gap pattern” for MUSIM</a:t>
            </a:r>
          </a:p>
          <a:p>
            <a:pPr lvl="2"/>
            <a:r>
              <a:rPr lang="en-US" altLang="zh-CN" dirty="0"/>
              <a:t>Reduced capability (i.e. maximum BW / MIMO-layers) for overheating</a:t>
            </a:r>
          </a:p>
          <a:p>
            <a:pPr lvl="2"/>
            <a:r>
              <a:rPr lang="en-US" altLang="zh-CN" dirty="0"/>
              <a:t>Preferred </a:t>
            </a:r>
            <a:r>
              <a:rPr lang="en-GB" altLang="zh-CN" dirty="0"/>
              <a:t>“</a:t>
            </a:r>
            <a:r>
              <a:rPr lang="en-US" altLang="zh-CN" dirty="0"/>
              <a:t>Maximum bandwidth / MIMO-layers</a:t>
            </a:r>
            <a:r>
              <a:rPr lang="en-GB" altLang="zh-CN" dirty="0"/>
              <a:t>”/ “</a:t>
            </a:r>
            <a:r>
              <a:rPr lang="en-GB" dirty="0"/>
              <a:t>minimum scheduling offset</a:t>
            </a:r>
            <a:r>
              <a:rPr lang="en-GB" altLang="zh-CN" dirty="0"/>
              <a:t>” for power saving</a:t>
            </a:r>
            <a:endParaRPr lang="en-US" altLang="zh-CN" dirty="0"/>
          </a:p>
          <a:p>
            <a:pPr lvl="1"/>
            <a:r>
              <a:rPr lang="en-US" altLang="zh-CN" dirty="0"/>
              <a:t>Rel-18</a:t>
            </a:r>
          </a:p>
          <a:p>
            <a:pPr lvl="2"/>
            <a:r>
              <a:rPr lang="en-US" altLang="zh-CN" dirty="0"/>
              <a:t>FDM and TDM assistance information for IDC interference</a:t>
            </a:r>
          </a:p>
          <a:p>
            <a:pPr lvl="2"/>
            <a:r>
              <a:rPr lang="en-US" altLang="zh-CN" dirty="0"/>
              <a:t>Preferred UE capability for MUSIM (i.e. shared UE capability between two SIMs)</a:t>
            </a:r>
          </a:p>
          <a:p>
            <a:pPr lvl="2"/>
            <a:r>
              <a:rPr lang="en-US" altLang="zh-CN" dirty="0"/>
              <a:t>Preferred UE capability for MBS (i.e. shared UE capability between unicast and MBS)</a:t>
            </a:r>
          </a:p>
          <a:p>
            <a:pPr lvl="2"/>
            <a:endParaRPr lang="en-US" dirty="0"/>
          </a:p>
        </p:txBody>
      </p:sp>
      <p:sp>
        <p:nvSpPr>
          <p:cNvPr id="6" name="TextBox 5">
            <a:extLst>
              <a:ext uri="{FF2B5EF4-FFF2-40B4-BE49-F238E27FC236}">
                <a16:creationId xmlns:a16="http://schemas.microsoft.com/office/drawing/2014/main" id="{2F15B9DB-9285-4A71-B736-C73E0CA5DAA1}"/>
              </a:ext>
            </a:extLst>
          </p:cNvPr>
          <p:cNvSpPr txBox="1"/>
          <p:nvPr/>
        </p:nvSpPr>
        <p:spPr>
          <a:xfrm>
            <a:off x="348142" y="5754415"/>
            <a:ext cx="11690059" cy="707886"/>
          </a:xfrm>
          <a:prstGeom prst="rect">
            <a:avLst/>
          </a:prstGeom>
          <a:noFill/>
        </p:spPr>
        <p:txBody>
          <a:bodyPr wrap="square">
            <a:spAutoFit/>
          </a:bodyPr>
          <a:lstStyle/>
          <a:p>
            <a:pPr hangingPunct="0"/>
            <a:r>
              <a:rPr lang="en-US" altLang="zh-CN" sz="2000" b="1" dirty="0"/>
              <a:t>Observation 1: In each release, the UE is required to provide assistance information for its preferred capabilities for different purposes (e.g. overheating/IDC/MUSIM/power saving).</a:t>
            </a:r>
          </a:p>
        </p:txBody>
      </p:sp>
    </p:spTree>
    <p:extLst>
      <p:ext uri="{BB962C8B-B14F-4D97-AF65-F5344CB8AC3E}">
        <p14:creationId xmlns:p14="http://schemas.microsoft.com/office/powerpoint/2010/main" val="271309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BE6D-66F7-42A6-AB7B-7FB29EF33D45}"/>
              </a:ext>
            </a:extLst>
          </p:cNvPr>
          <p:cNvSpPr>
            <a:spLocks noGrp="1"/>
          </p:cNvSpPr>
          <p:nvPr>
            <p:ph type="title"/>
          </p:nvPr>
        </p:nvSpPr>
        <p:spPr>
          <a:xfrm>
            <a:off x="85165" y="79721"/>
            <a:ext cx="12070976" cy="811851"/>
          </a:xfrm>
        </p:spPr>
        <p:txBody>
          <a:bodyPr>
            <a:noAutofit/>
          </a:bodyPr>
          <a:lstStyle/>
          <a:p>
            <a:r>
              <a:rPr lang="en-US" sz="2800" dirty="0"/>
              <a:t>Issues of the current RAN2 specification</a:t>
            </a:r>
          </a:p>
        </p:txBody>
      </p:sp>
      <p:sp>
        <p:nvSpPr>
          <p:cNvPr id="3" name="Content Placeholder 2">
            <a:extLst>
              <a:ext uri="{FF2B5EF4-FFF2-40B4-BE49-F238E27FC236}">
                <a16:creationId xmlns:a16="http://schemas.microsoft.com/office/drawing/2014/main" id="{7B67A94E-A067-4A61-984A-A4F80AF6A799}"/>
              </a:ext>
            </a:extLst>
          </p:cNvPr>
          <p:cNvSpPr>
            <a:spLocks noGrp="1"/>
          </p:cNvSpPr>
          <p:nvPr>
            <p:ph idx="1"/>
          </p:nvPr>
        </p:nvSpPr>
        <p:spPr>
          <a:xfrm>
            <a:off x="255493" y="1037491"/>
            <a:ext cx="11413593" cy="3190560"/>
          </a:xfrm>
        </p:spPr>
        <p:txBody>
          <a:bodyPr>
            <a:normAutofit fontScale="85000" lnSpcReduction="20000"/>
          </a:bodyPr>
          <a:lstStyle/>
          <a:p>
            <a:r>
              <a:rPr lang="en-US" altLang="zh-CN" dirty="0"/>
              <a:t>The dynamic UE capability updating/sharing solutions specified in the current specification have the following issues:</a:t>
            </a:r>
          </a:p>
          <a:p>
            <a:pPr lvl="1"/>
            <a:r>
              <a:rPr lang="en-US" altLang="zh-CN" dirty="0"/>
              <a:t>Some solutions can be unified for different purposes (e.g. TDM for MUSIM / IDC / power saving / MBS; maximum CCs / BW / MIMO-layers for power saving / overheating).</a:t>
            </a:r>
          </a:p>
          <a:p>
            <a:pPr lvl="1"/>
            <a:r>
              <a:rPr lang="en-US" altLang="zh-CN" dirty="0"/>
              <a:t>No TDM solution for the UE capability sharing between MBS and unicast.</a:t>
            </a:r>
          </a:p>
          <a:p>
            <a:pPr lvl="1"/>
            <a:r>
              <a:rPr lang="en-US" altLang="zh-CN" dirty="0"/>
              <a:t>The capability bits updating in each release would require the discussion for the dynamic UE capability updating/sharing solutions, which causes lots of standard effort.</a:t>
            </a:r>
          </a:p>
          <a:p>
            <a:pPr lvl="1"/>
            <a:r>
              <a:rPr lang="en-US" altLang="zh-CN" dirty="0"/>
              <a:t>The fragmented solutions for the dynamic UE capability updating/sharing require lots of implementation efforts at the UE and the </a:t>
            </a:r>
            <a:r>
              <a:rPr lang="en-US" altLang="zh-CN" dirty="0" err="1"/>
              <a:t>gNB</a:t>
            </a:r>
            <a:r>
              <a:rPr lang="en-US" altLang="zh-CN" dirty="0"/>
              <a:t>.</a:t>
            </a:r>
          </a:p>
          <a:p>
            <a:r>
              <a:rPr lang="en-US" altLang="zh-CN" dirty="0"/>
              <a:t>According to the capability reporting procedure, the UE can only report its capability requested by the network, and unable to update its capability dynamically via the capability reporting procedure. Thus the UE is forced to use (re-)attach procedure to update its capability for MUSIM / IDC /</a:t>
            </a:r>
            <a:r>
              <a:rPr lang="zh-CN" altLang="en-US" dirty="0"/>
              <a:t> </a:t>
            </a:r>
            <a:r>
              <a:rPr lang="en-US" altLang="zh-CN" dirty="0"/>
              <a:t>power</a:t>
            </a:r>
            <a:r>
              <a:rPr lang="zh-CN" altLang="en-US" dirty="0"/>
              <a:t> </a:t>
            </a:r>
            <a:r>
              <a:rPr lang="en-US" altLang="zh-CN" dirty="0"/>
              <a:t>saving</a:t>
            </a:r>
            <a:r>
              <a:rPr lang="zh-CN" altLang="en-US" dirty="0"/>
              <a:t> </a:t>
            </a:r>
            <a:r>
              <a:rPr lang="en-US" altLang="zh-CN" dirty="0"/>
              <a:t>/</a:t>
            </a:r>
            <a:r>
              <a:rPr lang="zh-CN" altLang="en-US" dirty="0"/>
              <a:t> </a:t>
            </a:r>
            <a:r>
              <a:rPr lang="en-US" altLang="zh-CN" dirty="0"/>
              <a:t>overheating / MBS.</a:t>
            </a:r>
          </a:p>
          <a:p>
            <a:pPr lvl="1"/>
            <a:endParaRPr lang="en-US" altLang="zh-CN" dirty="0"/>
          </a:p>
          <a:p>
            <a:pPr lvl="2"/>
            <a:endParaRPr lang="en-US" dirty="0"/>
          </a:p>
        </p:txBody>
      </p:sp>
      <p:sp>
        <p:nvSpPr>
          <p:cNvPr id="4" name="TextBox 3">
            <a:extLst>
              <a:ext uri="{FF2B5EF4-FFF2-40B4-BE49-F238E27FC236}">
                <a16:creationId xmlns:a16="http://schemas.microsoft.com/office/drawing/2014/main" id="{15993393-9219-4FB5-A437-2587B1F695FB}"/>
              </a:ext>
            </a:extLst>
          </p:cNvPr>
          <p:cNvSpPr txBox="1"/>
          <p:nvPr/>
        </p:nvSpPr>
        <p:spPr>
          <a:xfrm>
            <a:off x="275623" y="5174178"/>
            <a:ext cx="11690059" cy="1015663"/>
          </a:xfrm>
          <a:prstGeom prst="rect">
            <a:avLst/>
          </a:prstGeom>
          <a:noFill/>
        </p:spPr>
        <p:txBody>
          <a:bodyPr wrap="square">
            <a:spAutoFit/>
          </a:bodyPr>
          <a:lstStyle/>
          <a:p>
            <a:pPr hangingPunct="0"/>
            <a:r>
              <a:rPr lang="en-US" altLang="zh-CN" sz="2000" b="1" dirty="0"/>
              <a:t>Observation 2: The fragmented solutions for the dynamic UE capability updating/sharing require lots of implementation efforts at the UE and the </a:t>
            </a:r>
            <a:r>
              <a:rPr lang="en-US" altLang="zh-CN" sz="2000" b="1" dirty="0" err="1"/>
              <a:t>gNB</a:t>
            </a:r>
            <a:r>
              <a:rPr lang="en-US" altLang="zh-CN" sz="2000" b="1" dirty="0"/>
              <a:t>.</a:t>
            </a:r>
          </a:p>
          <a:p>
            <a:pPr hangingPunct="0"/>
            <a:r>
              <a:rPr lang="en-US" altLang="zh-CN" sz="2000" b="1" dirty="0"/>
              <a:t>Observation 3: The UE is not able to update its capability dynamically via the capability reporting procedure. </a:t>
            </a:r>
          </a:p>
        </p:txBody>
      </p:sp>
    </p:spTree>
    <p:extLst>
      <p:ext uri="{BB962C8B-B14F-4D97-AF65-F5344CB8AC3E}">
        <p14:creationId xmlns:p14="http://schemas.microsoft.com/office/powerpoint/2010/main" val="2484990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60E16-FA70-4A1C-A150-2D5EA9FACD04}"/>
              </a:ext>
            </a:extLst>
          </p:cNvPr>
          <p:cNvSpPr>
            <a:spLocks noGrp="1"/>
          </p:cNvSpPr>
          <p:nvPr>
            <p:ph type="title"/>
          </p:nvPr>
        </p:nvSpPr>
        <p:spPr/>
        <p:txBody>
          <a:bodyPr>
            <a:normAutofit/>
          </a:bodyPr>
          <a:lstStyle/>
          <a:p>
            <a:r>
              <a:rPr lang="en-US" sz="2800" dirty="0"/>
              <a:t>Unified solution for UE capability sharing and updating </a:t>
            </a:r>
          </a:p>
        </p:txBody>
      </p:sp>
      <p:sp>
        <p:nvSpPr>
          <p:cNvPr id="3" name="Content Placeholder 2">
            <a:extLst>
              <a:ext uri="{FF2B5EF4-FFF2-40B4-BE49-F238E27FC236}">
                <a16:creationId xmlns:a16="http://schemas.microsoft.com/office/drawing/2014/main" id="{24F4A179-809A-4E9F-A7F9-83B62DBF0929}"/>
              </a:ext>
            </a:extLst>
          </p:cNvPr>
          <p:cNvSpPr>
            <a:spLocks noGrp="1"/>
          </p:cNvSpPr>
          <p:nvPr>
            <p:ph idx="1"/>
          </p:nvPr>
        </p:nvSpPr>
        <p:spPr>
          <a:xfrm>
            <a:off x="348142" y="1222048"/>
            <a:ext cx="11495716" cy="2586553"/>
          </a:xfrm>
        </p:spPr>
        <p:txBody>
          <a:bodyPr>
            <a:normAutofit lnSpcReduction="10000"/>
          </a:bodyPr>
          <a:lstStyle/>
          <a:p>
            <a:r>
              <a:rPr lang="en-US" dirty="0"/>
              <a:t>It is feasible to have unified solutions for UE capability sharing and updating for different purposes (e.g. </a:t>
            </a:r>
            <a:r>
              <a:rPr lang="en-US" altLang="zh-CN" dirty="0"/>
              <a:t>overheating/IDC/MUSIM/power saving/MBS</a:t>
            </a:r>
            <a:r>
              <a:rPr lang="en-US" dirty="0"/>
              <a:t>).</a:t>
            </a:r>
          </a:p>
          <a:p>
            <a:pPr lvl="1"/>
            <a:r>
              <a:rPr lang="en-US" dirty="0"/>
              <a:t>The unified solution can be future-proof while new capability bits are added.</a:t>
            </a:r>
          </a:p>
          <a:p>
            <a:pPr lvl="1"/>
            <a:r>
              <a:rPr lang="en-US" dirty="0"/>
              <a:t>The unified solution can be used for different MR-DC </a:t>
            </a:r>
            <a:r>
              <a:rPr lang="en-US" altLang="zh-CN" dirty="0"/>
              <a:t>architecture </a:t>
            </a:r>
            <a:r>
              <a:rPr lang="en-US" dirty="0"/>
              <a:t>and for intra-/inter-PLMN scenarios.</a:t>
            </a:r>
          </a:p>
          <a:p>
            <a:pPr lvl="1"/>
            <a:r>
              <a:rPr lang="en-US" dirty="0"/>
              <a:t>The unified solution can be </a:t>
            </a:r>
            <a:r>
              <a:rPr lang="en-US" dirty="0" err="1"/>
              <a:t>FDMed</a:t>
            </a:r>
            <a:r>
              <a:rPr lang="en-US" dirty="0"/>
              <a:t> or </a:t>
            </a:r>
            <a:r>
              <a:rPr lang="en-US" dirty="0" err="1"/>
              <a:t>TDMed</a:t>
            </a:r>
            <a:r>
              <a:rPr lang="en-US" dirty="0"/>
              <a:t> or any capability updating via the control of the network.</a:t>
            </a:r>
          </a:p>
          <a:p>
            <a:pPr lvl="1"/>
            <a:r>
              <a:rPr lang="en-US" dirty="0"/>
              <a:t>The unified solution can simplify the implementation at the UE and the network.</a:t>
            </a:r>
          </a:p>
        </p:txBody>
      </p:sp>
      <p:sp>
        <p:nvSpPr>
          <p:cNvPr id="4" name="TextBox 3">
            <a:extLst>
              <a:ext uri="{FF2B5EF4-FFF2-40B4-BE49-F238E27FC236}">
                <a16:creationId xmlns:a16="http://schemas.microsoft.com/office/drawing/2014/main" id="{D4B9440B-500C-45BB-8D7F-E9662C653AFE}"/>
              </a:ext>
            </a:extLst>
          </p:cNvPr>
          <p:cNvSpPr txBox="1"/>
          <p:nvPr/>
        </p:nvSpPr>
        <p:spPr>
          <a:xfrm>
            <a:off x="348142" y="5754415"/>
            <a:ext cx="11690059" cy="707886"/>
          </a:xfrm>
          <a:prstGeom prst="rect">
            <a:avLst/>
          </a:prstGeom>
          <a:noFill/>
        </p:spPr>
        <p:txBody>
          <a:bodyPr wrap="square">
            <a:spAutoFit/>
          </a:bodyPr>
          <a:lstStyle/>
          <a:p>
            <a:pPr hangingPunct="0"/>
            <a:r>
              <a:rPr lang="en-US" altLang="zh-CN" sz="2000" b="1" dirty="0"/>
              <a:t>Observation 4: It is feasible to have </a:t>
            </a:r>
            <a:r>
              <a:rPr lang="en-US" sz="2000" b="1" dirty="0"/>
              <a:t>unified and </a:t>
            </a:r>
            <a:r>
              <a:rPr lang="en-US" altLang="zh-CN" sz="2000" b="1" dirty="0"/>
              <a:t>future-proof</a:t>
            </a:r>
            <a:r>
              <a:rPr lang="en-US" sz="2000" b="1" dirty="0"/>
              <a:t> solutions for UE capability sharing and updating for different purposes (e.g. </a:t>
            </a:r>
            <a:r>
              <a:rPr lang="en-US" altLang="zh-CN" sz="2000" b="1" dirty="0"/>
              <a:t>overheating/IDC/MUSIM/power saving/MBS</a:t>
            </a:r>
            <a:r>
              <a:rPr lang="en-US" sz="2000" b="1" dirty="0"/>
              <a:t>).</a:t>
            </a:r>
            <a:endParaRPr lang="en-US" altLang="zh-CN" sz="2000" b="1" dirty="0"/>
          </a:p>
        </p:txBody>
      </p:sp>
    </p:spTree>
    <p:extLst>
      <p:ext uri="{BB962C8B-B14F-4D97-AF65-F5344CB8AC3E}">
        <p14:creationId xmlns:p14="http://schemas.microsoft.com/office/powerpoint/2010/main" val="2656233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Conclusion</a:t>
            </a:r>
            <a:endParaRPr lang="en-US" dirty="0"/>
          </a:p>
        </p:txBody>
      </p:sp>
      <p:sp>
        <p:nvSpPr>
          <p:cNvPr id="9" name="内容占位符 2">
            <a:extLst>
              <a:ext uri="{FF2B5EF4-FFF2-40B4-BE49-F238E27FC236}">
                <a16:creationId xmlns:a16="http://schemas.microsoft.com/office/drawing/2014/main" id="{E98700F1-F359-4F17-8E87-0857FF8BC2CC}"/>
              </a:ext>
            </a:extLst>
          </p:cNvPr>
          <p:cNvSpPr>
            <a:spLocks noGrp="1"/>
          </p:cNvSpPr>
          <p:nvPr>
            <p:ph idx="1"/>
          </p:nvPr>
        </p:nvSpPr>
        <p:spPr>
          <a:xfrm>
            <a:off x="99753" y="975015"/>
            <a:ext cx="12053454" cy="3142244"/>
          </a:xfrm>
        </p:spPr>
        <p:txBody>
          <a:bodyPr>
            <a:noAutofit/>
          </a:bodyPr>
          <a:lstStyle/>
          <a:p>
            <a:pPr hangingPunct="0"/>
            <a:r>
              <a:rPr lang="en-US" altLang="zh-CN" sz="1600" b="1" dirty="0"/>
              <a:t>Observation 1: In each release, the UE is required to provide assistance information for its preferred capabilities for different purposes (e.g. overheating/IDC/MUSIM/power saving/MBS).</a:t>
            </a:r>
          </a:p>
          <a:p>
            <a:pPr hangingPunct="0"/>
            <a:r>
              <a:rPr lang="en-US" altLang="zh-CN" sz="1600" b="1" dirty="0"/>
              <a:t>Observation 2: The fragmented solutions for the dynamic UE capability updating/sharing require lots of implementation efforts at the UE and the </a:t>
            </a:r>
            <a:r>
              <a:rPr lang="en-US" altLang="zh-CN" sz="1600" b="1" dirty="0" err="1"/>
              <a:t>gNB</a:t>
            </a:r>
            <a:r>
              <a:rPr lang="en-US" altLang="zh-CN" sz="1600" b="1" dirty="0"/>
              <a:t>.</a:t>
            </a:r>
          </a:p>
          <a:p>
            <a:pPr hangingPunct="0"/>
            <a:r>
              <a:rPr lang="en-US" altLang="zh-CN" sz="1600" b="1" dirty="0"/>
              <a:t>Observation 3: The UE is not able to update its capability dynamically via the capability reporting procedure. </a:t>
            </a:r>
          </a:p>
          <a:p>
            <a:pPr hangingPunct="0"/>
            <a:r>
              <a:rPr lang="en-US" altLang="zh-CN" sz="1600" b="1" dirty="0"/>
              <a:t>Observation 4: It is feasible to have </a:t>
            </a:r>
            <a:r>
              <a:rPr lang="en-US" sz="1600" b="1" dirty="0"/>
              <a:t>unified and </a:t>
            </a:r>
            <a:r>
              <a:rPr lang="en-US" altLang="zh-CN" sz="1600" b="1" dirty="0"/>
              <a:t>future-proof</a:t>
            </a:r>
            <a:r>
              <a:rPr lang="en-US" sz="1600" b="1" dirty="0"/>
              <a:t> solutions for UE capability sharing and updating for different purposes (e.g. </a:t>
            </a:r>
            <a:r>
              <a:rPr lang="en-US" altLang="zh-CN" sz="1600" b="1" dirty="0"/>
              <a:t>overheating/IDC/MUSIM/power saving/MBS</a:t>
            </a:r>
            <a:r>
              <a:rPr lang="en-US" sz="1600" b="1" dirty="0"/>
              <a:t>).</a:t>
            </a:r>
            <a:endParaRPr lang="en-US" altLang="zh-CN" sz="1600" b="1" dirty="0"/>
          </a:p>
          <a:p>
            <a:pPr marL="0" indent="0" hangingPunct="0">
              <a:buNone/>
            </a:pPr>
            <a:endParaRPr lang="zh-CN" altLang="zh-CN" sz="1600" dirty="0"/>
          </a:p>
        </p:txBody>
      </p:sp>
      <p:sp>
        <p:nvSpPr>
          <p:cNvPr id="5" name="TextBox 4">
            <a:extLst>
              <a:ext uri="{FF2B5EF4-FFF2-40B4-BE49-F238E27FC236}">
                <a16:creationId xmlns:a16="http://schemas.microsoft.com/office/drawing/2014/main" id="{5945BFED-5FDC-4CCE-BF7B-91DDBE4FC3A0}"/>
              </a:ext>
            </a:extLst>
          </p:cNvPr>
          <p:cNvSpPr txBox="1"/>
          <p:nvPr/>
        </p:nvSpPr>
        <p:spPr>
          <a:xfrm>
            <a:off x="38793" y="3632433"/>
            <a:ext cx="11873574" cy="2031325"/>
          </a:xfrm>
          <a:prstGeom prst="rect">
            <a:avLst/>
          </a:prstGeom>
          <a:noFill/>
        </p:spPr>
        <p:txBody>
          <a:bodyPr wrap="square">
            <a:spAutoFit/>
          </a:bodyPr>
          <a:lstStyle/>
          <a:p>
            <a:pPr hangingPunct="0"/>
            <a:r>
              <a:rPr lang="en-US" altLang="zh-CN" b="1" dirty="0"/>
              <a:t>Proposal: The dynamic UE capability update in Rel-19 RAN2 includes the following objective:</a:t>
            </a:r>
          </a:p>
          <a:p>
            <a:pPr marL="285750" indent="-285750" hangingPunct="0">
              <a:buFont typeface="Wingdings" panose="05000000000000000000" pitchFamily="2" charset="2"/>
              <a:buChar char="q"/>
            </a:pPr>
            <a:r>
              <a:rPr lang="en-US" altLang="zh-CN" b="1" dirty="0"/>
              <a:t>To specify unified solution(s) for dynamic UE capability update or sharing, due to different purposes </a:t>
            </a:r>
            <a:r>
              <a:rPr lang="en-US" b="1" dirty="0"/>
              <a:t>(e.g. </a:t>
            </a:r>
            <a:r>
              <a:rPr lang="en-US" altLang="zh-CN" b="1" dirty="0"/>
              <a:t>overheating/IDC/MUSIM/power saving/MBS</a:t>
            </a:r>
            <a:r>
              <a:rPr lang="en-US" b="1" dirty="0"/>
              <a:t>)</a:t>
            </a:r>
          </a:p>
          <a:p>
            <a:pPr hangingPunct="0"/>
            <a:r>
              <a:rPr lang="en-US" altLang="zh-CN" b="1" dirty="0"/>
              <a:t>Note 1: The solution(s) should be still applicable when new UE capability bits are added in the future release.</a:t>
            </a:r>
          </a:p>
          <a:p>
            <a:pPr hangingPunct="0"/>
            <a:r>
              <a:rPr lang="en-US" altLang="zh-CN" b="1" dirty="0"/>
              <a:t>Note 2: The solution(s) should be applicable for different MR-DC architectures and for intra-/inter-PLMN cases.</a:t>
            </a:r>
          </a:p>
          <a:p>
            <a:pPr hangingPunct="0"/>
            <a:r>
              <a:rPr lang="en-US" altLang="zh-CN" b="1" dirty="0"/>
              <a:t>Note 3: The solution(s) should be applicable for different UE capability reporting procedures, i.e. UE capability ID-based reporting procedure and UE capability enquiry procedure with/without capability filter.</a:t>
            </a:r>
          </a:p>
        </p:txBody>
      </p:sp>
    </p:spTree>
    <p:extLst>
      <p:ext uri="{BB962C8B-B14F-4D97-AF65-F5344CB8AC3E}">
        <p14:creationId xmlns:p14="http://schemas.microsoft.com/office/powerpoint/2010/main" val="2473662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extLst>
      <p:ext uri="{BB962C8B-B14F-4D97-AF65-F5344CB8AC3E}">
        <p14:creationId xmlns:p14="http://schemas.microsoft.com/office/powerpoint/2010/main" val="3377599262"/>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110606</TotalTime>
  <Words>843</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 Unicode MS</vt:lpstr>
      <vt:lpstr>宋体</vt:lpstr>
      <vt:lpstr>Calibri</vt:lpstr>
      <vt:lpstr>Calibri Light</vt:lpstr>
      <vt:lpstr>Wingdings</vt:lpstr>
      <vt:lpstr>回顾</vt:lpstr>
      <vt:lpstr>Motivation for dynamic UE capability update</vt:lpstr>
      <vt:lpstr>Background</vt:lpstr>
      <vt:lpstr>Issues of the current RAN2 specification</vt:lpstr>
      <vt:lpstr>Unified solution for UE capability sharing and updating </vt:lpstr>
      <vt:lpstr>Conclusion</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RAN2#122</cp:lastModifiedBy>
  <cp:revision>1801</cp:revision>
  <dcterms:created xsi:type="dcterms:W3CDTF">2018-04-28T02:54:17Z</dcterms:created>
  <dcterms:modified xsi:type="dcterms:W3CDTF">2023-05-31T06:07:50Z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y fmtid="{D5CDD505-2E9C-101B-9397-08002B2CF9AE}" pid="3" name="CWMe50c1ef6c64b46e7b29bc816992fb9a1">
    <vt:lpwstr>CWMp6/KW5AkdVo1VvNvn5vU6x+5LXFRZP0UcdD5r+vU/vDWhYwmJ4+feX+iyk9uBX6/q2IsPNBx/LHkz90I7sjI6Q==</vt:lpwstr>
  </property>
</Properties>
</file>