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595" r:id="rId2"/>
    <p:sldId id="649" r:id="rId3"/>
    <p:sldId id="650" r:id="rId4"/>
    <p:sldId id="652" r:id="rId5"/>
    <p:sldId id="653" r:id="rId6"/>
    <p:sldId id="672" r:id="rId7"/>
    <p:sldId id="656" r:id="rId8"/>
    <p:sldId id="617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y-Luc Champel" initials="MC" lastIdx="1" clrIdx="0">
    <p:extLst>
      <p:ext uri="{19B8F6BF-5375-455C-9EA6-DF929625EA0E}">
        <p15:presenceInfo xmlns:p15="http://schemas.microsoft.com/office/powerpoint/2012/main" userId="58b50b414dcfee8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0074"/>
    <a:srgbClr val="7E025B"/>
    <a:srgbClr val="70AC2E"/>
    <a:srgbClr val="FF6700"/>
    <a:srgbClr val="E88134"/>
    <a:srgbClr val="5380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5320" autoAdjust="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vodian, Bill" userId="24ddce14-b8f7-4f54-af74-631294b67ab0" providerId="ADAL" clId="{20E202B6-9194-4A80-9703-C99DF06C52A5}"/>
    <pc:docChg chg="undo custSel modSld">
      <pc:chgData name="Shvodian, Bill" userId="24ddce14-b8f7-4f54-af74-631294b67ab0" providerId="ADAL" clId="{20E202B6-9194-4A80-9703-C99DF06C52A5}" dt="2021-08-31T16:49:35.280" v="183" actId="20577"/>
      <pc:docMkLst>
        <pc:docMk/>
      </pc:docMkLst>
      <pc:sldChg chg="modSp mod">
        <pc:chgData name="Shvodian, Bill" userId="24ddce14-b8f7-4f54-af74-631294b67ab0" providerId="ADAL" clId="{20E202B6-9194-4A80-9703-C99DF06C52A5}" dt="2021-08-31T16:49:35.280" v="183" actId="20577"/>
        <pc:sldMkLst>
          <pc:docMk/>
          <pc:sldMk cId="1819122060" sldId="595"/>
        </pc:sldMkLst>
        <pc:spChg chg="mod">
          <ac:chgData name="Shvodian, Bill" userId="24ddce14-b8f7-4f54-af74-631294b67ab0" providerId="ADAL" clId="{20E202B6-9194-4A80-9703-C99DF06C52A5}" dt="2021-08-31T16:49:35.280" v="183" actId="20577"/>
          <ac:spMkLst>
            <pc:docMk/>
            <pc:sldMk cId="1819122060" sldId="595"/>
            <ac:spMk id="3" creationId="{00000000-0000-0000-0000-000000000000}"/>
          </ac:spMkLst>
        </pc:spChg>
      </pc:sldChg>
      <pc:sldChg chg="modSp mod">
        <pc:chgData name="Shvodian, Bill" userId="24ddce14-b8f7-4f54-af74-631294b67ab0" providerId="ADAL" clId="{20E202B6-9194-4A80-9703-C99DF06C52A5}" dt="2021-08-31T16:44:27.436" v="157" actId="207"/>
        <pc:sldMkLst>
          <pc:docMk/>
          <pc:sldMk cId="2594428964" sldId="640"/>
        </pc:sldMkLst>
        <pc:spChg chg="mod">
          <ac:chgData name="Shvodian, Bill" userId="24ddce14-b8f7-4f54-af74-631294b67ab0" providerId="ADAL" clId="{20E202B6-9194-4A80-9703-C99DF06C52A5}" dt="2021-08-31T16:44:27.436" v="157" actId="207"/>
          <ac:spMkLst>
            <pc:docMk/>
            <pc:sldMk cId="2594428964" sldId="640"/>
            <ac:spMk id="3" creationId="{E98700F1-F359-4F17-8E87-0857FF8BC2CC}"/>
          </ac:spMkLst>
        </pc:spChg>
      </pc:sldChg>
      <pc:sldChg chg="modSp mod">
        <pc:chgData name="Shvodian, Bill" userId="24ddce14-b8f7-4f54-af74-631294b67ab0" providerId="ADAL" clId="{20E202B6-9194-4A80-9703-C99DF06C52A5}" dt="2021-08-31T16:45:02.074" v="158" actId="20577"/>
        <pc:sldMkLst>
          <pc:docMk/>
          <pc:sldMk cId="2805064898" sldId="641"/>
        </pc:sldMkLst>
        <pc:spChg chg="mod">
          <ac:chgData name="Shvodian, Bill" userId="24ddce14-b8f7-4f54-af74-631294b67ab0" providerId="ADAL" clId="{20E202B6-9194-4A80-9703-C99DF06C52A5}" dt="2021-08-31T16:45:02.074" v="158" actId="20577"/>
          <ac:spMkLst>
            <pc:docMk/>
            <pc:sldMk cId="2805064898" sldId="641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D3DE37-79BB-4896-9BB5-53AB977D136D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CCA36-1B41-459C-B9D9-F4E1156B14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99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7478" y="1473144"/>
            <a:ext cx="10058400" cy="1832924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54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02541" y="3691783"/>
            <a:ext cx="7404847" cy="1570498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2023/5/31</a:t>
            </a:fld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668B479B-CEB8-4C8F-AEC5-BBD6D37388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282957" y="108027"/>
            <a:ext cx="743833" cy="75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13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537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+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文本"/>
          <p:cNvSpPr txBox="1">
            <a:spLocks noGrp="1"/>
          </p:cNvSpPr>
          <p:nvPr>
            <p:ph type="title"/>
          </p:nvPr>
        </p:nvSpPr>
        <p:spPr>
          <a:xfrm>
            <a:off x="3321050" y="570862"/>
            <a:ext cx="5549900" cy="733511"/>
          </a:xfrm>
          <a:prstGeom prst="rect">
            <a:avLst/>
          </a:prstGeom>
        </p:spPr>
        <p:txBody>
          <a:bodyPr/>
          <a:lstStyle>
            <a:lvl1pPr>
              <a:defRPr sz="2560"/>
            </a:lvl1pPr>
          </a:lstStyle>
          <a:p>
            <a:r>
              <a:t>标题文本</a:t>
            </a:r>
          </a:p>
        </p:txBody>
      </p:sp>
      <p:sp>
        <p:nvSpPr>
          <p:cNvPr id="23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3321050" y="2601129"/>
            <a:ext cx="5549900" cy="2593360"/>
          </a:xfrm>
          <a:prstGeom prst="rect">
            <a:avLst/>
          </a:prstGeom>
        </p:spPr>
        <p:txBody>
          <a:bodyPr anchor="t"/>
          <a:lstStyle>
            <a:lvl1pPr>
              <a:spcBef>
                <a:spcPts val="640"/>
              </a:spcBef>
              <a:buClrTx/>
            </a:lvl1pPr>
            <a:lvl2pPr>
              <a:spcBef>
                <a:spcPts val="640"/>
              </a:spcBef>
              <a:buClrTx/>
            </a:lvl2pPr>
            <a:lvl3pPr>
              <a:spcBef>
                <a:spcPts val="640"/>
              </a:spcBef>
              <a:buClrTx/>
            </a:lvl3pPr>
            <a:lvl4pPr>
              <a:spcBef>
                <a:spcPts val="640"/>
              </a:spcBef>
              <a:buClrTx/>
            </a:lvl4pPr>
            <a:lvl5pPr>
              <a:spcBef>
                <a:spcPts val="640"/>
              </a:spcBef>
              <a:buClrTx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24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34085751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111095"/>
            <a:ext cx="10058400" cy="811851"/>
          </a:xfrm>
        </p:spPr>
        <p:txBody>
          <a:bodyPr/>
          <a:lstStyle>
            <a:lvl1pPr marL="0">
              <a:defRPr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222049"/>
            <a:ext cx="10058400" cy="504428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9"/>
          <p:cNvCxnSpPr/>
          <p:nvPr userDrawn="1"/>
        </p:nvCxnSpPr>
        <p:spPr>
          <a:xfrm>
            <a:off x="0" y="922946"/>
            <a:ext cx="121920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C60C31C4-2604-440C-909F-497026ED8C96}"/>
              </a:ext>
            </a:extLst>
          </p:cNvPr>
          <p:cNvSpPr txBox="1">
            <a:spLocks/>
          </p:cNvSpPr>
          <p:nvPr userDrawn="1"/>
        </p:nvSpPr>
        <p:spPr>
          <a:xfrm>
            <a:off x="9900457" y="6464882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0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11C5545-0BFC-4754-929C-A08561083B5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6615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6C83D193-4582-48AB-9D3E-143C0429C48B}"/>
              </a:ext>
            </a:extLst>
          </p:cNvPr>
          <p:cNvSpPr txBox="1">
            <a:spLocks/>
          </p:cNvSpPr>
          <p:nvPr userDrawn="1"/>
        </p:nvSpPr>
        <p:spPr>
          <a:xfrm>
            <a:off x="9936191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0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11C5545-0BFC-4754-929C-A08561083B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761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187865"/>
            <a:ext cx="4937760" cy="468122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187866"/>
            <a:ext cx="4937760" cy="468123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6782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434353"/>
            <a:ext cx="493776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339788"/>
            <a:ext cx="4937760" cy="36207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434353"/>
            <a:ext cx="493776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339788"/>
            <a:ext cx="4937760" cy="36207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9860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449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743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464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1DE8E9BB-3773-4906-A3E7-88733CC8E23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160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21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7287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135739"/>
            <a:ext cx="10058400" cy="473335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1DE8E9BB-3773-4906-A3E7-88733CC8E239}" type="datetimeFigureOut">
              <a:rPr lang="zh-CN" altLang="en-US" smtClean="0"/>
              <a:t>2023/5/31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ACC168D-EEA7-4D55-9D9D-2F9938A4843C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282957" y="108027"/>
            <a:ext cx="743833" cy="75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54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Wingdings" panose="05000000000000000000" pitchFamily="2" charset="2"/>
        <a:buChar char="n"/>
        <a:defRPr sz="24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●"/>
        <a:defRPr sz="20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宋体" panose="02010600030101010101" pitchFamily="2" charset="-122"/>
        <a:buChar char="－"/>
        <a:defRPr sz="18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8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52975" y="2409551"/>
            <a:ext cx="10813306" cy="957232"/>
          </a:xfrm>
        </p:spPr>
        <p:txBody>
          <a:bodyPr>
            <a:normAutofit fontScale="90000"/>
          </a:bodyPr>
          <a:lstStyle/>
          <a:p>
            <a:r>
              <a:rPr lang="en-US" altLang="zh-CN" sz="4800" dirty="0"/>
              <a:t>Motivation for Integrated Sensing and Communication</a:t>
            </a:r>
            <a:endParaRPr lang="zh-CN" altLang="en-US" sz="48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788B121-866E-4D1B-915D-42FD5C41608C}"/>
              </a:ext>
            </a:extLst>
          </p:cNvPr>
          <p:cNvSpPr txBox="1"/>
          <p:nvPr/>
        </p:nvSpPr>
        <p:spPr>
          <a:xfrm>
            <a:off x="187568" y="113213"/>
            <a:ext cx="1101969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1"/>
            <a:r>
              <a:rPr lang="en-GB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3GPP TSG RAN 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Rel-19 workshop</a:t>
            </a:r>
            <a:r>
              <a:rPr lang="en-GB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															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ea typeface="Arial Unicode MS" panose="020B0604020202020204" pitchFamily="34" charset="-122"/>
            </a:endParaRPr>
          </a:p>
          <a:p>
            <a:pPr hangingPunct="1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Taipei, June 15 - 16, 2023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ea typeface="Arial Unicode MS" panose="020B0604020202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07F31BB-0D13-44CE-A80F-356286B1FCCB}"/>
              </a:ext>
            </a:extLst>
          </p:cNvPr>
          <p:cNvSpPr txBox="1"/>
          <p:nvPr/>
        </p:nvSpPr>
        <p:spPr>
          <a:xfrm>
            <a:off x="9194334" y="113213"/>
            <a:ext cx="201292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effectLst/>
                <a:latin typeface="Segoe UI" panose="020B0502040204020203" pitchFamily="34" charset="0"/>
              </a:rPr>
              <a:t>RWS-230105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ea typeface="Arial Unicode MS" panose="020B0604020202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70489" y="4093460"/>
            <a:ext cx="93782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Xiaomi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9122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030DF-312F-4603-83E5-96080FD5E5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000" dirty="0"/>
              <a:t>Use cases from SA1 </a:t>
            </a:r>
            <a:r>
              <a:rPr lang="en-GB" sz="4000" dirty="0" err="1"/>
              <a:t>FS_Sensing</a:t>
            </a:r>
            <a:endParaRPr lang="en-US" sz="4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BE11F80-9263-4BDA-800F-650959F59A30}"/>
              </a:ext>
            </a:extLst>
          </p:cNvPr>
          <p:cNvSpPr txBox="1"/>
          <p:nvPr/>
        </p:nvSpPr>
        <p:spPr>
          <a:xfrm>
            <a:off x="171938" y="6026911"/>
            <a:ext cx="117494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/>
              <a:t>Observation 1: The use cases provided by SA1 need to be grouped/categorized/prioritized to facilitate the RAN study/evaluation. </a:t>
            </a:r>
            <a:endParaRPr lang="en-US" sz="20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304B2F-86E1-48DC-A690-4D1AF7A71FE1}"/>
              </a:ext>
            </a:extLst>
          </p:cNvPr>
          <p:cNvSpPr txBox="1"/>
          <p:nvPr/>
        </p:nvSpPr>
        <p:spPr>
          <a:xfrm>
            <a:off x="2290762" y="922946"/>
            <a:ext cx="828294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3GPP TR 22.837 includes 32 use cases, which can be classified in RAN as follows: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Indoor (home, office and factory)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Highway (automotive, traffic monitoring and </a:t>
            </a:r>
            <a:r>
              <a:rPr lang="en-GB" dirty="0"/>
              <a:t>intrusion detection</a:t>
            </a:r>
            <a:r>
              <a:rPr lang="en-US" dirty="0"/>
              <a:t>)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altLang="zh-CN" dirty="0"/>
              <a:t>High-speed railway (</a:t>
            </a:r>
            <a:r>
              <a:rPr lang="en-US" dirty="0"/>
              <a:t>autopilot and </a:t>
            </a:r>
            <a:r>
              <a:rPr lang="en-GB" dirty="0"/>
              <a:t>intrusion detection</a:t>
            </a:r>
            <a:r>
              <a:rPr lang="en-US" altLang="zh-CN" dirty="0"/>
              <a:t>)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Weather forecast (rainfall and flooding)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UAV (</a:t>
            </a:r>
            <a:r>
              <a:rPr lang="en-GB" dirty="0"/>
              <a:t>flight trajectory tracing, UAV collision </a:t>
            </a:r>
            <a:r>
              <a:rPr lang="en-US" dirty="0"/>
              <a:t>and </a:t>
            </a:r>
            <a:r>
              <a:rPr lang="en-GB" dirty="0"/>
              <a:t>intrusion detection</a:t>
            </a:r>
            <a:r>
              <a:rPr lang="en-US" dirty="0"/>
              <a:t>)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Traffic management (tourist/sports hotspot detection and car parking)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Health monitoring (heart-beating, breathing and sleeping)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XR (gaming and metaverse)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9334B84-8ABA-4A3A-A9C4-9D7DEFD8B8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0762" y="3473685"/>
            <a:ext cx="7610475" cy="2585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1782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030DF-312F-4603-83E5-96080FD5E5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000" dirty="0"/>
              <a:t>ISAC modes from SA1 </a:t>
            </a:r>
            <a:r>
              <a:rPr lang="en-GB" sz="4000" dirty="0" err="1"/>
              <a:t>FS_Sensing</a:t>
            </a:r>
            <a:endParaRPr lang="en-US" sz="4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FBCF198-3F9A-4152-9823-0AE36B1C90D3}"/>
              </a:ext>
            </a:extLst>
          </p:cNvPr>
          <p:cNvSpPr txBox="1"/>
          <p:nvPr/>
        </p:nvSpPr>
        <p:spPr>
          <a:xfrm>
            <a:off x="742696" y="1164233"/>
            <a:ext cx="26111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Option 1: Mono-static sensing via UE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F8E7397-EEBD-419C-A632-8971FF44E397}"/>
              </a:ext>
            </a:extLst>
          </p:cNvPr>
          <p:cNvSpPr txBox="1"/>
          <p:nvPr/>
        </p:nvSpPr>
        <p:spPr>
          <a:xfrm>
            <a:off x="4525987" y="1164234"/>
            <a:ext cx="2697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Option 2: Mono-static sensing via </a:t>
            </a:r>
            <a:r>
              <a:rPr lang="en-US" dirty="0" err="1"/>
              <a:t>gNB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F138D8D-9A9F-4BB1-A039-1EB37EEB5B68}"/>
              </a:ext>
            </a:extLst>
          </p:cNvPr>
          <p:cNvSpPr txBox="1"/>
          <p:nvPr/>
        </p:nvSpPr>
        <p:spPr>
          <a:xfrm>
            <a:off x="8742790" y="1141298"/>
            <a:ext cx="25906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Option 3: Bi-static sensing from </a:t>
            </a:r>
            <a:r>
              <a:rPr lang="en-US" dirty="0" err="1"/>
              <a:t>gNB</a:t>
            </a:r>
            <a:r>
              <a:rPr lang="en-US" dirty="0"/>
              <a:t> to UE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2440787-829B-4EE3-90ED-C7C57CD03EE1}"/>
              </a:ext>
            </a:extLst>
          </p:cNvPr>
          <p:cNvSpPr txBox="1"/>
          <p:nvPr/>
        </p:nvSpPr>
        <p:spPr>
          <a:xfrm>
            <a:off x="694891" y="3321417"/>
            <a:ext cx="26589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Option 4: Bi-static sensing from UE to </a:t>
            </a:r>
            <a:r>
              <a:rPr lang="en-US" dirty="0" err="1"/>
              <a:t>gNB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1FE7564-B188-441E-BE13-F0B0BFD4E161}"/>
              </a:ext>
            </a:extLst>
          </p:cNvPr>
          <p:cNvSpPr txBox="1"/>
          <p:nvPr/>
        </p:nvSpPr>
        <p:spPr>
          <a:xfrm>
            <a:off x="4525987" y="3321416"/>
            <a:ext cx="25908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Option 5: Bi-static sensing from </a:t>
            </a:r>
            <a:r>
              <a:rPr lang="en-US" dirty="0" err="1"/>
              <a:t>gNB</a:t>
            </a:r>
            <a:r>
              <a:rPr lang="en-US" dirty="0"/>
              <a:t> to </a:t>
            </a:r>
            <a:r>
              <a:rPr lang="en-US" dirty="0" err="1"/>
              <a:t>gNB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54AFD41-2DB4-437A-979E-DF231068E377}"/>
              </a:ext>
            </a:extLst>
          </p:cNvPr>
          <p:cNvSpPr txBox="1"/>
          <p:nvPr/>
        </p:nvSpPr>
        <p:spPr>
          <a:xfrm>
            <a:off x="8708629" y="3303408"/>
            <a:ext cx="26589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Option 6: Bi-static sensing from UE to UE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5AC9CB7-587F-4C23-8EE9-48DF6E53CE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696" y="1878117"/>
            <a:ext cx="2091690" cy="86868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41A0E0D-719C-4FDB-B7AC-C0DA1D6BBC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9650" y="1912620"/>
            <a:ext cx="1760220" cy="96012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52789D7-2B43-478D-9724-5C829ED134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06522" y="1724025"/>
            <a:ext cx="2263140" cy="133731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38664E8-6555-46F8-94C7-00CA3A097F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2784" y="4112707"/>
            <a:ext cx="2263140" cy="133731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64B5CB6B-3E4F-4B5F-BBE1-690A5B96E23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46295" y="4076065"/>
            <a:ext cx="2106930" cy="133731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D27A873-3768-4933-83A2-900A6358DBE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42790" y="4079875"/>
            <a:ext cx="2484120" cy="133350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5C60B625-5BD7-4458-8DBC-C25FE660F42B}"/>
              </a:ext>
            </a:extLst>
          </p:cNvPr>
          <p:cNvSpPr txBox="1"/>
          <p:nvPr/>
        </p:nvSpPr>
        <p:spPr>
          <a:xfrm>
            <a:off x="221277" y="5817187"/>
            <a:ext cx="117494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/>
              <a:t>Observation 2: The ISAC modes discussed by SA1 need more RAN implementation details, e.g. how to calculate the corresponding measurements (e.g. range, angle and speed). 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0974450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030DF-312F-4603-83E5-96080FD5E5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000" dirty="0"/>
              <a:t>ISAC metrics from SA1 </a:t>
            </a:r>
            <a:r>
              <a:rPr lang="en-GB" sz="4000" dirty="0" err="1"/>
              <a:t>FS_Sensing</a:t>
            </a:r>
            <a:endParaRPr lang="en-US" sz="40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C60B625-5BD7-4458-8DBC-C25FE660F42B}"/>
              </a:ext>
            </a:extLst>
          </p:cNvPr>
          <p:cNvSpPr txBox="1"/>
          <p:nvPr/>
        </p:nvSpPr>
        <p:spPr>
          <a:xfrm>
            <a:off x="171938" y="6026911"/>
            <a:ext cx="117494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/>
              <a:t>Observation 3: The ISAC metrics provided by SA1 need to be selected and mapped to RAN metrics. </a:t>
            </a:r>
            <a:endParaRPr lang="en-US" sz="2000" b="1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FBD07E5-497F-4DEE-9733-98993805120A}"/>
              </a:ext>
            </a:extLst>
          </p:cNvPr>
          <p:cNvSpPr txBox="1"/>
          <p:nvPr/>
        </p:nvSpPr>
        <p:spPr>
          <a:xfrm>
            <a:off x="171937" y="920459"/>
            <a:ext cx="11322155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The metrics from 22.837:</a:t>
            </a: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n-GB" dirty="0"/>
              <a:t>Confidence level [%]</a:t>
            </a: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n-GB" dirty="0"/>
              <a:t>Accuracy of positioning estimate by sensing (for a target confidence level)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GB" dirty="0"/>
              <a:t>Horizontal [m]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GB" dirty="0"/>
              <a:t>Vertical [m]</a:t>
            </a: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n-GB" dirty="0"/>
              <a:t>Accuracy of velocity estimate by sensing (for a target confidence level)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GB" dirty="0"/>
              <a:t>Horizontal [m/s]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GB" dirty="0"/>
              <a:t>Vertical [m/s]</a:t>
            </a: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n-GB" dirty="0"/>
              <a:t>Sensing resolution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GB" dirty="0"/>
              <a:t>Range resolution [m]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/>
              <a:t>Velocity resolution (horizontal/ vertical) [m/s x m/s]</a:t>
            </a:r>
            <a:endParaRPr lang="en-GB" dirty="0"/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n-GB" dirty="0"/>
              <a:t>Max sensing service latency [</a:t>
            </a:r>
            <a:r>
              <a:rPr lang="en-GB" dirty="0" err="1"/>
              <a:t>ms</a:t>
            </a:r>
            <a:r>
              <a:rPr lang="en-GB" dirty="0"/>
              <a:t>]</a:t>
            </a: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n-US" dirty="0"/>
              <a:t>Refreshing rate [s]</a:t>
            </a: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n-US" dirty="0"/>
              <a:t>Missed detection [%]</a:t>
            </a:r>
          </a:p>
          <a:p>
            <a:pPr marL="285750" marR="0" indent="-28575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en-US" dirty="0"/>
              <a:t>False alarm [%]</a:t>
            </a:r>
          </a:p>
        </p:txBody>
      </p:sp>
    </p:spTree>
    <p:extLst>
      <p:ext uri="{BB962C8B-B14F-4D97-AF65-F5344CB8AC3E}">
        <p14:creationId xmlns:p14="http://schemas.microsoft.com/office/powerpoint/2010/main" val="10426147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8A30FCCB-43FC-40B0-B520-49B8F674D734}"/>
              </a:ext>
            </a:extLst>
          </p:cNvPr>
          <p:cNvSpPr/>
          <p:nvPr/>
        </p:nvSpPr>
        <p:spPr>
          <a:xfrm>
            <a:off x="6364235" y="5190172"/>
            <a:ext cx="4329812" cy="57605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F4FF5297-6EF6-4880-A4C0-F420B22951F6}"/>
              </a:ext>
            </a:extLst>
          </p:cNvPr>
          <p:cNvSpPr/>
          <p:nvPr/>
        </p:nvSpPr>
        <p:spPr>
          <a:xfrm>
            <a:off x="3922520" y="3429000"/>
            <a:ext cx="3760147" cy="41962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AB518FA8-A968-4A5B-ACFD-B6DD3C6A65FB}"/>
              </a:ext>
            </a:extLst>
          </p:cNvPr>
          <p:cNvSpPr/>
          <p:nvPr/>
        </p:nvSpPr>
        <p:spPr>
          <a:xfrm>
            <a:off x="763481" y="5201880"/>
            <a:ext cx="4329812" cy="57605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872221-E0BF-4B4F-8406-26CEF585D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4400" dirty="0"/>
              <a:t>Study procedure expected in RAN and SA2</a:t>
            </a:r>
            <a:endParaRPr lang="en-US" sz="44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5C240D9-161B-41D0-A39F-0BC6B97B8F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481" y="1505488"/>
            <a:ext cx="4595583" cy="192351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6BFB2EE-D29E-4F52-81F8-E3706C2D98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1864" y="1474565"/>
            <a:ext cx="5045147" cy="2338997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0B1346D-50CE-4341-A094-1E0EECBA2004}"/>
              </a:ext>
            </a:extLst>
          </p:cNvPr>
          <p:cNvSpPr txBox="1"/>
          <p:nvPr/>
        </p:nvSpPr>
        <p:spPr>
          <a:xfrm>
            <a:off x="7165791" y="922946"/>
            <a:ext cx="392892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800" dirty="0"/>
              <a:t>5GC Architecture Option 2: </a:t>
            </a:r>
          </a:p>
          <a:p>
            <a:pPr algn="ctr"/>
            <a:r>
              <a:rPr lang="en-US" altLang="zh-CN" sz="1800" dirty="0"/>
              <a:t>reusing </a:t>
            </a:r>
            <a:r>
              <a:rPr lang="en-US" altLang="zh-CN" sz="1800" dirty="0" err="1"/>
              <a:t>eLCS</a:t>
            </a:r>
            <a:r>
              <a:rPr lang="en-US" altLang="zh-CN" sz="1800" dirty="0"/>
              <a:t>/</a:t>
            </a:r>
            <a:r>
              <a:rPr lang="en-US" altLang="zh-CN" sz="1800" dirty="0" err="1"/>
              <a:t>Ranging_SL</a:t>
            </a:r>
            <a:r>
              <a:rPr lang="en-US" altLang="zh-CN" sz="1800" dirty="0"/>
              <a:t> architecture</a:t>
            </a:r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EC2F892-F86E-4E26-8B71-737AF75B7B9A}"/>
              </a:ext>
            </a:extLst>
          </p:cNvPr>
          <p:cNvSpPr txBox="1"/>
          <p:nvPr/>
        </p:nvSpPr>
        <p:spPr>
          <a:xfrm>
            <a:off x="1345762" y="922946"/>
            <a:ext cx="335559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800" dirty="0"/>
              <a:t>5GC Architecture Option 1: </a:t>
            </a:r>
          </a:p>
          <a:p>
            <a:pPr algn="ctr"/>
            <a:r>
              <a:rPr lang="en-US" altLang="zh-CN" sz="1800" dirty="0"/>
              <a:t>new NF and new reference point</a:t>
            </a:r>
            <a:endParaRPr lang="en-US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D4FC168-1181-4401-8DD9-A35CAE724085}"/>
              </a:ext>
            </a:extLst>
          </p:cNvPr>
          <p:cNvCxnSpPr/>
          <p:nvPr/>
        </p:nvCxnSpPr>
        <p:spPr>
          <a:xfrm>
            <a:off x="367469" y="3896882"/>
            <a:ext cx="11169353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A7430005-3BDA-4639-B84E-56ADB112BF1F}"/>
              </a:ext>
            </a:extLst>
          </p:cNvPr>
          <p:cNvSpPr txBox="1"/>
          <p:nvPr/>
        </p:nvSpPr>
        <p:spPr>
          <a:xfrm>
            <a:off x="69122" y="922946"/>
            <a:ext cx="5631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/>
              <a:t>SA2</a:t>
            </a:r>
            <a:endParaRPr 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6AA5C61-3345-4AF7-893C-2FABE8BC98ED}"/>
              </a:ext>
            </a:extLst>
          </p:cNvPr>
          <p:cNvSpPr txBox="1"/>
          <p:nvPr/>
        </p:nvSpPr>
        <p:spPr>
          <a:xfrm>
            <a:off x="12964" y="3915539"/>
            <a:ext cx="6192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dirty="0"/>
              <a:t>RAN</a:t>
            </a:r>
            <a:endParaRPr lang="en-US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D47F441-1C60-4F86-9508-219A9477DE26}"/>
              </a:ext>
            </a:extLst>
          </p:cNvPr>
          <p:cNvSpPr txBox="1"/>
          <p:nvPr/>
        </p:nvSpPr>
        <p:spPr>
          <a:xfrm>
            <a:off x="825280" y="4207050"/>
            <a:ext cx="4396553" cy="16158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/>
              <a:t>RAN3: To define a new type of sensing PDU session with sensing QoS requirements provided from CN to </a:t>
            </a:r>
            <a:r>
              <a:rPr lang="en-US" sz="1100" dirty="0" err="1"/>
              <a:t>gNB</a:t>
            </a:r>
            <a:r>
              <a:rPr lang="en-US" sz="1100" dirty="0"/>
              <a:t>. </a:t>
            </a:r>
          </a:p>
          <a:p>
            <a:r>
              <a:rPr lang="en-US" sz="1100" dirty="0"/>
              <a:t>RAN2: To ensure the QoS requirements at the UE or the </a:t>
            </a:r>
            <a:r>
              <a:rPr lang="en-US" sz="1100" dirty="0" err="1"/>
              <a:t>gNB</a:t>
            </a:r>
            <a:r>
              <a:rPr lang="en-US" sz="1100" dirty="0"/>
              <a:t> via a new type of sensing PDU session.</a:t>
            </a:r>
          </a:p>
          <a:p>
            <a:endParaRPr lang="en-US" sz="1100" dirty="0"/>
          </a:p>
          <a:p>
            <a:endParaRPr lang="en-US" sz="1100" dirty="0"/>
          </a:p>
          <a:p>
            <a:r>
              <a:rPr lang="en-US" sz="1100" dirty="0"/>
              <a:t>RAN1: </a:t>
            </a:r>
            <a:r>
              <a:rPr lang="en-US" sz="1100" dirty="0">
                <a:effectLst/>
              </a:rPr>
              <a:t>To ensure the QoS requirements at the UE or the </a:t>
            </a:r>
            <a:r>
              <a:rPr lang="en-US" sz="1100" dirty="0" err="1">
                <a:effectLst/>
              </a:rPr>
              <a:t>gNB</a:t>
            </a:r>
            <a:r>
              <a:rPr lang="en-US" sz="1100" dirty="0">
                <a:effectLst/>
              </a:rPr>
              <a:t> via proper sensing signal, controlling procedures, and sensing resource configuration, and to define the sensing measurement results.</a:t>
            </a:r>
            <a:endParaRPr lang="en-US" sz="11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F10DB6A-5420-473A-A236-996054452930}"/>
              </a:ext>
            </a:extLst>
          </p:cNvPr>
          <p:cNvSpPr txBox="1"/>
          <p:nvPr/>
        </p:nvSpPr>
        <p:spPr>
          <a:xfrm>
            <a:off x="6414569" y="4035351"/>
            <a:ext cx="4396553" cy="1785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/>
              <a:t>RAN3: </a:t>
            </a:r>
            <a:r>
              <a:rPr lang="en-US" altLang="zh-CN" sz="1100" dirty="0"/>
              <a:t>To enhanced </a:t>
            </a:r>
            <a:r>
              <a:rPr lang="en-US" sz="1100" dirty="0" err="1"/>
              <a:t>NRPPa</a:t>
            </a:r>
            <a:r>
              <a:rPr lang="en-US" sz="1100" dirty="0"/>
              <a:t> to provide sensing measurement results from </a:t>
            </a:r>
            <a:r>
              <a:rPr lang="en-US" sz="1100" dirty="0" err="1"/>
              <a:t>gNB</a:t>
            </a:r>
            <a:r>
              <a:rPr lang="en-US" sz="1100" dirty="0"/>
              <a:t> to CN and to provide the sensing resource configuration to the </a:t>
            </a:r>
            <a:r>
              <a:rPr lang="en-US" sz="1100" dirty="0" err="1"/>
              <a:t>gNB</a:t>
            </a:r>
            <a:r>
              <a:rPr lang="en-US" sz="1100" dirty="0"/>
              <a:t> via the coordination between CN to </a:t>
            </a:r>
            <a:r>
              <a:rPr lang="en-US" sz="1100" dirty="0" err="1"/>
              <a:t>gNB</a:t>
            </a:r>
            <a:r>
              <a:rPr lang="en-US" sz="1100" dirty="0"/>
              <a:t>.</a:t>
            </a:r>
          </a:p>
          <a:p>
            <a:r>
              <a:rPr lang="en-US" sz="1100" dirty="0"/>
              <a:t>RAN2: </a:t>
            </a:r>
            <a:r>
              <a:rPr lang="en-US" altLang="zh-CN" sz="1100" dirty="0"/>
              <a:t>To enhanced </a:t>
            </a:r>
            <a:r>
              <a:rPr lang="en-US" sz="1100" dirty="0"/>
              <a:t>LPP to provide sensing measurement results from UE to CN and to provide the sensing resource configuration to the UE via the coordination between CN to </a:t>
            </a:r>
            <a:r>
              <a:rPr lang="en-US" sz="1100" dirty="0" err="1"/>
              <a:t>gNB</a:t>
            </a:r>
            <a:r>
              <a:rPr lang="en-US" sz="1100" dirty="0"/>
              <a:t>.</a:t>
            </a:r>
          </a:p>
          <a:p>
            <a:endParaRPr lang="en-US" sz="1100" dirty="0"/>
          </a:p>
          <a:p>
            <a:r>
              <a:rPr lang="en-US" sz="1100" dirty="0"/>
              <a:t>RAN1: To provide </a:t>
            </a:r>
            <a:r>
              <a:rPr lang="en-US" sz="1100" dirty="0">
                <a:effectLst/>
              </a:rPr>
              <a:t>proper sensing signal, controlling procedures, and sensing resource configuration</a:t>
            </a:r>
            <a:r>
              <a:rPr lang="en-US" sz="1100" dirty="0"/>
              <a:t> required by </a:t>
            </a:r>
            <a:r>
              <a:rPr lang="en-US" sz="1100" dirty="0" err="1"/>
              <a:t>NRPPa</a:t>
            </a:r>
            <a:r>
              <a:rPr lang="en-US" sz="1100" dirty="0"/>
              <a:t> and LPP with certain QoS requirement, and to define the sensing measurement results.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7803775-2E3F-4086-8579-FAEBE9D42142}"/>
              </a:ext>
            </a:extLst>
          </p:cNvPr>
          <p:cNvSpPr txBox="1"/>
          <p:nvPr/>
        </p:nvSpPr>
        <p:spPr>
          <a:xfrm>
            <a:off x="2767224" y="3429000"/>
            <a:ext cx="61264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>
                <a:schemeClr val="accent2"/>
              </a:buClr>
            </a:pPr>
            <a:r>
              <a:rPr lang="en-GB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QoS mechanism and QoS handling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1E61949-D4DC-4807-9EF4-253CB9981D9E}"/>
              </a:ext>
            </a:extLst>
          </p:cNvPr>
          <p:cNvCxnSpPr>
            <a:cxnSpLocks/>
          </p:cNvCxnSpPr>
          <p:nvPr/>
        </p:nvCxnSpPr>
        <p:spPr>
          <a:xfrm flipH="1">
            <a:off x="8612274" y="3743476"/>
            <a:ext cx="2" cy="379360"/>
          </a:xfrm>
          <a:prstGeom prst="line">
            <a:avLst/>
          </a:prstGeom>
          <a:ln w="381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936F706F-2D5D-4A64-B8FA-214687561C9D}"/>
              </a:ext>
            </a:extLst>
          </p:cNvPr>
          <p:cNvCxnSpPr>
            <a:cxnSpLocks/>
          </p:cNvCxnSpPr>
          <p:nvPr/>
        </p:nvCxnSpPr>
        <p:spPr>
          <a:xfrm>
            <a:off x="3061272" y="5899395"/>
            <a:ext cx="1237263" cy="171006"/>
          </a:xfrm>
          <a:prstGeom prst="line">
            <a:avLst/>
          </a:prstGeom>
          <a:ln w="381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F6061A9A-E6B0-405C-9716-BFB821CB47B3}"/>
              </a:ext>
            </a:extLst>
          </p:cNvPr>
          <p:cNvCxnSpPr>
            <a:cxnSpLocks/>
          </p:cNvCxnSpPr>
          <p:nvPr/>
        </p:nvCxnSpPr>
        <p:spPr>
          <a:xfrm flipH="1">
            <a:off x="6981915" y="5820455"/>
            <a:ext cx="1381340" cy="269278"/>
          </a:xfrm>
          <a:prstGeom prst="line">
            <a:avLst/>
          </a:prstGeom>
          <a:ln w="381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1D409786-C1EC-45C4-8781-CC74379FA536}"/>
              </a:ext>
            </a:extLst>
          </p:cNvPr>
          <p:cNvSpPr txBox="1"/>
          <p:nvPr/>
        </p:nvSpPr>
        <p:spPr>
          <a:xfrm>
            <a:off x="69122" y="6059643"/>
            <a:ext cx="1139567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dirty="0"/>
              <a:t>Observation 4: The performance evaluation of sensing solution is required while specifying the control signaling and measurement reporting for ISAC. </a:t>
            </a:r>
            <a:endParaRPr lang="en-US" sz="1800" b="1" dirty="0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B1428759-C682-4C09-B014-29A9F387F017}"/>
              </a:ext>
            </a:extLst>
          </p:cNvPr>
          <p:cNvCxnSpPr>
            <a:cxnSpLocks/>
          </p:cNvCxnSpPr>
          <p:nvPr/>
        </p:nvCxnSpPr>
        <p:spPr>
          <a:xfrm flipH="1">
            <a:off x="2767224" y="3780604"/>
            <a:ext cx="2" cy="379360"/>
          </a:xfrm>
          <a:prstGeom prst="line">
            <a:avLst/>
          </a:prstGeom>
          <a:ln w="38100"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12804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4387EF-851F-4FF0-8FE7-99D690DF6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000" dirty="0"/>
              <a:t>Channel Modelling for ISAC</a:t>
            </a:r>
            <a:endParaRPr lang="zh-CN" altLang="en-US" sz="4000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46D47FC-D9CD-4307-8258-78AAB40575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428" y="4275210"/>
            <a:ext cx="11353436" cy="1812532"/>
          </a:xfrm>
          <a:ln>
            <a:noFill/>
          </a:ln>
        </p:spPr>
        <p:txBody>
          <a:bodyPr>
            <a:normAutofit lnSpcReduction="10000"/>
          </a:bodyPr>
          <a:lstStyle/>
          <a:p>
            <a:pPr>
              <a:buClrTx/>
              <a:buFont typeface="Wingdings" panose="05000000000000000000" pitchFamily="2" charset="2"/>
              <a:buChar char="q"/>
            </a:pPr>
            <a:r>
              <a:rPr lang="en-US" altLang="zh-CN" sz="1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To evaluate the performance of ISAC solutions, a</a:t>
            </a:r>
            <a:r>
              <a:rPr lang="zh-CN" altLang="en-US" sz="1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altLang="zh-CN" sz="1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new channel</a:t>
            </a:r>
            <a:r>
              <a:rPr lang="zh-CN" altLang="en-US" sz="1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altLang="zh-CN" sz="1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model is needed to characterize the concatenated links:</a:t>
            </a:r>
          </a:p>
          <a:p>
            <a:pPr lvl="1">
              <a:buClrTx/>
              <a:buFont typeface="Courier New" panose="02070309020205020404" pitchFamily="49" charset="0"/>
              <a:buChar char="o"/>
            </a:pPr>
            <a:r>
              <a:rPr lang="en-US" altLang="zh-CN" sz="1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</a:t>
            </a:r>
            <a:r>
              <a:rPr lang="en-US" altLang="zh-CN" sz="1400" baseline="30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</a:t>
            </a:r>
            <a:r>
              <a:rPr lang="en-US" altLang="zh-CN" sz="1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link: Sensing signal is transmitted from sensing Tx to target</a:t>
            </a:r>
          </a:p>
          <a:p>
            <a:pPr lvl="1">
              <a:buClrTx/>
              <a:buFont typeface="Courier New" panose="02070309020205020404" pitchFamily="49" charset="0"/>
              <a:buChar char="o"/>
            </a:pPr>
            <a:r>
              <a:rPr lang="en-US" altLang="zh-CN" sz="1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</a:t>
            </a:r>
            <a:r>
              <a:rPr lang="en-US" altLang="zh-CN" sz="1400" baseline="300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nd</a:t>
            </a:r>
            <a:r>
              <a:rPr lang="en-US" altLang="zh-CN" sz="1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link: Sensing signal reflected/scattered by target is received by sensing Rx</a:t>
            </a:r>
          </a:p>
          <a:p>
            <a:pPr lvl="1">
              <a:buClrTx/>
              <a:buFont typeface="Courier New" panose="02070309020205020404" pitchFamily="49" charset="0"/>
              <a:buChar char="o"/>
            </a:pPr>
            <a:r>
              <a:rPr lang="en-US" altLang="zh-CN" sz="14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Clutter link: Sensing signal not reflected/scattered by target is received by sensing Rx</a:t>
            </a:r>
          </a:p>
          <a:p>
            <a:pPr>
              <a:buClrTx/>
              <a:buFont typeface="Wingdings" panose="05000000000000000000" pitchFamily="2" charset="2"/>
              <a:buChar char="q"/>
            </a:pPr>
            <a:r>
              <a:rPr lang="en-US" sz="18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channel model in TR 38.901 needs to be modified for the end-to-end channel from Tx to Rx with the reflecting/scattering by a (moving) target.</a:t>
            </a:r>
          </a:p>
          <a:p>
            <a:pPr>
              <a:buClrTx/>
              <a:buFont typeface="Wingdings" panose="05000000000000000000" pitchFamily="2" charset="2"/>
              <a:buChar char="q"/>
            </a:pPr>
            <a:endParaRPr lang="en-US" sz="18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>
              <a:buClrTx/>
              <a:buFont typeface="Wingdings" panose="05000000000000000000" pitchFamily="2" charset="2"/>
              <a:buChar char="q"/>
            </a:pPr>
            <a:endParaRPr lang="en-US" altLang="zh-CN" sz="18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34" name="组合 233">
            <a:extLst>
              <a:ext uri="{FF2B5EF4-FFF2-40B4-BE49-F238E27FC236}">
                <a16:creationId xmlns:a16="http://schemas.microsoft.com/office/drawing/2014/main" id="{A958892A-2775-437F-985C-89818882DEB9}"/>
              </a:ext>
            </a:extLst>
          </p:cNvPr>
          <p:cNvGrpSpPr/>
          <p:nvPr/>
        </p:nvGrpSpPr>
        <p:grpSpPr>
          <a:xfrm>
            <a:off x="324000" y="941087"/>
            <a:ext cx="11556948" cy="3262280"/>
            <a:chOff x="673249" y="758207"/>
            <a:chExt cx="11556948" cy="3262280"/>
          </a:xfrm>
        </p:grpSpPr>
        <p:grpSp>
          <p:nvGrpSpPr>
            <p:cNvPr id="235" name="组合 234">
              <a:extLst>
                <a:ext uri="{FF2B5EF4-FFF2-40B4-BE49-F238E27FC236}">
                  <a16:creationId xmlns:a16="http://schemas.microsoft.com/office/drawing/2014/main" id="{348B4E95-A9B4-4E5A-BC44-17E200381EF5}"/>
                </a:ext>
              </a:extLst>
            </p:cNvPr>
            <p:cNvGrpSpPr/>
            <p:nvPr/>
          </p:nvGrpSpPr>
          <p:grpSpPr>
            <a:xfrm>
              <a:off x="1840227" y="758207"/>
              <a:ext cx="9560686" cy="1386312"/>
              <a:chOff x="1840227" y="758207"/>
              <a:chExt cx="9560686" cy="1386312"/>
            </a:xfrm>
          </p:grpSpPr>
          <p:grpSp>
            <p:nvGrpSpPr>
              <p:cNvPr id="276" name="组合 275">
                <a:extLst>
                  <a:ext uri="{FF2B5EF4-FFF2-40B4-BE49-F238E27FC236}">
                    <a16:creationId xmlns:a16="http://schemas.microsoft.com/office/drawing/2014/main" id="{D9EDEFE2-7676-453E-B85B-1126579B2275}"/>
                  </a:ext>
                </a:extLst>
              </p:cNvPr>
              <p:cNvGrpSpPr/>
              <p:nvPr/>
            </p:nvGrpSpPr>
            <p:grpSpPr>
              <a:xfrm>
                <a:off x="5214313" y="758207"/>
                <a:ext cx="2861579" cy="1386312"/>
                <a:chOff x="5188105" y="742993"/>
                <a:chExt cx="2861579" cy="1386312"/>
              </a:xfrm>
            </p:grpSpPr>
            <p:sp>
              <p:nvSpPr>
                <p:cNvPr id="302" name="椭圆 301">
                  <a:extLst>
                    <a:ext uri="{FF2B5EF4-FFF2-40B4-BE49-F238E27FC236}">
                      <a16:creationId xmlns:a16="http://schemas.microsoft.com/office/drawing/2014/main" id="{0FE8655B-1859-434E-B126-B58F831217B2}"/>
                    </a:ext>
                  </a:extLst>
                </p:cNvPr>
                <p:cNvSpPr/>
                <p:nvPr/>
              </p:nvSpPr>
              <p:spPr>
                <a:xfrm>
                  <a:off x="5617765" y="1178871"/>
                  <a:ext cx="254635" cy="261620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3" name="椭圆 302">
                  <a:extLst>
                    <a:ext uri="{FF2B5EF4-FFF2-40B4-BE49-F238E27FC236}">
                      <a16:creationId xmlns:a16="http://schemas.microsoft.com/office/drawing/2014/main" id="{8251254C-A1A8-47E5-BA66-21FDB623B941}"/>
                    </a:ext>
                  </a:extLst>
                </p:cNvPr>
                <p:cNvSpPr/>
                <p:nvPr/>
              </p:nvSpPr>
              <p:spPr>
                <a:xfrm>
                  <a:off x="5617765" y="1440491"/>
                  <a:ext cx="254635" cy="261620"/>
                </a:xfrm>
                <a:prstGeom prst="ellipse">
                  <a:avLst/>
                </a:prstGeom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4" name="文本框 303">
                  <a:extLst>
                    <a:ext uri="{FF2B5EF4-FFF2-40B4-BE49-F238E27FC236}">
                      <a16:creationId xmlns:a16="http://schemas.microsoft.com/office/drawing/2014/main" id="{38891145-1615-4719-9CEC-ADFEABD8CA41}"/>
                    </a:ext>
                  </a:extLst>
                </p:cNvPr>
                <p:cNvSpPr txBox="1"/>
                <p:nvPr/>
              </p:nvSpPr>
              <p:spPr>
                <a:xfrm>
                  <a:off x="5188105" y="1279358"/>
                  <a:ext cx="530594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200" dirty="0"/>
                    <a:t>Tx/Rx</a:t>
                  </a:r>
                </a:p>
              </p:txBody>
            </p:sp>
            <p:sp>
              <p:nvSpPr>
                <p:cNvPr id="305" name="椭圆 304">
                  <a:extLst>
                    <a:ext uri="{FF2B5EF4-FFF2-40B4-BE49-F238E27FC236}">
                      <a16:creationId xmlns:a16="http://schemas.microsoft.com/office/drawing/2014/main" id="{DC455BE8-B746-4FB5-BE96-36C91BEC252F}"/>
                    </a:ext>
                  </a:extLst>
                </p:cNvPr>
                <p:cNvSpPr/>
                <p:nvPr/>
              </p:nvSpPr>
              <p:spPr>
                <a:xfrm>
                  <a:off x="6382165" y="742993"/>
                  <a:ext cx="343969" cy="358217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  <a:prstDash val="dash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6" name="等腰三角形 305">
                  <a:extLst>
                    <a:ext uri="{FF2B5EF4-FFF2-40B4-BE49-F238E27FC236}">
                      <a16:creationId xmlns:a16="http://schemas.microsoft.com/office/drawing/2014/main" id="{B045F204-3569-470B-B146-3FB748F16D19}"/>
                    </a:ext>
                  </a:extLst>
                </p:cNvPr>
                <p:cNvSpPr/>
                <p:nvPr/>
              </p:nvSpPr>
              <p:spPr>
                <a:xfrm>
                  <a:off x="7374833" y="1244040"/>
                  <a:ext cx="492125" cy="448310"/>
                </a:xfrm>
                <a:prstGeom prst="triangle">
                  <a:avLst/>
                </a:prstGeom>
              </p:spPr>
              <p:style>
                <a:lnRef idx="1">
                  <a:schemeClr val="accent6"/>
                </a:lnRef>
                <a:fillRef idx="2">
                  <a:schemeClr val="accent6"/>
                </a:fillRef>
                <a:effectRef idx="1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7" name="文本框 306">
                  <a:extLst>
                    <a:ext uri="{FF2B5EF4-FFF2-40B4-BE49-F238E27FC236}">
                      <a16:creationId xmlns:a16="http://schemas.microsoft.com/office/drawing/2014/main" id="{A1C92AAE-B6F8-41D3-8D9E-C3D8F05683AE}"/>
                    </a:ext>
                  </a:extLst>
                </p:cNvPr>
                <p:cNvSpPr txBox="1"/>
                <p:nvPr/>
              </p:nvSpPr>
              <p:spPr>
                <a:xfrm>
                  <a:off x="7478950" y="1365870"/>
                  <a:ext cx="570734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200" dirty="0"/>
                    <a:t>Target</a:t>
                  </a:r>
                </a:p>
              </p:txBody>
            </p:sp>
            <p:cxnSp>
              <p:nvCxnSpPr>
                <p:cNvPr id="308" name="直接箭头连接符 307">
                  <a:extLst>
                    <a:ext uri="{FF2B5EF4-FFF2-40B4-BE49-F238E27FC236}">
                      <a16:creationId xmlns:a16="http://schemas.microsoft.com/office/drawing/2014/main" id="{E9365A14-F357-45F3-809B-0D1514E76241}"/>
                    </a:ext>
                  </a:extLst>
                </p:cNvPr>
                <p:cNvCxnSpPr>
                  <a:cxnSpLocks/>
                  <a:stCxn id="303" idx="6"/>
                  <a:endCxn id="306" idx="1"/>
                </p:cNvCxnSpPr>
                <p:nvPr/>
              </p:nvCxnSpPr>
              <p:spPr>
                <a:xfrm flipV="1">
                  <a:off x="5872400" y="1468195"/>
                  <a:ext cx="1625464" cy="103106"/>
                </a:xfrm>
                <a:prstGeom prst="straightConnector1">
                  <a:avLst/>
                </a:prstGeom>
                <a:ln>
                  <a:solidFill>
                    <a:srgbClr val="00B0F0"/>
                  </a:solidFill>
                  <a:headEnd type="arrow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9" name="直接箭头连接符 308">
                  <a:extLst>
                    <a:ext uri="{FF2B5EF4-FFF2-40B4-BE49-F238E27FC236}">
                      <a16:creationId xmlns:a16="http://schemas.microsoft.com/office/drawing/2014/main" id="{7D86C8F3-4319-4B1A-8E7F-E386A71A0584}"/>
                    </a:ext>
                  </a:extLst>
                </p:cNvPr>
                <p:cNvCxnSpPr>
                  <a:cxnSpLocks/>
                  <a:stCxn id="303" idx="7"/>
                </p:cNvCxnSpPr>
                <p:nvPr/>
              </p:nvCxnSpPr>
              <p:spPr>
                <a:xfrm flipV="1">
                  <a:off x="5835110" y="927476"/>
                  <a:ext cx="719039" cy="551328"/>
                </a:xfrm>
                <a:prstGeom prst="straightConnector1">
                  <a:avLst/>
                </a:prstGeom>
                <a:ln>
                  <a:solidFill>
                    <a:srgbClr val="00B0F0"/>
                  </a:solidFill>
                  <a:headEnd type="arrow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0" name="直接箭头连接符 309">
                  <a:extLst>
                    <a:ext uri="{FF2B5EF4-FFF2-40B4-BE49-F238E27FC236}">
                      <a16:creationId xmlns:a16="http://schemas.microsoft.com/office/drawing/2014/main" id="{95BF5301-8E50-4486-AAAF-61545BCAC8F0}"/>
                    </a:ext>
                  </a:extLst>
                </p:cNvPr>
                <p:cNvCxnSpPr>
                  <a:cxnSpLocks/>
                  <a:endCxn id="306" idx="1"/>
                </p:cNvCxnSpPr>
                <p:nvPr/>
              </p:nvCxnSpPr>
              <p:spPr>
                <a:xfrm>
                  <a:off x="6554149" y="922101"/>
                  <a:ext cx="943715" cy="546094"/>
                </a:xfrm>
                <a:prstGeom prst="straightConnector1">
                  <a:avLst/>
                </a:prstGeom>
                <a:ln>
                  <a:solidFill>
                    <a:srgbClr val="00B0F0"/>
                  </a:solidFill>
                  <a:headEnd type="arrow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1" name="直接箭头连接符 310">
                  <a:extLst>
                    <a:ext uri="{FF2B5EF4-FFF2-40B4-BE49-F238E27FC236}">
                      <a16:creationId xmlns:a16="http://schemas.microsoft.com/office/drawing/2014/main" id="{DF581D4B-4902-47AE-8A40-CA6089355A25}"/>
                    </a:ext>
                  </a:extLst>
                </p:cNvPr>
                <p:cNvCxnSpPr>
                  <a:cxnSpLocks/>
                  <a:stCxn id="303" idx="5"/>
                </p:cNvCxnSpPr>
                <p:nvPr/>
              </p:nvCxnSpPr>
              <p:spPr>
                <a:xfrm>
                  <a:off x="5835110" y="1663798"/>
                  <a:ext cx="678037" cy="324039"/>
                </a:xfrm>
                <a:prstGeom prst="straightConnector1">
                  <a:avLst/>
                </a:prstGeom>
                <a:ln>
                  <a:solidFill>
                    <a:srgbClr val="00B0F0"/>
                  </a:solidFill>
                  <a:headEnd type="arrow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2" name="直接箭头连接符 311">
                  <a:extLst>
                    <a:ext uri="{FF2B5EF4-FFF2-40B4-BE49-F238E27FC236}">
                      <a16:creationId xmlns:a16="http://schemas.microsoft.com/office/drawing/2014/main" id="{656BBEB8-F2B5-4118-AFD5-8CEF51A849C5}"/>
                    </a:ext>
                  </a:extLst>
                </p:cNvPr>
                <p:cNvCxnSpPr>
                  <a:cxnSpLocks/>
                  <a:endCxn id="306" idx="1"/>
                </p:cNvCxnSpPr>
                <p:nvPr/>
              </p:nvCxnSpPr>
              <p:spPr>
                <a:xfrm flipV="1">
                  <a:off x="6522005" y="1468195"/>
                  <a:ext cx="975859" cy="519642"/>
                </a:xfrm>
                <a:prstGeom prst="straightConnector1">
                  <a:avLst/>
                </a:prstGeom>
                <a:ln>
                  <a:solidFill>
                    <a:srgbClr val="00B0F0"/>
                  </a:solidFill>
                  <a:headEnd type="arrow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13" name="椭圆 312">
                  <a:extLst>
                    <a:ext uri="{FF2B5EF4-FFF2-40B4-BE49-F238E27FC236}">
                      <a16:creationId xmlns:a16="http://schemas.microsoft.com/office/drawing/2014/main" id="{EC731785-D45E-4260-B3FB-5871F1BAD3D1}"/>
                    </a:ext>
                  </a:extLst>
                </p:cNvPr>
                <p:cNvSpPr/>
                <p:nvPr/>
              </p:nvSpPr>
              <p:spPr>
                <a:xfrm>
                  <a:off x="6341163" y="1771088"/>
                  <a:ext cx="343969" cy="358217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  <a:prstDash val="dash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77" name="组合 276">
                <a:extLst>
                  <a:ext uri="{FF2B5EF4-FFF2-40B4-BE49-F238E27FC236}">
                    <a16:creationId xmlns:a16="http://schemas.microsoft.com/office/drawing/2014/main" id="{4C618264-B3D0-492F-B229-105B95F92F45}"/>
                  </a:ext>
                </a:extLst>
              </p:cNvPr>
              <p:cNvGrpSpPr/>
              <p:nvPr/>
            </p:nvGrpSpPr>
            <p:grpSpPr>
              <a:xfrm>
                <a:off x="8566335" y="758207"/>
                <a:ext cx="2834578" cy="1386312"/>
                <a:chOff x="8791759" y="742993"/>
                <a:chExt cx="2834578" cy="1386312"/>
              </a:xfrm>
            </p:grpSpPr>
            <p:sp>
              <p:nvSpPr>
                <p:cNvPr id="293" name="椭圆 292">
                  <a:extLst>
                    <a:ext uri="{FF2B5EF4-FFF2-40B4-BE49-F238E27FC236}">
                      <a16:creationId xmlns:a16="http://schemas.microsoft.com/office/drawing/2014/main" id="{1988AAD1-3458-4E1C-87FE-B0AB2D5DEBB4}"/>
                    </a:ext>
                  </a:extLst>
                </p:cNvPr>
                <p:cNvSpPr/>
                <p:nvPr/>
              </p:nvSpPr>
              <p:spPr>
                <a:xfrm>
                  <a:off x="9222370" y="1178871"/>
                  <a:ext cx="254635" cy="261620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4" name="椭圆 293">
                  <a:extLst>
                    <a:ext uri="{FF2B5EF4-FFF2-40B4-BE49-F238E27FC236}">
                      <a16:creationId xmlns:a16="http://schemas.microsoft.com/office/drawing/2014/main" id="{32A773BB-3889-4638-8601-77C21794292C}"/>
                    </a:ext>
                  </a:extLst>
                </p:cNvPr>
                <p:cNvSpPr/>
                <p:nvPr/>
              </p:nvSpPr>
              <p:spPr>
                <a:xfrm>
                  <a:off x="9222370" y="1440491"/>
                  <a:ext cx="254635" cy="261620"/>
                </a:xfrm>
                <a:prstGeom prst="ellipse">
                  <a:avLst/>
                </a:prstGeom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5" name="文本框 294">
                  <a:extLst>
                    <a:ext uri="{FF2B5EF4-FFF2-40B4-BE49-F238E27FC236}">
                      <a16:creationId xmlns:a16="http://schemas.microsoft.com/office/drawing/2014/main" id="{6E536645-D543-440A-BC47-4766E00B19E1}"/>
                    </a:ext>
                  </a:extLst>
                </p:cNvPr>
                <p:cNvSpPr txBox="1"/>
                <p:nvPr/>
              </p:nvSpPr>
              <p:spPr>
                <a:xfrm>
                  <a:off x="8791759" y="1286697"/>
                  <a:ext cx="530594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200" dirty="0"/>
                    <a:t>Tx/Rx</a:t>
                  </a:r>
                </a:p>
              </p:txBody>
            </p:sp>
            <p:sp>
              <p:nvSpPr>
                <p:cNvPr id="296" name="椭圆 295">
                  <a:extLst>
                    <a:ext uri="{FF2B5EF4-FFF2-40B4-BE49-F238E27FC236}">
                      <a16:creationId xmlns:a16="http://schemas.microsoft.com/office/drawing/2014/main" id="{AB04F042-9FC8-46EC-8C2F-2DF2D86F9048}"/>
                    </a:ext>
                  </a:extLst>
                </p:cNvPr>
                <p:cNvSpPr/>
                <p:nvPr/>
              </p:nvSpPr>
              <p:spPr>
                <a:xfrm>
                  <a:off x="9986770" y="742993"/>
                  <a:ext cx="343969" cy="358217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  <a:prstDash val="dash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7" name="等腰三角形 296">
                  <a:extLst>
                    <a:ext uri="{FF2B5EF4-FFF2-40B4-BE49-F238E27FC236}">
                      <a16:creationId xmlns:a16="http://schemas.microsoft.com/office/drawing/2014/main" id="{FC2896FB-FB2F-4509-91E2-F04C8A3F6EEC}"/>
                    </a:ext>
                  </a:extLst>
                </p:cNvPr>
                <p:cNvSpPr/>
                <p:nvPr/>
              </p:nvSpPr>
              <p:spPr>
                <a:xfrm>
                  <a:off x="10979438" y="1244040"/>
                  <a:ext cx="492125" cy="448310"/>
                </a:xfrm>
                <a:prstGeom prst="triangle">
                  <a:avLst/>
                </a:prstGeom>
              </p:spPr>
              <p:style>
                <a:lnRef idx="1">
                  <a:schemeClr val="accent6"/>
                </a:lnRef>
                <a:fillRef idx="2">
                  <a:schemeClr val="accent6"/>
                </a:fillRef>
                <a:effectRef idx="1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8" name="文本框 297">
                  <a:extLst>
                    <a:ext uri="{FF2B5EF4-FFF2-40B4-BE49-F238E27FC236}">
                      <a16:creationId xmlns:a16="http://schemas.microsoft.com/office/drawing/2014/main" id="{D1BD33B1-2248-4BE0-9EBF-4FBE3BA3ADF2}"/>
                    </a:ext>
                  </a:extLst>
                </p:cNvPr>
                <p:cNvSpPr txBox="1"/>
                <p:nvPr/>
              </p:nvSpPr>
              <p:spPr>
                <a:xfrm>
                  <a:off x="11055603" y="1365870"/>
                  <a:ext cx="570734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200" dirty="0"/>
                    <a:t>Target</a:t>
                  </a:r>
                </a:p>
              </p:txBody>
            </p:sp>
            <p:cxnSp>
              <p:nvCxnSpPr>
                <p:cNvPr id="299" name="直接箭头连接符 298">
                  <a:extLst>
                    <a:ext uri="{FF2B5EF4-FFF2-40B4-BE49-F238E27FC236}">
                      <a16:creationId xmlns:a16="http://schemas.microsoft.com/office/drawing/2014/main" id="{974ED53B-4302-475F-B4B7-75128295813A}"/>
                    </a:ext>
                  </a:extLst>
                </p:cNvPr>
                <p:cNvCxnSpPr>
                  <a:cxnSpLocks/>
                  <a:stCxn id="294" idx="7"/>
                  <a:endCxn id="296" idx="2"/>
                </p:cNvCxnSpPr>
                <p:nvPr/>
              </p:nvCxnSpPr>
              <p:spPr>
                <a:xfrm flipV="1">
                  <a:off x="9439715" y="922102"/>
                  <a:ext cx="547055" cy="556702"/>
                </a:xfrm>
                <a:prstGeom prst="straightConnector1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headEnd type="arrow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0" name="直接箭头连接符 299">
                  <a:extLst>
                    <a:ext uri="{FF2B5EF4-FFF2-40B4-BE49-F238E27FC236}">
                      <a16:creationId xmlns:a16="http://schemas.microsoft.com/office/drawing/2014/main" id="{EE50ED59-A929-4D3E-A45E-682F77BCB154}"/>
                    </a:ext>
                  </a:extLst>
                </p:cNvPr>
                <p:cNvCxnSpPr>
                  <a:cxnSpLocks/>
                  <a:stCxn id="294" idx="5"/>
                  <a:endCxn id="301" idx="2"/>
                </p:cNvCxnSpPr>
                <p:nvPr/>
              </p:nvCxnSpPr>
              <p:spPr>
                <a:xfrm>
                  <a:off x="9439715" y="1663798"/>
                  <a:ext cx="506053" cy="286399"/>
                </a:xfrm>
                <a:prstGeom prst="straightConnector1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headEnd type="arrow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01" name="椭圆 300">
                  <a:extLst>
                    <a:ext uri="{FF2B5EF4-FFF2-40B4-BE49-F238E27FC236}">
                      <a16:creationId xmlns:a16="http://schemas.microsoft.com/office/drawing/2014/main" id="{B9D20AC7-4CF5-4F18-B944-565A7C36E0ED}"/>
                    </a:ext>
                  </a:extLst>
                </p:cNvPr>
                <p:cNvSpPr/>
                <p:nvPr/>
              </p:nvSpPr>
              <p:spPr>
                <a:xfrm>
                  <a:off x="9945768" y="1771088"/>
                  <a:ext cx="343969" cy="358217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  <a:prstDash val="dash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78" name="组合 277">
                <a:extLst>
                  <a:ext uri="{FF2B5EF4-FFF2-40B4-BE49-F238E27FC236}">
                    <a16:creationId xmlns:a16="http://schemas.microsoft.com/office/drawing/2014/main" id="{11652B86-4D08-4E07-9538-98D07B50831B}"/>
                  </a:ext>
                </a:extLst>
              </p:cNvPr>
              <p:cNvGrpSpPr/>
              <p:nvPr/>
            </p:nvGrpSpPr>
            <p:grpSpPr>
              <a:xfrm>
                <a:off x="1840227" y="758207"/>
                <a:ext cx="2883643" cy="1386312"/>
                <a:chOff x="1561037" y="742993"/>
                <a:chExt cx="2883643" cy="1386312"/>
              </a:xfrm>
            </p:grpSpPr>
            <p:sp>
              <p:nvSpPr>
                <p:cNvPr id="279" name="椭圆 278">
                  <a:extLst>
                    <a:ext uri="{FF2B5EF4-FFF2-40B4-BE49-F238E27FC236}">
                      <a16:creationId xmlns:a16="http://schemas.microsoft.com/office/drawing/2014/main" id="{0F6BD859-21FE-4C4B-97E8-604F1C46ACA0}"/>
                    </a:ext>
                  </a:extLst>
                </p:cNvPr>
                <p:cNvSpPr/>
                <p:nvPr/>
              </p:nvSpPr>
              <p:spPr>
                <a:xfrm>
                  <a:off x="2013160" y="1178871"/>
                  <a:ext cx="254635" cy="261620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0" name="椭圆 279">
                  <a:extLst>
                    <a:ext uri="{FF2B5EF4-FFF2-40B4-BE49-F238E27FC236}">
                      <a16:creationId xmlns:a16="http://schemas.microsoft.com/office/drawing/2014/main" id="{EA8BA11A-37FE-454C-B051-144AD8CA2DCE}"/>
                    </a:ext>
                  </a:extLst>
                </p:cNvPr>
                <p:cNvSpPr/>
                <p:nvPr/>
              </p:nvSpPr>
              <p:spPr>
                <a:xfrm>
                  <a:off x="2013160" y="1440491"/>
                  <a:ext cx="254635" cy="261620"/>
                </a:xfrm>
                <a:prstGeom prst="ellipse">
                  <a:avLst/>
                </a:prstGeom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1" name="文本框 280">
                  <a:extLst>
                    <a:ext uri="{FF2B5EF4-FFF2-40B4-BE49-F238E27FC236}">
                      <a16:creationId xmlns:a16="http://schemas.microsoft.com/office/drawing/2014/main" id="{C419C9CB-6058-482E-897E-2EEAC260C687}"/>
                    </a:ext>
                  </a:extLst>
                </p:cNvPr>
                <p:cNvSpPr txBox="1"/>
                <p:nvPr/>
              </p:nvSpPr>
              <p:spPr>
                <a:xfrm>
                  <a:off x="1561037" y="1294302"/>
                  <a:ext cx="530594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200" dirty="0"/>
                    <a:t>Tx/Rx</a:t>
                  </a:r>
                </a:p>
              </p:txBody>
            </p:sp>
            <p:sp>
              <p:nvSpPr>
                <p:cNvPr id="282" name="椭圆 281">
                  <a:extLst>
                    <a:ext uri="{FF2B5EF4-FFF2-40B4-BE49-F238E27FC236}">
                      <a16:creationId xmlns:a16="http://schemas.microsoft.com/office/drawing/2014/main" id="{CE8456CC-E54C-4D6F-B9E4-8C9971998770}"/>
                    </a:ext>
                  </a:extLst>
                </p:cNvPr>
                <p:cNvSpPr/>
                <p:nvPr/>
              </p:nvSpPr>
              <p:spPr>
                <a:xfrm>
                  <a:off x="2777560" y="742993"/>
                  <a:ext cx="343969" cy="358217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  <a:prstDash val="dash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3" name="等腰三角形 282">
                  <a:extLst>
                    <a:ext uri="{FF2B5EF4-FFF2-40B4-BE49-F238E27FC236}">
                      <a16:creationId xmlns:a16="http://schemas.microsoft.com/office/drawing/2014/main" id="{6595A2D1-CE7A-4864-89A2-7E560BFBDE62}"/>
                    </a:ext>
                  </a:extLst>
                </p:cNvPr>
                <p:cNvSpPr/>
                <p:nvPr/>
              </p:nvSpPr>
              <p:spPr>
                <a:xfrm>
                  <a:off x="3770228" y="1244040"/>
                  <a:ext cx="492125" cy="448310"/>
                </a:xfrm>
                <a:prstGeom prst="triangle">
                  <a:avLst/>
                </a:prstGeom>
              </p:spPr>
              <p:style>
                <a:lnRef idx="1">
                  <a:schemeClr val="accent6"/>
                </a:lnRef>
                <a:fillRef idx="2">
                  <a:schemeClr val="accent6"/>
                </a:fillRef>
                <a:effectRef idx="1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4" name="文本框 283">
                  <a:extLst>
                    <a:ext uri="{FF2B5EF4-FFF2-40B4-BE49-F238E27FC236}">
                      <a16:creationId xmlns:a16="http://schemas.microsoft.com/office/drawing/2014/main" id="{FF24AFEC-EAAF-4015-AF0A-80F02DE9A95C}"/>
                    </a:ext>
                  </a:extLst>
                </p:cNvPr>
                <p:cNvSpPr txBox="1"/>
                <p:nvPr/>
              </p:nvSpPr>
              <p:spPr>
                <a:xfrm>
                  <a:off x="3873946" y="1370677"/>
                  <a:ext cx="570734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200" dirty="0"/>
                    <a:t>Target</a:t>
                  </a:r>
                </a:p>
              </p:txBody>
            </p:sp>
            <p:cxnSp>
              <p:nvCxnSpPr>
                <p:cNvPr id="285" name="直接箭头连接符 284">
                  <a:extLst>
                    <a:ext uri="{FF2B5EF4-FFF2-40B4-BE49-F238E27FC236}">
                      <a16:creationId xmlns:a16="http://schemas.microsoft.com/office/drawing/2014/main" id="{53A62970-D757-42D8-B592-0BA0B395581A}"/>
                    </a:ext>
                  </a:extLst>
                </p:cNvPr>
                <p:cNvCxnSpPr>
                  <a:cxnSpLocks/>
                  <a:stCxn id="279" idx="6"/>
                  <a:endCxn id="283" idx="1"/>
                </p:cNvCxnSpPr>
                <p:nvPr/>
              </p:nvCxnSpPr>
              <p:spPr>
                <a:xfrm>
                  <a:off x="2267795" y="1309681"/>
                  <a:ext cx="1625464" cy="158514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6" name="直接箭头连接符 285">
                  <a:extLst>
                    <a:ext uri="{FF2B5EF4-FFF2-40B4-BE49-F238E27FC236}">
                      <a16:creationId xmlns:a16="http://schemas.microsoft.com/office/drawing/2014/main" id="{F9A02E39-6D31-4B0A-9A8E-7A6173F5FB4B}"/>
                    </a:ext>
                  </a:extLst>
                </p:cNvPr>
                <p:cNvCxnSpPr>
                  <a:cxnSpLocks/>
                  <a:stCxn id="279" idx="7"/>
                </p:cNvCxnSpPr>
                <p:nvPr/>
              </p:nvCxnSpPr>
              <p:spPr>
                <a:xfrm flipV="1">
                  <a:off x="2230505" y="927475"/>
                  <a:ext cx="719039" cy="289709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7" name="直接箭头连接符 286">
                  <a:extLst>
                    <a:ext uri="{FF2B5EF4-FFF2-40B4-BE49-F238E27FC236}">
                      <a16:creationId xmlns:a16="http://schemas.microsoft.com/office/drawing/2014/main" id="{5D72DEE4-7A72-44AA-9CCA-128077F0D293}"/>
                    </a:ext>
                  </a:extLst>
                </p:cNvPr>
                <p:cNvCxnSpPr>
                  <a:cxnSpLocks/>
                  <a:endCxn id="283" idx="1"/>
                </p:cNvCxnSpPr>
                <p:nvPr/>
              </p:nvCxnSpPr>
              <p:spPr>
                <a:xfrm>
                  <a:off x="2949544" y="922101"/>
                  <a:ext cx="943715" cy="546094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8" name="直接箭头连接符 287">
                  <a:extLst>
                    <a:ext uri="{FF2B5EF4-FFF2-40B4-BE49-F238E27FC236}">
                      <a16:creationId xmlns:a16="http://schemas.microsoft.com/office/drawing/2014/main" id="{E9A22DD0-E7D6-4D9D-8E8B-0DC98E966108}"/>
                    </a:ext>
                  </a:extLst>
                </p:cNvPr>
                <p:cNvCxnSpPr>
                  <a:cxnSpLocks/>
                  <a:stCxn id="279" idx="5"/>
                </p:cNvCxnSpPr>
                <p:nvPr/>
              </p:nvCxnSpPr>
              <p:spPr>
                <a:xfrm>
                  <a:off x="2230505" y="1402178"/>
                  <a:ext cx="714613" cy="585659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9" name="直接箭头连接符 288">
                  <a:extLst>
                    <a:ext uri="{FF2B5EF4-FFF2-40B4-BE49-F238E27FC236}">
                      <a16:creationId xmlns:a16="http://schemas.microsoft.com/office/drawing/2014/main" id="{458FCF48-8F7A-4359-A68E-20F592F9DE0D}"/>
                    </a:ext>
                  </a:extLst>
                </p:cNvPr>
                <p:cNvCxnSpPr>
                  <a:cxnSpLocks/>
                  <a:endCxn id="283" idx="1"/>
                </p:cNvCxnSpPr>
                <p:nvPr/>
              </p:nvCxnSpPr>
              <p:spPr>
                <a:xfrm flipV="1">
                  <a:off x="2917400" y="1468195"/>
                  <a:ext cx="975859" cy="519642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90" name="椭圆 289">
                  <a:extLst>
                    <a:ext uri="{FF2B5EF4-FFF2-40B4-BE49-F238E27FC236}">
                      <a16:creationId xmlns:a16="http://schemas.microsoft.com/office/drawing/2014/main" id="{DE88C54F-BCA5-4C45-B1AE-388D4E743E59}"/>
                    </a:ext>
                  </a:extLst>
                </p:cNvPr>
                <p:cNvSpPr/>
                <p:nvPr/>
              </p:nvSpPr>
              <p:spPr>
                <a:xfrm>
                  <a:off x="2736558" y="1771088"/>
                  <a:ext cx="343969" cy="358217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  <a:prstDash val="dash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291" name="直接箭头连接符 290">
                  <a:extLst>
                    <a:ext uri="{FF2B5EF4-FFF2-40B4-BE49-F238E27FC236}">
                      <a16:creationId xmlns:a16="http://schemas.microsoft.com/office/drawing/2014/main" id="{681C2DEE-207A-4291-A463-67B1EE61437A}"/>
                    </a:ext>
                  </a:extLst>
                </p:cNvPr>
                <p:cNvCxnSpPr>
                  <a:cxnSpLocks/>
                  <a:stCxn id="279" idx="7"/>
                  <a:endCxn id="282" idx="2"/>
                </p:cNvCxnSpPr>
                <p:nvPr/>
              </p:nvCxnSpPr>
              <p:spPr>
                <a:xfrm flipV="1">
                  <a:off x="2230505" y="922102"/>
                  <a:ext cx="547055" cy="295082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2" name="直接箭头连接符 291">
                  <a:extLst>
                    <a:ext uri="{FF2B5EF4-FFF2-40B4-BE49-F238E27FC236}">
                      <a16:creationId xmlns:a16="http://schemas.microsoft.com/office/drawing/2014/main" id="{0E1FAE2C-49AF-4111-84BC-9DBDA81208D9}"/>
                    </a:ext>
                  </a:extLst>
                </p:cNvPr>
                <p:cNvCxnSpPr>
                  <a:cxnSpLocks/>
                  <a:stCxn id="279" idx="5"/>
                  <a:endCxn id="290" idx="1"/>
                </p:cNvCxnSpPr>
                <p:nvPr/>
              </p:nvCxnSpPr>
              <p:spPr>
                <a:xfrm>
                  <a:off x="2230505" y="1402178"/>
                  <a:ext cx="556426" cy="421370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36" name="组合 235">
              <a:extLst>
                <a:ext uri="{FF2B5EF4-FFF2-40B4-BE49-F238E27FC236}">
                  <a16:creationId xmlns:a16="http://schemas.microsoft.com/office/drawing/2014/main" id="{7B4E04CA-FAF0-4EA6-AB56-C38B4C20BA2E}"/>
                </a:ext>
              </a:extLst>
            </p:cNvPr>
            <p:cNvGrpSpPr/>
            <p:nvPr/>
          </p:nvGrpSpPr>
          <p:grpSpPr>
            <a:xfrm>
              <a:off x="2069771" y="2789546"/>
              <a:ext cx="9392978" cy="1230941"/>
              <a:chOff x="2069771" y="2665569"/>
              <a:chExt cx="9392978" cy="1230941"/>
            </a:xfrm>
          </p:grpSpPr>
          <p:grpSp>
            <p:nvGrpSpPr>
              <p:cNvPr id="243" name="组合 242">
                <a:extLst>
                  <a:ext uri="{FF2B5EF4-FFF2-40B4-BE49-F238E27FC236}">
                    <a16:creationId xmlns:a16="http://schemas.microsoft.com/office/drawing/2014/main" id="{4AFEFBAC-C883-4262-9A22-2C9C3DDE92C4}"/>
                  </a:ext>
                </a:extLst>
              </p:cNvPr>
              <p:cNvGrpSpPr/>
              <p:nvPr/>
            </p:nvGrpSpPr>
            <p:grpSpPr>
              <a:xfrm>
                <a:off x="2069771" y="2671790"/>
                <a:ext cx="2278162" cy="1050859"/>
                <a:chOff x="1666033" y="2924883"/>
                <a:chExt cx="2278162" cy="1050859"/>
              </a:xfrm>
            </p:grpSpPr>
            <p:sp>
              <p:nvSpPr>
                <p:cNvPr id="266" name="椭圆 265">
                  <a:extLst>
                    <a:ext uri="{FF2B5EF4-FFF2-40B4-BE49-F238E27FC236}">
                      <a16:creationId xmlns:a16="http://schemas.microsoft.com/office/drawing/2014/main" id="{F84B96E0-54A2-45E2-BBCC-408EB38FBFC3}"/>
                    </a:ext>
                  </a:extLst>
                </p:cNvPr>
                <p:cNvSpPr/>
                <p:nvPr/>
              </p:nvSpPr>
              <p:spPr>
                <a:xfrm>
                  <a:off x="1926324" y="3706433"/>
                  <a:ext cx="254635" cy="261620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7" name="等腰三角形 266">
                  <a:extLst>
                    <a:ext uri="{FF2B5EF4-FFF2-40B4-BE49-F238E27FC236}">
                      <a16:creationId xmlns:a16="http://schemas.microsoft.com/office/drawing/2014/main" id="{DA8D5DD7-28C7-4A80-AA5B-1275F11D6EB2}"/>
                    </a:ext>
                  </a:extLst>
                </p:cNvPr>
                <p:cNvSpPr/>
                <p:nvPr/>
              </p:nvSpPr>
              <p:spPr>
                <a:xfrm>
                  <a:off x="2802888" y="2924883"/>
                  <a:ext cx="492125" cy="448310"/>
                </a:xfrm>
                <a:prstGeom prst="triangle">
                  <a:avLst/>
                </a:prstGeom>
              </p:spPr>
              <p:style>
                <a:lnRef idx="1">
                  <a:schemeClr val="accent6"/>
                </a:lnRef>
                <a:fillRef idx="2">
                  <a:schemeClr val="accent6"/>
                </a:fillRef>
                <a:effectRef idx="1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8" name="椭圆 267">
                  <a:extLst>
                    <a:ext uri="{FF2B5EF4-FFF2-40B4-BE49-F238E27FC236}">
                      <a16:creationId xmlns:a16="http://schemas.microsoft.com/office/drawing/2014/main" id="{BEAA9B40-2C3A-44FD-8F71-CB55EE63FD3A}"/>
                    </a:ext>
                  </a:extLst>
                </p:cNvPr>
                <p:cNvSpPr/>
                <p:nvPr/>
              </p:nvSpPr>
              <p:spPr>
                <a:xfrm>
                  <a:off x="3689560" y="3706433"/>
                  <a:ext cx="254635" cy="261620"/>
                </a:xfrm>
                <a:prstGeom prst="ellipse">
                  <a:avLst/>
                </a:prstGeom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269" name="直接箭头连接符 268">
                  <a:extLst>
                    <a:ext uri="{FF2B5EF4-FFF2-40B4-BE49-F238E27FC236}">
                      <a16:creationId xmlns:a16="http://schemas.microsoft.com/office/drawing/2014/main" id="{81F22FE4-4EF6-4CCC-9ACE-F2719AA4576A}"/>
                    </a:ext>
                  </a:extLst>
                </p:cNvPr>
                <p:cNvCxnSpPr>
                  <a:cxnSpLocks/>
                  <a:stCxn id="266" idx="7"/>
                  <a:endCxn id="267" idx="1"/>
                </p:cNvCxnSpPr>
                <p:nvPr/>
              </p:nvCxnSpPr>
              <p:spPr>
                <a:xfrm flipV="1">
                  <a:off x="2143669" y="3149038"/>
                  <a:ext cx="782250" cy="595708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0" name="直接箭头连接符 269">
                  <a:extLst>
                    <a:ext uri="{FF2B5EF4-FFF2-40B4-BE49-F238E27FC236}">
                      <a16:creationId xmlns:a16="http://schemas.microsoft.com/office/drawing/2014/main" id="{9A391897-1A44-44A2-9A7F-E3044B14FEA6}"/>
                    </a:ext>
                  </a:extLst>
                </p:cNvPr>
                <p:cNvCxnSpPr>
                  <a:cxnSpLocks/>
                  <a:stCxn id="266" idx="0"/>
                </p:cNvCxnSpPr>
                <p:nvPr/>
              </p:nvCxnSpPr>
              <p:spPr>
                <a:xfrm flipV="1">
                  <a:off x="2053642" y="3103991"/>
                  <a:ext cx="252968" cy="602442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71" name="椭圆 270">
                  <a:extLst>
                    <a:ext uri="{FF2B5EF4-FFF2-40B4-BE49-F238E27FC236}">
                      <a16:creationId xmlns:a16="http://schemas.microsoft.com/office/drawing/2014/main" id="{B19BE846-A508-49C1-A8EF-DF70C6424EBD}"/>
                    </a:ext>
                  </a:extLst>
                </p:cNvPr>
                <p:cNvSpPr/>
                <p:nvPr/>
              </p:nvSpPr>
              <p:spPr>
                <a:xfrm>
                  <a:off x="2143669" y="2924883"/>
                  <a:ext cx="343969" cy="358217"/>
                </a:xfrm>
                <a:prstGeom prst="ellipse">
                  <a:avLst/>
                </a:prstGeom>
                <a:noFill/>
                <a:ln>
                  <a:solidFill>
                    <a:schemeClr val="accent1"/>
                  </a:solidFill>
                  <a:prstDash val="dash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272" name="直接箭头连接符 271">
                  <a:extLst>
                    <a:ext uri="{FF2B5EF4-FFF2-40B4-BE49-F238E27FC236}">
                      <a16:creationId xmlns:a16="http://schemas.microsoft.com/office/drawing/2014/main" id="{FA7E1FC7-EE88-4540-BB28-F7CD7BA75456}"/>
                    </a:ext>
                  </a:extLst>
                </p:cNvPr>
                <p:cNvCxnSpPr>
                  <a:cxnSpLocks/>
                  <a:endCxn id="267" idx="1"/>
                </p:cNvCxnSpPr>
                <p:nvPr/>
              </p:nvCxnSpPr>
              <p:spPr>
                <a:xfrm>
                  <a:off x="2306610" y="3103991"/>
                  <a:ext cx="619309" cy="45047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73" name="文本框 272">
                  <a:extLst>
                    <a:ext uri="{FF2B5EF4-FFF2-40B4-BE49-F238E27FC236}">
                      <a16:creationId xmlns:a16="http://schemas.microsoft.com/office/drawing/2014/main" id="{646460FC-FAA6-40BC-A210-FB2F9C8DDAAB}"/>
                    </a:ext>
                  </a:extLst>
                </p:cNvPr>
                <p:cNvSpPr txBox="1"/>
                <p:nvPr/>
              </p:nvSpPr>
              <p:spPr>
                <a:xfrm>
                  <a:off x="1666033" y="3698743"/>
                  <a:ext cx="320601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200" dirty="0"/>
                    <a:t>Tx</a:t>
                  </a:r>
                </a:p>
              </p:txBody>
            </p:sp>
            <p:sp>
              <p:nvSpPr>
                <p:cNvPr id="274" name="文本框 273">
                  <a:extLst>
                    <a:ext uri="{FF2B5EF4-FFF2-40B4-BE49-F238E27FC236}">
                      <a16:creationId xmlns:a16="http://schemas.microsoft.com/office/drawing/2014/main" id="{95730769-F097-449E-9E7B-C97889E2D6DE}"/>
                    </a:ext>
                  </a:extLst>
                </p:cNvPr>
                <p:cNvSpPr txBox="1"/>
                <p:nvPr/>
              </p:nvSpPr>
              <p:spPr>
                <a:xfrm>
                  <a:off x="3411337" y="3698743"/>
                  <a:ext cx="335348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200" dirty="0"/>
                    <a:t>Rx</a:t>
                  </a:r>
                </a:p>
              </p:txBody>
            </p:sp>
            <p:sp>
              <p:nvSpPr>
                <p:cNvPr id="275" name="文本框 274">
                  <a:extLst>
                    <a:ext uri="{FF2B5EF4-FFF2-40B4-BE49-F238E27FC236}">
                      <a16:creationId xmlns:a16="http://schemas.microsoft.com/office/drawing/2014/main" id="{CAD4272D-6B75-4687-8AE9-74ED3F46EC58}"/>
                    </a:ext>
                  </a:extLst>
                </p:cNvPr>
                <p:cNvSpPr txBox="1"/>
                <p:nvPr/>
              </p:nvSpPr>
              <p:spPr>
                <a:xfrm>
                  <a:off x="2777560" y="3204297"/>
                  <a:ext cx="570734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200" dirty="0"/>
                    <a:t>Target</a:t>
                  </a:r>
                </a:p>
              </p:txBody>
            </p:sp>
          </p:grpSp>
          <p:grpSp>
            <p:nvGrpSpPr>
              <p:cNvPr id="244" name="组合 243">
                <a:extLst>
                  <a:ext uri="{FF2B5EF4-FFF2-40B4-BE49-F238E27FC236}">
                    <a16:creationId xmlns:a16="http://schemas.microsoft.com/office/drawing/2014/main" id="{36123071-D36D-421D-8DD5-13DD4F13401F}"/>
                  </a:ext>
                </a:extLst>
              </p:cNvPr>
              <p:cNvGrpSpPr/>
              <p:nvPr/>
            </p:nvGrpSpPr>
            <p:grpSpPr>
              <a:xfrm>
                <a:off x="5488691" y="2671789"/>
                <a:ext cx="2272589" cy="1050860"/>
                <a:chOff x="5159803" y="2924883"/>
                <a:chExt cx="2272589" cy="1050860"/>
              </a:xfrm>
            </p:grpSpPr>
            <p:sp>
              <p:nvSpPr>
                <p:cNvPr id="256" name="椭圆 255">
                  <a:extLst>
                    <a:ext uri="{FF2B5EF4-FFF2-40B4-BE49-F238E27FC236}">
                      <a16:creationId xmlns:a16="http://schemas.microsoft.com/office/drawing/2014/main" id="{DEDF4CF0-134F-4A83-B644-5E5B0FEB239C}"/>
                    </a:ext>
                  </a:extLst>
                </p:cNvPr>
                <p:cNvSpPr/>
                <p:nvPr/>
              </p:nvSpPr>
              <p:spPr>
                <a:xfrm>
                  <a:off x="5414521" y="3706433"/>
                  <a:ext cx="254635" cy="261620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7" name="等腰三角形 256">
                  <a:extLst>
                    <a:ext uri="{FF2B5EF4-FFF2-40B4-BE49-F238E27FC236}">
                      <a16:creationId xmlns:a16="http://schemas.microsoft.com/office/drawing/2014/main" id="{91AD8FFD-64F4-4852-BC2D-77C312E9CA24}"/>
                    </a:ext>
                  </a:extLst>
                </p:cNvPr>
                <p:cNvSpPr/>
                <p:nvPr/>
              </p:nvSpPr>
              <p:spPr>
                <a:xfrm>
                  <a:off x="6291085" y="2924883"/>
                  <a:ext cx="492125" cy="448310"/>
                </a:xfrm>
                <a:prstGeom prst="triangle">
                  <a:avLst/>
                </a:prstGeom>
              </p:spPr>
              <p:style>
                <a:lnRef idx="1">
                  <a:schemeClr val="accent6"/>
                </a:lnRef>
                <a:fillRef idx="2">
                  <a:schemeClr val="accent6"/>
                </a:fillRef>
                <a:effectRef idx="1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8" name="椭圆 257">
                  <a:extLst>
                    <a:ext uri="{FF2B5EF4-FFF2-40B4-BE49-F238E27FC236}">
                      <a16:creationId xmlns:a16="http://schemas.microsoft.com/office/drawing/2014/main" id="{60BB0CA9-53C3-4955-8F79-5142BBDE9B87}"/>
                    </a:ext>
                  </a:extLst>
                </p:cNvPr>
                <p:cNvSpPr/>
                <p:nvPr/>
              </p:nvSpPr>
              <p:spPr>
                <a:xfrm>
                  <a:off x="7177757" y="3706433"/>
                  <a:ext cx="254635" cy="261620"/>
                </a:xfrm>
                <a:prstGeom prst="ellipse">
                  <a:avLst/>
                </a:prstGeom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259" name="直接箭头连接符 258">
                  <a:extLst>
                    <a:ext uri="{FF2B5EF4-FFF2-40B4-BE49-F238E27FC236}">
                      <a16:creationId xmlns:a16="http://schemas.microsoft.com/office/drawing/2014/main" id="{25CAAFE6-306A-40B2-9ADA-7BAB840B6E7C}"/>
                    </a:ext>
                  </a:extLst>
                </p:cNvPr>
                <p:cNvCxnSpPr>
                  <a:cxnSpLocks/>
                  <a:stCxn id="257" idx="5"/>
                  <a:endCxn id="258" idx="0"/>
                </p:cNvCxnSpPr>
                <p:nvPr/>
              </p:nvCxnSpPr>
              <p:spPr>
                <a:xfrm>
                  <a:off x="6660179" y="3149038"/>
                  <a:ext cx="644896" cy="557395"/>
                </a:xfrm>
                <a:prstGeom prst="straightConnector1">
                  <a:avLst/>
                </a:prstGeom>
                <a:ln>
                  <a:solidFill>
                    <a:srgbClr val="00B0F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0" name="直接箭头连接符 259">
                  <a:extLst>
                    <a:ext uri="{FF2B5EF4-FFF2-40B4-BE49-F238E27FC236}">
                      <a16:creationId xmlns:a16="http://schemas.microsoft.com/office/drawing/2014/main" id="{5FE83E4B-4356-4F6A-AAB5-E10D10F0DDC4}"/>
                    </a:ext>
                  </a:extLst>
                </p:cNvPr>
                <p:cNvCxnSpPr>
                  <a:cxnSpLocks/>
                  <a:endCxn id="258" idx="0"/>
                </p:cNvCxnSpPr>
                <p:nvPr/>
              </p:nvCxnSpPr>
              <p:spPr>
                <a:xfrm>
                  <a:off x="7172578" y="3210709"/>
                  <a:ext cx="132497" cy="495724"/>
                </a:xfrm>
                <a:prstGeom prst="straightConnector1">
                  <a:avLst/>
                </a:prstGeom>
                <a:ln>
                  <a:solidFill>
                    <a:srgbClr val="00B0F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61" name="椭圆 260">
                  <a:extLst>
                    <a:ext uri="{FF2B5EF4-FFF2-40B4-BE49-F238E27FC236}">
                      <a16:creationId xmlns:a16="http://schemas.microsoft.com/office/drawing/2014/main" id="{052C0E87-C78A-4149-88E1-8146A1507972}"/>
                    </a:ext>
                  </a:extLst>
                </p:cNvPr>
                <p:cNvSpPr/>
                <p:nvPr/>
              </p:nvSpPr>
              <p:spPr>
                <a:xfrm>
                  <a:off x="7000594" y="3031601"/>
                  <a:ext cx="343969" cy="358217"/>
                </a:xfrm>
                <a:prstGeom prst="ellipse">
                  <a:avLst/>
                </a:prstGeom>
                <a:noFill/>
                <a:ln>
                  <a:solidFill>
                    <a:srgbClr val="00B0F0"/>
                  </a:solidFill>
                  <a:prstDash val="dash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262" name="直接箭头连接符 261">
                  <a:extLst>
                    <a:ext uri="{FF2B5EF4-FFF2-40B4-BE49-F238E27FC236}">
                      <a16:creationId xmlns:a16="http://schemas.microsoft.com/office/drawing/2014/main" id="{410B2CC6-E8CB-4558-94ED-835F561972C9}"/>
                    </a:ext>
                  </a:extLst>
                </p:cNvPr>
                <p:cNvCxnSpPr>
                  <a:cxnSpLocks/>
                  <a:stCxn id="257" idx="5"/>
                </p:cNvCxnSpPr>
                <p:nvPr/>
              </p:nvCxnSpPr>
              <p:spPr>
                <a:xfrm>
                  <a:off x="6660179" y="3149038"/>
                  <a:ext cx="538347" cy="61671"/>
                </a:xfrm>
                <a:prstGeom prst="straightConnector1">
                  <a:avLst/>
                </a:prstGeom>
                <a:ln>
                  <a:solidFill>
                    <a:srgbClr val="00B0F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63" name="文本框 262">
                  <a:extLst>
                    <a:ext uri="{FF2B5EF4-FFF2-40B4-BE49-F238E27FC236}">
                      <a16:creationId xmlns:a16="http://schemas.microsoft.com/office/drawing/2014/main" id="{3CB14314-986C-4902-AA62-CAEDF8E5F9C5}"/>
                    </a:ext>
                  </a:extLst>
                </p:cNvPr>
                <p:cNvSpPr txBox="1"/>
                <p:nvPr/>
              </p:nvSpPr>
              <p:spPr>
                <a:xfrm>
                  <a:off x="5159803" y="3698744"/>
                  <a:ext cx="320601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200" dirty="0"/>
                    <a:t>Tx</a:t>
                  </a:r>
                </a:p>
              </p:txBody>
            </p:sp>
            <p:sp>
              <p:nvSpPr>
                <p:cNvPr id="264" name="文本框 263">
                  <a:extLst>
                    <a:ext uri="{FF2B5EF4-FFF2-40B4-BE49-F238E27FC236}">
                      <a16:creationId xmlns:a16="http://schemas.microsoft.com/office/drawing/2014/main" id="{A4DC882C-EA64-4FD4-BC9A-354FE06A460C}"/>
                    </a:ext>
                  </a:extLst>
                </p:cNvPr>
                <p:cNvSpPr txBox="1"/>
                <p:nvPr/>
              </p:nvSpPr>
              <p:spPr>
                <a:xfrm>
                  <a:off x="6905107" y="3698744"/>
                  <a:ext cx="335348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200" dirty="0"/>
                    <a:t>Rx</a:t>
                  </a:r>
                </a:p>
              </p:txBody>
            </p:sp>
            <p:sp>
              <p:nvSpPr>
                <p:cNvPr id="265" name="文本框 264">
                  <a:extLst>
                    <a:ext uri="{FF2B5EF4-FFF2-40B4-BE49-F238E27FC236}">
                      <a16:creationId xmlns:a16="http://schemas.microsoft.com/office/drawing/2014/main" id="{20FE433F-2E2E-4E87-BECF-EC31D74335D3}"/>
                    </a:ext>
                  </a:extLst>
                </p:cNvPr>
                <p:cNvSpPr txBox="1"/>
                <p:nvPr/>
              </p:nvSpPr>
              <p:spPr>
                <a:xfrm>
                  <a:off x="6259653" y="3213631"/>
                  <a:ext cx="570734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200" dirty="0"/>
                    <a:t>Target</a:t>
                  </a:r>
                </a:p>
              </p:txBody>
            </p:sp>
          </p:grpSp>
          <p:grpSp>
            <p:nvGrpSpPr>
              <p:cNvPr id="245" name="组合 244">
                <a:extLst>
                  <a:ext uri="{FF2B5EF4-FFF2-40B4-BE49-F238E27FC236}">
                    <a16:creationId xmlns:a16="http://schemas.microsoft.com/office/drawing/2014/main" id="{93F6414F-2959-48D5-A1E5-8492976ACC78}"/>
                  </a:ext>
                </a:extLst>
              </p:cNvPr>
              <p:cNvGrpSpPr/>
              <p:nvPr/>
            </p:nvGrpSpPr>
            <p:grpSpPr>
              <a:xfrm>
                <a:off x="8902037" y="2665569"/>
                <a:ext cx="2560712" cy="1230941"/>
                <a:chOff x="9109744" y="3066777"/>
                <a:chExt cx="2560712" cy="1230941"/>
              </a:xfrm>
            </p:grpSpPr>
            <p:sp>
              <p:nvSpPr>
                <p:cNvPr id="246" name="椭圆 245">
                  <a:extLst>
                    <a:ext uri="{FF2B5EF4-FFF2-40B4-BE49-F238E27FC236}">
                      <a16:creationId xmlns:a16="http://schemas.microsoft.com/office/drawing/2014/main" id="{F3B8C4FF-5275-4D41-AAF7-3F99FEC8A8C0}"/>
                    </a:ext>
                  </a:extLst>
                </p:cNvPr>
                <p:cNvSpPr/>
                <p:nvPr/>
              </p:nvSpPr>
              <p:spPr>
                <a:xfrm>
                  <a:off x="9370035" y="3680687"/>
                  <a:ext cx="254635" cy="261620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7" name="等腰三角形 246">
                  <a:extLst>
                    <a:ext uri="{FF2B5EF4-FFF2-40B4-BE49-F238E27FC236}">
                      <a16:creationId xmlns:a16="http://schemas.microsoft.com/office/drawing/2014/main" id="{2328123F-5A69-445F-9A92-E0BCAE79B62B}"/>
                    </a:ext>
                  </a:extLst>
                </p:cNvPr>
                <p:cNvSpPr/>
                <p:nvPr/>
              </p:nvSpPr>
              <p:spPr>
                <a:xfrm>
                  <a:off x="10246599" y="3066777"/>
                  <a:ext cx="492125" cy="448310"/>
                </a:xfrm>
                <a:prstGeom prst="triangle">
                  <a:avLst/>
                </a:prstGeom>
              </p:spPr>
              <p:style>
                <a:lnRef idx="1">
                  <a:schemeClr val="accent6"/>
                </a:lnRef>
                <a:fillRef idx="2">
                  <a:schemeClr val="accent6"/>
                </a:fillRef>
                <a:effectRef idx="1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8" name="椭圆 247">
                  <a:extLst>
                    <a:ext uri="{FF2B5EF4-FFF2-40B4-BE49-F238E27FC236}">
                      <a16:creationId xmlns:a16="http://schemas.microsoft.com/office/drawing/2014/main" id="{599BE9B3-221D-43A4-9653-755287FFA310}"/>
                    </a:ext>
                  </a:extLst>
                </p:cNvPr>
                <p:cNvSpPr/>
                <p:nvPr/>
              </p:nvSpPr>
              <p:spPr>
                <a:xfrm>
                  <a:off x="11133271" y="3680687"/>
                  <a:ext cx="254635" cy="261620"/>
                </a:xfrm>
                <a:prstGeom prst="ellipse">
                  <a:avLst/>
                </a:prstGeom>
              </p:spPr>
              <p:style>
                <a:lnRef idx="2">
                  <a:schemeClr val="accent5">
                    <a:shade val="50000"/>
                  </a:schemeClr>
                </a:lnRef>
                <a:fillRef idx="1">
                  <a:schemeClr val="accent5"/>
                </a:fillRef>
                <a:effectRef idx="0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249" name="直接箭头连接符 248">
                  <a:extLst>
                    <a:ext uri="{FF2B5EF4-FFF2-40B4-BE49-F238E27FC236}">
                      <a16:creationId xmlns:a16="http://schemas.microsoft.com/office/drawing/2014/main" id="{C076EA27-7641-49AA-AFAE-3DD560161CC7}"/>
                    </a:ext>
                  </a:extLst>
                </p:cNvPr>
                <p:cNvCxnSpPr>
                  <a:cxnSpLocks/>
                  <a:stCxn id="246" idx="6"/>
                  <a:endCxn id="248" idx="2"/>
                </p:cNvCxnSpPr>
                <p:nvPr/>
              </p:nvCxnSpPr>
              <p:spPr>
                <a:xfrm>
                  <a:off x="9624670" y="3811497"/>
                  <a:ext cx="1508601" cy="0"/>
                </a:xfrm>
                <a:prstGeom prst="straightConnector1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50" name="文本框 249">
                  <a:extLst>
                    <a:ext uri="{FF2B5EF4-FFF2-40B4-BE49-F238E27FC236}">
                      <a16:creationId xmlns:a16="http://schemas.microsoft.com/office/drawing/2014/main" id="{3CC67CF7-47B0-4B14-AC02-B5DE63F9C12A}"/>
                    </a:ext>
                  </a:extLst>
                </p:cNvPr>
                <p:cNvSpPr txBox="1"/>
                <p:nvPr/>
              </p:nvSpPr>
              <p:spPr>
                <a:xfrm>
                  <a:off x="9109744" y="3672997"/>
                  <a:ext cx="320601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200" dirty="0"/>
                    <a:t>Tx</a:t>
                  </a:r>
                </a:p>
              </p:txBody>
            </p:sp>
            <p:sp>
              <p:nvSpPr>
                <p:cNvPr id="251" name="文本框 250">
                  <a:extLst>
                    <a:ext uri="{FF2B5EF4-FFF2-40B4-BE49-F238E27FC236}">
                      <a16:creationId xmlns:a16="http://schemas.microsoft.com/office/drawing/2014/main" id="{0482EFE5-B984-46A1-BD24-5474B5F7922B}"/>
                    </a:ext>
                  </a:extLst>
                </p:cNvPr>
                <p:cNvSpPr txBox="1"/>
                <p:nvPr/>
              </p:nvSpPr>
              <p:spPr>
                <a:xfrm>
                  <a:off x="11335108" y="3665308"/>
                  <a:ext cx="335348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200" dirty="0"/>
                    <a:t>Rx</a:t>
                  </a:r>
                </a:p>
              </p:txBody>
            </p:sp>
            <p:sp>
              <p:nvSpPr>
                <p:cNvPr id="252" name="椭圆 251">
                  <a:extLst>
                    <a:ext uri="{FF2B5EF4-FFF2-40B4-BE49-F238E27FC236}">
                      <a16:creationId xmlns:a16="http://schemas.microsoft.com/office/drawing/2014/main" id="{77093ABD-2DD0-4450-93BC-B79DA8D8E0C5}"/>
                    </a:ext>
                  </a:extLst>
                </p:cNvPr>
                <p:cNvSpPr/>
                <p:nvPr/>
              </p:nvSpPr>
              <p:spPr>
                <a:xfrm>
                  <a:off x="10231649" y="3939501"/>
                  <a:ext cx="343969" cy="358217"/>
                </a:xfrm>
                <a:prstGeom prst="ellipse">
                  <a:avLst/>
                </a:prstGeom>
                <a:noFill/>
                <a:ln>
                  <a:solidFill>
                    <a:schemeClr val="tx1"/>
                  </a:solidFill>
                  <a:prstDash val="dash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253" name="直接箭头连接符 252">
                  <a:extLst>
                    <a:ext uri="{FF2B5EF4-FFF2-40B4-BE49-F238E27FC236}">
                      <a16:creationId xmlns:a16="http://schemas.microsoft.com/office/drawing/2014/main" id="{6C84EDC7-8761-4BF0-993A-72075F642EEC}"/>
                    </a:ext>
                  </a:extLst>
                </p:cNvPr>
                <p:cNvCxnSpPr>
                  <a:cxnSpLocks/>
                  <a:endCxn id="246" idx="5"/>
                </p:cNvCxnSpPr>
                <p:nvPr/>
              </p:nvCxnSpPr>
              <p:spPr>
                <a:xfrm flipH="1" flipV="1">
                  <a:off x="9587380" y="3903994"/>
                  <a:ext cx="831203" cy="214616"/>
                </a:xfrm>
                <a:prstGeom prst="straightConnector1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headEnd type="arrow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4" name="直接箭头连接符 253">
                  <a:extLst>
                    <a:ext uri="{FF2B5EF4-FFF2-40B4-BE49-F238E27FC236}">
                      <a16:creationId xmlns:a16="http://schemas.microsoft.com/office/drawing/2014/main" id="{4D0B51EB-102C-415F-84F2-1D848FD86A7B}"/>
                    </a:ext>
                  </a:extLst>
                </p:cNvPr>
                <p:cNvCxnSpPr>
                  <a:cxnSpLocks/>
                  <a:stCxn id="248" idx="3"/>
                </p:cNvCxnSpPr>
                <p:nvPr/>
              </p:nvCxnSpPr>
              <p:spPr>
                <a:xfrm flipH="1">
                  <a:off x="10441847" y="3903994"/>
                  <a:ext cx="728714" cy="214616"/>
                </a:xfrm>
                <a:prstGeom prst="straightConnector1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  <a:headEnd type="arrow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55" name="文本框 254">
                  <a:extLst>
                    <a:ext uri="{FF2B5EF4-FFF2-40B4-BE49-F238E27FC236}">
                      <a16:creationId xmlns:a16="http://schemas.microsoft.com/office/drawing/2014/main" id="{CD5383C5-5F72-4F41-A6ED-B7EBEB76CE79}"/>
                    </a:ext>
                  </a:extLst>
                </p:cNvPr>
                <p:cNvSpPr txBox="1"/>
                <p:nvPr/>
              </p:nvSpPr>
              <p:spPr>
                <a:xfrm>
                  <a:off x="10231649" y="3349212"/>
                  <a:ext cx="570734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1200" dirty="0"/>
                    <a:t>Target</a:t>
                  </a:r>
                </a:p>
              </p:txBody>
            </p:sp>
          </p:grpSp>
        </p:grpSp>
        <p:grpSp>
          <p:nvGrpSpPr>
            <p:cNvPr id="237" name="组合 236">
              <a:extLst>
                <a:ext uri="{FF2B5EF4-FFF2-40B4-BE49-F238E27FC236}">
                  <a16:creationId xmlns:a16="http://schemas.microsoft.com/office/drawing/2014/main" id="{821E7CFF-45BF-4AB2-9962-456A71F96070}"/>
                </a:ext>
              </a:extLst>
            </p:cNvPr>
            <p:cNvGrpSpPr/>
            <p:nvPr/>
          </p:nvGrpSpPr>
          <p:grpSpPr>
            <a:xfrm>
              <a:off x="1993998" y="2177400"/>
              <a:ext cx="10236199" cy="530830"/>
              <a:chOff x="1894841" y="2290797"/>
              <a:chExt cx="10236199" cy="530830"/>
            </a:xfrm>
          </p:grpSpPr>
          <p:sp>
            <p:nvSpPr>
              <p:cNvPr id="240" name="箭头: 五边形 239">
                <a:extLst>
                  <a:ext uri="{FF2B5EF4-FFF2-40B4-BE49-F238E27FC236}">
                    <a16:creationId xmlns:a16="http://schemas.microsoft.com/office/drawing/2014/main" id="{2EAF0475-4BAD-4BB0-B354-3294A4A117FC}"/>
                  </a:ext>
                </a:extLst>
              </p:cNvPr>
              <p:cNvSpPr/>
              <p:nvPr/>
            </p:nvSpPr>
            <p:spPr>
              <a:xfrm>
                <a:off x="1894841" y="2292374"/>
                <a:ext cx="2956585" cy="529253"/>
              </a:xfrm>
              <a:prstGeom prst="homePlate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altLang="zh-CN" sz="1400" dirty="0"/>
                  <a:t>Tx sends sensing signal over 1</a:t>
                </a:r>
                <a:r>
                  <a:rPr lang="en-US" altLang="zh-CN" sz="1400" baseline="30000" dirty="0"/>
                  <a:t>st</a:t>
                </a:r>
                <a:r>
                  <a:rPr lang="en-US" altLang="zh-CN" sz="1400" dirty="0"/>
                  <a:t> link.</a:t>
                </a:r>
              </a:p>
            </p:txBody>
          </p:sp>
          <p:sp>
            <p:nvSpPr>
              <p:cNvPr id="241" name="箭头: V 形 240">
                <a:extLst>
                  <a:ext uri="{FF2B5EF4-FFF2-40B4-BE49-F238E27FC236}">
                    <a16:creationId xmlns:a16="http://schemas.microsoft.com/office/drawing/2014/main" id="{E9A0D8F4-269E-4031-8CF0-ED4741636077}"/>
                  </a:ext>
                </a:extLst>
              </p:cNvPr>
              <p:cNvSpPr/>
              <p:nvPr/>
            </p:nvSpPr>
            <p:spPr>
              <a:xfrm>
                <a:off x="4645708" y="2292374"/>
                <a:ext cx="3812394" cy="519945"/>
              </a:xfrm>
              <a:prstGeom prst="chevron">
                <a:avLst/>
              </a:prstGeom>
              <a:solidFill>
                <a:srgbClr val="00B0F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</a:rPr>
                  <a:t>Rx receives sensing signal reflected/scattered by target over 2</a:t>
                </a:r>
                <a:r>
                  <a:rPr lang="en-US" altLang="zh-CN" sz="1400" baseline="30000" dirty="0">
                    <a:solidFill>
                      <a:schemeClr val="bg1"/>
                    </a:solidFill>
                  </a:rPr>
                  <a:t>nd</a:t>
                </a:r>
                <a:r>
                  <a:rPr lang="en-US" altLang="zh-CN" sz="1400" dirty="0">
                    <a:solidFill>
                      <a:schemeClr val="bg1"/>
                    </a:solidFill>
                  </a:rPr>
                  <a:t> link</a:t>
                </a:r>
              </a:p>
            </p:txBody>
          </p:sp>
          <p:sp>
            <p:nvSpPr>
              <p:cNvPr id="242" name="箭头: V 形 241">
                <a:extLst>
                  <a:ext uri="{FF2B5EF4-FFF2-40B4-BE49-F238E27FC236}">
                    <a16:creationId xmlns:a16="http://schemas.microsoft.com/office/drawing/2014/main" id="{78B9C360-B3F4-42FB-84BB-89D8A94BFBBF}"/>
                  </a:ext>
                </a:extLst>
              </p:cNvPr>
              <p:cNvSpPr/>
              <p:nvPr/>
            </p:nvSpPr>
            <p:spPr>
              <a:xfrm>
                <a:off x="8261922" y="2290797"/>
                <a:ext cx="3869118" cy="519945"/>
              </a:xfrm>
              <a:prstGeom prst="chevron">
                <a:avLst/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altLang="zh-CN" sz="1400" dirty="0">
                    <a:solidFill>
                      <a:schemeClr val="tx1"/>
                    </a:solidFill>
                  </a:rPr>
                  <a:t>Rx receives sensing signal not reflected/scattered by target,</a:t>
                </a:r>
                <a:r>
                  <a:rPr lang="zh-CN" altLang="en-US" sz="1400" dirty="0">
                    <a:solidFill>
                      <a:schemeClr val="tx1"/>
                    </a:solidFill>
                  </a:rPr>
                  <a:t> </a:t>
                </a:r>
                <a:r>
                  <a:rPr lang="en-US" altLang="zh-CN" sz="1400" dirty="0">
                    <a:solidFill>
                      <a:schemeClr val="tx1"/>
                    </a:solidFill>
                  </a:rPr>
                  <a:t>a.k.a. clutters.</a:t>
                </a:r>
              </a:p>
            </p:txBody>
          </p:sp>
        </p:grpSp>
        <p:sp>
          <p:nvSpPr>
            <p:cNvPr id="238" name="文本框 237">
              <a:extLst>
                <a:ext uri="{FF2B5EF4-FFF2-40B4-BE49-F238E27FC236}">
                  <a16:creationId xmlns:a16="http://schemas.microsoft.com/office/drawing/2014/main" id="{1B5FA7D1-85A0-4B34-9C79-1D691BAC024F}"/>
                </a:ext>
              </a:extLst>
            </p:cNvPr>
            <p:cNvSpPr txBox="1"/>
            <p:nvPr/>
          </p:nvSpPr>
          <p:spPr>
            <a:xfrm>
              <a:off x="673249" y="1029669"/>
              <a:ext cx="12763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/>
                <a:t>Monostatic</a:t>
              </a:r>
            </a:p>
            <a:p>
              <a:r>
                <a:rPr lang="en-US" altLang="zh-CN" b="1" dirty="0"/>
                <a:t>mode</a:t>
              </a:r>
              <a:endParaRPr lang="zh-CN" altLang="en-US" b="1" dirty="0"/>
            </a:p>
          </p:txBody>
        </p:sp>
        <p:sp>
          <p:nvSpPr>
            <p:cNvPr id="239" name="文本框 238">
              <a:extLst>
                <a:ext uri="{FF2B5EF4-FFF2-40B4-BE49-F238E27FC236}">
                  <a16:creationId xmlns:a16="http://schemas.microsoft.com/office/drawing/2014/main" id="{DB88E0DE-EC79-4998-AA59-F59E81E2A55C}"/>
                </a:ext>
              </a:extLst>
            </p:cNvPr>
            <p:cNvSpPr txBox="1"/>
            <p:nvPr/>
          </p:nvSpPr>
          <p:spPr>
            <a:xfrm>
              <a:off x="673249" y="3091041"/>
              <a:ext cx="119908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/>
                <a:t>Bistatic</a:t>
              </a:r>
            </a:p>
            <a:p>
              <a:r>
                <a:rPr lang="en-US" altLang="zh-CN" b="1" dirty="0"/>
                <a:t>mode</a:t>
              </a:r>
              <a:endParaRPr lang="zh-CN" altLang="en-US" b="1" dirty="0"/>
            </a:p>
          </p:txBody>
        </p:sp>
      </p:grpSp>
      <p:sp>
        <p:nvSpPr>
          <p:cNvPr id="85" name="TextBox 84">
            <a:extLst>
              <a:ext uri="{FF2B5EF4-FFF2-40B4-BE49-F238E27FC236}">
                <a16:creationId xmlns:a16="http://schemas.microsoft.com/office/drawing/2014/main" id="{941B187D-08BD-4838-A0C1-6F1E475CA97B}"/>
              </a:ext>
            </a:extLst>
          </p:cNvPr>
          <p:cNvSpPr txBox="1"/>
          <p:nvPr/>
        </p:nvSpPr>
        <p:spPr>
          <a:xfrm>
            <a:off x="315060" y="6184832"/>
            <a:ext cx="113534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dirty="0"/>
              <a:t>Observation 5: </a:t>
            </a:r>
            <a:r>
              <a:rPr lang="en-US" altLang="zh-CN" b="1" dirty="0"/>
              <a:t>To evaluate the performance of ISAC solutions, RAN needs to modify the </a:t>
            </a:r>
            <a:r>
              <a:rPr lang="en-US" b="1" dirty="0"/>
              <a:t>channel model in TR 38.901</a:t>
            </a:r>
            <a:r>
              <a:rPr lang="en-US" altLang="zh-CN" b="1" dirty="0"/>
              <a:t>.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8194878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6F93FE-1510-4040-A6A7-DE165505C4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Conclusion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BCA214-E03A-4EDA-B7D6-DF6317343D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262" y="3418514"/>
            <a:ext cx="11162435" cy="2439676"/>
          </a:xfrm>
        </p:spPr>
        <p:txBody>
          <a:bodyPr>
            <a:normAutofit/>
          </a:bodyPr>
          <a:lstStyle/>
          <a:p>
            <a:r>
              <a:rPr lang="en-US" sz="2000" dirty="0"/>
              <a:t>Considering all the commercial use cases studied by SA1 </a:t>
            </a:r>
            <a:r>
              <a:rPr lang="en-GB" sz="2000" dirty="0" err="1"/>
              <a:t>FS_Sensing</a:t>
            </a:r>
            <a:r>
              <a:rPr lang="en-GB" sz="2000" dirty="0"/>
              <a:t>, </a:t>
            </a:r>
            <a:r>
              <a:rPr lang="en-US" altLang="zh-CN" sz="2000" dirty="0"/>
              <a:t>ISAC is expected to be a promising feature for 5G.</a:t>
            </a:r>
            <a:r>
              <a:rPr lang="en-US" sz="2000" dirty="0"/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48AD8CC-9644-4453-9280-4F671BE35200}"/>
              </a:ext>
            </a:extLst>
          </p:cNvPr>
          <p:cNvSpPr txBox="1"/>
          <p:nvPr/>
        </p:nvSpPr>
        <p:spPr>
          <a:xfrm>
            <a:off x="327171" y="956006"/>
            <a:ext cx="11509695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1" dirty="0"/>
              <a:t>Observation 1: The use cases provided by SA1 need to be grouped/categorized/prioritized to facilitate the RAN study/evaluation.</a:t>
            </a:r>
          </a:p>
          <a:p>
            <a:r>
              <a:rPr lang="en-US" altLang="zh-CN" b="1" dirty="0"/>
              <a:t>Observation 2: The ISAC solutions discussed by SA1 need more RAN implementation details, e.g. how to calculate the corresponding measurements (e.g. range, angle and speed). </a:t>
            </a:r>
            <a:endParaRPr lang="en-US" b="1" dirty="0"/>
          </a:p>
          <a:p>
            <a:r>
              <a:rPr lang="en-US" altLang="zh-CN" b="1" dirty="0"/>
              <a:t>Observation 3: The ISAC metrics provided by SA1 need to be selected and mapped to RAN metrics. </a:t>
            </a:r>
            <a:endParaRPr lang="en-US" b="1" dirty="0"/>
          </a:p>
          <a:p>
            <a:r>
              <a:rPr lang="en-US" altLang="zh-CN" b="1" dirty="0"/>
              <a:t>Observation 4: The performance evaluation of sensing solution is required while specifying the control signaling and measurement reporting for ISAC. </a:t>
            </a:r>
          </a:p>
          <a:p>
            <a:r>
              <a:rPr lang="en-US" altLang="zh-CN" b="1" dirty="0"/>
              <a:t>Observation 5: To evaluate the performance of ISAC solutions, RAN needs to modify the </a:t>
            </a:r>
            <a:r>
              <a:rPr lang="en-US" b="1" dirty="0"/>
              <a:t>channel model in TR 38.901</a:t>
            </a:r>
            <a:r>
              <a:rPr lang="en-US" altLang="zh-CN" b="1" dirty="0"/>
              <a:t>.</a:t>
            </a:r>
            <a:endParaRPr lang="en-US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B164968-9D59-4CC7-A399-9146FF1E8F71}"/>
              </a:ext>
            </a:extLst>
          </p:cNvPr>
          <p:cNvSpPr txBox="1"/>
          <p:nvPr/>
        </p:nvSpPr>
        <p:spPr>
          <a:xfrm>
            <a:off x="1258511" y="4461022"/>
            <a:ext cx="884261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000" b="1" dirty="0"/>
              <a:t>Proposal 1: ISAC is included in Rel-19.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000" b="1" dirty="0"/>
              <a:t>Proposal 2: The ISAC study in Rel-19 includes at least: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US" sz="2000" b="1" dirty="0"/>
              <a:t>Study of use cases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US" altLang="zh-CN" sz="2000" b="1" dirty="0"/>
              <a:t>Study of ISAC solutions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US" sz="2000" b="1" dirty="0"/>
              <a:t>Identification of evaluation metrics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US" sz="2000" b="1" dirty="0"/>
              <a:t>Design of channel models</a:t>
            </a:r>
          </a:p>
        </p:txBody>
      </p:sp>
    </p:spTree>
    <p:extLst>
      <p:ext uri="{BB962C8B-B14F-4D97-AF65-F5344CB8AC3E}">
        <p14:creationId xmlns:p14="http://schemas.microsoft.com/office/powerpoint/2010/main" val="3364659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76909" y="1187677"/>
            <a:ext cx="10310191" cy="2387600"/>
          </a:xfrm>
        </p:spPr>
        <p:txBody>
          <a:bodyPr/>
          <a:lstStyle/>
          <a:p>
            <a:r>
              <a:rPr lang="en-US" altLang="zh-CN" dirty="0"/>
              <a:t>Thanks</a:t>
            </a:r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3377599262"/>
      </p:ext>
    </p:extLst>
  </p:cSld>
  <p:clrMapOvr>
    <a:masterClrMapping/>
  </p:clrMapOvr>
</p:sld>
</file>

<file path=ppt/theme/theme1.xml><?xml version="1.0" encoding="utf-8"?>
<a:theme xmlns:a="http://schemas.openxmlformats.org/drawingml/2006/main" name="回顾">
  <a:themeElements>
    <a:clrScheme name="橙色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WUS-general summary</Template>
  <TotalTime>110647</TotalTime>
  <Words>974</Words>
  <Application>Microsoft Office PowerPoint</Application>
  <PresentationFormat>Widescreen</PresentationFormat>
  <Paragraphs>102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Arial Unicode MS</vt:lpstr>
      <vt:lpstr>宋体</vt:lpstr>
      <vt:lpstr>Arial</vt:lpstr>
      <vt:lpstr>Calibri</vt:lpstr>
      <vt:lpstr>Calibri Light</vt:lpstr>
      <vt:lpstr>Courier New</vt:lpstr>
      <vt:lpstr>Segoe UI</vt:lpstr>
      <vt:lpstr>Wingdings</vt:lpstr>
      <vt:lpstr>回顾</vt:lpstr>
      <vt:lpstr>Motivation for Integrated Sensing and Communication</vt:lpstr>
      <vt:lpstr>Use cases from SA1 FS_Sensing</vt:lpstr>
      <vt:lpstr>ISAC modes from SA1 FS_Sensing</vt:lpstr>
      <vt:lpstr>ISAC metrics from SA1 FS_Sensing</vt:lpstr>
      <vt:lpstr>Study procedure expected in RAN and SA2</vt:lpstr>
      <vt:lpstr>Channel Modelling for ISAC</vt:lpstr>
      <vt:lpstr>Conclusion</vt:lpstr>
      <vt:lpstr>Thanks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Rel-16 discussion</dc:title>
  <dc:creator>Microsoft</dc:creator>
  <cp:lastModifiedBy>RAN2#122</cp:lastModifiedBy>
  <cp:revision>1817</cp:revision>
  <dcterms:created xsi:type="dcterms:W3CDTF">2018-04-28T02:54:17Z</dcterms:created>
  <dcterms:modified xsi:type="dcterms:W3CDTF">2023-05-31T06:09:22Z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0590babbcacb41798a893ea8af3f1e99">
    <vt:lpwstr>CWM1Bu6r+WSazsUfjIoFcIk/FI+pBv/fV+7MfpP1nVb9FFR4HDpvPF6XiNre6wzu+bu3h30ufW/i00yOrDaCJneOg==</vt:lpwstr>
  </property>
  <property fmtid="{D5CDD505-2E9C-101B-9397-08002B2CF9AE}" pid="3" name="CWMe50c1ef6c64b46e7b29bc816992fb9a1">
    <vt:lpwstr>CWMp6/KW5AkdVo1VvNvn5vU6x+5LXFRZP0UcdD5r+vU/vDWhYwmJ4+feX+iyk9uBX6/q2IsPNBx/LHkz90I7sjI6Q==</vt:lpwstr>
  </property>
</Properties>
</file>