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51" r:id="rId2"/>
  </p:sldMasterIdLst>
  <p:notesMasterIdLst>
    <p:notesMasterId r:id="rId10"/>
  </p:notesMasterIdLst>
  <p:handoutMasterIdLst>
    <p:handoutMasterId r:id="rId11"/>
  </p:handoutMasterIdLst>
  <p:sldIdLst>
    <p:sldId id="1042652785" r:id="rId3"/>
    <p:sldId id="1042652789" r:id="rId4"/>
    <p:sldId id="1042652796" r:id="rId5"/>
    <p:sldId id="1042652793" r:id="rId6"/>
    <p:sldId id="1042652794" r:id="rId7"/>
    <p:sldId id="1042652797" r:id="rId8"/>
    <p:sldId id="3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E6C7D69-D1B3-AC61-04A1-6733516F9591}" name="Vedat Eyuboglu" initials="VE" userId="S::vedat@verananetworks.com::6f3fcaf9-cd5f-4eed-acb6-985f1dd7cfc8" providerId="AD"/>
  <p188:author id="{0FBCFDBE-3BB2-6941-88E7-0F2D533DEDF8}" name="Nagi Mahalingam" initials="NM" userId="S::nagi.mahalingam@verananetworks.com::cd8c56c7-8efc-44e7-b03d-140337f967a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1" d="100"/>
          <a:sy n="151" d="100"/>
        </p:scale>
        <p:origin x="52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3C2C196-5A22-5F05-C5DE-FB96A618C5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4EBF6A-446A-CFF8-83A0-C3883B3C82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39CEC-986B-444A-86CF-8D3BB08627C2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3FF867-940E-0F2A-6215-B3B273204D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EF38F-35BA-0FA1-9DF0-5029F4F1650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F713D-4DFA-4A43-A6E6-D8D1A6671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0585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688F97-4C63-414B-9B30-76AF511CDA82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14E50-C6F8-4D8B-BE37-417F1E84E1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929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B542F-7803-418B-807A-6E93815BEF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41023"/>
            <a:ext cx="9144000" cy="2387600"/>
          </a:xfrm>
        </p:spPr>
        <p:txBody>
          <a:bodyPr anchor="b">
            <a:normAutofit/>
          </a:bodyPr>
          <a:lstStyle>
            <a:lvl1pPr algn="ctr">
              <a:defRPr sz="5000" baseline="0">
                <a:solidFill>
                  <a:srgbClr val="00395C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A064A7-20D1-4257-9300-3BFFF8635D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20698"/>
            <a:ext cx="9144000" cy="1655762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0A933B-9927-AF9A-247D-67D027105235}"/>
              </a:ext>
            </a:extLst>
          </p:cNvPr>
          <p:cNvSpPr txBox="1"/>
          <p:nvPr userDrawn="1"/>
        </p:nvSpPr>
        <p:spPr>
          <a:xfrm>
            <a:off x="11590923" y="6345857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625B7E08-9F6A-4889-BDDB-794F6DAFC4B1}" type="slidenum">
              <a:rPr lang="en-US" sz="1200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02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3F4C2-618C-2D1A-7D38-D1968B4DD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35D73-FA64-423A-294A-F17B33474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52A876-8684-ACDD-5B1D-A7675AF59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D5643-3D9D-7543-B9F6-7B9061386D83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5B465-1480-EE18-4AB7-0EE65D71E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#</a:t>
            </a:r>
            <a:fld id="{502633D3-6D10-4CA8-BF1D-62B4F62F3D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288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3A44F-D471-7E38-0029-7D3EB5531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009CB8-4EF8-D2C6-8869-157EF6C4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D5643-3D9D-7543-B9F6-7B9061386D83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ED6D63-144E-6782-9B00-4A165E86C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C24B8-F60F-AE4C-8E1E-969C70C451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740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B349C-BE67-4DE2-8428-58DC2AB8F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" y="3861268"/>
            <a:ext cx="10515600" cy="975191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AA574F-5231-424C-A9DD-D507C5FF7154}"/>
              </a:ext>
            </a:extLst>
          </p:cNvPr>
          <p:cNvSpPr txBox="1"/>
          <p:nvPr userDrawn="1"/>
        </p:nvSpPr>
        <p:spPr>
          <a:xfrm>
            <a:off x="11590923" y="6345857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625B7E08-9F6A-4889-BDDB-794F6DAFC4B1}" type="slidenum">
              <a:rPr lang="en-US" sz="1200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01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4CF03-7CD4-BA47-9165-56529DE1A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571" y="365126"/>
            <a:ext cx="11084858" cy="6287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40F29D-F5E5-AD5A-15C7-85604CDCFC55}"/>
              </a:ext>
            </a:extLst>
          </p:cNvPr>
          <p:cNvSpPr txBox="1"/>
          <p:nvPr userDrawn="1"/>
        </p:nvSpPr>
        <p:spPr>
          <a:xfrm>
            <a:off x="11590923" y="6345857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625B7E08-9F6A-4889-BDDB-794F6DAFC4B1}" type="slidenum">
              <a:rPr lang="en-US" sz="1200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73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10761-D675-4703-8D63-42236B3F1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088" y="297540"/>
            <a:ext cx="11093824" cy="628788"/>
          </a:xfr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rgbClr val="00598C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089E7-FDCC-4E00-AA4E-5976A7AC3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6520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6AE919-199A-D139-99D3-F4FB77BEC100}"/>
              </a:ext>
            </a:extLst>
          </p:cNvPr>
          <p:cNvSpPr txBox="1"/>
          <p:nvPr userDrawn="1"/>
        </p:nvSpPr>
        <p:spPr>
          <a:xfrm>
            <a:off x="11590923" y="6345857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625B7E08-9F6A-4889-BDDB-794F6DAFC4B1}" type="slidenum">
              <a:rPr lang="en-US" sz="1200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86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6B630-F6C8-F745-8D6A-924043DFA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571" y="365126"/>
            <a:ext cx="11084858" cy="6287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DAFA33-E8C6-7343-A04D-F607FDCE36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222359" y="6357691"/>
            <a:ext cx="2743200" cy="365125"/>
          </a:xfrm>
          <a:prstGeom prst="rect">
            <a:avLst/>
          </a:prstGeom>
        </p:spPr>
        <p:txBody>
          <a:bodyPr/>
          <a:lstStyle/>
          <a:p>
            <a:fld id="{0A25C60C-8AA7-422A-9A10-132ED1751E2F}" type="slidenum">
              <a:rPr lang="en-US" b="1" smtClean="0">
                <a:solidFill>
                  <a:srgbClr val="0F5B8E"/>
                </a:solidFill>
              </a:rPr>
              <a:pPr/>
              <a:t>‹#›</a:t>
            </a:fld>
            <a:endParaRPr lang="en-US" b="1">
              <a:solidFill>
                <a:srgbClr val="0F5B8E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881B06E-A702-C94C-98FF-210C189962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4838" y="1565275"/>
            <a:ext cx="5365750" cy="4516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0AADAD9D-4362-EA47-AE97-0F42E08D5E8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00" y="1565275"/>
            <a:ext cx="5365750" cy="4516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6499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B21AFAC-E119-794D-A2E5-97EBEB6B9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6149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3058DDE-DFBB-3044-8AB9-83D810789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571" y="365126"/>
            <a:ext cx="11084858" cy="6287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B53775D1-C1F1-C143-B5EF-F529146753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222359" y="6357691"/>
            <a:ext cx="2743200" cy="365125"/>
          </a:xfrm>
          <a:prstGeom prst="rect">
            <a:avLst/>
          </a:prstGeom>
        </p:spPr>
        <p:txBody>
          <a:bodyPr/>
          <a:lstStyle/>
          <a:p>
            <a:fld id="{0A25C60C-8AA7-422A-9A10-132ED1751E2F}" type="slidenum">
              <a:rPr lang="en-US" b="1" smtClean="0">
                <a:solidFill>
                  <a:srgbClr val="0F5B8E"/>
                </a:solidFill>
              </a:rPr>
              <a:pPr/>
              <a:t>‹#›</a:t>
            </a:fld>
            <a:endParaRPr lang="en-US" b="1">
              <a:solidFill>
                <a:srgbClr val="0F5B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108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0983686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B956E94C-9969-4AB2-8117-F619D597A2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5302002"/>
            <a:ext cx="2998301" cy="38002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AB518037-F3DC-4DBC-AA07-629E5C8B49FC}"/>
              </a:ext>
            </a:extLst>
          </p:cNvPr>
          <p:cNvSpPr>
            <a:spLocks noGrp="1"/>
          </p:cNvSpPr>
          <p:nvPr>
            <p:ph type="chart" sz="quarter" idx="24"/>
          </p:nvPr>
        </p:nvSpPr>
        <p:spPr>
          <a:xfrm>
            <a:off x="609600" y="1258606"/>
            <a:ext cx="10972800" cy="393886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DE8E3D-FE09-94E9-C0A5-1D128FCB7DFA}"/>
              </a:ext>
            </a:extLst>
          </p:cNvPr>
          <p:cNvSpPr txBox="1"/>
          <p:nvPr/>
        </p:nvSpPr>
        <p:spPr>
          <a:xfrm>
            <a:off x="73152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>
              <a:solidFill>
                <a:srgbClr val="0034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133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AC1B3-F154-6D8F-4061-11EFFFDBD7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8B3E81-D0D4-1DF4-0C4C-59949C6999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C9F0FE-555B-0B89-CD17-7AF4B97C2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D5643-3D9D-7543-B9F6-7B9061386D83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B395E-7717-B8A2-82BD-4ED53EF1C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#</a:t>
            </a:r>
            <a:fld id="{FF802097-7699-4FDA-8223-EFEAF69C3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79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DA9B203-5CE2-8A49-B2CB-E4DCD8DED606}"/>
              </a:ext>
            </a:extLst>
          </p:cNvPr>
          <p:cNvSpPr/>
          <p:nvPr userDrawn="1"/>
        </p:nvSpPr>
        <p:spPr>
          <a:xfrm>
            <a:off x="0" y="-12243"/>
            <a:ext cx="12192000" cy="11952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623A32-EB93-4D66-AA2C-5EAAB2C62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118" y="365126"/>
            <a:ext cx="11084858" cy="6287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F427DC-4BCD-4B2E-9CF5-68AF67254B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98947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77AB19-8E46-417A-B937-9328A53340E8}"/>
              </a:ext>
            </a:extLst>
          </p:cNvPr>
          <p:cNvSpPr/>
          <p:nvPr userDrawn="1"/>
        </p:nvSpPr>
        <p:spPr>
          <a:xfrm>
            <a:off x="0" y="6166236"/>
            <a:ext cx="12192000" cy="6917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60E2E7D2-9F07-4152-9A2C-EC2A3FBFDB0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9" y="6339155"/>
            <a:ext cx="1629889" cy="3737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2807E5-4A05-0AF3-5742-2882B219EA2B}"/>
              </a:ext>
            </a:extLst>
          </p:cNvPr>
          <p:cNvSpPr txBox="1"/>
          <p:nvPr userDrawn="1"/>
        </p:nvSpPr>
        <p:spPr>
          <a:xfrm>
            <a:off x="11590923" y="6345857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625B7E08-9F6A-4889-BDDB-794F6DAFC4B1}" type="slidenum">
              <a:rPr lang="en-US" sz="1200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58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4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F5B8E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A2D022-CF12-6F8F-20A1-919021C20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13040B-3682-0EBC-8833-8B53329FF5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084141-5A6E-A6B7-8F71-D86352D368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D5643-3D9D-7543-B9F6-7B9061386D83}" type="datetimeFigureOut">
              <a:rPr lang="en-US" smtClean="0"/>
              <a:t>5/26/2023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114EA-F74C-20C5-7757-692BBB8A11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C24B8-F60F-AE4C-8E1E-969C70C451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98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Visio_Drawing1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Visio_Drawing2.vsdx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emf"/><Relationship Id="rId4" Type="http://schemas.openxmlformats.org/officeDocument/2006/relationships/package" Target="../embeddings/Microsoft_Visio_Drawing3.vsd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F9D4F-F7BB-8B3D-29C6-00895D72B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4314" y="1453380"/>
            <a:ext cx="10668000" cy="2387600"/>
          </a:xfrm>
        </p:spPr>
        <p:txBody>
          <a:bodyPr/>
          <a:lstStyle/>
          <a:p>
            <a:r>
              <a:rPr lang="en-US" dirty="0"/>
              <a:t>IAB Architecture for NTN in R19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6322034-4316-60AA-CBC2-BFF3D02066F5}"/>
              </a:ext>
            </a:extLst>
          </p:cNvPr>
          <p:cNvSpPr txBox="1"/>
          <p:nvPr/>
        </p:nvSpPr>
        <p:spPr>
          <a:xfrm>
            <a:off x="596585" y="350812"/>
            <a:ext cx="816625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400" b="1" dirty="0"/>
              <a:t>3GPP TSG RAN Rel-19 workshop</a:t>
            </a:r>
            <a:endParaRPr lang="fr-FR" altLang="fr-FR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/>
              <a:t>June 12 - 16, 2023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Agenda: 5 (RAN1/2/3-led Rel-19 topics)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b="1" dirty="0"/>
              <a:t>Source: Verana, Lockheed Martin</a:t>
            </a:r>
            <a:endParaRPr lang="fr-FR" altLang="fr-FR" sz="1800" b="1" strike="sngStrike" dirty="0">
              <a:highlight>
                <a:srgbClr val="00FFFF"/>
              </a:highlight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9DB4ACCF-F7B6-18DB-B687-36F75CA1BB75}"/>
              </a:ext>
            </a:extLst>
          </p:cNvPr>
          <p:cNvSpPr txBox="1"/>
          <p:nvPr/>
        </p:nvSpPr>
        <p:spPr>
          <a:xfrm>
            <a:off x="10109008" y="84276"/>
            <a:ext cx="1963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b="1" dirty="0"/>
              <a:t>RWS-230050 </a:t>
            </a:r>
          </a:p>
          <a:p>
            <a:pPr algn="r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555496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2D9D0CC-443E-ED52-5B23-37A2A11DB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3GPP – R19 Workshop : IAB Architecture for NTN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4BB847-2CC7-7427-4984-5E8C6142A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6374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/>
              <a:t>In Rel-17 and Rel-18 NTN related WIs, only “Transparent payload” architecture has been specified</a:t>
            </a:r>
          </a:p>
          <a:p>
            <a:pPr lvl="1"/>
            <a:r>
              <a:rPr lang="en-US"/>
              <a:t>See TR 38.821, Solutions for NR to support NTN, Table 4.2-1, column #2</a:t>
            </a:r>
          </a:p>
          <a:p>
            <a:r>
              <a:rPr lang="en-US"/>
              <a:t>TR 38.821 also considered architectures for the regenerative payload and left application of IAB architecture to NTN for further study [section 5.2.3] </a:t>
            </a:r>
          </a:p>
          <a:p>
            <a:r>
              <a:rPr lang="en-US"/>
              <a:t>We propose that 3GPP add support for the regenerative payload architecture for the service link in Rel-19</a:t>
            </a:r>
          </a:p>
          <a:p>
            <a:r>
              <a:rPr lang="en-US"/>
              <a:t>We further propose that 3GPP approve in Rel-19 at least an SI to investigate regenerative NTN architectures that utilize IAB-like approaches for serving service, feeder and inter-satellite links using 5G NR in an integrated manner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FD1AB95C-8BAF-6458-2A03-1DD00EA2C3C0}"/>
              </a:ext>
            </a:extLst>
          </p:cNvPr>
          <p:cNvSpPr txBox="1"/>
          <p:nvPr/>
        </p:nvSpPr>
        <p:spPr>
          <a:xfrm>
            <a:off x="10109008" y="84276"/>
            <a:ext cx="1963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b="1" dirty="0"/>
              <a:t>RWS-230050 </a:t>
            </a:r>
          </a:p>
          <a:p>
            <a:pPr algn="r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326496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81193-3915-D6DA-8AF5-0FC5CEC09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571" y="338070"/>
            <a:ext cx="11084858" cy="628788"/>
          </a:xfrm>
        </p:spPr>
        <p:txBody>
          <a:bodyPr/>
          <a:lstStyle/>
          <a:p>
            <a:r>
              <a:rPr lang="en-US"/>
              <a:t>Regenerative NTN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9FFBD5-06EC-7EBE-30AC-D851D587FFBD}"/>
              </a:ext>
            </a:extLst>
          </p:cNvPr>
          <p:cNvSpPr txBox="1"/>
          <p:nvPr/>
        </p:nvSpPr>
        <p:spPr>
          <a:xfrm>
            <a:off x="6463655" y="1304928"/>
            <a:ext cx="5374117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indent="-34290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2400"/>
              <a:t>Regenerative NTN is a satellite payload that terminates a 5G NR signal, including at the minimum Layer 1 and at least portions of Layer 2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400"/>
              <a:t>Service link represents a 3GPP defined interface based on 5G NR</a:t>
            </a:r>
          </a:p>
          <a:p>
            <a:pPr marL="342900" marR="0" indent="-34290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2400"/>
              <a:t>Feeder link </a:t>
            </a:r>
            <a:r>
              <a:rPr lang="en-US" sz="2400"/>
              <a:t>and Inter Satellite Links (ISL) are based on non-3GPP defined physical interfaces that carry 3GPP F1 or NG protocol packets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44F207A-16D9-5876-10BE-FB573115C632}"/>
              </a:ext>
            </a:extLst>
          </p:cNvPr>
          <p:cNvGrpSpPr/>
          <p:nvPr/>
        </p:nvGrpSpPr>
        <p:grpSpPr>
          <a:xfrm>
            <a:off x="1538769" y="1017202"/>
            <a:ext cx="3765454" cy="2093227"/>
            <a:chOff x="1440593" y="932634"/>
            <a:chExt cx="3765454" cy="2093227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6818DAB4-D3DF-B5FC-F005-97F99533D32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928379" y="1295486"/>
            <a:ext cx="2660650" cy="1730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3092657" imgH="2120841" progId="Visio.Drawing.15">
                    <p:embed/>
                  </p:oleObj>
                </mc:Choice>
                <mc:Fallback>
                  <p:oleObj name="Visio" r:id="rId2" imgW="3092657" imgH="2120841" progId="Visio.Drawing.15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6818DAB4-D3DF-B5FC-F005-97F99533D32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8379" y="1295486"/>
                          <a:ext cx="2660650" cy="1730375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82F2DC0-3A00-026A-78FB-CD9D5899825E}"/>
                </a:ext>
              </a:extLst>
            </p:cNvPr>
            <p:cNvSpPr txBox="1"/>
            <p:nvPr/>
          </p:nvSpPr>
          <p:spPr>
            <a:xfrm>
              <a:off x="1440593" y="932634"/>
              <a:ext cx="37654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/>
                <a:t>Full gNB in Satellite (or UAS platform)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E4FC024-91AD-92B7-68F8-E23097F98A9A}"/>
              </a:ext>
            </a:extLst>
          </p:cNvPr>
          <p:cNvSpPr txBox="1"/>
          <p:nvPr/>
        </p:nvSpPr>
        <p:spPr>
          <a:xfrm>
            <a:off x="1465496" y="3384663"/>
            <a:ext cx="37382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/>
              <a:t>gNB-DU in Satellite (or UAS platform)</a:t>
            </a:r>
          </a:p>
          <a:p>
            <a:pPr algn="ctr"/>
            <a:r>
              <a:rPr lang="en-US" b="1"/>
              <a:t>in split CU-DU architecture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7DA29B3-AE84-B02F-41D6-E1F7882345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80964" y="3987800"/>
          <a:ext cx="3473450" cy="173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4089282" imgH="2120841" progId="Visio.Drawing.15">
                  <p:embed/>
                </p:oleObj>
              </mc:Choice>
              <mc:Fallback>
                <p:oleObj name="Visio" r:id="rId4" imgW="4089282" imgH="2120841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7DA29B3-AE84-B02F-41D6-E1F78823452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0964" y="3987800"/>
                        <a:ext cx="3473450" cy="173037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9">
            <a:extLst>
              <a:ext uri="{FF2B5EF4-FFF2-40B4-BE49-F238E27FC236}">
                <a16:creationId xmlns:a16="http://schemas.microsoft.com/office/drawing/2014/main" id="{21F522AF-6037-95EC-D5E2-0906E468950B}"/>
              </a:ext>
            </a:extLst>
          </p:cNvPr>
          <p:cNvSpPr txBox="1"/>
          <p:nvPr/>
        </p:nvSpPr>
        <p:spPr>
          <a:xfrm>
            <a:off x="10109008" y="84276"/>
            <a:ext cx="1963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b="1" dirty="0"/>
              <a:t>RWS-230050 </a:t>
            </a:r>
          </a:p>
          <a:p>
            <a:pPr algn="r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763251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AD80D-D1FD-9593-1FAF-159F3C9DB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632" y="371680"/>
            <a:ext cx="11858368" cy="715714"/>
          </a:xfrm>
        </p:spPr>
        <p:txBody>
          <a:bodyPr>
            <a:normAutofit/>
          </a:bodyPr>
          <a:lstStyle/>
          <a:p>
            <a:r>
              <a:rPr lang="en-US"/>
              <a:t>IAB Architecture for Regenerative NTN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5031165-0B23-876D-BD5D-0558E47941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544765"/>
              </p:ext>
            </p:extLst>
          </p:nvPr>
        </p:nvGraphicFramePr>
        <p:xfrm>
          <a:off x="266832" y="2337152"/>
          <a:ext cx="5569739" cy="2667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282964" imgH="2210154" progId="Visio.Drawing.15">
                  <p:embed/>
                </p:oleObj>
              </mc:Choice>
              <mc:Fallback>
                <p:oleObj name="Visio" r:id="rId2" imgW="5282964" imgH="2210154" progId="Visio.Drawing.15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5031165-0B23-876D-BD5D-0558E47941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32" y="2337152"/>
                        <a:ext cx="5569739" cy="2667334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E4255FC-19A3-0BE4-E507-E68C0B70A15A}"/>
              </a:ext>
            </a:extLst>
          </p:cNvPr>
          <p:cNvSpPr txBox="1"/>
          <p:nvPr/>
        </p:nvSpPr>
        <p:spPr>
          <a:xfrm>
            <a:off x="-98855" y="1777002"/>
            <a:ext cx="6487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/>
              <a:t>IAB Architecture for Regenerative NTN with 5G NR-Based Service &amp; </a:t>
            </a:r>
          </a:p>
          <a:p>
            <a:pPr algn="ctr"/>
            <a:r>
              <a:rPr lang="en-US" sz="1400" b="1"/>
              <a:t>Inter-Satellite Links - Donor DU on Satellite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5FDEBB1-9A5F-A708-9A14-F88279BD86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379713"/>
              </p:ext>
            </p:extLst>
          </p:nvPr>
        </p:nvGraphicFramePr>
        <p:xfrm>
          <a:off x="6444286" y="2337062"/>
          <a:ext cx="5467628" cy="26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5194359" imgH="2210154" progId="Visio.Drawing.15">
                  <p:embed/>
                </p:oleObj>
              </mc:Choice>
              <mc:Fallback>
                <p:oleObj name="Visio" r:id="rId4" imgW="5194359" imgH="2210154" progId="Visio.Drawing.15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5FDEBB1-9A5F-A708-9A14-F88279BD86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86" y="2337062"/>
                        <a:ext cx="5467628" cy="26668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CD74D1F-5524-F466-322B-FC6A17267AA5}"/>
              </a:ext>
            </a:extLst>
          </p:cNvPr>
          <p:cNvSpPr txBox="1"/>
          <p:nvPr/>
        </p:nvSpPr>
        <p:spPr>
          <a:xfrm>
            <a:off x="6087762" y="1774907"/>
            <a:ext cx="61042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/>
              <a:t>IAB Architecture for Regenerative NTN with 5G NR-Based Service, </a:t>
            </a:r>
          </a:p>
          <a:p>
            <a:pPr algn="ctr"/>
            <a:r>
              <a:rPr lang="en-US" sz="1400" b="1"/>
              <a:t>Inter-Satellite &amp; Feeder Links - Donor DU on the Ground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BA45E9-4604-2E3E-55F3-74D633F9ED9F}"/>
              </a:ext>
            </a:extLst>
          </p:cNvPr>
          <p:cNvSpPr txBox="1"/>
          <p:nvPr/>
        </p:nvSpPr>
        <p:spPr>
          <a:xfrm>
            <a:off x="1989438" y="5314090"/>
            <a:ext cx="91069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/>
              <a:t>3GPP 5G NR-Based Service, Inter-Satellite or Feeder Links</a:t>
            </a:r>
          </a:p>
        </p:txBody>
      </p:sp>
      <p:sp>
        <p:nvSpPr>
          <p:cNvPr id="3" name="TextBox 9">
            <a:extLst>
              <a:ext uri="{FF2B5EF4-FFF2-40B4-BE49-F238E27FC236}">
                <a16:creationId xmlns:a16="http://schemas.microsoft.com/office/drawing/2014/main" id="{A6B63E11-6795-D6F9-9A28-843115542802}"/>
              </a:ext>
            </a:extLst>
          </p:cNvPr>
          <p:cNvSpPr txBox="1"/>
          <p:nvPr/>
        </p:nvSpPr>
        <p:spPr>
          <a:xfrm>
            <a:off x="10109008" y="84276"/>
            <a:ext cx="1963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b="1" dirty="0"/>
              <a:t>RWS-230050 </a:t>
            </a:r>
          </a:p>
          <a:p>
            <a:pPr algn="r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082891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BC739-3234-26A6-D7D7-D868CA82D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Why Regenerative NTN with IAB Architecture?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B603AD-20A6-EAEC-B513-72E70536E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925" y="1352590"/>
            <a:ext cx="11578280" cy="4351338"/>
          </a:xfrm>
        </p:spPr>
        <p:txBody>
          <a:bodyPr>
            <a:normAutofit/>
          </a:bodyPr>
          <a:lstStyle/>
          <a:p>
            <a:pPr lvl="1"/>
            <a:r>
              <a:rPr lang="en-US" sz="2800"/>
              <a:t>Enables sharing of Layer 1/2+ processing hardware on the satellite for operating service, inter-satellite and feeder links</a:t>
            </a:r>
          </a:p>
          <a:p>
            <a:pPr lvl="1"/>
            <a:r>
              <a:rPr lang="en-US" sz="2800"/>
              <a:t>Consistent QoS handling of all links, since all radio interfaces are now based on 5G NR</a:t>
            </a:r>
          </a:p>
          <a:p>
            <a:pPr lvl="1"/>
            <a:r>
              <a:rPr lang="en-US" sz="2800"/>
              <a:t>Compatibility among nodes on either side of the links (all 5G NR based)</a:t>
            </a:r>
          </a:p>
          <a:p>
            <a:pPr lvl="1"/>
            <a:r>
              <a:rPr lang="en-US" sz="2800"/>
              <a:t>Increased spectral efficiency through potential co-channel operation of inter-satellite or feeder links with the service link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CE481D65-D0F9-CD6B-2BB9-E571F0443631}"/>
              </a:ext>
            </a:extLst>
          </p:cNvPr>
          <p:cNvSpPr txBox="1"/>
          <p:nvPr/>
        </p:nvSpPr>
        <p:spPr>
          <a:xfrm>
            <a:off x="10109008" y="84276"/>
            <a:ext cx="1963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b="1" dirty="0"/>
              <a:t>RWS-230050 </a:t>
            </a:r>
          </a:p>
          <a:p>
            <a:pPr algn="r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58856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BC739-3234-26A6-D7D7-D868CA82D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088" y="469477"/>
            <a:ext cx="11093824" cy="628788"/>
          </a:xfrm>
        </p:spPr>
        <p:txBody>
          <a:bodyPr>
            <a:normAutofit fontScale="90000"/>
          </a:bodyPr>
          <a:lstStyle/>
          <a:p>
            <a:r>
              <a:rPr lang="en-US"/>
              <a:t>Proposals</a:t>
            </a:r>
            <a:br>
              <a:rPr lang="en-US"/>
            </a:br>
            <a:r>
              <a:rPr lang="en-US"/>
              <a:t>Regenerative NTN &amp; IAB in Rel-19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B603AD-20A6-EAEC-B513-72E70536E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354" y="1594338"/>
            <a:ext cx="10515600" cy="410959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/>
              <a:t>We propose that 3GPP add support for the regenerative payload architecture for the service link in Rel-19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We further propose that 3GPP approve in Rel-19 at least an SI to investigate regenerative NTN architectures that utilize IAB-like approaches for serving service, feeder and inter-satellite links using 5G NR in an integrated manner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3CFD5659-5B7D-2A3E-2C8D-BCF6E27C1E15}"/>
              </a:ext>
            </a:extLst>
          </p:cNvPr>
          <p:cNvSpPr txBox="1"/>
          <p:nvPr/>
        </p:nvSpPr>
        <p:spPr>
          <a:xfrm>
            <a:off x="10109008" y="84276"/>
            <a:ext cx="1963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b="1" dirty="0"/>
              <a:t>RWS-230050 </a:t>
            </a:r>
          </a:p>
          <a:p>
            <a:pPr algn="r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796293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07C17-62A0-9AB4-66AC-B4BB9CDAB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08E81A-11D4-60EC-C2C0-21DD798F1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3GPP TR 38.821, “Solutions for NR to support non-terrestrial networks (NTN), V16.2.0 (2023-04)</a:t>
            </a:r>
          </a:p>
          <a:p>
            <a:r>
              <a:rPr lang="en-US"/>
              <a:t>3GPP TR 38.401, “NG-RAN Architecture description”, V17.4.0 (2023-04)</a:t>
            </a:r>
          </a:p>
          <a:p>
            <a:r>
              <a:rPr lang="en-US"/>
              <a:t>3GPP TR 38.473, “NG-RAN F1 Application Protocol (F1AP), V17.4.1 (2023-05)</a:t>
            </a:r>
          </a:p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876D59-7EEC-C1BF-DB48-E1A591A99D12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7B9ED4D1-89C6-7D2F-D215-C596932E1D18}"/>
              </a:ext>
            </a:extLst>
          </p:cNvPr>
          <p:cNvSpPr txBox="1"/>
          <p:nvPr/>
        </p:nvSpPr>
        <p:spPr>
          <a:xfrm>
            <a:off x="10109008" y="84276"/>
            <a:ext cx="1963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b="1" dirty="0"/>
              <a:t>RWS-230050 </a:t>
            </a:r>
          </a:p>
          <a:p>
            <a:pPr algn="r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47224337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rgbClr val="000000"/>
      </a:dk1>
      <a:lt1>
        <a:srgbClr val="FFFFFF"/>
      </a:lt1>
      <a:dk2>
        <a:srgbClr val="00385C"/>
      </a:dk2>
      <a:lt2>
        <a:srgbClr val="ACCBF9"/>
      </a:lt2>
      <a:accent1>
        <a:srgbClr val="00AEDF"/>
      </a:accent1>
      <a:accent2>
        <a:srgbClr val="00598C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erana Overview for Recruiting 06-20-B" id="{CB38EB43-DB9E-E54B-9AF8-2EEC58A075A2}" vid="{8841375E-E13C-9C4E-8591-ED6B3E69CBA9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477</Words>
  <Application>Microsoft Office PowerPoint</Application>
  <PresentationFormat>Widescreen</PresentationFormat>
  <Paragraphs>43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1_Office Theme</vt:lpstr>
      <vt:lpstr>Custom Design</vt:lpstr>
      <vt:lpstr>Visio</vt:lpstr>
      <vt:lpstr>IAB Architecture for NTN in R19</vt:lpstr>
      <vt:lpstr>3GPP – R19 Workshop : IAB Architecture for NTN </vt:lpstr>
      <vt:lpstr>Regenerative NTN</vt:lpstr>
      <vt:lpstr>IAB Architecture for Regenerative NTN</vt:lpstr>
      <vt:lpstr>Why Regenerative NTN with IAB Architecture?</vt:lpstr>
      <vt:lpstr>Proposals Regenerative NTN &amp; IAB in Rel-19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Nagi Mahalingam</dc:creator>
  <cp:keywords>Unrestricted</cp:keywords>
  <cp:lastModifiedBy>Nagi Mahalingam</cp:lastModifiedBy>
  <cp:revision>6</cp:revision>
  <dcterms:created xsi:type="dcterms:W3CDTF">2022-11-28T16:25:12Z</dcterms:created>
  <dcterms:modified xsi:type="dcterms:W3CDTF">2023-05-26T11:50:33Z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M SIP Document Sensitivity">
    <vt:lpwstr/>
  </property>
  <property fmtid="{D5CDD505-2E9C-101B-9397-08002B2CF9AE}" pid="3" name="Document Author">
    <vt:lpwstr>US\e423231</vt:lpwstr>
  </property>
  <property fmtid="{D5CDD505-2E9C-101B-9397-08002B2CF9AE}" pid="4" name="Document Sensitivity">
    <vt:lpwstr>1</vt:lpwstr>
  </property>
  <property fmtid="{D5CDD505-2E9C-101B-9397-08002B2CF9AE}" pid="5" name="ThirdParty">
    <vt:lpwstr/>
  </property>
  <property fmtid="{D5CDD505-2E9C-101B-9397-08002B2CF9AE}" pid="6" name="OCI Restriction">
    <vt:bool>false</vt:bool>
  </property>
  <property fmtid="{D5CDD505-2E9C-101B-9397-08002B2CF9AE}" pid="7" name="OCI Additional Info">
    <vt:lpwstr/>
  </property>
  <property fmtid="{D5CDD505-2E9C-101B-9397-08002B2CF9AE}" pid="8" name="Allow Header Overwrite">
    <vt:bool>true</vt:bool>
  </property>
  <property fmtid="{D5CDD505-2E9C-101B-9397-08002B2CF9AE}" pid="9" name="Allow Footer Overwrite">
    <vt:bool>true</vt:bool>
  </property>
  <property fmtid="{D5CDD505-2E9C-101B-9397-08002B2CF9AE}" pid="10" name="Multiple Selected">
    <vt:lpwstr>-1</vt:lpwstr>
  </property>
  <property fmtid="{D5CDD505-2E9C-101B-9397-08002B2CF9AE}" pid="11" name="SIPLongWording">
    <vt:lpwstr>_x000d_
_x000d_
</vt:lpwstr>
  </property>
  <property fmtid="{D5CDD505-2E9C-101B-9397-08002B2CF9AE}" pid="12" name="ExpCountry">
    <vt:lpwstr/>
  </property>
  <property fmtid="{D5CDD505-2E9C-101B-9397-08002B2CF9AE}" pid="13" name="TextBoxAndDropdownValues">
    <vt:lpwstr/>
  </property>
  <property fmtid="{D5CDD505-2E9C-101B-9397-08002B2CF9AE}" pid="14" name="SecurityClassification">
    <vt:lpwstr/>
  </property>
</Properties>
</file>