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277" r:id="rId3"/>
    <p:sldId id="307" r:id="rId4"/>
    <p:sldId id="312" r:id="rId5"/>
    <p:sldId id="296" r:id="rId6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8" autoAdjust="0"/>
    <p:restoredTop sz="94479" autoAdjust="0"/>
  </p:normalViewPr>
  <p:slideViewPr>
    <p:cSldViewPr>
      <p:cViewPr varScale="1">
        <p:scale>
          <a:sx n="111" d="100"/>
          <a:sy n="111" d="100"/>
        </p:scale>
        <p:origin x="1812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Modifiez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30/05/2023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fr-FR" dirty="0" smtClean="0"/>
              <a:t>Consideration </a:t>
            </a:r>
            <a:r>
              <a:rPr lang="en-US" altLang="fr-FR" dirty="0"/>
              <a:t>on RAN1/2/3 led NTN topics for Release 19</a:t>
            </a:r>
            <a:endParaRPr lang="fr-FR" altLang="fr-FR" dirty="0" smtClean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 smtClean="0">
                <a:solidFill>
                  <a:schemeClr val="tx1"/>
                </a:solidFill>
              </a:rPr>
              <a:t>Sources: </a:t>
            </a:r>
            <a:r>
              <a:rPr lang="fr-FR" altLang="fr-FR" sz="2000" b="1" dirty="0">
                <a:solidFill>
                  <a:schemeClr val="tx1"/>
                </a:solidFill>
              </a:rPr>
              <a:t>Thales, Hughes, SES, </a:t>
            </a:r>
            <a:r>
              <a:rPr lang="fr-FR" altLang="fr-FR" sz="2000" b="1" dirty="0" err="1">
                <a:solidFill>
                  <a:schemeClr val="tx1"/>
                </a:solidFill>
              </a:rPr>
              <a:t>Inmarsat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Ligado</a:t>
            </a:r>
            <a:r>
              <a:rPr lang="fr-FR" altLang="fr-FR" sz="2000" b="1" dirty="0">
                <a:solidFill>
                  <a:schemeClr val="tx1"/>
                </a:solidFill>
              </a:rPr>
              <a:t>, Eutelsat, TTP, Lockheed, </a:t>
            </a:r>
            <a:r>
              <a:rPr lang="fr-FR" altLang="fr-FR" sz="2000" b="1" dirty="0" err="1">
                <a:solidFill>
                  <a:schemeClr val="tx1"/>
                </a:solidFill>
              </a:rPr>
              <a:t>Novamint</a:t>
            </a:r>
            <a:r>
              <a:rPr lang="fr-FR" altLang="fr-FR" sz="2000" b="1" dirty="0">
                <a:solidFill>
                  <a:schemeClr val="tx1"/>
                </a:solidFill>
              </a:rPr>
              <a:t>, Airbus, Lockheed Martin, ST Engineering, </a:t>
            </a:r>
            <a:r>
              <a:rPr lang="fr-FR" altLang="fr-FR" sz="2000" b="1" dirty="0" err="1">
                <a:solidFill>
                  <a:schemeClr val="tx1"/>
                </a:solidFill>
              </a:rPr>
              <a:t>Sateliot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CeWIT</a:t>
            </a:r>
            <a:r>
              <a:rPr lang="fr-FR" altLang="fr-FR" sz="2000" b="1" dirty="0">
                <a:solidFill>
                  <a:schemeClr val="tx1"/>
                </a:solidFill>
              </a:rPr>
              <a:t>, TNO, JSAT,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Gatehouse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Omnispace</a:t>
            </a:r>
            <a:r>
              <a:rPr lang="fr-FR" altLang="fr-FR" sz="2000" b="1" dirty="0">
                <a:solidFill>
                  <a:schemeClr val="tx1"/>
                </a:solidFill>
              </a:rPr>
              <a:t>, ESA, Intelsat,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OneWeb</a:t>
            </a:r>
            <a:r>
              <a:rPr lang="fr-FR" altLang="fr-FR" sz="2000" b="1" dirty="0">
                <a:solidFill>
                  <a:schemeClr val="tx1"/>
                </a:solidFill>
              </a:rPr>
              <a:t>, Fraunhofer IIS, Fraunhofer HHI, TNO, IRT Saint </a:t>
            </a:r>
            <a:r>
              <a:rPr lang="fr-FR" altLang="fr-FR" sz="2000" b="1" dirty="0" err="1">
                <a:solidFill>
                  <a:schemeClr val="tx1"/>
                </a:solidFill>
              </a:rPr>
              <a:t>Exupery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Hispasat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Gilat</a:t>
            </a:r>
            <a:r>
              <a:rPr lang="fr-FR" altLang="fr-FR" sz="2000" b="1" dirty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>
                <a:solidFill>
                  <a:schemeClr val="tx1"/>
                </a:solidFill>
              </a:rPr>
              <a:t>Terrestar</a:t>
            </a:r>
            <a:r>
              <a:rPr lang="fr-FR" altLang="fr-FR" sz="2000" b="1" dirty="0">
                <a:solidFill>
                  <a:schemeClr val="tx1"/>
                </a:solidFill>
              </a:rPr>
              <a:t>, Magister solutions, OQ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Technology</a:t>
            </a:r>
            <a:r>
              <a:rPr lang="fr-FR" altLang="fr-FR" sz="2000" b="1" smtClean="0">
                <a:solidFill>
                  <a:schemeClr val="tx1"/>
                </a:solidFill>
              </a:rPr>
              <a:t>, Mitre</a:t>
            </a:r>
            <a:endParaRPr lang="fr-FR" altLang="fr-FR" sz="2000" b="1" dirty="0" smtClean="0">
              <a:solidFill>
                <a:schemeClr val="tx1"/>
              </a:solidFill>
            </a:endParaRPr>
          </a:p>
        </p:txBody>
      </p:sp>
      <p:sp>
        <p:nvSpPr>
          <p:cNvPr id="307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FBAFF2-B7BA-465F-9191-ED26293C4109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 smtClean="0">
              <a:solidFill>
                <a:srgbClr val="898989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481490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Rel-19 workshop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 err="1"/>
              <a:t>June</a:t>
            </a:r>
            <a:r>
              <a:rPr lang="fr-FR" altLang="fr-FR" sz="2400" b="1" dirty="0"/>
              <a:t> 12 - 16, 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5 (</a:t>
            </a:r>
            <a:r>
              <a:rPr lang="fr-FR" altLang="fr-FR" sz="1800" b="1" dirty="0" err="1"/>
              <a:t>Specific</a:t>
            </a:r>
            <a:r>
              <a:rPr lang="fr-FR" altLang="fr-FR" sz="1800" b="1" dirty="0"/>
              <a:t> RAN1/2/3-led Rel-19 topics)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TDOC:</a:t>
            </a:r>
            <a:r>
              <a:rPr lang="fr-FR" altLang="fr-FR" sz="1800" b="1"/>
              <a:t>	RWS-230048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 smtClean="0"/>
              <a:t>Rel-19 </a:t>
            </a:r>
            <a:r>
              <a:rPr lang="fr-FR" altLang="fr-FR" u="sng" dirty="0" smtClean="0"/>
              <a:t>NR-NTN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proposed</a:t>
            </a:r>
            <a:r>
              <a:rPr lang="fr-FR" altLang="fr-FR" dirty="0" smtClean="0"/>
              <a:t> topics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323528" y="1600199"/>
            <a:ext cx="3466728" cy="4525963"/>
          </a:xfrm>
        </p:spPr>
        <p:txBody>
          <a:bodyPr/>
          <a:lstStyle/>
          <a:p>
            <a:r>
              <a:rPr lang="en-US" altLang="fr-FR" sz="1800" b="1" dirty="0" smtClean="0"/>
              <a:t>Improve the service experience</a:t>
            </a:r>
          </a:p>
          <a:p>
            <a:pPr lvl="1"/>
            <a:r>
              <a:rPr lang="en-US" altLang="fr-FR" sz="1600" dirty="0" smtClean="0"/>
              <a:t>Coverage enhancements (DL and possibly UL)</a:t>
            </a:r>
          </a:p>
          <a:p>
            <a:pPr lvl="1"/>
            <a:r>
              <a:rPr lang="en-US" altLang="fr-FR" sz="1600" dirty="0" smtClean="0"/>
              <a:t>NTN/TN Mobility enhancement in connected mode (e.g. CHO)</a:t>
            </a:r>
          </a:p>
          <a:p>
            <a:pPr lvl="1"/>
            <a:r>
              <a:rPr lang="en-US" altLang="fr-FR" sz="1600" dirty="0" smtClean="0"/>
              <a:t>New Notification/Alert message for UE terminating calls with UE in poor SNR conditions preventing paging message reception</a:t>
            </a:r>
          </a:p>
          <a:p>
            <a:pPr lvl="1"/>
            <a:r>
              <a:rPr lang="en-US" altLang="fr-FR" sz="1600" dirty="0"/>
              <a:t>Support of HD mode </a:t>
            </a:r>
            <a:r>
              <a:rPr lang="en-US" altLang="fr-FR" sz="1600" dirty="0" err="1"/>
              <a:t>RedCAP</a:t>
            </a:r>
            <a:r>
              <a:rPr lang="en-US" altLang="fr-FR" sz="1600" dirty="0"/>
              <a:t> UE (Reduce Capabilities) in </a:t>
            </a:r>
            <a:r>
              <a:rPr lang="en-US" altLang="fr-FR" sz="1600" dirty="0" smtClean="0"/>
              <a:t>FR1</a:t>
            </a:r>
            <a:endParaRPr lang="en-US" altLang="fr-FR" sz="1600" dirty="0"/>
          </a:p>
        </p:txBody>
      </p:sp>
      <p:sp>
        <p:nvSpPr>
          <p:cNvPr id="5124" name="Espace réservé du numéro de diapositive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5F82A6-DCD0-40FE-90B7-5CE577A30FC4}" type="slidenum">
              <a:rPr lang="fr-FR" altLang="fr-FR" smtClean="0"/>
              <a:pPr/>
              <a:t>2</a:t>
            </a:fld>
            <a:endParaRPr lang="fr-FR" altLang="fr-FR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3707904" y="1600200"/>
            <a:ext cx="497889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800" b="1" dirty="0" smtClean="0"/>
              <a:t>New </a:t>
            </a:r>
            <a:r>
              <a:rPr lang="fr-FR" altLang="fr-FR" sz="1800" b="1" dirty="0" err="1" smtClean="0"/>
              <a:t>capabilities</a:t>
            </a:r>
            <a:r>
              <a:rPr lang="fr-FR" altLang="fr-FR" sz="1800" b="1" dirty="0" smtClean="0"/>
              <a:t> (band </a:t>
            </a:r>
            <a:r>
              <a:rPr lang="fr-FR" altLang="fr-FR" sz="1800" b="1" dirty="0" err="1" smtClean="0"/>
              <a:t>agnostic</a:t>
            </a:r>
            <a:r>
              <a:rPr lang="fr-FR" altLang="fr-FR" sz="1800" b="1" dirty="0" smtClean="0"/>
              <a:t>)</a:t>
            </a:r>
          </a:p>
          <a:p>
            <a:pPr lvl="1"/>
            <a:r>
              <a:rPr lang="en-US" altLang="fr-FR" sz="1600" dirty="0" smtClean="0"/>
              <a:t>Support of Regenerative payloads (i.e. with ISL)</a:t>
            </a:r>
          </a:p>
          <a:p>
            <a:pPr lvl="1"/>
            <a:r>
              <a:rPr lang="en-US" altLang="fr-FR" sz="1600" dirty="0" smtClean="0"/>
              <a:t>Support of MBS (Multicast and Broadcast Services)</a:t>
            </a:r>
          </a:p>
          <a:p>
            <a:pPr lvl="1"/>
            <a:r>
              <a:rPr lang="fr-FR" altLang="fr-FR" sz="1600" dirty="0" smtClean="0"/>
              <a:t>Network </a:t>
            </a:r>
            <a:r>
              <a:rPr lang="fr-FR" altLang="fr-FR" sz="1600" dirty="0" err="1" smtClean="0"/>
              <a:t>based</a:t>
            </a:r>
            <a:r>
              <a:rPr lang="fr-FR" altLang="fr-FR" sz="1600" dirty="0" smtClean="0"/>
              <a:t> </a:t>
            </a:r>
            <a:r>
              <a:rPr lang="en-US" altLang="fr-FR" sz="1600" dirty="0" smtClean="0"/>
              <a:t>positioning enhancements (NGSO &amp; multi satellite visibility) for reliable UE location determination</a:t>
            </a:r>
          </a:p>
          <a:p>
            <a:pPr lvl="1"/>
            <a:r>
              <a:rPr lang="en-US" altLang="fr-FR" sz="1600" dirty="0" smtClean="0"/>
              <a:t>Support of UE with GNSS independent operation for uplink time and frequency synchronization in NTN based access (idle/connected modes)</a:t>
            </a:r>
          </a:p>
          <a:p>
            <a:pPr lvl="1"/>
            <a:r>
              <a:rPr lang="en-US" altLang="fr-FR" sz="1600" dirty="0" smtClean="0"/>
              <a:t>Asynchronous m</a:t>
            </a:r>
            <a:r>
              <a:rPr lang="fr-FR" altLang="fr-FR" sz="1600" dirty="0" err="1" smtClean="0"/>
              <a:t>ulti-connectivity</a:t>
            </a:r>
            <a:r>
              <a:rPr lang="fr-FR" altLang="fr-FR" sz="1600" dirty="0" smtClean="0"/>
              <a:t> (</a:t>
            </a:r>
            <a:r>
              <a:rPr lang="fr-FR" altLang="fr-FR" sz="1600" dirty="0" err="1" smtClean="0"/>
              <a:t>e.g</a:t>
            </a:r>
            <a:r>
              <a:rPr lang="fr-FR" altLang="fr-FR" sz="1600" dirty="0" smtClean="0"/>
              <a:t>. </a:t>
            </a:r>
            <a:r>
              <a:rPr lang="en-US" altLang="fr-FR" sz="1600" dirty="0" smtClean="0"/>
              <a:t>between two satellite access i.e. NGSO and GSO; possibly between NTN/TN) for above 10 GHz only</a:t>
            </a:r>
          </a:p>
          <a:p>
            <a:pPr lvl="1"/>
            <a:r>
              <a:rPr lang="en-GB" altLang="fr-FR" sz="1600" dirty="0" smtClean="0"/>
              <a:t>Support of discontinuous coverage (mitigating coverage holes during deployment/operation of constellation)</a:t>
            </a:r>
          </a:p>
          <a:p>
            <a:pPr lvl="1"/>
            <a:endParaRPr lang="en-US" alt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 smtClean="0"/>
              <a:t>Rel-19 </a:t>
            </a:r>
            <a:r>
              <a:rPr lang="fr-FR" altLang="fr-FR" dirty="0" err="1" smtClean="0"/>
              <a:t>IoT</a:t>
            </a:r>
            <a:r>
              <a:rPr lang="fr-FR" altLang="fr-FR" dirty="0" smtClean="0"/>
              <a:t>-NTN </a:t>
            </a:r>
            <a:r>
              <a:rPr lang="fr-FR" altLang="fr-FR" dirty="0" err="1" smtClean="0"/>
              <a:t>proposed</a:t>
            </a:r>
            <a:r>
              <a:rPr lang="fr-FR" altLang="fr-FR" dirty="0" smtClean="0"/>
              <a:t> topics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/>
          <a:lstStyle/>
          <a:p>
            <a:r>
              <a:rPr lang="en-US" altLang="fr-FR" sz="2800" b="1" dirty="0" smtClean="0"/>
              <a:t>Improve the service experience</a:t>
            </a:r>
          </a:p>
          <a:p>
            <a:pPr lvl="1"/>
            <a:r>
              <a:rPr lang="en-US" altLang="fr-FR" sz="2400" dirty="0" smtClean="0"/>
              <a:t>NTN/TN mobility enhancement (signaling overhead optimization)</a:t>
            </a:r>
          </a:p>
          <a:p>
            <a:pPr lvl="1"/>
            <a:r>
              <a:rPr lang="en-US" altLang="fr-FR" sz="2400" dirty="0" smtClean="0"/>
              <a:t>Enhanced HARQ disablement (e.g. </a:t>
            </a:r>
            <a:r>
              <a:rPr lang="en-US" altLang="fr-FR" sz="2400" dirty="0" err="1" smtClean="0"/>
              <a:t>adaptative</a:t>
            </a:r>
            <a:r>
              <a:rPr lang="en-US" altLang="fr-FR" sz="2400" dirty="0" smtClean="0"/>
              <a:t> repetition scheme)</a:t>
            </a:r>
          </a:p>
        </p:txBody>
      </p:sp>
      <p:sp>
        <p:nvSpPr>
          <p:cNvPr id="8196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A0B7640-3D04-4B5E-A354-827F6716EBD8}" type="slidenum">
              <a:rPr lang="fr-FR" altLang="fr-FR" smtClean="0"/>
              <a:pPr/>
              <a:t>3</a:t>
            </a:fld>
            <a:endParaRPr lang="fr-FR" altLang="fr-FR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4016670" y="1600199"/>
            <a:ext cx="447484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800" b="1" dirty="0" smtClean="0"/>
              <a:t>New capabilities</a:t>
            </a:r>
          </a:p>
          <a:p>
            <a:pPr lvl="1"/>
            <a:r>
              <a:rPr lang="en-GB" altLang="fr-FR" sz="2400" dirty="0" smtClean="0"/>
              <a:t>Regenerative payload = Store and Forward (i.e. </a:t>
            </a:r>
            <a:r>
              <a:rPr lang="en-US" altLang="fr-FR" sz="2400" dirty="0" err="1" smtClean="0"/>
              <a:t>eNB</a:t>
            </a:r>
            <a:r>
              <a:rPr lang="en-US" altLang="fr-FR" sz="2400" dirty="0" smtClean="0"/>
              <a:t> + </a:t>
            </a:r>
            <a:r>
              <a:rPr lang="en-US" altLang="fr-FR" sz="2400" dirty="0" err="1" smtClean="0"/>
              <a:t>ePC</a:t>
            </a:r>
            <a:r>
              <a:rPr lang="en-US" altLang="fr-FR" sz="2400" dirty="0" smtClean="0"/>
              <a:t> network elements)</a:t>
            </a:r>
          </a:p>
          <a:p>
            <a:pPr lvl="1"/>
            <a:r>
              <a:rPr lang="en-US" altLang="fr-FR" sz="2400" dirty="0" smtClean="0"/>
              <a:t>Support of GNSS independent operation for uplink time and frequency synchronization in NTN based access</a:t>
            </a:r>
          </a:p>
          <a:p>
            <a:pPr lvl="1"/>
            <a:r>
              <a:rPr lang="en-US" altLang="fr-FR" sz="2400" dirty="0" smtClean="0"/>
              <a:t>5GC supporting </a:t>
            </a:r>
            <a:r>
              <a:rPr lang="en-US" altLang="fr-FR" sz="2400" dirty="0" err="1" smtClean="0"/>
              <a:t>IoT</a:t>
            </a:r>
            <a:r>
              <a:rPr lang="en-US" altLang="fr-FR" sz="2400" dirty="0" smtClean="0"/>
              <a:t>-NTN</a:t>
            </a:r>
            <a:endParaRPr lang="en-US" alt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mtClean="0"/>
              <a:t>Proposed implementation in 3GPP R19 work plan</a:t>
            </a: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 sz="2400" smtClean="0"/>
              <a:t>RAN1 </a:t>
            </a:r>
            <a:r>
              <a:rPr lang="fr-FR" altLang="fr-FR" sz="2400" dirty="0" err="1" smtClean="0"/>
              <a:t>led</a:t>
            </a:r>
            <a:r>
              <a:rPr lang="fr-FR" altLang="fr-FR" sz="2400" dirty="0" smtClean="0"/>
              <a:t> WI: NR_NTN </a:t>
            </a:r>
            <a:r>
              <a:rPr lang="fr-FR" altLang="fr-FR" sz="2400" dirty="0" err="1" smtClean="0"/>
              <a:t>further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enhancements</a:t>
            </a:r>
            <a:endParaRPr lang="fr-FR" altLang="fr-FR" sz="2400" dirty="0" smtClean="0"/>
          </a:p>
          <a:p>
            <a:r>
              <a:rPr lang="fr-FR" altLang="fr-FR" sz="2400" dirty="0" smtClean="0"/>
              <a:t>RAN2 </a:t>
            </a:r>
            <a:r>
              <a:rPr lang="fr-FR" altLang="fr-FR" sz="2400" dirty="0" err="1" smtClean="0"/>
              <a:t>led</a:t>
            </a:r>
            <a:r>
              <a:rPr lang="fr-FR" altLang="fr-FR" sz="2400" dirty="0" smtClean="0"/>
              <a:t> WI: </a:t>
            </a:r>
            <a:r>
              <a:rPr lang="fr-FR" altLang="fr-FR" sz="2400" dirty="0" err="1" smtClean="0"/>
              <a:t>IoT_NTN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further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enhancements</a:t>
            </a:r>
            <a:endParaRPr lang="fr-FR" altLang="fr-FR" sz="2400" dirty="0" smtClean="0"/>
          </a:p>
          <a:p>
            <a:r>
              <a:rPr lang="fr-FR" altLang="fr-FR" sz="2400" dirty="0" smtClean="0"/>
              <a:t>RAN1 </a:t>
            </a:r>
            <a:r>
              <a:rPr lang="fr-FR" altLang="fr-FR" sz="2400" dirty="0" err="1" smtClean="0"/>
              <a:t>led</a:t>
            </a:r>
            <a:r>
              <a:rPr lang="fr-FR" altLang="fr-FR" sz="2400" dirty="0" smtClean="0"/>
              <a:t> WI: Network </a:t>
            </a:r>
            <a:r>
              <a:rPr lang="fr-FR" altLang="fr-FR" sz="2400" dirty="0" err="1" smtClean="0"/>
              <a:t>based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positioning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methods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enhancements</a:t>
            </a:r>
            <a:r>
              <a:rPr lang="fr-FR" altLang="fr-FR" sz="2400" dirty="0" smtClean="0"/>
              <a:t> (for TN and NTN)</a:t>
            </a:r>
          </a:p>
          <a:p>
            <a:r>
              <a:rPr lang="fr-FR" altLang="fr-FR" sz="2400" dirty="0" smtClean="0"/>
              <a:t>RAN1 </a:t>
            </a:r>
            <a:r>
              <a:rPr lang="fr-FR" altLang="fr-FR" sz="2400" dirty="0" err="1" smtClean="0"/>
              <a:t>led</a:t>
            </a:r>
            <a:r>
              <a:rPr lang="fr-FR" altLang="fr-FR" sz="2400" dirty="0" smtClean="0"/>
              <a:t> SI </a:t>
            </a:r>
            <a:r>
              <a:rPr lang="fr-FR" altLang="fr-FR" sz="2400" dirty="0" err="1" smtClean="0"/>
              <a:t>then</a:t>
            </a:r>
            <a:r>
              <a:rPr lang="fr-FR" altLang="fr-FR" sz="2400" dirty="0" smtClean="0"/>
              <a:t> WI: NTN UE </a:t>
            </a:r>
            <a:r>
              <a:rPr lang="fr-FR" altLang="fr-FR" sz="2400" dirty="0" err="1" smtClean="0"/>
              <a:t>with</a:t>
            </a:r>
            <a:r>
              <a:rPr lang="fr-FR" altLang="fr-FR" sz="2400" dirty="0" smtClean="0"/>
              <a:t> GNSS </a:t>
            </a:r>
            <a:r>
              <a:rPr lang="fr-FR" altLang="fr-FR" sz="2400" dirty="0" err="1" smtClean="0"/>
              <a:t>independent</a:t>
            </a:r>
            <a:r>
              <a:rPr lang="fr-FR" altLang="fr-FR" sz="2400" dirty="0" smtClean="0"/>
              <a:t> </a:t>
            </a:r>
            <a:r>
              <a:rPr lang="fr-FR" altLang="fr-FR" sz="2400" dirty="0" err="1" smtClean="0"/>
              <a:t>operation</a:t>
            </a:r>
            <a:r>
              <a:rPr lang="fr-FR" altLang="fr-FR" sz="2400" dirty="0" smtClean="0"/>
              <a:t> (for NR &amp; </a:t>
            </a:r>
            <a:r>
              <a:rPr lang="fr-FR" altLang="fr-FR" sz="2400" dirty="0" err="1" smtClean="0"/>
              <a:t>IoT_NTN</a:t>
            </a:r>
            <a:r>
              <a:rPr lang="fr-FR" altLang="fr-FR" sz="2400" dirty="0" smtClean="0"/>
              <a:t>)</a:t>
            </a:r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0050D7-0273-4709-96E9-41CFBF120626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fr-FR" altLang="fr-FR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34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smtClean="0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fr-FR" dirty="0" smtClean="0"/>
              <a:t>Nicolas.chuberre@thalesaleniaspace.com</a:t>
            </a:r>
            <a:endParaRPr lang="fr-FR" dirty="0"/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fr-FR" altLang="fr-FR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Affichage à l'écran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Thème Office</vt:lpstr>
      <vt:lpstr>Consideration on RAN1/2/3 led NTN topics for Release 19</vt:lpstr>
      <vt:lpstr>Rel-19 NR-NTN proposed topics</vt:lpstr>
      <vt:lpstr>Rel-19 IoT-NTN proposed topics</vt:lpstr>
      <vt:lpstr>Proposed implementation in 3GPP R19 work plan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505</cp:revision>
  <cp:lastPrinted>2023-04-27T08:14:57Z</cp:lastPrinted>
  <dcterms:created xsi:type="dcterms:W3CDTF">2019-11-22T07:43:51Z</dcterms:created>
  <dcterms:modified xsi:type="dcterms:W3CDTF">2023-05-30T13:18:17Z</dcterms:modified>
</cp:coreProperties>
</file>