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11"/>
  </p:notesMasterIdLst>
  <p:handoutMasterIdLst>
    <p:handoutMasterId r:id="rId12"/>
  </p:handoutMasterIdLst>
  <p:sldIdLst>
    <p:sldId id="256" r:id="rId3"/>
    <p:sldId id="360" r:id="rId4"/>
    <p:sldId id="377" r:id="rId5"/>
    <p:sldId id="373" r:id="rId6"/>
    <p:sldId id="374" r:id="rId7"/>
    <p:sldId id="375" r:id="rId8"/>
    <p:sldId id="376" r:id="rId9"/>
    <p:sldId id="104265260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601AA23-C936-2D30-769D-0CC350D002A9}" name="Chandratre, Prasad (US)" initials="CP(" userId="Chandratre, Prasad (US)" providerId="None"/>
  <p188:author id="{6A7CE785-FF09-9D3F-E230-DBC2FE4D88E3}" name="Das, Shashikala H (US)" initials="DSH(" userId="Das, Shashikala H (US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31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6DA953-4922-8E3D-1983-88A824C4A9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745B52-EA14-EB6A-1C2A-560824F0BE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2FCF3-74BB-4FAD-8571-9584105BF2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F080AC-2BA5-AAFE-5E47-51E8C342B7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5AD12-034F-080C-80AC-890BBB9795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0EE8B-8C86-4E1F-99BF-BE343A17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8302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E0FB0-E970-426D-9898-12AA9F5A6A06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34C3B-FB86-46DF-9F9F-3D0827B8B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25288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ue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91FA71E-0212-4DBE-A395-9FE7E0C98054}"/>
              </a:ext>
            </a:extLst>
          </p:cNvPr>
          <p:cNvSpPr/>
          <p:nvPr/>
        </p:nvSpPr>
        <p:spPr>
          <a:xfrm>
            <a:off x="-1" y="-54243"/>
            <a:ext cx="12192001" cy="4803982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6617D5-B90F-45FD-B3DA-A0A816BE6062}"/>
              </a:ext>
            </a:extLst>
          </p:cNvPr>
          <p:cNvSpPr/>
          <p:nvPr/>
        </p:nvSpPr>
        <p:spPr>
          <a:xfrm>
            <a:off x="0" y="4661453"/>
            <a:ext cx="12191999" cy="21965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399F38E9-0B99-4D1D-B88F-6FAB4BE286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68" y="4990191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rgbClr val="003478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18D4118-BF90-462F-9D5A-CEE417B46C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968" y="5493495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800" b="0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Subtitle (Optional)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F0D77D0A-1632-4CDC-A4D3-915F3444BD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9968" y="6068095"/>
            <a:ext cx="3104322" cy="28673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200" b="1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Name, Full Title</a:t>
            </a:r>
          </a:p>
        </p:txBody>
      </p:sp>
      <p:sp>
        <p:nvSpPr>
          <p:cNvPr id="6" name="Text Placeholder 22">
            <a:extLst>
              <a:ext uri="{FF2B5EF4-FFF2-40B4-BE49-F238E27FC236}">
                <a16:creationId xmlns:a16="http://schemas.microsoft.com/office/drawing/2014/main" id="{EC51FD09-7A7E-68BC-55B2-2AA99FDC3A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0079" y="2743200"/>
            <a:ext cx="8937553" cy="8811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4000" b="1" kern="1200" dirty="0" smtClean="0">
                <a:solidFill>
                  <a:schemeClr val="bg1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Title Slide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1AC76D-6CDF-4CA7-F62C-39F36B29F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968" y="5349240"/>
            <a:ext cx="2761488" cy="4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45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  <p15:guide id="2" pos="3840">
          <p15:clr>
            <a:srgbClr val="FBAE40"/>
          </p15:clr>
        </p15:guide>
        <p15:guide id="3" pos="2568">
          <p15:clr>
            <a:srgbClr val="FBAE40"/>
          </p15:clr>
        </p15:guide>
        <p15:guide id="4" pos="511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34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9469F77-D9CE-43A9-9C6F-5AAA6A3F0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863943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8" y="4798258"/>
            <a:ext cx="2999232" cy="8239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8F9C99-6215-4A1B-BF56-662E2AB3DC9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78624" y="4798258"/>
            <a:ext cx="2998301" cy="8239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3210C54A-DD08-4364-8254-1321A8844AB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459252" y="4798258"/>
            <a:ext cx="2998301" cy="8239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FBEC01-9F7C-4B40-BB53-7CA71DF23C7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09598" y="1550504"/>
            <a:ext cx="2999232" cy="296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72BC0D6B-8A30-40EF-AB45-BA0C194FDCF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578624" y="1550504"/>
            <a:ext cx="2998301" cy="296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8957662E-BFCE-48F9-862F-DF8DE0A7D64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59252" y="1553128"/>
            <a:ext cx="2998301" cy="296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BDAE9-2EE5-417A-9702-2126C0F04950}"/>
              </a:ext>
            </a:extLst>
          </p:cNvPr>
          <p:cNvSpPr/>
          <p:nvPr/>
        </p:nvSpPr>
        <p:spPr>
          <a:xfrm>
            <a:off x="609599" y="5803184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FACE2B-855B-4182-8D2E-A51A7C6753C7}"/>
              </a:ext>
            </a:extLst>
          </p:cNvPr>
          <p:cNvSpPr/>
          <p:nvPr/>
        </p:nvSpPr>
        <p:spPr>
          <a:xfrm>
            <a:off x="4578624" y="5803184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1DF8AB8-AA0C-4401-B96D-6646282EAFA9}"/>
              </a:ext>
            </a:extLst>
          </p:cNvPr>
          <p:cNvSpPr/>
          <p:nvPr/>
        </p:nvSpPr>
        <p:spPr>
          <a:xfrm>
            <a:off x="8459252" y="5803184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EC4113-64BB-2281-3CD4-188D84A29053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5EEB2D-E691-70BC-405E-529B61FB5755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ADFE6E8-F7C0-F27C-A31C-71D19B73CF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F1BEB7-1812-206D-55CA-CAB3EA07CB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270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983686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5302002"/>
            <a:ext cx="2998301" cy="3800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AB518037-F3DC-4DBC-AA07-629E5C8B49FC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609600" y="1258606"/>
            <a:ext cx="10972800" cy="393886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AD2B6C-443D-28D6-F18D-18F54A9EEC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804362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DE8E3D-FE09-94E9-C0A5-1D128FCB7DFA}"/>
              </a:ext>
            </a:extLst>
          </p:cNvPr>
          <p:cNvSpPr txBox="1"/>
          <p:nvPr/>
        </p:nvSpPr>
        <p:spPr>
          <a:xfrm>
            <a:off x="73152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62F21B-0B63-7115-CCAE-E9756DEE50B4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A1395C7-7F75-9003-C19E-F396BCF795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8BA3EA9-8BE2-D239-E675-953F400CD0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9393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1005457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C59C980-A3D0-4EF8-9506-D402C5A6FD9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41438"/>
            <a:ext cx="5324061" cy="3970097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4CC6854-32C8-45B3-B6D3-D2E66DF7D4C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58341" y="1341437"/>
            <a:ext cx="5324061" cy="3970097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2AA9E988-1444-5E64-B3F6-5961B2D426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31FCC-A5FE-C2CF-C0F7-E0ECA558E390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AE799F3-0105-D4F5-2A10-3A2D232FE321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8888A23-E8BF-C653-E080-C03FF0267A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78BDB6B-4744-221D-65BB-5E02E22DD6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8956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21D4684-8BB0-4FE9-B1CB-B9F65E4F9D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3429000"/>
            <a:ext cx="12192000" cy="3428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7DA89AA-3199-43A5-B716-88F9B206E89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1550504"/>
            <a:ext cx="2998300" cy="2951924"/>
          </a:xfrm>
          <a:prstGeom prst="rect">
            <a:avLst/>
          </a:prstGeom>
          <a:solidFill>
            <a:srgbClr val="003478"/>
          </a:solidFill>
        </p:spPr>
        <p:txBody>
          <a:bodyPr lIns="274320" tIns="274320" rIns="274320" bIns="36576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B37C666-26F7-4F2C-92CE-67B0C3E52D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10983686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2F6C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6E546E26-95A4-4F81-AEA4-F78B3F1908C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596851" y="1550504"/>
            <a:ext cx="2998300" cy="2951924"/>
          </a:xfrm>
          <a:prstGeom prst="rect">
            <a:avLst/>
          </a:prstGeom>
          <a:solidFill>
            <a:srgbClr val="003478"/>
          </a:solidFill>
        </p:spPr>
        <p:txBody>
          <a:bodyPr lIns="274320" tIns="274320" rIns="274320" bIns="36576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1FFA57FE-AEF6-472C-8D21-CC48F53E9B2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584102" y="1550504"/>
            <a:ext cx="2998300" cy="2951924"/>
          </a:xfrm>
          <a:prstGeom prst="rect">
            <a:avLst/>
          </a:prstGeom>
          <a:solidFill>
            <a:srgbClr val="003478"/>
          </a:solidFill>
        </p:spPr>
        <p:txBody>
          <a:bodyPr lIns="274320" tIns="274320" rIns="274320" bIns="36576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F76341-4282-6E92-E5C4-7B19444CA503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A088008-B6B4-3C0F-C6FA-06158D9DE6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8110EBA-7F3C-ABFE-5131-BCF5E19F04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0558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 Photo with Text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984631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9B4C5E7-2BAE-493F-BBFD-70C9914341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60634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C54C5A27-7B3C-4273-A211-4F8CF1D0C8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882808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C816A4C0-7387-4691-A213-8237D3C5C1F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054007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43098FF-AC40-42B4-B12D-6ECFA4F0808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886120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3F9BCE2-3ADE-4F3D-B650-E42610BAF83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9540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17F0C345-FD44-4CB9-AA15-F9A7B0CA6DE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1714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14A06D38-ACF1-4C38-B96C-4A022CD87DC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12913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3E961B3A-4844-482D-8E3E-7A2D4FC9156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45026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E71B3E1-54DA-4FBD-B4D4-E14162E1B85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73208" y="1619941"/>
            <a:ext cx="3657600" cy="3657600"/>
          </a:xfrm>
          <a:prstGeom prst="rect">
            <a:avLst/>
          </a:prstGeom>
          <a:solidFill>
            <a:srgbClr val="003478"/>
          </a:solidFill>
        </p:spPr>
        <p:txBody>
          <a:bodyPr lIns="365760" rIns="365760" anchor="ctr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C386BB78-113E-72A3-1A10-779C47F4D8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E3AE62-3C01-8F04-8AE0-E82868DB4A24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8B5D350-1A27-77BE-47AC-DCEE751C6CD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D67B799-DF81-7A0A-01E6-67549428F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2BB3341-6060-3DCE-A3AF-B7CF17E793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4402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2">
            <a:extLst>
              <a:ext uri="{FF2B5EF4-FFF2-40B4-BE49-F238E27FC236}">
                <a16:creationId xmlns:a16="http://schemas.microsoft.com/office/drawing/2014/main" id="{673C045F-876A-487E-9097-CF25663536C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12648" y="1331304"/>
            <a:ext cx="10962862" cy="37078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 marL="3657600" indent="0">
              <a:buNone/>
              <a:defRPr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6E007D-4A49-4350-A5D2-296D7DED61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984633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CA206A-CB1D-4E4E-8256-938ED74FCA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2910" y="5206735"/>
            <a:ext cx="5108023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Arial" panose="020B0604020202020204" pitchFamily="34" charset="0"/>
              </a:defRPr>
            </a:lvl1pPr>
            <a:lvl2pPr marL="457200" indent="0">
              <a:buNone/>
              <a:defRPr sz="1000">
                <a:latin typeface="Arial Nova Cond" panose="020B0604020202020204" pitchFamily="34" charset="0"/>
              </a:defRPr>
            </a:lvl2pPr>
            <a:lvl3pPr marL="914400" indent="0">
              <a:buNone/>
              <a:defRPr sz="1000">
                <a:latin typeface="Arial Nova Cond" panose="020B0604020202020204" pitchFamily="34" charset="0"/>
              </a:defRPr>
            </a:lvl3pPr>
            <a:lvl4pPr marL="1371600" indent="0">
              <a:buNone/>
              <a:defRPr sz="1000">
                <a:latin typeface="Arial Nova Cond" panose="020B0604020202020204" pitchFamily="34" charset="0"/>
              </a:defRPr>
            </a:lvl4pPr>
            <a:lvl5pPr marL="1828800" indent="0">
              <a:buNone/>
              <a:defRPr sz="1000">
                <a:latin typeface="Arial Nova Cond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Footnote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04CEAC4-5E47-14AB-3A81-6C2468206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253AF9-EF5E-6A8C-1936-5C5C44F3A041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83D7B4C-A8BD-CA0A-39C7-70654FA9A90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93327F8-CE74-766B-34BA-3C89A3767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55EA6B2-31CC-7173-E4C0-1699369D1F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6641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760E2-4A59-41CF-9D25-3932C8732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2511" y="3009440"/>
            <a:ext cx="9218621" cy="650277"/>
          </a:xfrm>
          <a:prstGeom prst="rect">
            <a:avLst/>
          </a:prstGeom>
        </p:spPr>
        <p:txBody>
          <a:bodyPr/>
          <a:lstStyle>
            <a:lvl1pPr algn="ctr">
              <a:defRPr sz="3600" b="1">
                <a:solidFill>
                  <a:srgbClr val="00347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Transition Slide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064096-BC33-4BE5-921C-3C44EFC9E5AC}"/>
              </a:ext>
            </a:extLst>
          </p:cNvPr>
          <p:cNvCxnSpPr>
            <a:cxnSpLocks/>
          </p:cNvCxnSpPr>
          <p:nvPr/>
        </p:nvCxnSpPr>
        <p:spPr>
          <a:xfrm>
            <a:off x="5406021" y="4128578"/>
            <a:ext cx="1371600" cy="0"/>
          </a:xfrm>
          <a:prstGeom prst="line">
            <a:avLst/>
          </a:prstGeom>
          <a:ln w="57150">
            <a:solidFill>
              <a:srgbClr val="0034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742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rgbClr val="0034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20CF70-981B-D172-D2B4-88B5B0BEA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2670048"/>
            <a:ext cx="8092440" cy="122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61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D7D4B-ACED-4419-6C69-FE5EF892E1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828EBE-AEF4-29D5-7080-FFB4DE6ED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12015-3BF8-A29B-7898-C9BD60C1A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2AAAB-C996-4D25-AE0B-271A2043043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4520D-958D-5207-302E-9ACDB022D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B6BCF-FC6A-5514-33A5-81C33A3E2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9582-EAD7-4CC0-803A-4B759CECB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4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39714-0F08-DA5D-F9CE-C3DBAC381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4D58B-01E5-503F-786E-E97A4A132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6D3E7-E23C-FF25-5D43-9752A267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2AAAB-C996-4D25-AE0B-271A2043043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CD11D-D8A3-7D60-1FDA-BE6ECB486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32949-3A60-220E-7C62-A5007815E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9582-EAD7-4CC0-803A-4B759CECBCA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ZoneTexte 6"/>
          <p:cNvSpPr txBox="1"/>
          <p:nvPr userDrawn="1"/>
        </p:nvSpPr>
        <p:spPr>
          <a:xfrm>
            <a:off x="2375807" y="4122964"/>
            <a:ext cx="7903029" cy="101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8626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 Title Slide Three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6617D5-B90F-45FD-B3DA-A0A816BE6062}"/>
              </a:ext>
            </a:extLst>
          </p:cNvPr>
          <p:cNvSpPr/>
          <p:nvPr/>
        </p:nvSpPr>
        <p:spPr>
          <a:xfrm>
            <a:off x="0" y="4661453"/>
            <a:ext cx="12191999" cy="21965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DDB7EFD5-F946-484D-A6C2-5B2D6182EA9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-28"/>
            <a:ext cx="405288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E7EBE47-C42F-463E-A18D-5FA034BA22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069556" y="-28"/>
            <a:ext cx="405288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8328F9AF-62EA-4F6E-BF8B-65716F02AC8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139112" y="-28"/>
            <a:ext cx="405288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399F38E9-0B99-4D1D-B88F-6FAB4BE286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68" y="4990191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rgbClr val="003478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18D4118-BF90-462F-9D5A-CEE417B46C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968" y="5493495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800" b="0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Subtitle (Optional)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F0D77D0A-1632-4CDC-A4D3-915F3444BD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9968" y="6068095"/>
            <a:ext cx="3104322" cy="28673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200" b="1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Name, Full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1FA71E-0212-4DBE-A395-9FE7E0C98054}"/>
              </a:ext>
            </a:extLst>
          </p:cNvPr>
          <p:cNvSpPr/>
          <p:nvPr/>
        </p:nvSpPr>
        <p:spPr>
          <a:xfrm>
            <a:off x="-1" y="4654799"/>
            <a:ext cx="12196259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3DA93E-93EF-F094-1611-027089143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968" y="5349240"/>
            <a:ext cx="2761488" cy="4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0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  <p15:guide id="2" pos="3840">
          <p15:clr>
            <a:srgbClr val="FBAE40"/>
          </p15:clr>
        </p15:guide>
        <p15:guide id="3" pos="2568">
          <p15:clr>
            <a:srgbClr val="FBAE40"/>
          </p15:clr>
        </p15:guide>
        <p15:guide id="4" pos="511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345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32737" y="1917877"/>
            <a:ext cx="8526527" cy="302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02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43A4D-BC62-03BF-3E53-7537C973D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B33E26-0932-40BB-08F2-923E7A90C3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F1299-9025-27C7-1480-F4D1DE25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51B4B-546D-83C7-A0D5-47D2A451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98DA4-00BB-1D11-18EE-F4487DF81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65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8A8F2-D57D-EEC9-D237-94E71C24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C4CC0-AF88-C6BE-C61A-8DF4DCD52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7D5A8-1507-88AD-613F-4D988E4B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29F91-A240-DBDC-6AA7-A9AF9D7DF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FD5D3-32FE-65FF-DF37-068F7CFB3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485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5B2B9-9792-8BE9-9202-970462926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F86E6-B293-0F44-A438-0280FE30E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643D85-3BB3-DBC6-8CDE-16F5AA7A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DCA3BD-2A86-A290-A46D-8E2A41C09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A68BB-E60A-F2A8-76DD-EFE8BB72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4838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B458D-96D3-4608-32F2-B7066630B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3BF72-C80F-BA51-C5AB-D3BCC02E5D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1C2573-4526-6F71-FBE3-6B9E6C9F9C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2AC645-57B7-0B73-F3A1-56A1886F9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DC009D-39B9-76DB-EFC9-E6F325293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2F86F7-A382-E220-5492-943DCCEF0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229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98C0B-BCCB-AEF5-0CC8-4196B4ADD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AFB763-5712-3371-83A2-74BE3D8B1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30D864-7F89-7067-0D3A-7A3FA29CE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C647B2-A563-AB21-EA49-976846E398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E9F0FB-DD2E-A052-CFBF-F8E832DC94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C9505B-6CA3-12E2-E855-3101EDD6B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A8256F-D6A6-9338-36DC-AC0722DF6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C67C80-5606-4D61-24F2-72624978C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786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36863-A632-1214-7364-2020A2CD9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B825F3-981F-B0D0-FCBB-4F5142412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727050-0CF5-E5D2-0659-BE0547E74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904BD1-D55C-E01E-2A49-CA4A3B5C7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59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7ACC04-CE18-5BD6-40F4-D96388FD4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C2903A-DD1B-28D6-EE6E-6F7B1D48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F22451-3DA6-CB5F-86AA-1424971AE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102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7B4A2-8A74-1C2D-0478-25B9099FF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814C3-FA5A-AE80-A326-1FF30854D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1C2DB1-8575-BA2F-6533-BB2039F9B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13DD7-16F4-52D7-78E2-B72ADB907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B08D1-198E-5254-24A7-284BDF8C6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B3EA85-8408-2425-5669-C2FC01B55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474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0B9D5-E4F4-20BD-903C-6CF9346E0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6AA5E7-31BC-0E10-1828-CC0AFBCF7F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7EF303-7957-A79B-C8A8-813E1C8A3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6BC60-C8E8-A81B-98F1-9CFBDE152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243665-5CA0-8D40-7927-24D664BB8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1B023-3E5A-2B36-E75A-9C7B100FD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4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tl Title Slide One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6617D5-B90F-45FD-B3DA-A0A816BE6062}"/>
              </a:ext>
            </a:extLst>
          </p:cNvPr>
          <p:cNvSpPr/>
          <p:nvPr/>
        </p:nvSpPr>
        <p:spPr>
          <a:xfrm>
            <a:off x="0" y="4661453"/>
            <a:ext cx="12191999" cy="21965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DDB7EFD5-F946-484D-A6C2-5B2D6182EA9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-28"/>
            <a:ext cx="1219199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399F38E9-0B99-4D1D-B88F-6FAB4BE286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68" y="4990191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rgbClr val="003478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18D4118-BF90-462F-9D5A-CEE417B46C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968" y="5493495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800" b="0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Subtitle (Optional)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F0D77D0A-1632-4CDC-A4D3-915F3444BD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9968" y="6068095"/>
            <a:ext cx="3104322" cy="28673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200" b="1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Name, Full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1FA71E-0212-4DBE-A395-9FE7E0C98054}"/>
              </a:ext>
            </a:extLst>
          </p:cNvPr>
          <p:cNvSpPr/>
          <p:nvPr/>
        </p:nvSpPr>
        <p:spPr>
          <a:xfrm>
            <a:off x="-1" y="4654799"/>
            <a:ext cx="12196259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9DD66F-5F4F-A64F-AA49-73E46708F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968" y="5349240"/>
            <a:ext cx="2761488" cy="4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56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  <p15:guide id="2" pos="3840">
          <p15:clr>
            <a:srgbClr val="FBAE40"/>
          </p15:clr>
        </p15:guide>
        <p15:guide id="3" pos="2568">
          <p15:clr>
            <a:srgbClr val="FBAE40"/>
          </p15:clr>
        </p15:guide>
        <p15:guide id="4" pos="511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345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52AEE-140F-11CF-EF81-DE2300F07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6C6B7E-C98E-B558-82A3-39CA6287D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3EA5A-642C-7E49-B34D-8E93C1E9D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048F29-F830-8DC8-8A96-286B1CA8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A95C66-9D62-AB2C-8B3C-8EA928DC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490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B20747-5D0C-C485-FF13-AD170542D4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0E6A02-B927-DA43-8530-672FF06C38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3A69C-E573-DC58-07AD-EFE9C8253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CD33F-720E-3DEE-73BD-BBEAD4127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4232C-6906-C9E2-D162-28CD2180B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570CFE-0D40-4114-88B7-2BA43DB1F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9252" y="0"/>
            <a:ext cx="3732748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41C60BF-CFA2-410A-B843-9CEAFCB519F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35024"/>
            <a:ext cx="7505700" cy="42052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800"/>
            </a:lvl1pPr>
            <a:lvl2pPr marL="4572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800"/>
            </a:lvl2pPr>
            <a:lvl3pPr marL="9144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/>
            </a:lvl3pPr>
            <a:lvl4pPr marL="13716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400"/>
            </a:lvl4pPr>
            <a:lvl5pPr marL="18288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400"/>
            </a:lvl5pPr>
            <a:lvl6pPr marL="22860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400"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0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AF92B20-A5A6-4909-A73A-C6C85E980E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2262C48F-4708-42DE-8E80-44A3B0CD34B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17055" y="2216427"/>
            <a:ext cx="2998301" cy="159026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10A8ED32-609D-7C19-DC91-9420513683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0EC690-6145-8029-9086-E6C77A2BE867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DFCAB81-8154-13EA-C04E-021F9D8F2C98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97F3881-0CD4-BBC4-DE0D-7670831C26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78C58E0-9EB4-F7CA-5A9C-5B895CC67F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9784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9469F77-D9CE-43A9-9C6F-5AAA6A3F0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9252" y="0"/>
            <a:ext cx="3732748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4720C3-3808-4215-B0DC-3782872EA2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35024"/>
            <a:ext cx="7505700" cy="42052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2F6C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3210C54A-DD08-4364-8254-1321A8844AB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15825" y="2216427"/>
            <a:ext cx="2998301" cy="159026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3D48B3-C899-488E-8ADA-A4B90B205F83}"/>
              </a:ext>
            </a:extLst>
          </p:cNvPr>
          <p:cNvSpPr/>
          <p:nvPr/>
        </p:nvSpPr>
        <p:spPr>
          <a:xfrm>
            <a:off x="8815359" y="3970165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2F4A05-4C17-6B0C-4237-3C99BA56493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FD7036-DFAC-C0D0-2B4F-9F5AB7319F21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2B4B07-ED07-4D34-9055-9EC94E13AC2F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D3165D5-CC4A-79AC-0A77-539119C204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E6AB36C-0DDE-1319-20BE-D93E1A42FB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087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xt with Support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9162D26B-0852-410F-A36B-EAD531A8E2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10983686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1D68753-5D2F-461F-AF48-50A66CC7DD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AC75BF9-3914-4E65-81BD-B09D23C768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41438"/>
            <a:ext cx="5324061" cy="397009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 sz="16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400"/>
            </a:lvl2pPr>
            <a:lvl3pPr>
              <a:lnSpc>
                <a:spcPct val="100000"/>
              </a:lnSpc>
              <a:spcBef>
                <a:spcPts val="600"/>
              </a:spcBef>
              <a:defRPr sz="12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100"/>
            </a:lvl4pPr>
            <a:lvl5pPr>
              <a:lnSpc>
                <a:spcPct val="100000"/>
              </a:lnSpc>
              <a:spcBef>
                <a:spcPts val="600"/>
              </a:spcBef>
              <a:defRPr sz="11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100"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34D7AB-5058-4107-958E-EF7D6E1E8288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096000" y="1189033"/>
            <a:ext cx="5486399" cy="436694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73B6B8-C436-FC94-8BB3-4696F9F37AC1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2FC37CB-21AF-6E48-1CDD-40DCB038601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24F8BE6-551A-55B6-B72C-82ABA7F396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CD6DE1-784E-8FDD-95FE-1C064459C7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5494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9469F77-D9CE-43A9-9C6F-5AAA6A3F0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9252" y="0"/>
            <a:ext cx="3732748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9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8F9C99-6215-4A1B-BF56-662E2AB3DC9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03961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3210C54A-DD08-4364-8254-1321A8844AB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17055" y="2216427"/>
            <a:ext cx="2998301" cy="159026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3D48B3-C899-488E-8ADA-A4B90B205F83}"/>
              </a:ext>
            </a:extLst>
          </p:cNvPr>
          <p:cNvSpPr/>
          <p:nvPr/>
        </p:nvSpPr>
        <p:spPr>
          <a:xfrm>
            <a:off x="8797177" y="3970165"/>
            <a:ext cx="3050266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42C592AB-64AC-4BED-9399-369D4231D92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09599" y="1282149"/>
            <a:ext cx="3610734" cy="3329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14525D09-DF4B-465A-B4C9-783517805A75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503961" y="1282148"/>
            <a:ext cx="3610734" cy="3329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7CAF2C09-6C4F-DCFF-85A3-4CF6EC0DC19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0AC68E-EACD-8069-F1FF-E36CB9B71FD4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72B136-9813-EAA9-D4CC-EDDD2496ED13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5EFA2D2-28D0-4A07-1BB5-A3ACB8AAF5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5E8B924-70A3-C6FA-25EB-D0B799934C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545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4720C3-3808-4215-B0DC-3782872EA2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35024"/>
            <a:ext cx="7505700" cy="42052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39A26BD1-014A-4113-86CB-7536D7778B1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59788" y="0"/>
            <a:ext cx="3732212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14C3FAA-13C8-D347-8F54-8B7489B22BD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9DDA44-06EA-FE46-A4E7-BFE4BA2CB0A2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0776967-DA06-9B38-4E08-CC52416C6041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2949578-0E33-BC86-4767-E27400D041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6759A7-06CF-87C2-3CF9-55999A6E25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789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6595D06-54FB-4096-9761-C161613AAED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59788" y="0"/>
            <a:ext cx="3732212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9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8F9C99-6215-4A1B-BF56-662E2AB3DC9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03961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42C592AB-64AC-4BED-9399-369D4231D92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09599" y="1470993"/>
            <a:ext cx="3610734" cy="3140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14525D09-DF4B-465A-B4C9-783517805A75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503961" y="1470992"/>
            <a:ext cx="3610734" cy="3140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27D283DF-8242-C10D-B0D1-09338E9E6A1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" y="5559814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6151ED-F9C6-1A31-E49C-CF0C212E3649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7ABD29F-1CE9-43BB-ED10-8D84929E149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9AD2B9B-38F2-85DB-128A-663ED648E7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573F9DB-B587-9A5D-CF7A-1D99D60FA5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62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789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92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384">
          <p15:clr>
            <a:srgbClr val="F26B43"/>
          </p15:clr>
        </p15:guide>
        <p15:guide id="3" pos="7296">
          <p15:clr>
            <a:srgbClr val="F26B43"/>
          </p15:clr>
        </p15:guide>
        <p15:guide id="4" orient="horz" pos="360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orient="horz" pos="3912">
          <p15:clr>
            <a:srgbClr val="F26B43"/>
          </p15:clr>
        </p15:guide>
        <p15:guide id="7" orient="horz" pos="415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3579D1-39BF-DF6A-F5DA-5F7CE5510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902C70-DC84-050D-E58C-4C7F35B714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F5993-5EAC-D1AD-3513-1306DE12D6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FBB0F-0C16-420A-9B67-2B7789B7B1A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319D6-6207-94B8-3EDC-B321DC72E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009A9-DB8F-2DE3-0D71-E3FB5B301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976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package" Target="../embeddings/Microsoft_Visio_Drawing1111.vsdx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83D0B2-2A11-0167-27DF-C25E2B76CB4A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003925" y="6345238"/>
            <a:ext cx="184150" cy="461962"/>
          </a:xfrm>
        </p:spPr>
        <p:txBody>
          <a:bodyPr wrap="none" anchor="b" anchorCtr="1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8C2A25-D676-7C36-0D39-9F79587741C3}"/>
              </a:ext>
            </a:extLst>
          </p:cNvPr>
          <p:cNvSpPr txBox="1"/>
          <p:nvPr/>
        </p:nvSpPr>
        <p:spPr>
          <a:xfrm>
            <a:off x="1222987" y="2524137"/>
            <a:ext cx="9062357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endParaRPr lang="en-US" sz="4400" dirty="0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003478"/>
                </a:solidFill>
                <a:ea typeface="+mj-ea"/>
                <a:cs typeface="Arial" panose="020B0604020202020204" pitchFamily="34" charset="0"/>
              </a:rPr>
              <a:t>Release 19 - NTN Topic 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322034-4316-60AA-CBC2-BFF3D02066F5}"/>
              </a:ext>
            </a:extLst>
          </p:cNvPr>
          <p:cNvSpPr txBox="1"/>
          <p:nvPr/>
        </p:nvSpPr>
        <p:spPr>
          <a:xfrm>
            <a:off x="609999" y="582249"/>
            <a:ext cx="1126129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Rel-19 workshop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/>
              <a:t>June 12 - 16, 2023</a:t>
            </a:r>
          </a:p>
          <a:p>
            <a:pPr>
              <a:spcBef>
                <a:spcPct val="0"/>
              </a:spcBef>
            </a:pPr>
            <a:r>
              <a:rPr lang="fr-FR" altLang="fr-FR" sz="1800" b="1" dirty="0"/>
              <a:t>Agenda: 4 </a:t>
            </a:r>
            <a:r>
              <a:rPr lang="en-GB" altLang="fr-FR" b="1" dirty="0">
                <a:latin typeface="Arial" panose="020B0604020202020204" pitchFamily="34" charset="0"/>
              </a:rPr>
              <a:t>(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High-Level Overview Proposals for Release 19)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D0EF0A-B5A2-68AC-D528-E42F5FDA5871}"/>
              </a:ext>
            </a:extLst>
          </p:cNvPr>
          <p:cNvSpPr txBox="1"/>
          <p:nvPr/>
        </p:nvSpPr>
        <p:spPr>
          <a:xfrm>
            <a:off x="9618640" y="604551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549463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E50E-9206-B6B9-2559-FA2FC751D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/>
              <a:t>3GPP – R19 Workshop : NTN Topics 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3B25EA2-3949-2784-C109-1135B6935F0C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C5D22-2B86-0114-DD1C-70516F2AB8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23786" y="1784195"/>
            <a:ext cx="7963927" cy="3813715"/>
          </a:xfrm>
          <a:noFill/>
        </p:spPr>
        <p:txBody>
          <a:bodyPr>
            <a:noAutofit/>
          </a:bodyPr>
          <a:lstStyle/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Regenerative Payload</a:t>
            </a:r>
          </a:p>
          <a:p>
            <a:pPr marR="0" lv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Beamforming</a:t>
            </a:r>
          </a:p>
          <a:p>
            <a:pPr marR="0" lv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Downlink Enhancement</a:t>
            </a:r>
          </a:p>
          <a:p>
            <a:pPr marR="0" lv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IoT/</a:t>
            </a:r>
            <a:r>
              <a:rPr lang="en-US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eMTC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Enhancement</a:t>
            </a:r>
          </a:p>
          <a:p>
            <a:pPr marR="0" lv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Other considerations (MBS, </a:t>
            </a:r>
            <a:r>
              <a:rPr lang="en-US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RedCap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etc., ?)</a:t>
            </a:r>
            <a:endParaRPr 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A22ADF-8CDA-41CF-79CD-5336C31AA523}"/>
              </a:ext>
            </a:extLst>
          </p:cNvPr>
          <p:cNvSpPr txBox="1"/>
          <p:nvPr/>
        </p:nvSpPr>
        <p:spPr>
          <a:xfrm>
            <a:off x="9615993" y="446742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08978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AF660-F898-1F3B-CA04-016F840CC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426" y="169111"/>
            <a:ext cx="10863943" cy="684362"/>
          </a:xfrm>
          <a:prstGeom prst="rect">
            <a:avLst/>
          </a:prstGeom>
        </p:spPr>
        <p:txBody>
          <a:bodyPr/>
          <a:lstStyle/>
          <a:p>
            <a:r>
              <a:rPr lang="en-US" sz="2800" dirty="0"/>
              <a:t>3GPP – R19 Workshop : Regenerative Payload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96956FE-D81D-CC08-E0C5-8E0933E4715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7" y="4393581"/>
            <a:ext cx="3086699" cy="145340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NR NTN - Full gNB Payload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All logical gNB functions on satellite payload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UE Inter-</a:t>
            </a:r>
            <a:r>
              <a:rPr lang="en-US" sz="1100" dirty="0" err="1"/>
              <a:t>gNB</a:t>
            </a:r>
            <a:r>
              <a:rPr lang="en-US" sz="1100" dirty="0"/>
              <a:t> handover via </a:t>
            </a:r>
            <a:r>
              <a:rPr lang="en-US" sz="1100" dirty="0" err="1"/>
              <a:t>Xn</a:t>
            </a:r>
            <a:endParaRPr lang="en-US" sz="4000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6D69ADA-5D4D-1E7F-04F9-71AF7757472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44400" y="4311779"/>
            <a:ext cx="3676143" cy="145340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NR NTN - gNB-DU Payload</a:t>
            </a:r>
          </a:p>
          <a:p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Single DU or multiple DU(s) of the gNB on the payload(s) with </a:t>
            </a:r>
            <a:r>
              <a:rPr lang="en-US" sz="1100" dirty="0">
                <a:solidFill>
                  <a:srgbClr val="00B0F0"/>
                </a:solidFill>
              </a:rPr>
              <a:t>optional CU-UP &amp; MEC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CU-CP and optional CU-UPs on the ground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Possibility of hosting edge compute in space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Direct device to device connectivity w/o ground hop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Lower latency</a:t>
            </a:r>
          </a:p>
          <a:p>
            <a:endParaRPr lang="en-US" sz="1100" dirty="0"/>
          </a:p>
          <a:p>
            <a:r>
              <a:rPr lang="en-US" sz="1100" dirty="0"/>
              <a:t> 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192A45E-1A09-990D-1517-F3D17257387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470402" y="4381553"/>
            <a:ext cx="3528309" cy="1383627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IoT/</a:t>
            </a:r>
            <a:r>
              <a:rPr lang="en-US" b="1" dirty="0" err="1">
                <a:solidFill>
                  <a:srgbClr val="002060"/>
                </a:solidFill>
              </a:rPr>
              <a:t>eMTC</a:t>
            </a:r>
            <a:r>
              <a:rPr lang="en-US" b="1" dirty="0">
                <a:solidFill>
                  <a:srgbClr val="002060"/>
                </a:solidFill>
              </a:rPr>
              <a:t> NTN </a:t>
            </a:r>
            <a:r>
              <a:rPr lang="en-US" b="1" dirty="0" err="1">
                <a:solidFill>
                  <a:srgbClr val="002060"/>
                </a:solidFill>
              </a:rPr>
              <a:t>eNB</a:t>
            </a:r>
            <a:r>
              <a:rPr lang="en-US" b="1" dirty="0">
                <a:solidFill>
                  <a:srgbClr val="002060"/>
                </a:solidFill>
              </a:rPr>
              <a:t> on Payload 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EPC on 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Massive machine type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B0F0"/>
                </a:solidFill>
              </a:rPr>
              <a:t>Optional EPC on payload for store and forward capability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/>
          </a:p>
          <a:p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AC38D26-5B40-7B63-DE33-376D734207C4}"/>
              </a:ext>
            </a:extLst>
          </p:cNvPr>
          <p:cNvSpPr/>
          <p:nvPr/>
        </p:nvSpPr>
        <p:spPr>
          <a:xfrm>
            <a:off x="1100801" y="1268862"/>
            <a:ext cx="1845599" cy="2470585"/>
          </a:xfrm>
          <a:prstGeom prst="roundRect">
            <a:avLst/>
          </a:prstGeom>
          <a:solidFill>
            <a:srgbClr val="002060"/>
          </a:solidFill>
          <a:ln w="127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Content Placeholder 3" descr="Satellite with solid fill">
            <a:extLst>
              <a:ext uri="{FF2B5EF4-FFF2-40B4-BE49-F238E27FC236}">
                <a16:creationId xmlns:a16="http://schemas.microsoft.com/office/drawing/2014/main" id="{FFA266A6-C81F-0193-E12A-7C9064E7FC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77805" y="3215106"/>
            <a:ext cx="475436" cy="5143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2F846D-9FB3-7DA7-17FB-D2468796DC6B}"/>
              </a:ext>
            </a:extLst>
          </p:cNvPr>
          <p:cNvSpPr txBox="1"/>
          <p:nvPr/>
        </p:nvSpPr>
        <p:spPr>
          <a:xfrm>
            <a:off x="1246397" y="3320814"/>
            <a:ext cx="6327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Agency FB" panose="020B0503020202020204" pitchFamily="34" charset="0"/>
              </a:rPr>
              <a:t>gNB</a:t>
            </a:r>
            <a:endParaRPr lang="en-US" sz="110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B2A8E3-560B-35CC-1569-4A760F712C60}"/>
              </a:ext>
            </a:extLst>
          </p:cNvPr>
          <p:cNvSpPr txBox="1"/>
          <p:nvPr/>
        </p:nvSpPr>
        <p:spPr>
          <a:xfrm>
            <a:off x="1501627" y="2425840"/>
            <a:ext cx="4638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F6C"/>
                </a:solidFill>
                <a:latin typeface="Agency FB" panose="020B0503020202020204" pitchFamily="34" charset="0"/>
              </a:rPr>
              <a:t>DU    </a:t>
            </a:r>
          </a:p>
          <a:p>
            <a:endParaRPr lang="en-US" b="1" dirty="0">
              <a:solidFill>
                <a:srgbClr val="002F6C"/>
              </a:solidFill>
              <a:latin typeface="Agency FB" panose="020B0503020202020204" pitchFamily="34" charset="0"/>
            </a:endParaRPr>
          </a:p>
          <a:p>
            <a:r>
              <a:rPr lang="en-US" b="1" dirty="0">
                <a:solidFill>
                  <a:srgbClr val="002F6C"/>
                </a:solidFill>
                <a:latin typeface="Agency FB" panose="020B0503020202020204" pitchFamily="34" charset="0"/>
              </a:rPr>
              <a:t>CU</a:t>
            </a:r>
            <a:endParaRPr lang="en-US" sz="1000" dirty="0">
              <a:solidFill>
                <a:srgbClr val="63666A"/>
              </a:solidFill>
              <a:latin typeface="Calibri" panose="020F0502020204030204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1DDC7C6-D67C-D02C-3104-5608EF894873}"/>
              </a:ext>
            </a:extLst>
          </p:cNvPr>
          <p:cNvSpPr/>
          <p:nvPr/>
        </p:nvSpPr>
        <p:spPr>
          <a:xfrm>
            <a:off x="5043805" y="1225576"/>
            <a:ext cx="1845599" cy="2470585"/>
          </a:xfrm>
          <a:prstGeom prst="roundRect">
            <a:avLst/>
          </a:prstGeom>
          <a:solidFill>
            <a:srgbClr val="002060"/>
          </a:solidFill>
          <a:ln w="127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Content Placeholder 3" descr="Satellite with solid fill">
            <a:extLst>
              <a:ext uri="{FF2B5EF4-FFF2-40B4-BE49-F238E27FC236}">
                <a16:creationId xmlns:a16="http://schemas.microsoft.com/office/drawing/2014/main" id="{96B348DA-EE37-7473-216D-1391CDF26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20809" y="3171820"/>
            <a:ext cx="475436" cy="5143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6C5A5EA-CFE4-CA63-8DB8-6A08959CCBDB}"/>
              </a:ext>
            </a:extLst>
          </p:cNvPr>
          <p:cNvSpPr txBox="1"/>
          <p:nvPr/>
        </p:nvSpPr>
        <p:spPr>
          <a:xfrm>
            <a:off x="5189400" y="3277528"/>
            <a:ext cx="10382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Agency FB" panose="020B0503020202020204" pitchFamily="34" charset="0"/>
              </a:rPr>
              <a:t>gNB</a:t>
            </a:r>
            <a:r>
              <a:rPr lang="en-US" sz="2400" b="1" dirty="0">
                <a:solidFill>
                  <a:schemeClr val="bg1"/>
                </a:solidFill>
                <a:latin typeface="Agency FB" panose="020B0503020202020204" pitchFamily="34" charset="0"/>
              </a:rPr>
              <a:t>-DU</a:t>
            </a:r>
            <a:endParaRPr lang="en-US" sz="110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4" name="Rectangle: Single Corner Snipped 23">
            <a:extLst>
              <a:ext uri="{FF2B5EF4-FFF2-40B4-BE49-F238E27FC236}">
                <a16:creationId xmlns:a16="http://schemas.microsoft.com/office/drawing/2014/main" id="{80DD9F32-C01C-9D10-2D60-9CEAF0ACFC8F}"/>
              </a:ext>
            </a:extLst>
          </p:cNvPr>
          <p:cNvSpPr/>
          <p:nvPr/>
        </p:nvSpPr>
        <p:spPr>
          <a:xfrm>
            <a:off x="5252899" y="2782345"/>
            <a:ext cx="911249" cy="335979"/>
          </a:xfrm>
          <a:prstGeom prst="snip1Rect">
            <a:avLst/>
          </a:prstGeom>
          <a:solidFill>
            <a:schemeClr val="bg1"/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</a:t>
            </a:r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A5F96797-F418-6E6B-7E1C-654AEA7D23DD}"/>
              </a:ext>
            </a:extLst>
          </p:cNvPr>
          <p:cNvSpPr/>
          <p:nvPr/>
        </p:nvSpPr>
        <p:spPr>
          <a:xfrm>
            <a:off x="5252898" y="2368963"/>
            <a:ext cx="911249" cy="335979"/>
          </a:xfrm>
          <a:prstGeom prst="snip1Rect">
            <a:avLst/>
          </a:prstGeom>
          <a:solidFill>
            <a:schemeClr val="bg1"/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latin typeface="Calibri" panose="020F0502020204030204"/>
              </a:rPr>
              <a:t>D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</a:t>
            </a:r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0FA84D97-7D16-0B94-A2FA-6766924AF863}"/>
              </a:ext>
            </a:extLst>
          </p:cNvPr>
          <p:cNvSpPr/>
          <p:nvPr/>
        </p:nvSpPr>
        <p:spPr>
          <a:xfrm>
            <a:off x="5252898" y="1941287"/>
            <a:ext cx="911249" cy="335979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CU-UP</a:t>
            </a:r>
          </a:p>
        </p:txBody>
      </p:sp>
      <p:sp>
        <p:nvSpPr>
          <p:cNvPr id="27" name="Rectangle: Single Corner Snipped 26">
            <a:extLst>
              <a:ext uri="{FF2B5EF4-FFF2-40B4-BE49-F238E27FC236}">
                <a16:creationId xmlns:a16="http://schemas.microsoft.com/office/drawing/2014/main" id="{29696A51-25B3-46E2-97B6-0C9EE51AD94C}"/>
              </a:ext>
            </a:extLst>
          </p:cNvPr>
          <p:cNvSpPr/>
          <p:nvPr/>
        </p:nvSpPr>
        <p:spPr>
          <a:xfrm>
            <a:off x="5252898" y="1515581"/>
            <a:ext cx="911249" cy="335979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latin typeface="Calibri" panose="020F0502020204030204"/>
              </a:rPr>
              <a:t>MEC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: Single Corner Snipped 27">
            <a:extLst>
              <a:ext uri="{FF2B5EF4-FFF2-40B4-BE49-F238E27FC236}">
                <a16:creationId xmlns:a16="http://schemas.microsoft.com/office/drawing/2014/main" id="{F0A034DB-3243-1D96-C301-40A54FF920DC}"/>
              </a:ext>
            </a:extLst>
          </p:cNvPr>
          <p:cNvSpPr/>
          <p:nvPr/>
        </p:nvSpPr>
        <p:spPr>
          <a:xfrm>
            <a:off x="1241697" y="2835841"/>
            <a:ext cx="911249" cy="335979"/>
          </a:xfrm>
          <a:prstGeom prst="snip1Rect">
            <a:avLst/>
          </a:prstGeom>
          <a:solidFill>
            <a:schemeClr val="bg1"/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</a:t>
            </a:r>
          </a:p>
        </p:txBody>
      </p:sp>
      <p:sp>
        <p:nvSpPr>
          <p:cNvPr id="29" name="Rectangle: Single Corner Snipped 28">
            <a:extLst>
              <a:ext uri="{FF2B5EF4-FFF2-40B4-BE49-F238E27FC236}">
                <a16:creationId xmlns:a16="http://schemas.microsoft.com/office/drawing/2014/main" id="{8D7B3ED4-6339-C47A-059E-A864CA49EDAC}"/>
              </a:ext>
            </a:extLst>
          </p:cNvPr>
          <p:cNvSpPr/>
          <p:nvPr/>
        </p:nvSpPr>
        <p:spPr>
          <a:xfrm>
            <a:off x="1252781" y="2336164"/>
            <a:ext cx="911249" cy="335979"/>
          </a:xfrm>
          <a:prstGeom prst="snip1Rect">
            <a:avLst/>
          </a:prstGeom>
          <a:solidFill>
            <a:schemeClr val="bg1"/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1621B4-26B4-46D3-AE41-BB8373219278}"/>
              </a:ext>
            </a:extLst>
          </p:cNvPr>
          <p:cNvCxnSpPr>
            <a:cxnSpLocks/>
          </p:cNvCxnSpPr>
          <p:nvPr/>
        </p:nvCxnSpPr>
        <p:spPr>
          <a:xfrm>
            <a:off x="332509" y="3003830"/>
            <a:ext cx="909188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A50C757-95EE-B6E8-7919-6CC0CCFD1E67}"/>
              </a:ext>
            </a:extLst>
          </p:cNvPr>
          <p:cNvCxnSpPr>
            <a:cxnSpLocks/>
          </p:cNvCxnSpPr>
          <p:nvPr/>
        </p:nvCxnSpPr>
        <p:spPr>
          <a:xfrm>
            <a:off x="2164030" y="3012472"/>
            <a:ext cx="131069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: Single Corner Snipped 37">
            <a:extLst>
              <a:ext uri="{FF2B5EF4-FFF2-40B4-BE49-F238E27FC236}">
                <a16:creationId xmlns:a16="http://schemas.microsoft.com/office/drawing/2014/main" id="{C8850FFA-811C-7A91-488B-9FA17C54DCCC}"/>
              </a:ext>
            </a:extLst>
          </p:cNvPr>
          <p:cNvSpPr/>
          <p:nvPr/>
        </p:nvSpPr>
        <p:spPr>
          <a:xfrm>
            <a:off x="318431" y="2592185"/>
            <a:ext cx="603475" cy="380320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: Single Corner Snipped 38">
            <a:extLst>
              <a:ext uri="{FF2B5EF4-FFF2-40B4-BE49-F238E27FC236}">
                <a16:creationId xmlns:a16="http://schemas.microsoft.com/office/drawing/2014/main" id="{B3FBAD72-571B-6F47-1975-27476FD983DE}"/>
              </a:ext>
            </a:extLst>
          </p:cNvPr>
          <p:cNvSpPr/>
          <p:nvPr/>
        </p:nvSpPr>
        <p:spPr>
          <a:xfrm>
            <a:off x="3033699" y="2536952"/>
            <a:ext cx="594465" cy="427098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F26152C-0B9C-E176-DED0-967E349FECAF}"/>
              </a:ext>
            </a:extLst>
          </p:cNvPr>
          <p:cNvCxnSpPr>
            <a:cxnSpLocks/>
          </p:cNvCxnSpPr>
          <p:nvPr/>
        </p:nvCxnSpPr>
        <p:spPr>
          <a:xfrm>
            <a:off x="6164994" y="2537230"/>
            <a:ext cx="131069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D231FF8-E7C4-AF86-A9F1-19F34EF8657D}"/>
              </a:ext>
            </a:extLst>
          </p:cNvPr>
          <p:cNvCxnSpPr>
            <a:cxnSpLocks/>
          </p:cNvCxnSpPr>
          <p:nvPr/>
        </p:nvCxnSpPr>
        <p:spPr>
          <a:xfrm>
            <a:off x="6164147" y="1675911"/>
            <a:ext cx="39438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8E9E121-F935-890F-DACC-B26B49EC3B15}"/>
              </a:ext>
            </a:extLst>
          </p:cNvPr>
          <p:cNvCxnSpPr>
            <a:cxnSpLocks/>
          </p:cNvCxnSpPr>
          <p:nvPr/>
        </p:nvCxnSpPr>
        <p:spPr>
          <a:xfrm>
            <a:off x="6177331" y="2142038"/>
            <a:ext cx="39438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24EEB87-A9FB-A38B-DB1F-D3232E87DF17}"/>
              </a:ext>
            </a:extLst>
          </p:cNvPr>
          <p:cNvCxnSpPr>
            <a:cxnSpLocks/>
          </p:cNvCxnSpPr>
          <p:nvPr/>
        </p:nvCxnSpPr>
        <p:spPr>
          <a:xfrm>
            <a:off x="6164147" y="2536952"/>
            <a:ext cx="39438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2094F4F-431E-0CC1-83B7-042613F07BD1}"/>
              </a:ext>
            </a:extLst>
          </p:cNvPr>
          <p:cNvCxnSpPr>
            <a:cxnSpLocks/>
          </p:cNvCxnSpPr>
          <p:nvPr/>
        </p:nvCxnSpPr>
        <p:spPr>
          <a:xfrm>
            <a:off x="6558527" y="1661728"/>
            <a:ext cx="0" cy="871747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2363A67A-61C9-1EAB-15D8-00A21CC8AF7E}"/>
              </a:ext>
            </a:extLst>
          </p:cNvPr>
          <p:cNvSpPr/>
          <p:nvPr/>
        </p:nvSpPr>
        <p:spPr>
          <a:xfrm>
            <a:off x="8750966" y="1225576"/>
            <a:ext cx="1845599" cy="2470585"/>
          </a:xfrm>
          <a:prstGeom prst="roundRect">
            <a:avLst/>
          </a:prstGeom>
          <a:solidFill>
            <a:srgbClr val="002060"/>
          </a:solidFill>
          <a:ln w="127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0" name="Content Placeholder 3" descr="Satellite with solid fill">
            <a:extLst>
              <a:ext uri="{FF2B5EF4-FFF2-40B4-BE49-F238E27FC236}">
                <a16:creationId xmlns:a16="http://schemas.microsoft.com/office/drawing/2014/main" id="{6D568168-5A88-BBCC-0E40-63D38FC9E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027970" y="3171820"/>
            <a:ext cx="475436" cy="514359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16EE7913-AC3A-99FC-23E5-DA978C2E9A12}"/>
              </a:ext>
            </a:extLst>
          </p:cNvPr>
          <p:cNvSpPr txBox="1"/>
          <p:nvPr/>
        </p:nvSpPr>
        <p:spPr>
          <a:xfrm>
            <a:off x="8896561" y="3277528"/>
            <a:ext cx="10382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Agency FB" panose="020B0503020202020204" pitchFamily="34" charset="0"/>
              </a:rPr>
              <a:t>eNB</a:t>
            </a:r>
            <a:endParaRPr lang="en-US" sz="110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62" name="Rectangle: Single Corner Snipped 61">
            <a:extLst>
              <a:ext uri="{FF2B5EF4-FFF2-40B4-BE49-F238E27FC236}">
                <a16:creationId xmlns:a16="http://schemas.microsoft.com/office/drawing/2014/main" id="{B7F79287-2913-3F05-03B8-A1EAD6261D90}"/>
              </a:ext>
            </a:extLst>
          </p:cNvPr>
          <p:cNvSpPr/>
          <p:nvPr/>
        </p:nvSpPr>
        <p:spPr>
          <a:xfrm>
            <a:off x="8960060" y="2782345"/>
            <a:ext cx="911249" cy="335979"/>
          </a:xfrm>
          <a:prstGeom prst="snip1Rect">
            <a:avLst/>
          </a:prstGeom>
          <a:solidFill>
            <a:schemeClr val="bg1"/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2EE94CF-A54A-27B3-BA54-BEFD27A4FDFD}"/>
              </a:ext>
            </a:extLst>
          </p:cNvPr>
          <p:cNvCxnSpPr>
            <a:cxnSpLocks/>
          </p:cNvCxnSpPr>
          <p:nvPr/>
        </p:nvCxnSpPr>
        <p:spPr>
          <a:xfrm>
            <a:off x="9897322" y="3015403"/>
            <a:ext cx="131069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: Single Corner Snipped 66">
            <a:extLst>
              <a:ext uri="{FF2B5EF4-FFF2-40B4-BE49-F238E27FC236}">
                <a16:creationId xmlns:a16="http://schemas.microsoft.com/office/drawing/2014/main" id="{F8A0D23D-D027-DE69-92EB-5BB5DA6A5418}"/>
              </a:ext>
            </a:extLst>
          </p:cNvPr>
          <p:cNvSpPr/>
          <p:nvPr/>
        </p:nvSpPr>
        <p:spPr>
          <a:xfrm>
            <a:off x="10766991" y="2539883"/>
            <a:ext cx="594465" cy="427098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S1</a:t>
            </a:r>
          </a:p>
        </p:txBody>
      </p:sp>
      <p:sp>
        <p:nvSpPr>
          <p:cNvPr id="72" name="Rectangle: Single Corner Snipped 71">
            <a:extLst>
              <a:ext uri="{FF2B5EF4-FFF2-40B4-BE49-F238E27FC236}">
                <a16:creationId xmlns:a16="http://schemas.microsoft.com/office/drawing/2014/main" id="{E41940DD-8FD6-F4EE-B20C-8F7C3C6DDC52}"/>
              </a:ext>
            </a:extLst>
          </p:cNvPr>
          <p:cNvSpPr/>
          <p:nvPr/>
        </p:nvSpPr>
        <p:spPr>
          <a:xfrm>
            <a:off x="7322350" y="2041291"/>
            <a:ext cx="594465" cy="427098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latin typeface="Calibri" panose="020F0502020204030204"/>
              </a:rPr>
              <a:t>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5F8655-3E2A-96A9-4F44-BDAEED144799}"/>
              </a:ext>
            </a:extLst>
          </p:cNvPr>
          <p:cNvSpPr txBox="1"/>
          <p:nvPr/>
        </p:nvSpPr>
        <p:spPr>
          <a:xfrm>
            <a:off x="9601862" y="213133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  <p:sp>
        <p:nvSpPr>
          <p:cNvPr id="9" name="Rectangle: Single Corner Snipped 8">
            <a:extLst>
              <a:ext uri="{FF2B5EF4-FFF2-40B4-BE49-F238E27FC236}">
                <a16:creationId xmlns:a16="http://schemas.microsoft.com/office/drawing/2014/main" id="{F211A2B1-6280-5DCA-BC92-914A3177C62E}"/>
              </a:ext>
            </a:extLst>
          </p:cNvPr>
          <p:cNvSpPr/>
          <p:nvPr/>
        </p:nvSpPr>
        <p:spPr>
          <a:xfrm>
            <a:off x="1262568" y="1867779"/>
            <a:ext cx="911249" cy="335979"/>
          </a:xfrm>
          <a:prstGeom prst="snip1Rect">
            <a:avLst/>
          </a:prstGeom>
          <a:solidFill>
            <a:schemeClr val="bg1"/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8436951-F494-0A04-1286-34DCCCC3C9FF}"/>
              </a:ext>
            </a:extLst>
          </p:cNvPr>
          <p:cNvCxnSpPr>
            <a:cxnSpLocks/>
          </p:cNvCxnSpPr>
          <p:nvPr/>
        </p:nvCxnSpPr>
        <p:spPr>
          <a:xfrm>
            <a:off x="359074" y="2057272"/>
            <a:ext cx="909188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7A21D075-9A7D-2E16-A0E1-58E14DA45795}"/>
              </a:ext>
            </a:extLst>
          </p:cNvPr>
          <p:cNvSpPr/>
          <p:nvPr/>
        </p:nvSpPr>
        <p:spPr>
          <a:xfrm>
            <a:off x="344996" y="1645627"/>
            <a:ext cx="603475" cy="380320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Uu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1E6058-C6BD-3D44-695E-735BEBCA5202}"/>
              </a:ext>
            </a:extLst>
          </p:cNvPr>
          <p:cNvCxnSpPr>
            <a:cxnSpLocks/>
          </p:cNvCxnSpPr>
          <p:nvPr/>
        </p:nvCxnSpPr>
        <p:spPr>
          <a:xfrm>
            <a:off x="4353632" y="2947903"/>
            <a:ext cx="909188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F9D8CCE3-2274-BDD9-4D4E-010B6BB654CD}"/>
              </a:ext>
            </a:extLst>
          </p:cNvPr>
          <p:cNvSpPr/>
          <p:nvPr/>
        </p:nvSpPr>
        <p:spPr>
          <a:xfrm>
            <a:off x="4339554" y="2536258"/>
            <a:ext cx="603475" cy="380320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Uu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angle: Single Corner Snipped 42">
            <a:extLst>
              <a:ext uri="{FF2B5EF4-FFF2-40B4-BE49-F238E27FC236}">
                <a16:creationId xmlns:a16="http://schemas.microsoft.com/office/drawing/2014/main" id="{47E3DE0A-897D-1FE2-AAAA-F53ABA477B98}"/>
              </a:ext>
            </a:extLst>
          </p:cNvPr>
          <p:cNvSpPr/>
          <p:nvPr/>
        </p:nvSpPr>
        <p:spPr>
          <a:xfrm>
            <a:off x="6959163" y="2044932"/>
            <a:ext cx="523818" cy="427098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F1,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E287D6-01DE-D9D9-2938-199975977033}"/>
              </a:ext>
            </a:extLst>
          </p:cNvPr>
          <p:cNvCxnSpPr>
            <a:cxnSpLocks/>
          </p:cNvCxnSpPr>
          <p:nvPr/>
        </p:nvCxnSpPr>
        <p:spPr>
          <a:xfrm>
            <a:off x="8046186" y="2940912"/>
            <a:ext cx="909188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: Single Corner Snipped 21">
            <a:extLst>
              <a:ext uri="{FF2B5EF4-FFF2-40B4-BE49-F238E27FC236}">
                <a16:creationId xmlns:a16="http://schemas.microsoft.com/office/drawing/2014/main" id="{170999B3-5625-DA1D-A2EE-4C079B08063E}"/>
              </a:ext>
            </a:extLst>
          </p:cNvPr>
          <p:cNvSpPr/>
          <p:nvPr/>
        </p:nvSpPr>
        <p:spPr>
          <a:xfrm>
            <a:off x="8032108" y="2529267"/>
            <a:ext cx="603475" cy="380320"/>
          </a:xfrm>
          <a:prstGeom prst="snip1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Uu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Single Corner Snipped 22">
            <a:extLst>
              <a:ext uri="{FF2B5EF4-FFF2-40B4-BE49-F238E27FC236}">
                <a16:creationId xmlns:a16="http://schemas.microsoft.com/office/drawing/2014/main" id="{902AA530-AAC0-B21F-2A61-72D43A19B2F3}"/>
              </a:ext>
            </a:extLst>
          </p:cNvPr>
          <p:cNvSpPr/>
          <p:nvPr/>
        </p:nvSpPr>
        <p:spPr>
          <a:xfrm>
            <a:off x="8962230" y="2269856"/>
            <a:ext cx="911249" cy="335979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2F6C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EPC</a:t>
            </a:r>
          </a:p>
        </p:txBody>
      </p:sp>
    </p:spTree>
    <p:extLst>
      <p:ext uri="{BB962C8B-B14F-4D97-AF65-F5344CB8AC3E}">
        <p14:creationId xmlns:p14="http://schemas.microsoft.com/office/powerpoint/2010/main" val="279179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833382B-1DDD-B510-FB2E-D3E284047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3GPP – R19 Workshop : NTN Beamforming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7177BA4-36EC-56FB-7B86-A3FA382878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09599" y="1072260"/>
            <a:ext cx="5324061" cy="464704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Topics that need to be addressed for NTN include:</a:t>
            </a:r>
          </a:p>
          <a:p>
            <a:r>
              <a:rPr lang="en-US" dirty="0"/>
              <a:t>Handover between beams, and cells requires careful consideration for mobility, discontinuous coverage, cell edge performance</a:t>
            </a:r>
          </a:p>
          <a:p>
            <a:r>
              <a:rPr lang="en-US" dirty="0"/>
              <a:t>BCH, PDCCH may be challenged with Link Margin. Methods that enhance downlink coverage without scarifying latency are required</a:t>
            </a:r>
          </a:p>
          <a:p>
            <a:r>
              <a:rPr lang="en-US" dirty="0"/>
              <a:t>Power efficiency of IoT NTN may need careful consideration</a:t>
            </a:r>
          </a:p>
          <a:p>
            <a:r>
              <a:rPr lang="en-US" dirty="0"/>
              <a:t>Only a single BWP is currently supported, multiple BWP’s are needed </a:t>
            </a:r>
          </a:p>
          <a:p>
            <a:r>
              <a:rPr lang="en-US" dirty="0"/>
              <a:t>Beam specific PRACH support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2B7A864-835F-2296-E75C-0167A7F1E9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7134" y="1054105"/>
            <a:ext cx="4813149" cy="427461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2D07C46-5A2D-AC35-BAF2-6FB3AFC940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NTN Beamforming is a Promising Technology for Addressing Spectral Efficiency and Coverage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74F570-50DB-DFD2-9A0B-86778F75D8ED}"/>
              </a:ext>
            </a:extLst>
          </p:cNvPr>
          <p:cNvSpPr txBox="1"/>
          <p:nvPr/>
        </p:nvSpPr>
        <p:spPr>
          <a:xfrm>
            <a:off x="9618640" y="582249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141650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CA9B2-EB78-6E73-B628-A15277DC5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082" y="453192"/>
            <a:ext cx="11005457" cy="684362"/>
          </a:xfrm>
        </p:spPr>
        <p:txBody>
          <a:bodyPr/>
          <a:lstStyle/>
          <a:p>
            <a:r>
              <a:rPr lang="en-US" sz="2800" dirty="0"/>
              <a:t>3GPP – R19 Workshop : NTN Downlink Enhancements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FDF26A-D54F-2C5E-277C-20E0476BF3F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09600" y="1341438"/>
            <a:ext cx="5470767" cy="3970097"/>
          </a:xfrm>
        </p:spPr>
        <p:txBody>
          <a:bodyPr/>
          <a:lstStyle/>
          <a:p>
            <a:r>
              <a:rPr lang="en-US" sz="2000" dirty="0"/>
              <a:t>Methods for downlink enhancements include:</a:t>
            </a:r>
          </a:p>
          <a:p>
            <a:r>
              <a:rPr lang="en-US" sz="2000" dirty="0"/>
              <a:t>Downlink Waveform (e.g. DFT-s-OFDM)</a:t>
            </a:r>
          </a:p>
          <a:p>
            <a:r>
              <a:rPr lang="en-US" sz="2000" dirty="0"/>
              <a:t>PRACH, BCH, PDCCH/PUCCH Repetition</a:t>
            </a:r>
          </a:p>
          <a:p>
            <a:r>
              <a:rPr lang="en-US" sz="2000" dirty="0"/>
              <a:t>Narrow band (~ 180 kHz – 1.4 MHz)  link discovery within BWP(s)                                 (e.g. SSS, BSS, MSG3)</a:t>
            </a:r>
          </a:p>
          <a:p>
            <a:r>
              <a:rPr lang="en-US" sz="2000" dirty="0"/>
              <a:t>Support for MIMO </a:t>
            </a:r>
            <a:r>
              <a:rPr lang="en-US" dirty="0"/>
              <a:t>(e.g. Polarization precoding)</a:t>
            </a:r>
            <a:endParaRPr lang="en-US" sz="2000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5E0B62-9FA9-1555-5863-BD0C7C00CA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Downlink Enhancements Required to Improve NTN Coverage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7E9F60-80D1-B2C3-0679-B3961150D4BB}"/>
              </a:ext>
            </a:extLst>
          </p:cNvPr>
          <p:cNvSpPr/>
          <p:nvPr/>
        </p:nvSpPr>
        <p:spPr>
          <a:xfrm>
            <a:off x="6122810" y="1536253"/>
            <a:ext cx="724039" cy="381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Source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8D4596-8168-11C2-D57B-9A48D4F8DEE4}"/>
              </a:ext>
            </a:extLst>
          </p:cNvPr>
          <p:cNvSpPr/>
          <p:nvPr/>
        </p:nvSpPr>
        <p:spPr>
          <a:xfrm>
            <a:off x="7105725" y="1545322"/>
            <a:ext cx="445257" cy="370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S/P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9FBA46-0B94-2E9E-8DCB-5E8147FE1739}"/>
              </a:ext>
            </a:extLst>
          </p:cNvPr>
          <p:cNvSpPr/>
          <p:nvPr/>
        </p:nvSpPr>
        <p:spPr>
          <a:xfrm>
            <a:off x="7799498" y="1545322"/>
            <a:ext cx="601375" cy="370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DFT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CF4D95-E45D-591D-C42F-7DF7610F34FC}"/>
              </a:ext>
            </a:extLst>
          </p:cNvPr>
          <p:cNvSpPr/>
          <p:nvPr/>
        </p:nvSpPr>
        <p:spPr>
          <a:xfrm>
            <a:off x="8670323" y="1533638"/>
            <a:ext cx="1120448" cy="370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Sub-Carrier</a:t>
            </a:r>
          </a:p>
          <a:p>
            <a:pPr algn="ctr"/>
            <a:r>
              <a:rPr lang="en-US" sz="1200" dirty="0"/>
              <a:t>Mapping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87AADB-40F0-B1CE-89A8-59DF41DDBA10}"/>
              </a:ext>
            </a:extLst>
          </p:cNvPr>
          <p:cNvSpPr/>
          <p:nvPr/>
        </p:nvSpPr>
        <p:spPr>
          <a:xfrm>
            <a:off x="10060221" y="1528939"/>
            <a:ext cx="601375" cy="370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IFFT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7AC6C2-D693-C480-4D94-9CCA9073CDD1}"/>
              </a:ext>
            </a:extLst>
          </p:cNvPr>
          <p:cNvSpPr/>
          <p:nvPr/>
        </p:nvSpPr>
        <p:spPr>
          <a:xfrm>
            <a:off x="10887866" y="1528939"/>
            <a:ext cx="601375" cy="370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CP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30DE762-5EBA-D5B4-E6AF-119EC0293442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6846849" y="1726865"/>
            <a:ext cx="258876" cy="34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AB1BD0D-F574-0BF8-733D-44FF2BB7357E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7550982" y="1730358"/>
            <a:ext cx="248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2C06802-83A0-B374-C186-A3A35A0E74C9}"/>
              </a:ext>
            </a:extLst>
          </p:cNvPr>
          <p:cNvCxnSpPr>
            <a:stCxn id="8" idx="3"/>
            <a:endCxn id="9" idx="1"/>
          </p:cNvCxnSpPr>
          <p:nvPr/>
        </p:nvCxnSpPr>
        <p:spPr>
          <a:xfrm flipV="1">
            <a:off x="8400873" y="1718674"/>
            <a:ext cx="269450" cy="11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35B0EE8-5266-2AA4-464F-2D13B7A186AC}"/>
              </a:ext>
            </a:extLst>
          </p:cNvPr>
          <p:cNvCxnSpPr>
            <a:stCxn id="9" idx="3"/>
            <a:endCxn id="10" idx="1"/>
          </p:cNvCxnSpPr>
          <p:nvPr/>
        </p:nvCxnSpPr>
        <p:spPr>
          <a:xfrm flipV="1">
            <a:off x="9790771" y="1713975"/>
            <a:ext cx="269450" cy="46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B4928DB-7671-4384-7F97-CE95F9ADFE5F}"/>
              </a:ext>
            </a:extLst>
          </p:cNvPr>
          <p:cNvCxnSpPr>
            <a:stCxn id="10" idx="3"/>
            <a:endCxn id="11" idx="1"/>
          </p:cNvCxnSpPr>
          <p:nvPr/>
        </p:nvCxnSpPr>
        <p:spPr>
          <a:xfrm>
            <a:off x="10661596" y="1713975"/>
            <a:ext cx="2262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2D1C84C-5A49-5952-E5DE-995379D87CC4}"/>
              </a:ext>
            </a:extLst>
          </p:cNvPr>
          <p:cNvSpPr txBox="1"/>
          <p:nvPr/>
        </p:nvSpPr>
        <p:spPr>
          <a:xfrm>
            <a:off x="7488666" y="2157262"/>
            <a:ext cx="2302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DFT-s-OFDM Downlink</a:t>
            </a: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18245D7B-D693-E264-691E-AFF5B4FD7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7070" y="2470354"/>
            <a:ext cx="1179871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B32D433-B7CE-3796-9206-2375894282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388629"/>
              </p:ext>
            </p:extLst>
          </p:nvPr>
        </p:nvGraphicFramePr>
        <p:xfrm>
          <a:off x="6616553" y="2859745"/>
          <a:ext cx="4572000" cy="1917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126372" imgH="2583116" progId="Visio.Drawing.15">
                  <p:embed/>
                </p:oleObj>
              </mc:Choice>
              <mc:Fallback>
                <p:oleObj r:id="rId2" imgW="6126372" imgH="2583116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6553" y="2859745"/>
                        <a:ext cx="4572000" cy="19172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85DDD7C6-5E34-2055-E8B8-43E7ED2D4500}"/>
              </a:ext>
            </a:extLst>
          </p:cNvPr>
          <p:cNvSpPr txBox="1"/>
          <p:nvPr/>
        </p:nvSpPr>
        <p:spPr>
          <a:xfrm>
            <a:off x="7560993" y="4714920"/>
            <a:ext cx="2157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SSB’s within BWP(s)</a:t>
            </a:r>
            <a:r>
              <a:rPr lang="en-US" sz="1600" baseline="30000" dirty="0"/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BF6833-9088-9086-7153-7F1C30DFEC53}"/>
              </a:ext>
            </a:extLst>
          </p:cNvPr>
          <p:cNvSpPr txBox="1"/>
          <p:nvPr/>
        </p:nvSpPr>
        <p:spPr>
          <a:xfrm>
            <a:off x="609599" y="6402071"/>
            <a:ext cx="4955203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aseline="30000" dirty="0">
                <a:effectLst/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1</a:t>
            </a:r>
            <a:r>
              <a:rPr lang="en-US" sz="1100" dirty="0">
                <a:effectLst/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R1-2009736, “Summary of … Aspects of NR-NTN“ RAN1#103e, Nov, 2020</a:t>
            </a:r>
            <a:endParaRPr lang="en-US" sz="1100" dirty="0">
              <a:effectLst/>
              <a:latin typeface="Arial" panose="020B060402020202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endParaRPr lang="en-US" sz="1800" b="1" dirty="0">
              <a:effectLst/>
              <a:latin typeface="Arial" panose="020B060402020202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EC9792-63CC-CC25-63BD-45B64E0A1D11}"/>
              </a:ext>
            </a:extLst>
          </p:cNvPr>
          <p:cNvSpPr txBox="1"/>
          <p:nvPr/>
        </p:nvSpPr>
        <p:spPr>
          <a:xfrm>
            <a:off x="9925496" y="358667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16905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C9C8A-8A40-B00A-C255-5963D5414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426" y="320113"/>
            <a:ext cx="11005457" cy="684362"/>
          </a:xfrm>
        </p:spPr>
        <p:txBody>
          <a:bodyPr/>
          <a:lstStyle/>
          <a:p>
            <a:r>
              <a:rPr lang="en-US" sz="2800" dirty="0"/>
              <a:t>3GPP – R19 Workshop : IoT/</a:t>
            </a:r>
            <a:r>
              <a:rPr lang="en-US" sz="2800" dirty="0" err="1"/>
              <a:t>eMTC</a:t>
            </a:r>
            <a:r>
              <a:rPr lang="en-US" sz="2800" dirty="0"/>
              <a:t> Enhancements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9AEB5-ABB5-A1FB-CE45-CAD7E1F060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64366" y="813732"/>
            <a:ext cx="6071993" cy="6044267"/>
          </a:xfrm>
        </p:spPr>
        <p:txBody>
          <a:bodyPr/>
          <a:lstStyle/>
          <a:p>
            <a:r>
              <a:rPr lang="en-US" dirty="0"/>
              <a:t>5GC support for IoT</a:t>
            </a:r>
          </a:p>
          <a:p>
            <a:r>
              <a:rPr lang="en-US" dirty="0"/>
              <a:t>Multi-Connectivity</a:t>
            </a:r>
          </a:p>
          <a:p>
            <a:r>
              <a:rPr lang="en-US" dirty="0"/>
              <a:t>Broadcast/Multicast (</a:t>
            </a:r>
            <a:r>
              <a:rPr lang="en-US" dirty="0" err="1"/>
              <a:t>mMTC</a:t>
            </a:r>
            <a:r>
              <a:rPr lang="en-US" dirty="0"/>
              <a:t> NTN)</a:t>
            </a:r>
          </a:p>
          <a:p>
            <a:r>
              <a:rPr lang="en-US" dirty="0"/>
              <a:t>Paging Alert Channel</a:t>
            </a:r>
          </a:p>
          <a:p>
            <a:r>
              <a:rPr lang="en-US" dirty="0"/>
              <a:t>Inter-RAT TN/NTN Operation/Mobility</a:t>
            </a:r>
          </a:p>
          <a:p>
            <a:r>
              <a:rPr lang="en-US" dirty="0"/>
              <a:t>Support for Store &amp; Forward Regenerative Payload</a:t>
            </a:r>
          </a:p>
          <a:p>
            <a:r>
              <a:rPr lang="en-US" dirty="0"/>
              <a:t>Support for </a:t>
            </a:r>
            <a:r>
              <a:rPr lang="en-US" dirty="0" err="1"/>
              <a:t>RedCap</a:t>
            </a:r>
            <a:r>
              <a:rPr lang="en-US" dirty="0"/>
              <a:t> in NTN </a:t>
            </a:r>
          </a:p>
          <a:p>
            <a:r>
              <a:rPr lang="en-US" dirty="0"/>
              <a:t>Semi-Persistent Scheduling</a:t>
            </a:r>
          </a:p>
          <a:p>
            <a:r>
              <a:rPr lang="en-US" dirty="0"/>
              <a:t>Random Ad hoc Scheduling</a:t>
            </a:r>
          </a:p>
          <a:p>
            <a:r>
              <a:rPr lang="en-US" dirty="0"/>
              <a:t>IoT FD-FDD Operation</a:t>
            </a:r>
          </a:p>
          <a:p>
            <a:r>
              <a:rPr lang="en-US" dirty="0"/>
              <a:t>IoT NTN over Beam Hopping</a:t>
            </a:r>
          </a:p>
          <a:p>
            <a:r>
              <a:rPr lang="en-US" dirty="0"/>
              <a:t>Co-existence of NR and NB-IoT</a:t>
            </a:r>
          </a:p>
        </p:txBody>
      </p:sp>
      <p:pic>
        <p:nvPicPr>
          <p:cNvPr id="8" name="Graphic 7" descr="Wireless outline">
            <a:extLst>
              <a:ext uri="{FF2B5EF4-FFF2-40B4-BE49-F238E27FC236}">
                <a16:creationId xmlns:a16="http://schemas.microsoft.com/office/drawing/2014/main" id="{5C20A177-6612-57AD-1408-6582BD07C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193097" y="3970073"/>
            <a:ext cx="314587" cy="314587"/>
          </a:xfrm>
          <a:prstGeom prst="rect">
            <a:avLst/>
          </a:prstGeom>
        </p:spPr>
      </p:pic>
      <p:pic>
        <p:nvPicPr>
          <p:cNvPr id="9" name="Graphic 8" descr="Smart Phone outline">
            <a:extLst>
              <a:ext uri="{FF2B5EF4-FFF2-40B4-BE49-F238E27FC236}">
                <a16:creationId xmlns:a16="http://schemas.microsoft.com/office/drawing/2014/main" id="{CBC26196-6FD2-882D-8565-925AB7D0F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8049" y="4272361"/>
            <a:ext cx="376766" cy="376766"/>
          </a:xfrm>
          <a:prstGeom prst="rect">
            <a:avLst/>
          </a:prstGeom>
        </p:spPr>
      </p:pic>
      <p:pic>
        <p:nvPicPr>
          <p:cNvPr id="10" name="Graphic 9" descr="Wireless outline">
            <a:extLst>
              <a:ext uri="{FF2B5EF4-FFF2-40B4-BE49-F238E27FC236}">
                <a16:creationId xmlns:a16="http://schemas.microsoft.com/office/drawing/2014/main" id="{80AF7E87-6541-CC24-AED1-5935E0DE5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42462">
            <a:off x="9111726" y="3489264"/>
            <a:ext cx="314587" cy="314587"/>
          </a:xfrm>
          <a:prstGeom prst="rect">
            <a:avLst/>
          </a:prstGeom>
        </p:spPr>
      </p:pic>
      <p:pic>
        <p:nvPicPr>
          <p:cNvPr id="11" name="Graphic 10" descr="Satellite outline">
            <a:extLst>
              <a:ext uri="{FF2B5EF4-FFF2-40B4-BE49-F238E27FC236}">
                <a16:creationId xmlns:a16="http://schemas.microsoft.com/office/drawing/2014/main" id="{5C6325F0-DF03-AA25-433C-3D4601784C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2000" y="1498377"/>
            <a:ext cx="457200" cy="45720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BF0C543-88AB-8202-8985-2CAF493EF17F}"/>
              </a:ext>
            </a:extLst>
          </p:cNvPr>
          <p:cNvCxnSpPr>
            <a:cxnSpLocks/>
          </p:cNvCxnSpPr>
          <p:nvPr/>
        </p:nvCxnSpPr>
        <p:spPr>
          <a:xfrm>
            <a:off x="8383448" y="2098215"/>
            <a:ext cx="787314" cy="1438025"/>
          </a:xfrm>
          <a:prstGeom prst="straightConnector1">
            <a:avLst/>
          </a:prstGeom>
          <a:ln w="28575">
            <a:solidFill>
              <a:srgbClr val="FFC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0257E74-453F-015E-C283-A8F5F4CF0684}"/>
              </a:ext>
            </a:extLst>
          </p:cNvPr>
          <p:cNvSpPr/>
          <p:nvPr/>
        </p:nvSpPr>
        <p:spPr>
          <a:xfrm>
            <a:off x="10429358" y="3230592"/>
            <a:ext cx="467703" cy="62129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5GNB</a:t>
            </a:r>
          </a:p>
        </p:txBody>
      </p:sp>
      <p:pic>
        <p:nvPicPr>
          <p:cNvPr id="18" name="Graphic 17" descr="Satellite dish outline">
            <a:extLst>
              <a:ext uri="{FF2B5EF4-FFF2-40B4-BE49-F238E27FC236}">
                <a16:creationId xmlns:a16="http://schemas.microsoft.com/office/drawing/2014/main" id="{F3403F20-A0D0-EC89-9CF7-EFAA0AF072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9717423" y="2889748"/>
            <a:ext cx="522202" cy="522202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C02AA4B-598C-045D-DBD1-0FDAA78B4855}"/>
              </a:ext>
            </a:extLst>
          </p:cNvPr>
          <p:cNvCxnSpPr>
            <a:cxnSpLocks/>
          </p:cNvCxnSpPr>
          <p:nvPr/>
        </p:nvCxnSpPr>
        <p:spPr>
          <a:xfrm flipH="1" flipV="1">
            <a:off x="10123125" y="3242299"/>
            <a:ext cx="325751" cy="299677"/>
          </a:xfrm>
          <a:prstGeom prst="straightConnector1">
            <a:avLst/>
          </a:prstGeom>
          <a:ln w="28575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E627852-663E-38E8-0222-8A7304196B6E}"/>
              </a:ext>
            </a:extLst>
          </p:cNvPr>
          <p:cNvCxnSpPr>
            <a:cxnSpLocks/>
            <a:endCxn id="8" idx="1"/>
          </p:cNvCxnSpPr>
          <p:nvPr/>
        </p:nvCxnSpPr>
        <p:spPr>
          <a:xfrm flipH="1">
            <a:off x="7350390" y="2034486"/>
            <a:ext cx="702944" cy="1935587"/>
          </a:xfrm>
          <a:prstGeom prst="straightConnector1">
            <a:avLst/>
          </a:prstGeom>
          <a:ln w="28575">
            <a:solidFill>
              <a:schemeClr val="accent1">
                <a:lumMod val="9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F6857A5-18C8-C468-C5DF-73AC59BE6FB4}"/>
              </a:ext>
            </a:extLst>
          </p:cNvPr>
          <p:cNvSpPr txBox="1"/>
          <p:nvPr/>
        </p:nvSpPr>
        <p:spPr>
          <a:xfrm>
            <a:off x="8322243" y="1525803"/>
            <a:ext cx="7088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5GNB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6F1B59-2DD2-3E0A-9852-E80075E040E3}"/>
              </a:ext>
            </a:extLst>
          </p:cNvPr>
          <p:cNvSpPr txBox="1"/>
          <p:nvPr/>
        </p:nvSpPr>
        <p:spPr>
          <a:xfrm>
            <a:off x="6604963" y="1512668"/>
            <a:ext cx="165967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/>
              <a:t>NTN IoT Service</a:t>
            </a:r>
          </a:p>
        </p:txBody>
      </p:sp>
      <p:pic>
        <p:nvPicPr>
          <p:cNvPr id="25" name="Graphic 24" descr="Smart Phone outline">
            <a:extLst>
              <a:ext uri="{FF2B5EF4-FFF2-40B4-BE49-F238E27FC236}">
                <a16:creationId xmlns:a16="http://schemas.microsoft.com/office/drawing/2014/main" id="{31F59405-1227-6677-0F9F-C1D1DAD88B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26649" y="4389695"/>
            <a:ext cx="376766" cy="376766"/>
          </a:xfrm>
          <a:prstGeom prst="rect">
            <a:avLst/>
          </a:prstGeom>
        </p:spPr>
      </p:pic>
      <p:pic>
        <p:nvPicPr>
          <p:cNvPr id="26" name="Graphic 25" descr="Smart Phone outline">
            <a:extLst>
              <a:ext uri="{FF2B5EF4-FFF2-40B4-BE49-F238E27FC236}">
                <a16:creationId xmlns:a16="http://schemas.microsoft.com/office/drawing/2014/main" id="{CAE1B2F8-EC4D-DCF6-A0BB-A02F8420D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04436" y="4201312"/>
            <a:ext cx="376766" cy="376766"/>
          </a:xfrm>
          <a:prstGeom prst="rect">
            <a:avLst/>
          </a:prstGeom>
        </p:spPr>
      </p:pic>
      <p:pic>
        <p:nvPicPr>
          <p:cNvPr id="29" name="Graphic 28" descr="Tractor outline">
            <a:extLst>
              <a:ext uri="{FF2B5EF4-FFF2-40B4-BE49-F238E27FC236}">
                <a16:creationId xmlns:a16="http://schemas.microsoft.com/office/drawing/2014/main" id="{6709093F-08C4-36E6-94BD-4CA5D5DF86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13518" y="3917487"/>
            <a:ext cx="914400" cy="914400"/>
          </a:xfrm>
          <a:prstGeom prst="rect">
            <a:avLst/>
          </a:prstGeom>
        </p:spPr>
      </p:pic>
      <p:pic>
        <p:nvPicPr>
          <p:cNvPr id="32" name="Graphic 31" descr="Farm scene outline">
            <a:extLst>
              <a:ext uri="{FF2B5EF4-FFF2-40B4-BE49-F238E27FC236}">
                <a16:creationId xmlns:a16="http://schemas.microsoft.com/office/drawing/2014/main" id="{752B79DE-5878-5893-C0B3-A14F04B8E50F}"/>
              </a:ext>
            </a:extLst>
          </p:cNvPr>
          <p:cNvPicPr>
            <a:picLocks noChangeAspect="1"/>
          </p:cNvPicPr>
          <p:nvPr/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064124" y="3681359"/>
            <a:ext cx="914400" cy="914400"/>
          </a:xfrm>
          <a:prstGeom prst="rect">
            <a:avLst/>
          </a:prstGeom>
        </p:spPr>
      </p:pic>
      <p:pic>
        <p:nvPicPr>
          <p:cNvPr id="33" name="Graphic 32" descr="Tractor outline">
            <a:extLst>
              <a:ext uri="{FF2B5EF4-FFF2-40B4-BE49-F238E27FC236}">
                <a16:creationId xmlns:a16="http://schemas.microsoft.com/office/drawing/2014/main" id="{626A28DF-46E4-6404-8619-C796CF3875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00096" y="3917487"/>
            <a:ext cx="914400" cy="914400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20A7D03-34D0-8D52-D219-00A00A746197}"/>
              </a:ext>
            </a:extLst>
          </p:cNvPr>
          <p:cNvCxnSpPr>
            <a:cxnSpLocks/>
          </p:cNvCxnSpPr>
          <p:nvPr/>
        </p:nvCxnSpPr>
        <p:spPr>
          <a:xfrm>
            <a:off x="8582088" y="1991641"/>
            <a:ext cx="1092852" cy="91533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59215E1-074F-5370-BCF1-6297714B8A65}"/>
              </a:ext>
            </a:extLst>
          </p:cNvPr>
          <p:cNvSpPr txBox="1"/>
          <p:nvPr/>
        </p:nvSpPr>
        <p:spPr>
          <a:xfrm>
            <a:off x="9618640" y="372524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62861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8FA272-B24B-0151-B08C-00A492A2B62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471853" y="1326356"/>
            <a:ext cx="7505700" cy="42052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Integrated Access and Backhaul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Advanced Waveform for K Band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Enhanced HARQ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Dual Steer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GNSS Independent Operation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High Power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D4584-1A90-9198-AE06-969081CAA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3GPP – R19 Workshop : Other topics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35EBFC-88F7-F0FB-0142-1E4E39E15B95}"/>
              </a:ext>
            </a:extLst>
          </p:cNvPr>
          <p:cNvSpPr txBox="1"/>
          <p:nvPr/>
        </p:nvSpPr>
        <p:spPr>
          <a:xfrm>
            <a:off x="9618640" y="582249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1534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1CC604-5A4D-54B6-6FAB-512CA6F306C2}"/>
              </a:ext>
            </a:extLst>
          </p:cNvPr>
          <p:cNvSpPr txBox="1"/>
          <p:nvPr/>
        </p:nvSpPr>
        <p:spPr>
          <a:xfrm>
            <a:off x="9618640" y="582249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RWS-230046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8435548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0">
      <a:dk1>
        <a:srgbClr val="000000"/>
      </a:dk1>
      <a:lt1>
        <a:srgbClr val="FFFFFF"/>
      </a:lt1>
      <a:dk2>
        <a:srgbClr val="414042"/>
      </a:dk2>
      <a:lt2>
        <a:srgbClr val="F7F8F9"/>
      </a:lt2>
      <a:accent1>
        <a:srgbClr val="002F6C"/>
      </a:accent1>
      <a:accent2>
        <a:srgbClr val="00809E"/>
      </a:accent2>
      <a:accent3>
        <a:srgbClr val="00968F"/>
      </a:accent3>
      <a:accent4>
        <a:srgbClr val="F7D117"/>
      </a:accent4>
      <a:accent5>
        <a:srgbClr val="64B3E8"/>
      </a:accent5>
      <a:accent6>
        <a:srgbClr val="A4899F"/>
      </a:accent6>
      <a:hlink>
        <a:srgbClr val="0563C1"/>
      </a:hlink>
      <a:folHlink>
        <a:srgbClr val="A4899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ckheed Martin PowerPoint_2018_Blue-Title2" id="{FF18C928-1474-A540-8A09-1C36D92B1F60}" vid="{5E11714D-AF48-9E40-8241-CE818B50FA06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2022-Lockheed-Martin-PowerPoint</Template>
  <TotalTime>14887</TotalTime>
  <Words>483</Words>
  <Application>Microsoft Office PowerPoint</Application>
  <PresentationFormat>Widescreen</PresentationFormat>
  <Paragraphs>115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Agency FB</vt:lpstr>
      <vt:lpstr>Arial</vt:lpstr>
      <vt:lpstr>Arial Nova Cond</vt:lpstr>
      <vt:lpstr>Calibri</vt:lpstr>
      <vt:lpstr>Calibri Light</vt:lpstr>
      <vt:lpstr>Symbol</vt:lpstr>
      <vt:lpstr>1_Office Theme</vt:lpstr>
      <vt:lpstr>Custom Design</vt:lpstr>
      <vt:lpstr>Visio.Drawing.15</vt:lpstr>
      <vt:lpstr>PowerPoint Presentation</vt:lpstr>
      <vt:lpstr>3GPP – R19 Workshop : NTN Topics  </vt:lpstr>
      <vt:lpstr>3GPP – R19 Workshop : Regenerative Payload</vt:lpstr>
      <vt:lpstr>3GPP – R19 Workshop : NTN Beamforming</vt:lpstr>
      <vt:lpstr>3GPP – R19 Workshop : NTN Downlink Enhancements</vt:lpstr>
      <vt:lpstr>3GPP – R19 Workshop : IoT/eMTC Enhancements </vt:lpstr>
      <vt:lpstr>3GPP – R19 Workshop : Other topics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Chandratre, Prasad (US)</dc:creator>
  <cp:keywords>Unrestricted</cp:keywords>
  <cp:lastModifiedBy>Olesen, Robert L (US)</cp:lastModifiedBy>
  <cp:revision>189</cp:revision>
  <dcterms:created xsi:type="dcterms:W3CDTF">2023-04-06T12:35:37Z</dcterms:created>
  <dcterms:modified xsi:type="dcterms:W3CDTF">2023-05-31T14:08:46Z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9511b8cd-ef87-41ed-853d-c0cf44dcd967</vt:lpwstr>
  </property>
  <property fmtid="{D5CDD505-2E9C-101B-9397-08002B2CF9AE}" pid="3" name="LABEL">
    <vt:lpwstr>S</vt:lpwstr>
  </property>
  <property fmtid="{D5CDD505-2E9C-101B-9397-08002B2CF9AE}" pid="4" name="L1">
    <vt:lpwstr>C-ALL</vt:lpwstr>
  </property>
  <property fmtid="{D5CDD505-2E9C-101B-9397-08002B2CF9AE}" pid="5" name="L2">
    <vt:lpwstr>C-CS</vt:lpwstr>
  </property>
  <property fmtid="{D5CDD505-2E9C-101B-9397-08002B2CF9AE}" pid="6" name="L3">
    <vt:lpwstr>C-AD-AMB</vt:lpwstr>
  </property>
  <property fmtid="{D5CDD505-2E9C-101B-9397-08002B2CF9AE}" pid="7" name="CCAV">
    <vt:lpwstr/>
  </property>
  <property fmtid="{D5CDD505-2E9C-101B-9397-08002B2CF9AE}" pid="8" name="Visual">
    <vt:lpwstr>0</vt:lpwstr>
  </property>
  <property fmtid="{D5CDD505-2E9C-101B-9397-08002B2CF9AE}" pid="9" name="LM SIP Document Sensitivity">
    <vt:lpwstr/>
  </property>
  <property fmtid="{D5CDD505-2E9C-101B-9397-08002B2CF9AE}" pid="10" name="Document Author">
    <vt:lpwstr>US\e413125</vt:lpwstr>
  </property>
  <property fmtid="{D5CDD505-2E9C-101B-9397-08002B2CF9AE}" pid="11" name="Document Sensitivity">
    <vt:lpwstr>1</vt:lpwstr>
  </property>
  <property fmtid="{D5CDD505-2E9C-101B-9397-08002B2CF9AE}" pid="12" name="ThirdParty">
    <vt:lpwstr/>
  </property>
  <property fmtid="{D5CDD505-2E9C-101B-9397-08002B2CF9AE}" pid="13" name="OCI Restriction">
    <vt:bool>false</vt:bool>
  </property>
  <property fmtid="{D5CDD505-2E9C-101B-9397-08002B2CF9AE}" pid="14" name="OCI Additional Info">
    <vt:lpwstr/>
  </property>
  <property fmtid="{D5CDD505-2E9C-101B-9397-08002B2CF9AE}" pid="15" name="Allow Header Overwrite">
    <vt:bool>true</vt:bool>
  </property>
  <property fmtid="{D5CDD505-2E9C-101B-9397-08002B2CF9AE}" pid="16" name="Allow Footer Overwrite">
    <vt:bool>true</vt:bool>
  </property>
  <property fmtid="{D5CDD505-2E9C-101B-9397-08002B2CF9AE}" pid="17" name="Multiple Selected">
    <vt:lpwstr>-1</vt:lpwstr>
  </property>
  <property fmtid="{D5CDD505-2E9C-101B-9397-08002B2CF9AE}" pid="18" name="SIPLongWording">
    <vt:lpwstr>_x000d_
_x000d_
</vt:lpwstr>
  </property>
  <property fmtid="{D5CDD505-2E9C-101B-9397-08002B2CF9AE}" pid="19" name="ExpCountry">
    <vt:lpwstr/>
  </property>
  <property fmtid="{D5CDD505-2E9C-101B-9397-08002B2CF9AE}" pid="20" name="TextBoxAndDropdownValues">
    <vt:lpwstr/>
  </property>
  <property fmtid="{D5CDD505-2E9C-101B-9397-08002B2CF9AE}" pid="21" name="SecurityClassification">
    <vt:lpwstr/>
  </property>
</Properties>
</file>