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0" r:id="rId2"/>
  </p:sldMasterIdLst>
  <p:notesMasterIdLst>
    <p:notesMasterId r:id="rId13"/>
  </p:notesMasterIdLst>
  <p:handoutMasterIdLst>
    <p:handoutMasterId r:id="rId14"/>
  </p:handoutMasterIdLst>
  <p:sldIdLst>
    <p:sldId id="256" r:id="rId3"/>
    <p:sldId id="360" r:id="rId4"/>
    <p:sldId id="361" r:id="rId5"/>
    <p:sldId id="357" r:id="rId6"/>
    <p:sldId id="358" r:id="rId7"/>
    <p:sldId id="364" r:id="rId8"/>
    <p:sldId id="370" r:id="rId9"/>
    <p:sldId id="363" r:id="rId10"/>
    <p:sldId id="362" r:id="rId11"/>
    <p:sldId id="104265260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601AA23-C936-2D30-769D-0CC350D002A9}" name="Chandratre, Prasad (US)" initials="CP(" userId="Chandratre, Prasad (US)" providerId="None"/>
  <p188:author id="{6A7CE785-FF09-9D3F-E230-DBC2FE4D88E3}" name="Das, Shashikala H (US)" initials="DSH(" userId="Das, Shashikala H (US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31" autoAdjust="0"/>
    <p:restoredTop sz="94660"/>
  </p:normalViewPr>
  <p:slideViewPr>
    <p:cSldViewPr snapToGrid="0">
      <p:cViewPr varScale="1">
        <p:scale>
          <a:sx n="51" d="100"/>
          <a:sy n="51" d="100"/>
        </p:scale>
        <p:origin x="108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8/10/relationships/authors" Target="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26DA953-4922-8E3D-1983-88A824C4A9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745B52-EA14-EB6A-1C2A-560824F0BE7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2FCF3-74BB-4FAD-8571-9584105BF2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F080AC-2BA5-AAFE-5E47-51E8C342B7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5AD12-034F-080C-80AC-890BBB9795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0EE8B-8C86-4E1F-99BF-BE343A173D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83027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E0FB0-E970-426D-9898-12AA9F5A6A06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34C3B-FB86-46DF-9F9F-3D0827B8BB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252889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34C3B-FB86-46DF-9F9F-3D0827B8BB9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77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ue 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91FA71E-0212-4DBE-A395-9FE7E0C98054}"/>
              </a:ext>
            </a:extLst>
          </p:cNvPr>
          <p:cNvSpPr/>
          <p:nvPr/>
        </p:nvSpPr>
        <p:spPr>
          <a:xfrm>
            <a:off x="-1" y="-54243"/>
            <a:ext cx="12192001" cy="4803982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6617D5-B90F-45FD-B3DA-A0A816BE6062}"/>
              </a:ext>
            </a:extLst>
          </p:cNvPr>
          <p:cNvSpPr/>
          <p:nvPr/>
        </p:nvSpPr>
        <p:spPr>
          <a:xfrm>
            <a:off x="0" y="4661453"/>
            <a:ext cx="12191999" cy="21965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399F38E9-0B99-4D1D-B88F-6FAB4BE286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68" y="4990191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rgbClr val="003478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18D4118-BF90-462F-9D5A-CEE417B46C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968" y="5493495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800" b="0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Presentation Subtitle (Optional)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F0D77D0A-1632-4CDC-A4D3-915F3444BD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9968" y="6068095"/>
            <a:ext cx="3104322" cy="286739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200" b="1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Name, Full Title</a:t>
            </a:r>
          </a:p>
        </p:txBody>
      </p:sp>
      <p:sp>
        <p:nvSpPr>
          <p:cNvPr id="6" name="Text Placeholder 22">
            <a:extLst>
              <a:ext uri="{FF2B5EF4-FFF2-40B4-BE49-F238E27FC236}">
                <a16:creationId xmlns:a16="http://schemas.microsoft.com/office/drawing/2014/main" id="{EC51FD09-7A7E-68BC-55B2-2AA99FDC3A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0079" y="2743200"/>
            <a:ext cx="8937553" cy="8811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4000" b="1" kern="1200" dirty="0" smtClean="0">
                <a:solidFill>
                  <a:schemeClr val="bg1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Title Slide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1AC76D-6CDF-4CA7-F62C-39F36B29F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968" y="5349240"/>
            <a:ext cx="2761488" cy="41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45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  <p15:guide id="2" pos="3840">
          <p15:clr>
            <a:srgbClr val="FBAE40"/>
          </p15:clr>
        </p15:guide>
        <p15:guide id="3" pos="2568">
          <p15:clr>
            <a:srgbClr val="FBAE40"/>
          </p15:clr>
        </p15:guide>
        <p15:guide id="4" pos="5112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34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9469F77-D9CE-43A9-9C6F-5AAA6A3F0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3429001"/>
            <a:ext cx="12192000" cy="3429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10863943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B956E94C-9969-4AB2-8117-F619D597A2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598" y="4798258"/>
            <a:ext cx="2999232" cy="8239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18F9C99-6215-4A1B-BF56-662E2AB3DC9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78624" y="4798258"/>
            <a:ext cx="2998301" cy="8239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3210C54A-DD08-4364-8254-1321A8844AB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459252" y="4798258"/>
            <a:ext cx="2998301" cy="8239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FBEC01-9F7C-4B40-BB53-7CA71DF23C7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09598" y="1550504"/>
            <a:ext cx="2999232" cy="29618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72BC0D6B-8A30-40EF-AB45-BA0C194FDCF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578624" y="1550504"/>
            <a:ext cx="2998301" cy="29618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8957662E-BFCE-48F9-862F-DF8DE0A7D64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459252" y="1553128"/>
            <a:ext cx="2998301" cy="29618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E5BDAE9-2EE5-417A-9702-2126C0F04950}"/>
              </a:ext>
            </a:extLst>
          </p:cNvPr>
          <p:cNvSpPr/>
          <p:nvPr/>
        </p:nvSpPr>
        <p:spPr>
          <a:xfrm>
            <a:off x="609599" y="5803184"/>
            <a:ext cx="2999232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CFACE2B-855B-4182-8D2E-A51A7C6753C7}"/>
              </a:ext>
            </a:extLst>
          </p:cNvPr>
          <p:cNvSpPr/>
          <p:nvPr/>
        </p:nvSpPr>
        <p:spPr>
          <a:xfrm>
            <a:off x="4578624" y="5803184"/>
            <a:ext cx="2999232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1DF8AB8-AA0C-4401-B96D-6646282EAFA9}"/>
              </a:ext>
            </a:extLst>
          </p:cNvPr>
          <p:cNvSpPr/>
          <p:nvPr/>
        </p:nvSpPr>
        <p:spPr>
          <a:xfrm>
            <a:off x="8459252" y="5803184"/>
            <a:ext cx="2999232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EC4113-64BB-2281-3CD4-188D84A29053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35EEB2D-E691-70BC-405E-529B61FB5755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ADFE6E8-F7C0-F27C-A31C-71D19B73CF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2F1BEB7-1812-206D-55CA-CAB3EA07CB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270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10983686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B956E94C-9969-4AB2-8117-F619D597A2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5302002"/>
            <a:ext cx="2998301" cy="38002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hart Placeholder 8">
            <a:extLst>
              <a:ext uri="{FF2B5EF4-FFF2-40B4-BE49-F238E27FC236}">
                <a16:creationId xmlns:a16="http://schemas.microsoft.com/office/drawing/2014/main" id="{AB518037-F3DC-4DBC-AA07-629E5C8B49FC}"/>
              </a:ext>
            </a:extLst>
          </p:cNvPr>
          <p:cNvSpPr>
            <a:spLocks noGrp="1"/>
          </p:cNvSpPr>
          <p:nvPr>
            <p:ph type="chart" sz="quarter" idx="24"/>
          </p:nvPr>
        </p:nvSpPr>
        <p:spPr>
          <a:xfrm>
            <a:off x="609600" y="1258606"/>
            <a:ext cx="10972800" cy="393886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AD2B6C-443D-28D6-F18D-18F54A9EEC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5804362"/>
            <a:ext cx="10972800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DE8E3D-FE09-94E9-C0A5-1D128FCB7DFA}"/>
              </a:ext>
            </a:extLst>
          </p:cNvPr>
          <p:cNvSpPr txBox="1"/>
          <p:nvPr/>
        </p:nvSpPr>
        <p:spPr>
          <a:xfrm>
            <a:off x="73152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262F21B-0B63-7115-CCAE-E9756DEE50B4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A1395C7-7F75-9003-C19E-F396BCF7956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8BA3EA9-8BE2-D239-E675-953F400CD0C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9393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11005457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C59C980-A3D0-4EF8-9506-D402C5A6FD9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600" y="1341438"/>
            <a:ext cx="5324061" cy="3970097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800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600"/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400"/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200"/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200"/>
            </a:lvl5pPr>
            <a:lvl6pPr marL="25146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200"/>
            </a:lvl6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4CC6854-32C8-45B3-B6D3-D2E66DF7D4C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58341" y="1341437"/>
            <a:ext cx="5324061" cy="3970097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800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600"/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400"/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200"/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200"/>
            </a:lvl5pPr>
            <a:lvl6pPr marL="2514600" indent="-22860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Symbol" panose="05050102010706020507" pitchFamily="18" charset="2"/>
              <a:buChar char="-"/>
              <a:defRPr sz="1200"/>
            </a:lvl6pPr>
          </a:lstStyle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2AA9E988-1444-5E64-B3F6-5961B2D426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5719303"/>
            <a:ext cx="10972800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31FCC-A5FE-C2CF-C0F7-E0ECA558E390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AE799F3-0105-D4F5-2A10-3A2D232FE321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8888A23-E8BF-C653-E080-C03FF0267A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78BDB6B-4744-221D-65BB-5E02E22DD6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8956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21D4684-8BB0-4FE9-B1CB-B9F65E4F9DC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0" y="3429000"/>
            <a:ext cx="12192000" cy="34289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7DA89AA-3199-43A5-B716-88F9B206E89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1550504"/>
            <a:ext cx="2998300" cy="2951924"/>
          </a:xfrm>
          <a:prstGeom prst="rect">
            <a:avLst/>
          </a:prstGeom>
          <a:solidFill>
            <a:srgbClr val="003478"/>
          </a:solidFill>
        </p:spPr>
        <p:txBody>
          <a:bodyPr lIns="274320" tIns="274320" rIns="274320" bIns="36576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CB37C666-26F7-4F2C-92CE-67B0C3E52D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4671"/>
            <a:ext cx="10983686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2F6C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6E546E26-95A4-4F81-AEA4-F78B3F1908C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596851" y="1550504"/>
            <a:ext cx="2998300" cy="2951924"/>
          </a:xfrm>
          <a:prstGeom prst="rect">
            <a:avLst/>
          </a:prstGeom>
          <a:solidFill>
            <a:srgbClr val="003478"/>
          </a:solidFill>
        </p:spPr>
        <p:txBody>
          <a:bodyPr lIns="274320" tIns="274320" rIns="274320" bIns="36576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1FFA57FE-AEF6-472C-8D21-CC48F53E9B2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584102" y="1550504"/>
            <a:ext cx="2998300" cy="2951924"/>
          </a:xfrm>
          <a:prstGeom prst="rect">
            <a:avLst/>
          </a:prstGeom>
          <a:solidFill>
            <a:srgbClr val="003478"/>
          </a:solidFill>
        </p:spPr>
        <p:txBody>
          <a:bodyPr lIns="274320" tIns="274320" rIns="274320" bIns="36576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CF76341-4282-6E92-E5C4-7B19444CA503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A088008-B6B4-3C0F-C6FA-06158D9DE6C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8110EBA-7F3C-ABFE-5131-BCF5E19F04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0558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 Photo with Text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10984631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9B4C5E7-2BAE-493F-BBFD-70C9914341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60634" y="1619940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C54C5A27-7B3C-4273-A211-4F8CF1D0C8A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882808" y="1619940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C816A4C0-7387-4691-A213-8237D3C5C1F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054007" y="3531567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D43098FF-AC40-42B4-B12D-6ECFA4F0808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886120" y="3531567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3F9BCE2-3ADE-4F3D-B650-E42610BAF83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9540" y="1619940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17F0C345-FD44-4CB9-AA15-F9A7B0CA6DE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441714" y="1619940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14A06D38-ACF1-4C38-B96C-4A022CD87DC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12913" y="3531567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3E961B3A-4844-482D-8E3E-7A2D4FC9156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445026" y="3531567"/>
            <a:ext cx="1696280" cy="17494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5E71B3E1-54DA-4FBD-B4D4-E14162E1B85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273208" y="1619941"/>
            <a:ext cx="3657600" cy="3657600"/>
          </a:xfrm>
          <a:prstGeom prst="rect">
            <a:avLst/>
          </a:prstGeom>
          <a:solidFill>
            <a:srgbClr val="003478"/>
          </a:solidFill>
        </p:spPr>
        <p:txBody>
          <a:bodyPr lIns="365760" rIns="365760" anchor="ctr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C386BB78-113E-72A3-1A10-779C47F4D8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5719303"/>
            <a:ext cx="10972800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E3AE62-3C01-8F04-8AE0-E82868DB4A24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8B5D350-1A27-77BE-47AC-DCEE751C6CD0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D67B799-DF81-7A0A-01E6-67549428F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2BB3341-6060-3DCE-A3AF-B7CF17E793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4402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2">
            <a:extLst>
              <a:ext uri="{FF2B5EF4-FFF2-40B4-BE49-F238E27FC236}">
                <a16:creationId xmlns:a16="http://schemas.microsoft.com/office/drawing/2014/main" id="{673C045F-876A-487E-9097-CF25663536C5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12648" y="1331304"/>
            <a:ext cx="10962862" cy="370783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 marL="3657600" indent="0">
              <a:buNone/>
              <a:defRPr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6E007D-4A49-4350-A5D2-296D7DED61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10984633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8CA206A-CB1D-4E4E-8256-938ED74FCA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2910" y="5206735"/>
            <a:ext cx="5108023" cy="238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latin typeface="Arial" panose="020B0604020202020204" pitchFamily="34" charset="0"/>
              </a:defRPr>
            </a:lvl1pPr>
            <a:lvl2pPr marL="457200" indent="0">
              <a:buNone/>
              <a:defRPr sz="1000">
                <a:latin typeface="Arial Nova Cond" panose="020B0604020202020204" pitchFamily="34" charset="0"/>
              </a:defRPr>
            </a:lvl2pPr>
            <a:lvl3pPr marL="914400" indent="0">
              <a:buNone/>
              <a:defRPr sz="1000">
                <a:latin typeface="Arial Nova Cond" panose="020B0604020202020204" pitchFamily="34" charset="0"/>
              </a:defRPr>
            </a:lvl3pPr>
            <a:lvl4pPr marL="1371600" indent="0">
              <a:buNone/>
              <a:defRPr sz="1000">
                <a:latin typeface="Arial Nova Cond" panose="020B0604020202020204" pitchFamily="34" charset="0"/>
              </a:defRPr>
            </a:lvl4pPr>
            <a:lvl5pPr marL="1828800" indent="0">
              <a:buNone/>
              <a:defRPr sz="1000">
                <a:latin typeface="Arial Nova Cond" panose="020B0604020202020204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Footnote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04CEAC4-5E47-14AB-3A81-6C2468206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5719303"/>
            <a:ext cx="10972800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253AF9-EF5E-6A8C-1936-5C5C44F3A041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83D7B4C-A8BD-CA0A-39C7-70654FA9A900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93327F8-CE74-766B-34BA-3C89A37673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55EA6B2-31CC-7173-E4C0-1699369D1F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66412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760E2-4A59-41CF-9D25-3932C8732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2511" y="3009440"/>
            <a:ext cx="9218621" cy="650277"/>
          </a:xfrm>
          <a:prstGeom prst="rect">
            <a:avLst/>
          </a:prstGeom>
        </p:spPr>
        <p:txBody>
          <a:bodyPr/>
          <a:lstStyle>
            <a:lvl1pPr algn="ctr">
              <a:defRPr sz="3600" b="1">
                <a:solidFill>
                  <a:srgbClr val="00347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Transition Slide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7064096-BC33-4BE5-921C-3C44EFC9E5AC}"/>
              </a:ext>
            </a:extLst>
          </p:cNvPr>
          <p:cNvCxnSpPr>
            <a:cxnSpLocks/>
          </p:cNvCxnSpPr>
          <p:nvPr/>
        </p:nvCxnSpPr>
        <p:spPr>
          <a:xfrm>
            <a:off x="5406021" y="4128578"/>
            <a:ext cx="1371600" cy="0"/>
          </a:xfrm>
          <a:prstGeom prst="line">
            <a:avLst/>
          </a:prstGeom>
          <a:ln w="57150">
            <a:solidFill>
              <a:srgbClr val="0034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742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rgbClr val="0034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20CF70-981B-D172-D2B4-88B5B0BEA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824" y="2670048"/>
            <a:ext cx="8092440" cy="122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61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D7D4B-ACED-4419-6C69-FE5EF892E1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828EBE-AEF4-29D5-7080-FFB4DE6ED4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12015-3BF8-A29B-7898-C9BD60C1A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2AAAB-C996-4D25-AE0B-271A20430435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44520D-958D-5207-302E-9ACDB022D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B6BCF-FC6A-5514-33A5-81C33A3E2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9582-EAD7-4CC0-803A-4B759CECB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344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39714-0F08-DA5D-F9CE-C3DBAC381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54D58B-01E5-503F-786E-E97A4A132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6D3E7-E23C-FF25-5D43-9752A267C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2AAAB-C996-4D25-AE0B-271A20430435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0CD11D-D8A3-7D60-1FDA-BE6ECB486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32949-3A60-220E-7C62-A5007815E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D9582-EAD7-4CC0-803A-4B759CECBCA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ZoneTexte 6"/>
          <p:cNvSpPr txBox="1"/>
          <p:nvPr userDrawn="1"/>
        </p:nvSpPr>
        <p:spPr>
          <a:xfrm>
            <a:off x="2375807" y="4122964"/>
            <a:ext cx="7903029" cy="1012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8626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t Title Slide Three Imag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6617D5-B90F-45FD-B3DA-A0A816BE6062}"/>
              </a:ext>
            </a:extLst>
          </p:cNvPr>
          <p:cNvSpPr/>
          <p:nvPr/>
        </p:nvSpPr>
        <p:spPr>
          <a:xfrm>
            <a:off x="0" y="4661453"/>
            <a:ext cx="12191999" cy="21965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DDB7EFD5-F946-484D-A6C2-5B2D6182EA9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0" y="-28"/>
            <a:ext cx="4052888" cy="466148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2E7EBE47-C42F-463E-A18D-5FA034BA22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069556" y="-28"/>
            <a:ext cx="4052888" cy="466148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8328F9AF-62EA-4F6E-BF8B-65716F02AC8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139112" y="-28"/>
            <a:ext cx="4052888" cy="466148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399F38E9-0B99-4D1D-B88F-6FAB4BE286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68" y="4990191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rgbClr val="003478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18D4118-BF90-462F-9D5A-CEE417B46C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968" y="5493495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800" b="0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Presentation Subtitle (Optional)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F0D77D0A-1632-4CDC-A4D3-915F3444BD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9968" y="6068095"/>
            <a:ext cx="3104322" cy="286739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200" b="1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Name, Full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91FA71E-0212-4DBE-A395-9FE7E0C98054}"/>
              </a:ext>
            </a:extLst>
          </p:cNvPr>
          <p:cNvSpPr/>
          <p:nvPr/>
        </p:nvSpPr>
        <p:spPr>
          <a:xfrm>
            <a:off x="-1" y="4654799"/>
            <a:ext cx="12196259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3DA93E-93EF-F094-1611-027089143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968" y="5349240"/>
            <a:ext cx="2761488" cy="41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05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  <p15:guide id="2" pos="3840">
          <p15:clr>
            <a:srgbClr val="FBAE40"/>
          </p15:clr>
        </p15:guide>
        <p15:guide id="3" pos="2568">
          <p15:clr>
            <a:srgbClr val="FBAE40"/>
          </p15:clr>
        </p15:guide>
        <p15:guide id="4" pos="5112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345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32737" y="1917877"/>
            <a:ext cx="8526527" cy="302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1226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43A4D-BC62-03BF-3E53-7537C973D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B33E26-0932-40BB-08F2-923E7A90C3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CF1299-9025-27C7-1480-F4D1DE255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51B4B-546D-83C7-A0D5-47D2A451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98DA4-00BB-1D11-18EE-F4487DF81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659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8A8F2-D57D-EEC9-D237-94E71C246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C4CC0-AF88-C6BE-C61A-8DF4DCD529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7D5A8-1507-88AD-613F-4D988E4B9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29F91-A240-DBDC-6AA7-A9AF9D7DF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1FD5D3-32FE-65FF-DF37-068F7CFB3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8485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5B2B9-9792-8BE9-9202-970462926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F86E6-B293-0F44-A438-0280FE30E1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643D85-3BB3-DBC6-8CDE-16F5AA7A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DCA3BD-2A86-A290-A46D-8E2A41C09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A68BB-E60A-F2A8-76DD-EFE8BB72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4838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B458D-96D3-4608-32F2-B7066630B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43BF72-C80F-BA51-C5AB-D3BCC02E5D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1C2573-4526-6F71-FBE3-6B9E6C9F9C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2AC645-57B7-0B73-F3A1-56A1886F9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DC009D-39B9-76DB-EFC9-E6F325293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2F86F7-A382-E220-5492-943DCCEF0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229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98C0B-BCCB-AEF5-0CC8-4196B4ADD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AFB763-5712-3371-83A2-74BE3D8B10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30D864-7F89-7067-0D3A-7A3FA29CE3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C647B2-A563-AB21-EA49-976846E398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E9F0FB-DD2E-A052-CFBF-F8E832DC94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C9505B-6CA3-12E2-E855-3101EDD6B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A8256F-D6A6-9338-36DC-AC0722DF6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C67C80-5606-4D61-24F2-72624978C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6786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36863-A632-1214-7364-2020A2CD9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B825F3-981F-B0D0-FCBB-4F5142412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727050-0CF5-E5D2-0659-BE0547E74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904BD1-D55C-E01E-2A49-CA4A3B5C7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259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7ACC04-CE18-5BD6-40F4-D96388FD4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C2903A-DD1B-28D6-EE6E-6F7B1D48D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F22451-3DA6-CB5F-86AA-1424971AE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102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7B4A2-8A74-1C2D-0478-25B9099FF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0814C3-FA5A-AE80-A326-1FF30854D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1C2DB1-8575-BA2F-6533-BB2039F9B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F13DD7-16F4-52D7-78E2-B72ADB907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4B08D1-198E-5254-24A7-284BDF8C6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B3EA85-8408-2425-5669-C2FC01B55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5474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0B9D5-E4F4-20BD-903C-6CF9346E0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6AA5E7-31BC-0E10-1828-CC0AFBCF7F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7EF303-7957-A79B-C8A8-813E1C8A3E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A6BC60-C8E8-A81B-98F1-9CFBDE152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243665-5CA0-8D40-7927-24D664BB8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1B023-3E5A-2B36-E75A-9C7B100FD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34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tl Title Slide One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C6617D5-B90F-45FD-B3DA-A0A816BE6062}"/>
              </a:ext>
            </a:extLst>
          </p:cNvPr>
          <p:cNvSpPr/>
          <p:nvPr/>
        </p:nvSpPr>
        <p:spPr>
          <a:xfrm>
            <a:off x="0" y="4661453"/>
            <a:ext cx="12191999" cy="21965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DDB7EFD5-F946-484D-A6C2-5B2D6182EA9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0" y="-28"/>
            <a:ext cx="12191998" cy="466148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399F38E9-0B99-4D1D-B88F-6FAB4BE286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68" y="4990191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rgbClr val="003478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18D4118-BF90-462F-9D5A-CEE417B46C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9968" y="5493495"/>
            <a:ext cx="5803900" cy="43973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800" b="0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Presentation Subtitle (Optional)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F0D77D0A-1632-4CDC-A4D3-915F3444BD6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9968" y="6068095"/>
            <a:ext cx="3104322" cy="286739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en-US" sz="1200" b="1" kern="1200" cap="none" baseline="0" dirty="0" smtClean="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Presenter Name, Full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91FA71E-0212-4DBE-A395-9FE7E0C98054}"/>
              </a:ext>
            </a:extLst>
          </p:cNvPr>
          <p:cNvSpPr/>
          <p:nvPr/>
        </p:nvSpPr>
        <p:spPr>
          <a:xfrm>
            <a:off x="-1" y="4654799"/>
            <a:ext cx="12196259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9DD66F-5F4F-A64F-AA49-73E46708F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968" y="5349240"/>
            <a:ext cx="2761488" cy="41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156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  <p15:guide id="2" pos="3840">
          <p15:clr>
            <a:srgbClr val="FBAE40"/>
          </p15:clr>
        </p15:guide>
        <p15:guide id="3" pos="2568">
          <p15:clr>
            <a:srgbClr val="FBAE40"/>
          </p15:clr>
        </p15:guide>
        <p15:guide id="4" pos="5112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345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52AEE-140F-11CF-EF81-DE2300F07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6C6B7E-C98E-B558-82A3-39CA6287DE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23EA5A-642C-7E49-B34D-8E93C1E9D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048F29-F830-8DC8-8A96-286B1CA8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A95C66-9D62-AB2C-8B3C-8EA928DC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490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B20747-5D0C-C485-FF13-AD170542D4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0E6A02-B927-DA43-8530-672FF06C38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43A69C-E573-DC58-07AD-EFE9C8253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9CD33F-720E-3DEE-73BD-BBEAD4127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4232C-6906-C9E2-D162-28CD2180B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4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570CFE-0D40-4114-88B7-2BA43DB1F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9252" y="0"/>
            <a:ext cx="3732748" cy="6858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41C60BF-CFA2-410A-B843-9CEAFCB519F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600" y="1335024"/>
            <a:ext cx="7505700" cy="42052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800"/>
            </a:lvl1pPr>
            <a:lvl2pPr marL="45720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800"/>
            </a:lvl2pPr>
            <a:lvl3pPr marL="91440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/>
            </a:lvl3pPr>
            <a:lvl4pPr marL="137160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400"/>
            </a:lvl4pPr>
            <a:lvl5pPr marL="182880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400"/>
            </a:lvl5pPr>
            <a:lvl6pPr marL="228600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None/>
              <a:defRPr sz="1400"/>
            </a:lvl6pPr>
          </a:lstStyle>
          <a:p>
            <a:pPr lvl="0"/>
            <a:r>
              <a:rPr lang="en-US" dirty="0"/>
              <a:t>Click to edit text</a:t>
            </a:r>
          </a:p>
          <a:p>
            <a:pPr lvl="0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AF92B20-A5A6-4909-A73A-C6C85E980E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4671"/>
            <a:ext cx="6629400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2262C48F-4708-42DE-8E80-44A3B0CD34B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817055" y="2216427"/>
            <a:ext cx="2998301" cy="159026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10A8ED32-609D-7C19-DC91-9420513683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599" y="5719303"/>
            <a:ext cx="7524308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0EC690-6145-8029-9086-E6C77A2BE867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DFCAB81-8154-13EA-C04E-021F9D8F2C98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97F3881-0CD4-BBC4-DE0D-7670831C26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78C58E0-9EB4-F7CA-5A9C-5B895CC67F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79784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9469F77-D9CE-43A9-9C6F-5AAA6A3F0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9252" y="0"/>
            <a:ext cx="3732748" cy="6858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4720C3-3808-4215-B0DC-3782872EA28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600" y="1335024"/>
            <a:ext cx="7505700" cy="42052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800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/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400"/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200"/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200"/>
            </a:lvl5pPr>
            <a:lvl6pPr marL="25146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200"/>
            </a:lvl6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4671"/>
            <a:ext cx="6629400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2F6C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3210C54A-DD08-4364-8254-1321A8844AB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815825" y="2216427"/>
            <a:ext cx="2998301" cy="159026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3D48B3-C899-488E-8ADA-A4B90B205F83}"/>
              </a:ext>
            </a:extLst>
          </p:cNvPr>
          <p:cNvSpPr/>
          <p:nvPr/>
        </p:nvSpPr>
        <p:spPr>
          <a:xfrm>
            <a:off x="8815359" y="3970165"/>
            <a:ext cx="2999232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2F4A05-4C17-6B0C-4237-3C99BA56493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599" y="5719303"/>
            <a:ext cx="7524308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FD7036-DFAC-C0D0-2B4F-9F5AB7319F21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2B4B07-ED07-4D34-9055-9EC94E13AC2F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D3165D5-CC4A-79AC-0A77-539119C204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E6AB36C-0DDE-1319-20BE-D93E1A42FB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0879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xt with Support Image o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9162D26B-0852-410F-A36B-EAD531A8E2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4671"/>
            <a:ext cx="10983686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1D68753-5D2F-461F-AF48-50A66CC7DD8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" y="5719303"/>
            <a:ext cx="10972800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AC75BF9-3914-4E65-81BD-B09D23C768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600" y="1341438"/>
            <a:ext cx="5324061" cy="397009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defRPr sz="1600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400"/>
            </a:lvl2pPr>
            <a:lvl3pPr>
              <a:lnSpc>
                <a:spcPct val="100000"/>
              </a:lnSpc>
              <a:spcBef>
                <a:spcPts val="600"/>
              </a:spcBef>
              <a:defRPr sz="1200"/>
            </a:lvl3pPr>
            <a:lvl4pPr marL="16002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100"/>
            </a:lvl4pPr>
            <a:lvl5pPr>
              <a:lnSpc>
                <a:spcPct val="100000"/>
              </a:lnSpc>
              <a:spcBef>
                <a:spcPts val="600"/>
              </a:spcBef>
              <a:defRPr sz="1100"/>
            </a:lvl5pPr>
            <a:lvl6pPr marL="25146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100"/>
            </a:lvl6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34D7AB-5058-4107-958E-EF7D6E1E8288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096000" y="1189033"/>
            <a:ext cx="5486399" cy="4366941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73B6B8-C436-FC94-8BB3-4696F9F37AC1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2FC37CB-21AF-6E48-1CDD-40DCB0386010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24F8BE6-551A-55B6-B72C-82ABA7F396C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ACD6DE1-784E-8FDD-95FE-1C064459C7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5494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49469F77-D9CE-43A9-9C6F-5AAA6A3F0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59252" y="0"/>
            <a:ext cx="3732748" cy="6858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6629400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B956E94C-9969-4AB2-8117-F619D597A2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599" y="4798258"/>
            <a:ext cx="3610734" cy="5887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18F9C99-6215-4A1B-BF56-662E2AB3DC9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03961" y="4798258"/>
            <a:ext cx="3610734" cy="5887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3210C54A-DD08-4364-8254-1321A8844AB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817055" y="2216427"/>
            <a:ext cx="2998301" cy="159026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3D48B3-C899-488E-8ADA-A4B90B205F83}"/>
              </a:ext>
            </a:extLst>
          </p:cNvPr>
          <p:cNvSpPr/>
          <p:nvPr/>
        </p:nvSpPr>
        <p:spPr>
          <a:xfrm>
            <a:off x="8797177" y="3970165"/>
            <a:ext cx="3050266" cy="94939"/>
          </a:xfrm>
          <a:prstGeom prst="rect">
            <a:avLst/>
          </a:prstGeom>
          <a:solidFill>
            <a:srgbClr val="003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42C592AB-64AC-4BED-9399-369D4231D92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609599" y="1282149"/>
            <a:ext cx="3610734" cy="33295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14525D09-DF4B-465A-B4C9-783517805A75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503961" y="1282148"/>
            <a:ext cx="3610734" cy="33295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7CAF2C09-6C4F-DCFF-85A3-4CF6EC0DC19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09599" y="5719303"/>
            <a:ext cx="7524308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0AC68E-EACD-8069-F1FF-E36CB9B71FD4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72B136-9813-EAA9-D4CC-EDDD2496ED13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5EFA2D2-28D0-4A07-1BB5-A3ACB8AAF5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5E8B924-70A3-C6FA-25EB-D0B799934CA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5457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s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4720C3-3808-4215-B0DC-3782872EA28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9600" y="1335024"/>
            <a:ext cx="7505700" cy="42052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None/>
              <a:defRPr sz="1800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600"/>
            </a:lvl2pPr>
            <a:lvl3pPr>
              <a:lnSpc>
                <a:spcPct val="100000"/>
              </a:lnSpc>
              <a:spcBef>
                <a:spcPts val="600"/>
              </a:spcBef>
              <a:defRPr sz="1400"/>
            </a:lvl3pPr>
            <a:lvl4pPr marL="16002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200"/>
            </a:lvl4pPr>
            <a:lvl5pPr>
              <a:lnSpc>
                <a:spcPct val="100000"/>
              </a:lnSpc>
              <a:spcBef>
                <a:spcPts val="600"/>
              </a:spcBef>
              <a:defRPr sz="1200"/>
            </a:lvl5pPr>
            <a:lvl6pPr marL="2514600" indent="-228600">
              <a:lnSpc>
                <a:spcPct val="100000"/>
              </a:lnSpc>
              <a:spcBef>
                <a:spcPts val="600"/>
              </a:spcBef>
              <a:buFont typeface="Symbol" panose="05050102010706020507" pitchFamily="18" charset="2"/>
              <a:buChar char="-"/>
              <a:defRPr sz="1200"/>
            </a:lvl6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2648" y="504671"/>
            <a:ext cx="6629400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39A26BD1-014A-4113-86CB-7536D7778B1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459788" y="0"/>
            <a:ext cx="3732212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14C3FAA-13C8-D347-8F54-8B7489B22BD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9599" y="5719303"/>
            <a:ext cx="7524308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9DDA44-06EA-FE46-A4E7-BFE4BA2CB0A2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0776967-DA06-9B38-4E08-CC52416C6041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2949578-0E33-BC86-4767-E27400D041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B6759A7-06CF-87C2-3CF9-55999A6E251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789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s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6595D06-54FB-4096-9761-C161613AAED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459788" y="0"/>
            <a:ext cx="3732212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1A0D84-BBEA-4099-9778-A9363A2BA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504671"/>
            <a:ext cx="6629400" cy="684362"/>
          </a:xfrm>
          <a:prstGeom prst="rect">
            <a:avLst/>
          </a:prstGeom>
        </p:spPr>
        <p:txBody>
          <a:bodyPr/>
          <a:lstStyle>
            <a:lvl1pPr>
              <a:defRPr sz="2800" b="1" i="0">
                <a:solidFill>
                  <a:srgbClr val="003478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B956E94C-9969-4AB2-8117-F619D597A2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599" y="4798258"/>
            <a:ext cx="3610734" cy="5887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18F9C99-6215-4A1B-BF56-662E2AB3DC9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03961" y="4798258"/>
            <a:ext cx="3610734" cy="58875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42C592AB-64AC-4BED-9399-369D4231D92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609599" y="1470993"/>
            <a:ext cx="3610734" cy="3140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Chart Placeholder 4">
            <a:extLst>
              <a:ext uri="{FF2B5EF4-FFF2-40B4-BE49-F238E27FC236}">
                <a16:creationId xmlns:a16="http://schemas.microsoft.com/office/drawing/2014/main" id="{14525D09-DF4B-465A-B4C9-783517805A75}"/>
              </a:ext>
            </a:extLst>
          </p:cNvPr>
          <p:cNvSpPr>
            <a:spLocks noGrp="1"/>
          </p:cNvSpPr>
          <p:nvPr>
            <p:ph type="chart" sz="quarter" idx="27"/>
          </p:nvPr>
        </p:nvSpPr>
        <p:spPr>
          <a:xfrm>
            <a:off x="4503961" y="1470992"/>
            <a:ext cx="3610734" cy="3140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27D283DF-8242-C10D-B0D1-09338E9E6A1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9599" y="5559814"/>
            <a:ext cx="7524308" cy="472518"/>
          </a:xfrm>
          <a:prstGeom prst="rect">
            <a:avLst/>
          </a:prstGeom>
          <a:solidFill>
            <a:srgbClr val="003478">
              <a:alpha val="10000"/>
            </a:srgbClr>
          </a:solidFill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message here.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6151ED-F9C6-1A31-E49C-CF0C212E3649}"/>
              </a:ext>
            </a:extLst>
          </p:cNvPr>
          <p:cNvSpPr txBox="1"/>
          <p:nvPr/>
        </p:nvSpPr>
        <p:spPr>
          <a:xfrm>
            <a:off x="71253" y="6547104"/>
            <a:ext cx="3998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5264778-C0F2-4A1D-870D-8751F1230773}" type="slidenum">
              <a:rPr lang="en-US" sz="800" smtClean="0">
                <a:solidFill>
                  <a:srgbClr val="003478"/>
                </a:solidFill>
              </a:rPr>
              <a:pPr algn="ctr"/>
              <a:t>‹#›</a:t>
            </a:fld>
            <a:endParaRPr lang="en-US" sz="800" dirty="0">
              <a:solidFill>
                <a:srgbClr val="003478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7ABD29F-1CE9-43BB-ED10-8D84929E1490}"/>
              </a:ext>
            </a:extLst>
          </p:cNvPr>
          <p:cNvGrpSpPr/>
          <p:nvPr/>
        </p:nvGrpSpPr>
        <p:grpSpPr>
          <a:xfrm>
            <a:off x="9133049" y="6372686"/>
            <a:ext cx="3058950" cy="485314"/>
            <a:chOff x="9133049" y="6372686"/>
            <a:chExt cx="3058950" cy="4853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9AD2B9B-38F2-85DB-128A-663ED648E7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3049" y="6372686"/>
              <a:ext cx="3058950" cy="48531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573F9DB-B587-9A5D-CF7A-1D99D60FA5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32126" y="6439118"/>
              <a:ext cx="2039112" cy="3079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622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789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92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384">
          <p15:clr>
            <a:srgbClr val="F26B43"/>
          </p15:clr>
        </p15:guide>
        <p15:guide id="3" pos="7296">
          <p15:clr>
            <a:srgbClr val="F26B43"/>
          </p15:clr>
        </p15:guide>
        <p15:guide id="4" orient="horz" pos="360">
          <p15:clr>
            <a:srgbClr val="F26B43"/>
          </p15:clr>
        </p15:guide>
        <p15:guide id="5" orient="horz" pos="2160">
          <p15:clr>
            <a:srgbClr val="F26B43"/>
          </p15:clr>
        </p15:guide>
        <p15:guide id="6" orient="horz" pos="3912">
          <p15:clr>
            <a:srgbClr val="F26B43"/>
          </p15:clr>
        </p15:guide>
        <p15:guide id="7" orient="horz" pos="415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3579D1-39BF-DF6A-F5DA-5F7CE5510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902C70-DC84-050D-E58C-4C7F35B714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F5993-5EAC-D1AD-3513-1306DE12D6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FBB0F-0C16-420A-9B67-2B7789B7B1A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F319D6-6207-94B8-3EDC-B321DC72E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009A9-DB8F-2DE3-0D71-E3FB5B301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5DF53-78F0-4933-B1E9-EC5B5EF51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976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83D0B2-2A11-0167-27DF-C25E2B76CB4A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003925" y="6345238"/>
            <a:ext cx="184150" cy="461962"/>
          </a:xfrm>
        </p:spPr>
        <p:txBody>
          <a:bodyPr wrap="none" anchor="b" anchorCtr="1">
            <a:spAutoFit/>
          </a:bodyPr>
          <a:lstStyle/>
          <a:p>
            <a:endParaRPr lang="en-US"/>
          </a:p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8C2A25-D676-7C36-0D39-9F79587741C3}"/>
              </a:ext>
            </a:extLst>
          </p:cNvPr>
          <p:cNvSpPr txBox="1"/>
          <p:nvPr/>
        </p:nvSpPr>
        <p:spPr>
          <a:xfrm>
            <a:off x="1256441" y="2492656"/>
            <a:ext cx="9062357" cy="1809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endParaRPr lang="en-US" sz="4400" dirty="0">
              <a:latin typeface="+mj-lt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003478"/>
                </a:solidFill>
                <a:ea typeface="+mj-ea"/>
                <a:cs typeface="Arial" panose="020B0604020202020204" pitchFamily="34" charset="0"/>
              </a:rPr>
              <a:t>Regenerative NTN</a:t>
            </a: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sz="3600" b="1" dirty="0" err="1">
                <a:solidFill>
                  <a:srgbClr val="003478"/>
                </a:solidFill>
                <a:ea typeface="+mj-ea"/>
                <a:cs typeface="Arial" panose="020B0604020202020204" pitchFamily="34" charset="0"/>
              </a:rPr>
              <a:t>gNB</a:t>
            </a:r>
            <a:r>
              <a:rPr lang="en-US" sz="3600" b="1" dirty="0">
                <a:solidFill>
                  <a:srgbClr val="003478"/>
                </a:solidFill>
                <a:ea typeface="+mj-ea"/>
                <a:cs typeface="Arial" panose="020B0604020202020204" pitchFamily="34" charset="0"/>
              </a:rPr>
              <a:t> DU payload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322034-4316-60AA-CBC2-BFF3D02066F5}"/>
              </a:ext>
            </a:extLst>
          </p:cNvPr>
          <p:cNvSpPr txBox="1"/>
          <p:nvPr/>
        </p:nvSpPr>
        <p:spPr>
          <a:xfrm>
            <a:off x="609999" y="582249"/>
            <a:ext cx="1126129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2400" b="1" dirty="0"/>
              <a:t>3GPP TSG RAN Rel-19 workshop</a:t>
            </a:r>
            <a:endParaRPr lang="fr-FR" altLang="fr-FR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/>
              <a:t>June 12 - 16, 2023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Agenda: 5 (RAN1/2/3-led Rel-19 topics)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D0EF0A-B5A2-68AC-D528-E42F5FDA5871}"/>
              </a:ext>
            </a:extLst>
          </p:cNvPr>
          <p:cNvSpPr txBox="1"/>
          <p:nvPr/>
        </p:nvSpPr>
        <p:spPr>
          <a:xfrm>
            <a:off x="9618640" y="582249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0" i="0" dirty="0">
                <a:effectLst/>
                <a:latin typeface="arial" panose="020B0604020202020204" pitchFamily="34" charset="0"/>
              </a:rPr>
              <a:t>RWS-230045</a:t>
            </a:r>
            <a:endParaRPr lang="en-US" sz="16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407DFC-035A-D8A2-5544-C6F13010A2F5}"/>
              </a:ext>
            </a:extLst>
          </p:cNvPr>
          <p:cNvSpPr txBox="1"/>
          <p:nvPr/>
        </p:nvSpPr>
        <p:spPr>
          <a:xfrm>
            <a:off x="1809634" y="4534603"/>
            <a:ext cx="73277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altLang="fr-FR" b="1" dirty="0"/>
              <a:t>Source: Lockheed Martin, Airbus, Eutelsat, </a:t>
            </a:r>
            <a:r>
              <a:rPr lang="fr-FR" altLang="fr-FR" b="1" dirty="0" err="1"/>
              <a:t>OneWeb</a:t>
            </a:r>
            <a:r>
              <a:rPr lang="fr-FR" altLang="fr-FR" b="1" dirty="0"/>
              <a:t>, </a:t>
            </a:r>
            <a:r>
              <a:rPr lang="fr-FR" altLang="fr-FR" b="1" dirty="0" err="1"/>
              <a:t>Gatehouse</a:t>
            </a:r>
            <a:r>
              <a:rPr lang="fr-FR" altLang="fr-FR" b="1" dirty="0"/>
              <a:t>, </a:t>
            </a:r>
          </a:p>
          <a:p>
            <a:r>
              <a:rPr lang="fr-FR" altLang="fr-FR" b="1" dirty="0"/>
              <a:t>               </a:t>
            </a:r>
            <a:r>
              <a:rPr lang="fr-FR" altLang="fr-FR" b="1" dirty="0" err="1"/>
              <a:t>Echostar</a:t>
            </a:r>
            <a:r>
              <a:rPr lang="fr-FR" altLang="fr-FR" b="1" dirty="0"/>
              <a:t>/Hughes, Intelsat, </a:t>
            </a:r>
            <a:r>
              <a:rPr lang="en-US" b="1" dirty="0"/>
              <a:t>Sateliot</a:t>
            </a:r>
            <a:endParaRPr lang="fr-FR" altLang="fr-FR" sz="1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463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554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EE50E-9206-B6B9-2559-FA2FC751D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dirty="0"/>
              <a:t>3GPP – R19 Workshop : Regenerative NTN </a:t>
            </a:r>
            <a:br>
              <a:rPr lang="en-US" sz="4000" dirty="0"/>
            </a:br>
            <a:r>
              <a:rPr lang="en-US" sz="4000" dirty="0" err="1"/>
              <a:t>gNB</a:t>
            </a:r>
            <a:r>
              <a:rPr lang="en-US" sz="4000" dirty="0"/>
              <a:t> DU payload  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3B25EA2-3949-2784-C109-1135B6935F0C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8C5D22-2B86-0114-DD1C-70516F2AB8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2648" y="2382252"/>
            <a:ext cx="10183689" cy="1842470"/>
          </a:xfrm>
          <a:noFill/>
        </p:spPr>
        <p:txBody>
          <a:bodyPr>
            <a:normAutofit fontScale="77500" lnSpcReduction="20000"/>
          </a:bodyPr>
          <a:lstStyle/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Payload Options for the Regenerative NTN</a:t>
            </a:r>
            <a:b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Transport Layer implications, Specification Enhancements – Key Areas</a:t>
            </a:r>
            <a:b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Justification for the Specification Enhancement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s for </a:t>
            </a:r>
            <a:r>
              <a:rPr lang="en-US" sz="2400" dirty="0" err="1">
                <a:ea typeface="Calibri" panose="020F0502020204030204" pitchFamily="34" charset="0"/>
                <a:cs typeface="Times New Roman" panose="02020603050405020304" pitchFamily="18" charset="0"/>
              </a:rPr>
              <a:t>gNB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DU payload</a:t>
            </a: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2400" dirty="0"/>
              <a:t>Proposals for R19 Regenerative NTN</a:t>
            </a:r>
            <a:r>
              <a:rPr lang="en-US" sz="2400" i="1" dirty="0"/>
              <a:t> </a:t>
            </a:r>
          </a:p>
          <a:p>
            <a:pPr marL="342900" marR="0" lvl="0" indent="-3429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8A08BA-580B-6006-6570-FBA94B4B8620}"/>
              </a:ext>
            </a:extLst>
          </p:cNvPr>
          <p:cNvSpPr txBox="1"/>
          <p:nvPr/>
        </p:nvSpPr>
        <p:spPr>
          <a:xfrm>
            <a:off x="502886" y="1585587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Objectives</a:t>
            </a:r>
            <a:endParaRPr lang="en-US" sz="16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A22ADF-8CDA-41CF-79CD-5336C31AA523}"/>
              </a:ext>
            </a:extLst>
          </p:cNvPr>
          <p:cNvSpPr txBox="1"/>
          <p:nvPr/>
        </p:nvSpPr>
        <p:spPr>
          <a:xfrm>
            <a:off x="9615993" y="446742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0" i="0" dirty="0">
                <a:effectLst/>
                <a:latin typeface="arial" panose="020B0604020202020204" pitchFamily="34" charset="0"/>
              </a:rPr>
              <a:t>RWS-230045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089785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F09887-BF2C-F4B6-17D8-71B685E6DD1E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07153D-3126-3E49-40F7-1369CF2801E2}"/>
              </a:ext>
            </a:extLst>
          </p:cNvPr>
          <p:cNvSpPr txBox="1"/>
          <p:nvPr/>
        </p:nvSpPr>
        <p:spPr>
          <a:xfrm>
            <a:off x="532826" y="1455671"/>
            <a:ext cx="31201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Payload options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8F74DC-6CE9-731B-B68E-01B031710B6D}"/>
              </a:ext>
            </a:extLst>
          </p:cNvPr>
          <p:cNvSpPr txBox="1"/>
          <p:nvPr/>
        </p:nvSpPr>
        <p:spPr>
          <a:xfrm>
            <a:off x="604157" y="1876320"/>
            <a:ext cx="6256009" cy="409875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rmAutofit/>
          </a:bodyPr>
          <a:lstStyle>
            <a:lvl1pPr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600" b="1" cap="none" spc="-10" baseline="0" dirty="0">
                <a:solidFill>
                  <a:srgbClr val="00347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b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NTN Regenerative payloads the following two baseline options are possible. In this proposal considers alternatives for Option#2</a:t>
            </a:r>
          </a:p>
          <a:p>
            <a:endParaRPr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2400" dirty="0"/>
              <a:t>Option 1: Full </a:t>
            </a:r>
            <a:r>
              <a:rPr lang="en-US" sz="2400" dirty="0" err="1"/>
              <a:t>gNB</a:t>
            </a:r>
            <a:r>
              <a:rPr lang="en-US" sz="2400" dirty="0"/>
              <a:t> Payload</a:t>
            </a:r>
          </a:p>
          <a:p>
            <a:pPr lvl="1"/>
            <a:r>
              <a:rPr lang="en-US" sz="1600" dirty="0"/>
              <a:t>All logical </a:t>
            </a:r>
            <a:r>
              <a:rPr lang="en-US" sz="1600" dirty="0" err="1"/>
              <a:t>gNB</a:t>
            </a:r>
            <a:r>
              <a:rPr lang="en-US" sz="1600" dirty="0"/>
              <a:t> functions on satellite payload</a:t>
            </a:r>
          </a:p>
          <a:p>
            <a:pPr lvl="1"/>
            <a:r>
              <a:rPr lang="en-US" sz="1600" dirty="0"/>
              <a:t>UE Mobility : Inter-</a:t>
            </a:r>
            <a:r>
              <a:rPr lang="en-US" sz="1600" dirty="0" err="1"/>
              <a:t>gNB</a:t>
            </a:r>
            <a:r>
              <a:rPr lang="en-US" sz="1600" dirty="0"/>
              <a:t> (</a:t>
            </a:r>
            <a:r>
              <a:rPr lang="en-US" sz="1600" dirty="0" err="1"/>
              <a:t>gNB</a:t>
            </a:r>
            <a:r>
              <a:rPr lang="en-US" sz="1600" dirty="0"/>
              <a:t> to </a:t>
            </a:r>
            <a:r>
              <a:rPr lang="en-US" sz="1600" dirty="0" err="1"/>
              <a:t>gNB</a:t>
            </a:r>
            <a:r>
              <a:rPr lang="en-US" sz="1600" dirty="0"/>
              <a:t>) via </a:t>
            </a:r>
            <a:r>
              <a:rPr lang="en-US" sz="1600" dirty="0" err="1"/>
              <a:t>Xn</a:t>
            </a:r>
            <a:r>
              <a:rPr lang="en-US" sz="1600" dirty="0"/>
              <a:t> </a:t>
            </a:r>
          </a:p>
          <a:p>
            <a:pPr lvl="1"/>
            <a:endParaRPr lang="en-US" sz="2000" dirty="0"/>
          </a:p>
          <a:p>
            <a:r>
              <a:rPr lang="en-US" sz="2400" dirty="0"/>
              <a:t>Option 2: </a:t>
            </a:r>
            <a:r>
              <a:rPr lang="en-US" sz="2400" dirty="0" err="1"/>
              <a:t>gNB</a:t>
            </a:r>
            <a:r>
              <a:rPr lang="en-US" sz="2400" dirty="0"/>
              <a:t> DU Payload</a:t>
            </a:r>
          </a:p>
          <a:p>
            <a:pPr lvl="1"/>
            <a:r>
              <a:rPr lang="en-US" sz="1600" dirty="0"/>
              <a:t>Single DU or Multiple Distributed Units (DUs) of the </a:t>
            </a:r>
            <a:r>
              <a:rPr lang="en-US" sz="1600" dirty="0" err="1"/>
              <a:t>gNB</a:t>
            </a:r>
            <a:r>
              <a:rPr lang="en-US" sz="1600" dirty="0"/>
              <a:t> on the satellite payload(s)</a:t>
            </a:r>
          </a:p>
          <a:p>
            <a:pPr lvl="1"/>
            <a:r>
              <a:rPr lang="en-US" sz="1600" dirty="0"/>
              <a:t>Central Unit (CU) of the </a:t>
            </a:r>
            <a:r>
              <a:rPr lang="en-US" sz="1600" dirty="0" err="1"/>
              <a:t>gNB</a:t>
            </a:r>
            <a:r>
              <a:rPr lang="en-US" sz="1600" dirty="0"/>
              <a:t> on the ground</a:t>
            </a:r>
          </a:p>
          <a:p>
            <a:pPr lvl="1"/>
            <a:r>
              <a:rPr lang="en-US" sz="1600" dirty="0"/>
              <a:t>UE Mobility : Intra-</a:t>
            </a:r>
            <a:r>
              <a:rPr lang="en-US" sz="1600" dirty="0" err="1"/>
              <a:t>gNB</a:t>
            </a:r>
            <a:r>
              <a:rPr lang="en-US" sz="1600" dirty="0"/>
              <a:t> (DU-to-DU) via F1, </a:t>
            </a:r>
            <a:br>
              <a:rPr lang="en-US" sz="1600" dirty="0"/>
            </a:br>
            <a:r>
              <a:rPr lang="en-US" sz="1600" dirty="0"/>
              <a:t>Inter-</a:t>
            </a:r>
            <a:r>
              <a:rPr lang="en-US" sz="1600" dirty="0" err="1"/>
              <a:t>gNB</a:t>
            </a:r>
            <a:r>
              <a:rPr lang="en-US" sz="1600" dirty="0"/>
              <a:t> (CU-to-CU) via </a:t>
            </a:r>
            <a:r>
              <a:rPr lang="en-US" sz="1600" dirty="0" err="1"/>
              <a:t>Xn</a:t>
            </a:r>
            <a:endParaRPr lang="en-US" sz="160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8BAAC1C-B077-A7B6-E55A-05B3AA44A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826" y="367014"/>
            <a:ext cx="10983686" cy="684362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3GPP – R19 Workshop : Regenerative NTN </a:t>
            </a:r>
            <a:br>
              <a:rPr lang="en-US" sz="4000" dirty="0"/>
            </a:br>
            <a:r>
              <a:rPr lang="en-US" sz="4000" dirty="0" err="1"/>
              <a:t>gNB</a:t>
            </a:r>
            <a:r>
              <a:rPr lang="en-US" sz="4000" dirty="0"/>
              <a:t> DU payload  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1396433-9759-E4C8-7395-AB1B202E2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0276" y="2711758"/>
            <a:ext cx="5507080" cy="292372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3D01356-E17A-C53E-C2CE-18D66203DB39}"/>
              </a:ext>
            </a:extLst>
          </p:cNvPr>
          <p:cNvSpPr txBox="1"/>
          <p:nvPr/>
        </p:nvSpPr>
        <p:spPr>
          <a:xfrm>
            <a:off x="9553153" y="367014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0" i="0" dirty="0">
                <a:effectLst/>
                <a:latin typeface="arial" panose="020B0604020202020204" pitchFamily="34" charset="0"/>
              </a:rPr>
              <a:t>RWS-230045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150762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BAB26D-E569-3268-3A20-A7FBD78177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5537" y="5909096"/>
            <a:ext cx="10889926" cy="375443"/>
          </a:xfrm>
        </p:spPr>
        <p:txBody>
          <a:bodyPr/>
          <a:lstStyle/>
          <a:p>
            <a:pPr algn="l"/>
            <a:r>
              <a:rPr lang="en-US" sz="1600" dirty="0"/>
              <a:t> Key specification enhancement work areas may relate to the RAN3, including related RAN1 and RAN2 work.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1C4CB2-6A03-45B4-0329-BCF14110719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7158F7A-2DE8-E44C-73CC-4E3583F26A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54347"/>
              </p:ext>
            </p:extLst>
          </p:nvPr>
        </p:nvGraphicFramePr>
        <p:xfrm>
          <a:off x="565537" y="1427650"/>
          <a:ext cx="10889926" cy="4371571"/>
        </p:xfrm>
        <a:graphic>
          <a:graphicData uri="http://schemas.openxmlformats.org/drawingml/2006/table">
            <a:tbl>
              <a:tblPr firstRow="1" firstCol="1" bandRow="1"/>
              <a:tblGrid>
                <a:gridCol w="2549082">
                  <a:extLst>
                    <a:ext uri="{9D8B030D-6E8A-4147-A177-3AD203B41FA5}">
                      <a16:colId xmlns:a16="http://schemas.microsoft.com/office/drawing/2014/main" val="495065075"/>
                    </a:ext>
                  </a:extLst>
                </a:gridCol>
                <a:gridCol w="1053531">
                  <a:extLst>
                    <a:ext uri="{9D8B030D-6E8A-4147-A177-3AD203B41FA5}">
                      <a16:colId xmlns:a16="http://schemas.microsoft.com/office/drawing/2014/main" val="2902230624"/>
                    </a:ext>
                  </a:extLst>
                </a:gridCol>
                <a:gridCol w="3447565">
                  <a:extLst>
                    <a:ext uri="{9D8B030D-6E8A-4147-A177-3AD203B41FA5}">
                      <a16:colId xmlns:a16="http://schemas.microsoft.com/office/drawing/2014/main" val="1030774351"/>
                    </a:ext>
                  </a:extLst>
                </a:gridCol>
                <a:gridCol w="3839748">
                  <a:extLst>
                    <a:ext uri="{9D8B030D-6E8A-4147-A177-3AD203B41FA5}">
                      <a16:colId xmlns:a16="http://schemas.microsoft.com/office/drawing/2014/main" val="4283100031"/>
                    </a:ext>
                  </a:extLst>
                </a:gridCol>
              </a:tblGrid>
              <a:tr h="371145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Full </a:t>
                      </a:r>
                      <a:r>
                        <a:rPr lang="en-US" sz="1600" b="1" dirty="0" err="1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gNB</a:t>
                      </a:r>
                      <a:r>
                        <a:rPr lang="en-US" sz="1600" b="1" dirty="0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payload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gNB</a:t>
                      </a:r>
                      <a:r>
                        <a:rPr lang="en-US" sz="1600" b="1" dirty="0">
                          <a:solidFill>
                            <a:srgbClr val="E7E6E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DU payload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331073"/>
                  </a:ext>
                </a:extLst>
              </a:tr>
              <a:tr h="176262">
                <a:tc row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Key Interfaces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NR-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Uu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 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NTN Access link 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1526651"/>
                  </a:ext>
                </a:extLst>
              </a:tr>
              <a:tr h="3202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via NTN GW / Feeder link / Cross Links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On the ground / TN Transport 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05869"/>
                  </a:ext>
                </a:extLst>
              </a:tr>
              <a:tr h="3202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Xn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via ISL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On the ground / TN Transport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484100"/>
                  </a:ext>
                </a:extLst>
              </a:tr>
              <a:tr h="3202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F1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Payload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via NTN GW / Feeder link / Cross Links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4488382"/>
                  </a:ext>
                </a:extLst>
              </a:tr>
              <a:tr h="229742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E1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Payload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via NTN GW / Feeder link / Cross Links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278327"/>
                  </a:ext>
                </a:extLst>
              </a:tr>
              <a:tr h="34065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RAN Split Option in use</a:t>
                      </a:r>
                      <a:b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Option 2 </a:t>
                      </a:r>
                      <a:b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(Study </a:t>
                      </a:r>
                      <a:r>
                        <a:rPr lang="en-US" sz="1100" b="0" dirty="0"/>
                        <a:t>of alternative RAN Split Options is not precluded) </a:t>
                      </a:r>
                      <a:endParaRPr lang="en-US" sz="1400" b="0" dirty="0"/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601373"/>
                  </a:ext>
                </a:extLst>
              </a:tr>
              <a:tr h="510979">
                <a:tc row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NTN Transport Layer implications   </a:t>
                      </a:r>
                      <a:b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(ISL/Feeder link)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Connectivity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NG/</a:t>
                      </a:r>
                      <a:r>
                        <a:rPr lang="en-US" sz="14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Xn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–  Inter </a:t>
                      </a:r>
                      <a:r>
                        <a:rPr lang="en-US" sz="14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gNB</a:t>
                      </a: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Handovers involving 5GC 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F1/E1 – Intra-gNB Handovers </a:t>
                      </a:r>
                      <a:b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(Not involving 5GC on the ground).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840665"/>
                  </a:ext>
                </a:extLst>
              </a:tr>
              <a:tr h="1703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Latency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Impact on NG/Xn procedures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impact on F1/E1 procedures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60234"/>
                  </a:ext>
                </a:extLst>
              </a:tr>
              <a:tr h="3406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Bandwidth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Anticipate slightly higher Overhead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5362263"/>
                  </a:ext>
                </a:extLst>
              </a:tr>
              <a:tr h="320245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Packet Loss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 User plane, re-transmissions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F1 User plane, re-transmissions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88481"/>
                  </a:ext>
                </a:extLst>
              </a:tr>
              <a:tr h="784632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R19 -  Regenerative - NTN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Specification , Procedures Enhancements 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- Key Areas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 and </a:t>
                      </a:r>
                      <a:r>
                        <a:rPr lang="en-US" sz="14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Xn</a:t>
                      </a: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Transport Protocol Layers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Impact on  F1 and E1 Transport Protocol Layers </a:t>
                      </a:r>
                      <a:b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b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Note - Satellite ISL standardization is not required</a:t>
                      </a:r>
                      <a:endParaRPr lang="en-US" sz="1400" b="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485" marR="56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02307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2D6A2E5-105E-0B3D-EB00-92CCF13E6F42}"/>
              </a:ext>
            </a:extLst>
          </p:cNvPr>
          <p:cNvSpPr txBox="1"/>
          <p:nvPr/>
        </p:nvSpPr>
        <p:spPr>
          <a:xfrm>
            <a:off x="4299017" y="689447"/>
            <a:ext cx="49841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 dirty="0"/>
              <a:t>Specification Enhancement - Key Areas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D49E90F-E5CD-FA7D-6C5F-D2E94482D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57" y="185649"/>
            <a:ext cx="10983686" cy="684362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3GPP – R19 Workshop : Regenerative NTN </a:t>
            </a:r>
            <a:br>
              <a:rPr lang="en-US" sz="4000" dirty="0"/>
            </a:br>
            <a:r>
              <a:rPr lang="en-US" sz="4000" dirty="0" err="1"/>
              <a:t>gNB</a:t>
            </a:r>
            <a:r>
              <a:rPr lang="en-US" sz="4000" dirty="0"/>
              <a:t> DU payload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509F91-B858-34D4-41E0-BA08BA2399AC}"/>
              </a:ext>
            </a:extLst>
          </p:cNvPr>
          <p:cNvSpPr txBox="1"/>
          <p:nvPr/>
        </p:nvSpPr>
        <p:spPr>
          <a:xfrm>
            <a:off x="9382867" y="185649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0" i="0" dirty="0">
                <a:effectLst/>
                <a:latin typeface="arial" panose="020B0604020202020204" pitchFamily="34" charset="0"/>
              </a:rPr>
              <a:t>RWS-230045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615205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8C5D22-2B86-0114-DD1C-70516F2AB8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081" y="1786892"/>
            <a:ext cx="5828098" cy="4477457"/>
          </a:xfrm>
          <a:noFill/>
        </p:spPr>
        <p:txBody>
          <a:bodyPr>
            <a:normAutofit/>
          </a:bodyPr>
          <a:lstStyle/>
          <a:p>
            <a:pPr marL="0" marR="0" lvl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2060"/>
                </a:solidFill>
                <a:latin typeface="+mn-lt"/>
                <a:cs typeface="+mn-cs"/>
              </a:rPr>
              <a:t>Payload design complexity and resources: </a:t>
            </a:r>
          </a:p>
          <a:p>
            <a:pPr marL="0" indent="0" algn="l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Considering the need for FR2 band use for access links, having “centralized” / common gNB functions - on ground (i. e: CU on ground) will allow more DU (resources and capacity) on the payload. Payload power consumption will also be </a:t>
            </a:r>
          </a:p>
          <a:p>
            <a:pPr marL="0" marR="0" lvl="0" indent="0" algn="l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dirty="0">
                <a:solidFill>
                  <a:srgbClr val="002060"/>
                </a:solidFill>
                <a:latin typeface="+mn-lt"/>
                <a:cs typeface="+mn-cs"/>
              </a:rPr>
              <a:t>Interaction with 5GC, optimized signaling</a:t>
            </a:r>
            <a:r>
              <a:rPr lang="en-US" sz="1800" b="1" dirty="0">
                <a:latin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en-US" sz="1600" b="1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UE mobility scenarios, and Inter-DU handovers offer efficient User plane anchoring (less traffic forwarding to new gNB, no HO signaling towards 5G core network)* </a:t>
            </a:r>
            <a:endParaRPr lang="en-US" sz="16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dirty="0">
                <a:solidFill>
                  <a:srgbClr val="002060"/>
                </a:solidFill>
                <a:latin typeface="+mn-lt"/>
                <a:cs typeface="+mn-cs"/>
              </a:rPr>
              <a:t>Additional </a:t>
            </a:r>
            <a:r>
              <a:rPr lang="en-US" sz="1800" b="1" dirty="0" err="1">
                <a:solidFill>
                  <a:srgbClr val="002060"/>
                </a:solidFill>
                <a:latin typeface="+mn-lt"/>
                <a:cs typeface="+mn-cs"/>
              </a:rPr>
              <a:t>gNB</a:t>
            </a:r>
            <a:r>
              <a:rPr lang="en-US" sz="1800" b="1" dirty="0">
                <a:solidFill>
                  <a:srgbClr val="002060"/>
                </a:solidFill>
                <a:latin typeface="+mn-lt"/>
                <a:cs typeface="+mn-cs"/>
              </a:rPr>
              <a:t> DU advantages include:</a:t>
            </a:r>
          </a:p>
          <a:p>
            <a:pPr marL="285750" marR="0" lvl="0" indent="-28575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NR Service capability features (e.g. BWP may be DU specific)</a:t>
            </a:r>
          </a:p>
          <a:p>
            <a:pPr marL="285750" marR="0" lvl="0" indent="-28575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Flexible capacity options, like covering different device capabilities from single payload </a:t>
            </a:r>
          </a:p>
          <a:p>
            <a:pPr marL="285750" marR="0" lvl="0" indent="-28575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Configurable functional splits enables adaptation to various use cases, such as variable latency on transport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36952C4-B796-FCD7-DCD7-C369615D666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7E04D2-D42D-752E-7D1F-7E28FE300020}"/>
              </a:ext>
            </a:extLst>
          </p:cNvPr>
          <p:cNvSpPr txBox="1"/>
          <p:nvPr/>
        </p:nvSpPr>
        <p:spPr>
          <a:xfrm>
            <a:off x="399932" y="1236095"/>
            <a:ext cx="2274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Justification</a:t>
            </a:r>
            <a:r>
              <a:rPr lang="en-US" sz="2400" b="1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0A117A-54A4-4B36-2C69-929129C1F7A8}"/>
              </a:ext>
            </a:extLst>
          </p:cNvPr>
          <p:cNvSpPr txBox="1"/>
          <p:nvPr/>
        </p:nvSpPr>
        <p:spPr>
          <a:xfrm>
            <a:off x="511081" y="6442612"/>
            <a:ext cx="59066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1200" i="1" dirty="0">
                <a:latin typeface="Calibri" panose="020F0502020204030204" pitchFamily="34" charset="0"/>
                <a:cs typeface="Times New Roman" panose="02020603050405020304" pitchFamily="18" charset="0"/>
              </a:rPr>
              <a:t>When applicable (NTN service in the same country,  5gNB-CU/5GC on the ground)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FDADE6E-0747-0EA8-2FC6-454F74135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932" y="241539"/>
            <a:ext cx="10983686" cy="684362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3GPP – R19 Workshop Regenerative NTN </a:t>
            </a:r>
            <a:br>
              <a:rPr lang="en-US" sz="4000" dirty="0"/>
            </a:br>
            <a:r>
              <a:rPr lang="en-US" sz="4000" dirty="0" err="1"/>
              <a:t>gNB</a:t>
            </a:r>
            <a:r>
              <a:rPr lang="en-US" sz="4000" dirty="0"/>
              <a:t> DU payload 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D8C2BD9-4010-127D-67B9-11D8F4CA5D75}"/>
              </a:ext>
            </a:extLst>
          </p:cNvPr>
          <p:cNvSpPr txBox="1"/>
          <p:nvPr/>
        </p:nvSpPr>
        <p:spPr>
          <a:xfrm>
            <a:off x="9589224" y="301512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0" i="0" dirty="0">
                <a:effectLst/>
                <a:latin typeface="arial" panose="020B0604020202020204" pitchFamily="34" charset="0"/>
              </a:rPr>
              <a:t>RWS-230045</a:t>
            </a:r>
            <a:endParaRPr lang="en-US" sz="1600" b="1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9B2FB61-02DE-D9B4-D3B0-2338154BA543}"/>
              </a:ext>
            </a:extLst>
          </p:cNvPr>
          <p:cNvSpPr txBox="1"/>
          <p:nvPr/>
        </p:nvSpPr>
        <p:spPr>
          <a:xfrm>
            <a:off x="6417721" y="2988756"/>
            <a:ext cx="5504240" cy="435543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rmAutofit lnSpcReduction="10000"/>
          </a:bodyPr>
          <a:lstStyle>
            <a:lvl1pPr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600" b="1" cap="none" spc="-10" baseline="0" dirty="0">
                <a:solidFill>
                  <a:srgbClr val="00347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dirty="0">
                <a:ea typeface="+mn-ea"/>
              </a:rPr>
              <a:t>Support of delay sensitive services, elevated user experience compared to “transparent” NTN payloads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dirty="0">
                <a:ea typeface="+mn-ea"/>
              </a:rPr>
              <a:t>Support of delay tolerant services in areas without NTN gateways (either not deployed or temporarily not operational)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dirty="0">
                <a:ea typeface="+mn-ea"/>
              </a:rPr>
              <a:t>Enable reduced user and/or control plane latency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dirty="0">
                <a:ea typeface="+mn-ea"/>
              </a:rPr>
              <a:t>Support unicast, multicast and broadcast communications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dirty="0">
                <a:ea typeface="+mn-ea"/>
              </a:rPr>
              <a:t>Support for Dynamic Beamforming (e.g. Mobility)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dirty="0">
                <a:ea typeface="+mn-ea"/>
              </a:rPr>
              <a:t>Support of edge computing/ (light) MEC on board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600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r>
              <a:rPr lang="en-US" b="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CC2B3B-5253-CB28-A6DC-883BE7DA7D5A}"/>
              </a:ext>
            </a:extLst>
          </p:cNvPr>
          <p:cNvSpPr txBox="1"/>
          <p:nvPr/>
        </p:nvSpPr>
        <p:spPr>
          <a:xfrm>
            <a:off x="6339179" y="1862490"/>
            <a:ext cx="601086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The following benefits of a Regenerative NTN payload continue to be available with a </a:t>
            </a:r>
            <a:r>
              <a:rPr lang="en-US" b="1" dirty="0" err="1">
                <a:solidFill>
                  <a:srgbClr val="002060"/>
                </a:solidFill>
                <a:sym typeface="Wingdings" panose="05000000000000000000" pitchFamily="2" charset="2"/>
              </a:rPr>
              <a:t>gNB</a:t>
            </a:r>
            <a:r>
              <a:rPr lang="en-US" b="1" dirty="0">
                <a:solidFill>
                  <a:srgbClr val="002060"/>
                </a:solidFill>
                <a:sym typeface="Wingdings" panose="05000000000000000000" pitchFamily="2" charset="2"/>
              </a:rPr>
              <a:t> DU architecture:</a:t>
            </a:r>
          </a:p>
          <a:p>
            <a:r>
              <a:rPr lang="en-US" sz="1400" i="1" dirty="0">
                <a:solidFill>
                  <a:srgbClr val="002060"/>
                </a:solidFill>
                <a:sym typeface="Wingdings" panose="05000000000000000000" pitchFamily="2" charset="2"/>
              </a:rPr>
              <a:t>(Relative to those for a full gNB payload)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16970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8C5D22-2B86-0114-DD1C-70516F2AB8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1081" y="1890622"/>
            <a:ext cx="6064648" cy="3809726"/>
          </a:xfrm>
          <a:noFill/>
        </p:spPr>
        <p:txBody>
          <a:bodyPr>
            <a:normAutofit fontScale="92500"/>
          </a:bodyPr>
          <a:lstStyle/>
          <a:p>
            <a:pPr marL="0" marR="0" lvl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Multi Connectivity</a:t>
            </a:r>
          </a:p>
          <a:p>
            <a:pPr marL="0" marR="0" lvl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Multi NR connectivity is going play an important role with NTN service availability. It will provide a great compliment to terrestrial NR service. With </a:t>
            </a:r>
            <a:r>
              <a:rPr lang="en-US" sz="1800" dirty="0" err="1">
                <a:latin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gNB</a:t>
            </a:r>
            <a:r>
              <a:rPr lang="en-US" sz="1800" dirty="0">
                <a:latin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DU payloads, the multi connectivity usage can be realized.</a:t>
            </a:r>
          </a:p>
          <a:p>
            <a:pPr marL="0" marR="0" lvl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latin typeface="Calibri" panose="020F050202020403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latin typeface="Calibri" panose="020F050202020403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marR="0" lvl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en-U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UPF / MEC</a:t>
            </a:r>
          </a:p>
          <a:p>
            <a:pPr marL="0" marR="0" lvl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With CUPS (Control plane/User plane separation) already specified, we can host UPF on payload with </a:t>
            </a:r>
            <a:r>
              <a:rPr lang="en-US" sz="1800" dirty="0" err="1">
                <a:latin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gNB</a:t>
            </a:r>
            <a:r>
              <a:rPr lang="en-US" sz="1800" dirty="0">
                <a:latin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DU for delay sensitive, limited bandwidth MEC applications </a:t>
            </a:r>
          </a:p>
          <a:p>
            <a:pPr marL="0" marR="0" lvl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It will still allow additional UPF on ground for delay tolerant services</a:t>
            </a:r>
          </a:p>
          <a:p>
            <a:pPr marL="0" marR="0" lvl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36952C4-B796-FCD7-DCD7-C369615D666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7E04D2-D42D-752E-7D1F-7E28FE300020}"/>
              </a:ext>
            </a:extLst>
          </p:cNvPr>
          <p:cNvSpPr txBox="1"/>
          <p:nvPr/>
        </p:nvSpPr>
        <p:spPr>
          <a:xfrm>
            <a:off x="399932" y="1282262"/>
            <a:ext cx="3694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Key Use Cases </a:t>
            </a:r>
            <a:r>
              <a:rPr lang="en-US" sz="2400" b="1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0A117A-54A4-4B36-2C69-929129C1F7A8}"/>
              </a:ext>
            </a:extLst>
          </p:cNvPr>
          <p:cNvSpPr txBox="1"/>
          <p:nvPr/>
        </p:nvSpPr>
        <p:spPr>
          <a:xfrm>
            <a:off x="511081" y="6442612"/>
            <a:ext cx="59066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1200" i="1" dirty="0">
                <a:latin typeface="Calibri" panose="020F0502020204030204" pitchFamily="34" charset="0"/>
                <a:cs typeface="Times New Roman" panose="02020603050405020304" pitchFamily="18" charset="0"/>
              </a:rPr>
              <a:t>When applicable (NTN service in the same country,  5gNB-CU/5GC on the ground)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FDADE6E-0747-0EA8-2FC6-454F74135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932" y="241539"/>
            <a:ext cx="10983686" cy="684362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3GPP – R19 Workshop Regenerative NTN </a:t>
            </a:r>
            <a:br>
              <a:rPr lang="en-US" sz="4000" dirty="0"/>
            </a:br>
            <a:r>
              <a:rPr lang="en-US" sz="4000" dirty="0" err="1"/>
              <a:t>gNB</a:t>
            </a:r>
            <a:r>
              <a:rPr lang="en-US" sz="4000" dirty="0"/>
              <a:t> DU payload 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D8C2BD9-4010-127D-67B9-11D8F4CA5D75}"/>
              </a:ext>
            </a:extLst>
          </p:cNvPr>
          <p:cNvSpPr txBox="1"/>
          <p:nvPr/>
        </p:nvSpPr>
        <p:spPr>
          <a:xfrm>
            <a:off x="9589224" y="301512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0" i="0" dirty="0">
                <a:effectLst/>
                <a:latin typeface="arial" panose="020B0604020202020204" pitchFamily="34" charset="0"/>
              </a:rPr>
              <a:t>RWS-230045</a:t>
            </a:r>
            <a:endParaRPr lang="en-US" sz="16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172DC7-708E-B646-B17B-4DF0C3D64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2703" y="1636778"/>
            <a:ext cx="4240915" cy="1933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6D35E8B-82F9-6207-945E-EC26F5C915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0434" y="3861594"/>
            <a:ext cx="3943184" cy="236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375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36952C4-B796-FCD7-DCD7-C369615D666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7E04D2-D42D-752E-7D1F-7E28FE300020}"/>
              </a:ext>
            </a:extLst>
          </p:cNvPr>
          <p:cNvSpPr txBox="1"/>
          <p:nvPr/>
        </p:nvSpPr>
        <p:spPr>
          <a:xfrm>
            <a:off x="399932" y="1204282"/>
            <a:ext cx="5109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Observations</a:t>
            </a:r>
            <a:r>
              <a:rPr lang="en-US" sz="2400" b="1" dirty="0"/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FDADE6E-0747-0EA8-2FC6-454F74135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932" y="241539"/>
            <a:ext cx="10983686" cy="684362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3GPP – R19 Workshop Regenerative NTN </a:t>
            </a:r>
            <a:br>
              <a:rPr lang="en-US" sz="4000" dirty="0"/>
            </a:br>
            <a:r>
              <a:rPr lang="en-US" sz="4000" dirty="0"/>
              <a:t>gNB DU payload  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D8C2BD9-4010-127D-67B9-11D8F4CA5D75}"/>
              </a:ext>
            </a:extLst>
          </p:cNvPr>
          <p:cNvSpPr txBox="1"/>
          <p:nvPr/>
        </p:nvSpPr>
        <p:spPr>
          <a:xfrm>
            <a:off x="9589224" y="301512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0" i="0" dirty="0">
                <a:effectLst/>
                <a:latin typeface="arial" panose="020B0604020202020204" pitchFamily="34" charset="0"/>
              </a:rPr>
              <a:t>RWS-230045</a:t>
            </a:r>
            <a:endParaRPr lang="en-US" sz="16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8ACB323-7371-A608-8196-A039D969934C}"/>
              </a:ext>
            </a:extLst>
          </p:cNvPr>
          <p:cNvSpPr txBox="1">
            <a:spLocks/>
          </p:cNvSpPr>
          <p:nvPr/>
        </p:nvSpPr>
        <p:spPr>
          <a:xfrm>
            <a:off x="399932" y="1426927"/>
            <a:ext cx="10983686" cy="512956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 regenerative payload provides nearly half the </a:t>
            </a:r>
            <a:r>
              <a:rPr lang="en-US" sz="1800" dirty="0" err="1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Uu</a:t>
            </a:r>
            <a:r>
              <a:rPr lang="en-US" sz="18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RTT of a transparent payload.  This may enhance closed loop processing functions. Service latency may also be reduced where the payload supports local breakout and/or loopback</a:t>
            </a:r>
          </a:p>
          <a:p>
            <a:pPr algn="l">
              <a:lnSpc>
                <a:spcPct val="107000"/>
              </a:lnSpc>
            </a:pPr>
            <a:r>
              <a:rPr lang="en-US" sz="1800" dirty="0">
                <a:solidFill>
                  <a:schemeClr val="tx1"/>
                </a:solidFill>
                <a:highlight>
                  <a:srgbClr val="FF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l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SWAP may be orders of magnitude higher cost on the payload which encourages minimization of network functions on the payload.</a:t>
            </a:r>
          </a:p>
          <a:p>
            <a:pPr algn="l">
              <a:lnSpc>
                <a:spcPct val="107000"/>
              </a:lnSpc>
            </a:pPr>
            <a:endParaRPr lang="en-US" sz="18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Robustness of the satellite link is important which may be supported by dual/multi-connectivity. Inter-working between satellite and terrestrial networks also ensures a  high-reliability NTN connectivity.</a:t>
            </a:r>
          </a:p>
          <a:p>
            <a:pPr algn="l">
              <a:lnSpc>
                <a:spcPct val="107000"/>
              </a:lnSpc>
            </a:pPr>
            <a:endParaRPr lang="en-US" sz="18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 gNB-DU payload with ground based gNB-CU components address the aforementioned requirements as well, minimizing SWAP while bonding dual connectivity in a ground based gNB-CU.</a:t>
            </a:r>
          </a:p>
          <a:p>
            <a:pPr algn="l">
              <a:lnSpc>
                <a:spcPct val="107000"/>
              </a:lnSpc>
            </a:pPr>
            <a:endParaRPr lang="en-US" sz="1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2100" b="1" dirty="0">
                <a:ea typeface="Calibri" panose="020F0502020204030204" pitchFamily="34" charset="0"/>
                <a:cs typeface="Times New Roman" panose="02020603050405020304" pitchFamily="18" charset="0"/>
              </a:rPr>
              <a:t>NTN Release 19 needs to Enhance the existing F1 to work over envisaged NTN feeder-link and multi-hop ISL scenarios.</a:t>
            </a:r>
          </a:p>
          <a:p>
            <a:pPr algn="l">
              <a:lnSpc>
                <a:spcPct val="107000"/>
              </a:lnSpc>
            </a:pPr>
            <a:endParaRPr lang="en-US" sz="2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Separating gNB-CU into gNB-CU-CP and multiple gNB-CU-UPs also enables the support for MEC.</a:t>
            </a:r>
          </a:p>
          <a:p>
            <a:pPr marL="285750" indent="-285750" algn="l">
              <a:lnSpc>
                <a:spcPct val="107000"/>
              </a:lnSpc>
              <a:buFont typeface="Courier New" panose="02070309020205020404" pitchFamily="49" charset="0"/>
              <a:buChar char="o"/>
            </a:pPr>
            <a:endParaRPr lang="en-US" sz="18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  <a:cs typeface="Times New Roman" panose="02020603050405020304" pitchFamily="18" charset="0"/>
              </a:rPr>
              <a:t>NTN Release 19 may also need to enhance E1 to support the NTN feeder-link and multi-hop ISL scenarios.</a:t>
            </a:r>
          </a:p>
          <a:p>
            <a:pPr algn="l">
              <a:lnSpc>
                <a:spcPct val="107000"/>
              </a:lnSpc>
            </a:pPr>
            <a:r>
              <a:rPr lang="en-US" sz="18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l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  <a:cs typeface="Times New Roman" panose="02020603050405020304" pitchFamily="18" charset="0"/>
              </a:rPr>
              <a:t>Separated gNB-CU-CP and gNB-CU-UP instantiations for both on the ground and on the payload support the enhancement of E1.</a:t>
            </a:r>
          </a:p>
          <a:p>
            <a:pPr algn="l">
              <a:lnSpc>
                <a:spcPct val="107000"/>
              </a:lnSpc>
            </a:pPr>
            <a:endParaRPr lang="en-US" sz="18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Further optimizations may be possible by considering gNB functional splits other than Option 2 that is currently assumed.</a:t>
            </a:r>
          </a:p>
          <a:p>
            <a:pPr algn="l">
              <a:lnSpc>
                <a:spcPct val="107000"/>
              </a:lnSpc>
            </a:pPr>
            <a:endParaRPr lang="en-US" sz="18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2100" b="1" dirty="0">
                <a:ea typeface="Calibri" panose="020F0502020204030204" pitchFamily="34" charset="0"/>
                <a:cs typeface="Times New Roman" panose="02020603050405020304" pitchFamily="18" charset="0"/>
              </a:rPr>
              <a:t>NTN Release 19 may consider RAN functional split options other than Option2.</a:t>
            </a:r>
          </a:p>
        </p:txBody>
      </p:sp>
    </p:spTree>
    <p:extLst>
      <p:ext uri="{BB962C8B-B14F-4D97-AF65-F5344CB8AC3E}">
        <p14:creationId xmlns:p14="http://schemas.microsoft.com/office/powerpoint/2010/main" val="2290919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36952C4-B796-FCD7-DCD7-C369615D666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7E04D2-D42D-752E-7D1F-7E28FE300020}"/>
              </a:ext>
            </a:extLst>
          </p:cNvPr>
          <p:cNvSpPr txBox="1"/>
          <p:nvPr/>
        </p:nvSpPr>
        <p:spPr>
          <a:xfrm>
            <a:off x="511081" y="1193130"/>
            <a:ext cx="2274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Proposals</a:t>
            </a:r>
          </a:p>
          <a:p>
            <a:r>
              <a:rPr lang="en-US" sz="2400" b="1" dirty="0"/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FDADE6E-0747-0EA8-2FC6-454F74135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932" y="241539"/>
            <a:ext cx="10983686" cy="684362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3GPP – R19 Workshop Regenerative NTN </a:t>
            </a:r>
            <a:br>
              <a:rPr lang="en-US" sz="4000" dirty="0"/>
            </a:br>
            <a:r>
              <a:rPr lang="en-US" sz="4000" dirty="0" err="1"/>
              <a:t>gNB</a:t>
            </a:r>
            <a:r>
              <a:rPr lang="en-US" sz="4000" dirty="0"/>
              <a:t> DU payload 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D8C2BD9-4010-127D-67B9-11D8F4CA5D75}"/>
              </a:ext>
            </a:extLst>
          </p:cNvPr>
          <p:cNvSpPr txBox="1"/>
          <p:nvPr/>
        </p:nvSpPr>
        <p:spPr>
          <a:xfrm>
            <a:off x="9589224" y="301512"/>
            <a:ext cx="196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0" i="0" dirty="0">
                <a:effectLst/>
                <a:latin typeface="arial" panose="020B0604020202020204" pitchFamily="34" charset="0"/>
              </a:rPr>
              <a:t>RWS-230045</a:t>
            </a:r>
            <a:endParaRPr lang="en-US" sz="1600" b="1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956A8D6-7A3F-71F8-FB83-4B30FE2BBF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9783" y="5664870"/>
            <a:ext cx="10972800" cy="472518"/>
          </a:xfrm>
        </p:spPr>
        <p:txBody>
          <a:bodyPr/>
          <a:lstStyle/>
          <a:p>
            <a:r>
              <a:rPr lang="en-US" dirty="0"/>
              <a:t>For a gNB DU payload the </a:t>
            </a:r>
            <a:r>
              <a:rPr lang="en-US" dirty="0" err="1"/>
              <a:t>Xn</a:t>
            </a:r>
            <a:r>
              <a:rPr lang="en-US" dirty="0"/>
              <a:t> specification does not need any changes.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8ACB323-7371-A608-8196-A039D969934C}"/>
              </a:ext>
            </a:extLst>
          </p:cNvPr>
          <p:cNvSpPr txBox="1">
            <a:spLocks/>
          </p:cNvSpPr>
          <p:nvPr/>
        </p:nvSpPr>
        <p:spPr>
          <a:xfrm>
            <a:off x="579783" y="1886540"/>
            <a:ext cx="11232996" cy="294733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brightRoom" dir="t">
              <a:rot lat="0" lon="0" rev="600000"/>
            </a:lightRig>
          </a:scene3d>
          <a:sp3d prstMaterial="metal"/>
        </p:spPr>
        <p:txBody>
          <a:bodyPr lIns="0" tIns="0" rIns="0" bIns="0" anchor="ctr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000" b="0" kern="1200" cap="none" spc="-10" baseline="0" dirty="0">
                <a:solidFill>
                  <a:srgbClr val="0034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7000"/>
              </a:lnSpc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Standardization impact : [RAN3]</a:t>
            </a:r>
          </a:p>
          <a:p>
            <a:pPr algn="l">
              <a:lnSpc>
                <a:spcPct val="107000"/>
              </a:lnSpc>
            </a:pPr>
            <a:endParaRPr lang="en-US" sz="1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Proposal 1: Study and if applicable define the necessary enhancements for the, </a:t>
            </a:r>
          </a:p>
          <a:p>
            <a:pPr algn="l">
              <a:lnSpc>
                <a:spcPct val="107000"/>
              </a:lnSpc>
            </a:pPr>
            <a:r>
              <a:rPr lang="en-US" b="1" dirty="0">
                <a:ea typeface="Calibri" panose="020F0502020204030204" pitchFamily="34" charset="0"/>
                <a:cs typeface="Times New Roman" panose="02020603050405020304" pitchFamily="18" charset="0"/>
              </a:rPr>
              <a:t>	      F1 interface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protocol </a:t>
            </a:r>
            <a:r>
              <a:rPr lang="en-US" b="1" dirty="0">
                <a:ea typeface="Calibri" panose="020F0502020204030204" pitchFamily="34" charset="0"/>
                <a:cs typeface="Times New Roman" panose="02020603050405020304" pitchFamily="18" charset="0"/>
              </a:rPr>
              <a:t>(both CP and/or UP)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l">
              <a:lnSpc>
                <a:spcPct val="107000"/>
              </a:lnSpc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algn="l">
              <a:lnSpc>
                <a:spcPct val="107000"/>
              </a:lnSpc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Proposal 2: Study and if applicable define the necessary enhancements for the, </a:t>
            </a:r>
          </a:p>
          <a:p>
            <a:pPr algn="l">
              <a:lnSpc>
                <a:spcPct val="107000"/>
              </a:lnSpc>
            </a:pPr>
            <a:r>
              <a:rPr lang="en-US" b="1" dirty="0">
                <a:ea typeface="Calibri" panose="020F0502020204030204" pitchFamily="34" charset="0"/>
                <a:cs typeface="Times New Roman" panose="02020603050405020304" pitchFamily="18" charset="0"/>
              </a:rPr>
              <a:t>	      E1 Interface 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protocol</a:t>
            </a:r>
          </a:p>
          <a:p>
            <a:pPr algn="l">
              <a:lnSpc>
                <a:spcPct val="107000"/>
              </a:lnSpc>
            </a:pPr>
            <a:endParaRPr lang="en-US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</a:pP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Proposal 3: Study and if applicable define the necessary enhancements for, </a:t>
            </a:r>
          </a:p>
          <a:p>
            <a:pPr algn="l">
              <a:lnSpc>
                <a:spcPct val="107000"/>
              </a:lnSpc>
            </a:pPr>
            <a:r>
              <a:rPr lang="en-US" dirty="0">
                <a:cs typeface="Times New Roman" panose="02020603050405020304" pitchFamily="18" charset="0"/>
              </a:rPr>
              <a:t>                   other RAN functional split options</a:t>
            </a:r>
          </a:p>
          <a:p>
            <a:pPr algn="l">
              <a:lnSpc>
                <a:spcPct val="107000"/>
              </a:lnSpc>
            </a:pPr>
            <a:endParaRPr lang="en-US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</a:pPr>
            <a:endParaRPr lang="en-US" sz="18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9AA6B2-AB74-A40C-4FB8-397B8A573482}"/>
              </a:ext>
            </a:extLst>
          </p:cNvPr>
          <p:cNvSpPr txBox="1"/>
          <p:nvPr/>
        </p:nvSpPr>
        <p:spPr>
          <a:xfrm>
            <a:off x="531535" y="4555962"/>
            <a:ext cx="9078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Note: These proposals may be considered in order, for example it is possible to only consider Proposal 1 for support of gNB DU. </a:t>
            </a:r>
          </a:p>
        </p:txBody>
      </p:sp>
    </p:spTree>
    <p:extLst>
      <p:ext uri="{BB962C8B-B14F-4D97-AF65-F5344CB8AC3E}">
        <p14:creationId xmlns:p14="http://schemas.microsoft.com/office/powerpoint/2010/main" val="2503158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07C17-62A0-9AB4-66AC-B4BB9CDAB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08E81A-11D4-60EC-C2C0-21DD798F15B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599" y="1335792"/>
            <a:ext cx="10171290" cy="1761738"/>
          </a:xfrm>
        </p:spPr>
        <p:txBody>
          <a:bodyPr/>
          <a:lstStyle/>
          <a:p>
            <a:pPr marL="342900" indent="-342900">
              <a:buFont typeface="+mj-lt"/>
              <a:buAutoNum type="arabicParenR"/>
            </a:pPr>
            <a:r>
              <a:rPr lang="en-US" sz="1600" dirty="0"/>
              <a:t>RWS-230001, “Agenda for RAN Rel-19 workshop, “ RAN Rel-19 Workshop, June 15 - 16, 2023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/>
              <a:t>RWS-210084, “</a:t>
            </a:r>
            <a:r>
              <a:rPr lang="en-US" sz="1600" dirty="0" err="1"/>
              <a:t>gNB</a:t>
            </a:r>
            <a:r>
              <a:rPr lang="en-US" sz="1600" dirty="0"/>
              <a:t> Disaggregation and CU-CP resiliency, ” RAN Rel-18 Workshop, June 28 – July 2, 2021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/>
              <a:t>3GPP TR 38.821, “Solutions for NR to support non-terrestrial networks (NTN), V16.0.0 (2019-12)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/>
              <a:t>3GPP TR 38.879, “Implementation options for CU-CP should allow Resiliency”, V18.0.0 (2022-09)</a:t>
            </a:r>
          </a:p>
          <a:p>
            <a:endParaRPr lang="en-US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876D59-7EEC-C1BF-DB48-E1A591A99D12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48E5A-D6EE-93A5-2660-98BBC65931AF}"/>
              </a:ext>
            </a:extLst>
          </p:cNvPr>
          <p:cNvSpPr txBox="1"/>
          <p:nvPr/>
        </p:nvSpPr>
        <p:spPr>
          <a:xfrm>
            <a:off x="5500334" y="50467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800" b="0" i="0" dirty="0">
                <a:effectLst/>
                <a:latin typeface="arial" panose="020B0604020202020204" pitchFamily="34" charset="0"/>
              </a:rPr>
              <a:t>RWS-230045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47224337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20">
      <a:dk1>
        <a:srgbClr val="000000"/>
      </a:dk1>
      <a:lt1>
        <a:srgbClr val="FFFFFF"/>
      </a:lt1>
      <a:dk2>
        <a:srgbClr val="414042"/>
      </a:dk2>
      <a:lt2>
        <a:srgbClr val="F7F8F9"/>
      </a:lt2>
      <a:accent1>
        <a:srgbClr val="002F6C"/>
      </a:accent1>
      <a:accent2>
        <a:srgbClr val="00809E"/>
      </a:accent2>
      <a:accent3>
        <a:srgbClr val="00968F"/>
      </a:accent3>
      <a:accent4>
        <a:srgbClr val="F7D117"/>
      </a:accent4>
      <a:accent5>
        <a:srgbClr val="64B3E8"/>
      </a:accent5>
      <a:accent6>
        <a:srgbClr val="A4899F"/>
      </a:accent6>
      <a:hlink>
        <a:srgbClr val="0563C1"/>
      </a:hlink>
      <a:folHlink>
        <a:srgbClr val="A4899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ockheed Martin PowerPoint_2018_Blue-Title2" id="{FF18C928-1474-A540-8A09-1C36D92B1F60}" vid="{5E11714D-AF48-9E40-8241-CE818B50FA06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2022-Lockheed-Martin-PowerPoint</Template>
  <TotalTime>16446</TotalTime>
  <Words>1253</Words>
  <Application>Microsoft Office PowerPoint</Application>
  <PresentationFormat>Widescreen</PresentationFormat>
  <Paragraphs>154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Arial</vt:lpstr>
      <vt:lpstr>Arial Nova Cond</vt:lpstr>
      <vt:lpstr>Calibri</vt:lpstr>
      <vt:lpstr>Calibri Light</vt:lpstr>
      <vt:lpstr>Courier New</vt:lpstr>
      <vt:lpstr>Symbol</vt:lpstr>
      <vt:lpstr>Wingdings</vt:lpstr>
      <vt:lpstr>1_Office Theme</vt:lpstr>
      <vt:lpstr>Custom Design</vt:lpstr>
      <vt:lpstr>PowerPoint Presentation</vt:lpstr>
      <vt:lpstr>3GPP – R19 Workshop : Regenerative NTN  gNB DU payload  </vt:lpstr>
      <vt:lpstr>3GPP – R19 Workshop : Regenerative NTN  gNB DU payload  </vt:lpstr>
      <vt:lpstr>3GPP – R19 Workshop : Regenerative NTN  gNB DU payload  </vt:lpstr>
      <vt:lpstr>3GPP – R19 Workshop Regenerative NTN  gNB DU payload  </vt:lpstr>
      <vt:lpstr>3GPP – R19 Workshop Regenerative NTN  gNB DU payload  </vt:lpstr>
      <vt:lpstr>3GPP – R19 Workshop Regenerative NTN  gNB DU payload   </vt:lpstr>
      <vt:lpstr>3GPP – R19 Workshop Regenerative NTN  gNB DU payload  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Chandratre, Prasad (US)</dc:creator>
  <cp:keywords>Unrestricted</cp:keywords>
  <cp:lastModifiedBy>Olesen, Robert L (US)</cp:lastModifiedBy>
  <cp:revision>151</cp:revision>
  <dcterms:created xsi:type="dcterms:W3CDTF">2023-04-06T12:35:37Z</dcterms:created>
  <dcterms:modified xsi:type="dcterms:W3CDTF">2023-05-25T14:21:59Z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9511b8cd-ef87-41ed-853d-c0cf44dcd967</vt:lpwstr>
  </property>
  <property fmtid="{D5CDD505-2E9C-101B-9397-08002B2CF9AE}" pid="3" name="LABEL">
    <vt:lpwstr>S</vt:lpwstr>
  </property>
  <property fmtid="{D5CDD505-2E9C-101B-9397-08002B2CF9AE}" pid="4" name="L1">
    <vt:lpwstr>C-ALL</vt:lpwstr>
  </property>
  <property fmtid="{D5CDD505-2E9C-101B-9397-08002B2CF9AE}" pid="5" name="L2">
    <vt:lpwstr>C-CS</vt:lpwstr>
  </property>
  <property fmtid="{D5CDD505-2E9C-101B-9397-08002B2CF9AE}" pid="6" name="L3">
    <vt:lpwstr>C-AD-AMB</vt:lpwstr>
  </property>
  <property fmtid="{D5CDD505-2E9C-101B-9397-08002B2CF9AE}" pid="7" name="CCAV">
    <vt:lpwstr/>
  </property>
  <property fmtid="{D5CDD505-2E9C-101B-9397-08002B2CF9AE}" pid="8" name="Visual">
    <vt:lpwstr>0</vt:lpwstr>
  </property>
  <property fmtid="{D5CDD505-2E9C-101B-9397-08002B2CF9AE}" pid="9" name="LM SIP Document Sensitivity">
    <vt:lpwstr/>
  </property>
  <property fmtid="{D5CDD505-2E9C-101B-9397-08002B2CF9AE}" pid="10" name="Document Author">
    <vt:lpwstr>US\e423231</vt:lpwstr>
  </property>
  <property fmtid="{D5CDD505-2E9C-101B-9397-08002B2CF9AE}" pid="11" name="Document Sensitivity">
    <vt:lpwstr>1</vt:lpwstr>
  </property>
  <property fmtid="{D5CDD505-2E9C-101B-9397-08002B2CF9AE}" pid="12" name="ThirdParty">
    <vt:lpwstr/>
  </property>
  <property fmtid="{D5CDD505-2E9C-101B-9397-08002B2CF9AE}" pid="13" name="OCI Restriction">
    <vt:bool>false</vt:bool>
  </property>
  <property fmtid="{D5CDD505-2E9C-101B-9397-08002B2CF9AE}" pid="14" name="OCI Additional Info">
    <vt:lpwstr/>
  </property>
  <property fmtid="{D5CDD505-2E9C-101B-9397-08002B2CF9AE}" pid="15" name="Allow Header Overwrite">
    <vt:bool>true</vt:bool>
  </property>
  <property fmtid="{D5CDD505-2E9C-101B-9397-08002B2CF9AE}" pid="16" name="Allow Footer Overwrite">
    <vt:bool>true</vt:bool>
  </property>
  <property fmtid="{D5CDD505-2E9C-101B-9397-08002B2CF9AE}" pid="17" name="Multiple Selected">
    <vt:lpwstr>-1</vt:lpwstr>
  </property>
  <property fmtid="{D5CDD505-2E9C-101B-9397-08002B2CF9AE}" pid="18" name="SIPLongWording">
    <vt:lpwstr>_x000d_
_x000d_
</vt:lpwstr>
  </property>
  <property fmtid="{D5CDD505-2E9C-101B-9397-08002B2CF9AE}" pid="19" name="ExpCountry">
    <vt:lpwstr/>
  </property>
  <property fmtid="{D5CDD505-2E9C-101B-9397-08002B2CF9AE}" pid="20" name="TextBoxAndDropdownValues">
    <vt:lpwstr/>
  </property>
  <property fmtid="{D5CDD505-2E9C-101B-9397-08002B2CF9AE}" pid="21" name="SecurityClassification">
    <vt:lpwstr/>
  </property>
</Properties>
</file>