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5" r:id="rId5"/>
  </p:sldMasterIdLst>
  <p:notesMasterIdLst>
    <p:notesMasterId r:id="rId15"/>
  </p:notesMasterIdLst>
  <p:handoutMasterIdLst>
    <p:handoutMasterId r:id="rId16"/>
  </p:handoutMasterIdLst>
  <p:sldIdLst>
    <p:sldId id="346" r:id="rId6"/>
    <p:sldId id="2147475789" r:id="rId7"/>
    <p:sldId id="2147475797" r:id="rId8"/>
    <p:sldId id="2147475791" r:id="rId9"/>
    <p:sldId id="2147475792" r:id="rId10"/>
    <p:sldId id="2147475793" r:id="rId11"/>
    <p:sldId id="2147475794" r:id="rId12"/>
    <p:sldId id="2147475795" r:id="rId13"/>
    <p:sldId id="2147475511" r:id="rId14"/>
  </p:sldIdLst>
  <p:sldSz cx="12192000" cy="6858000"/>
  <p:notesSz cx="6858000" cy="9144000"/>
  <p:custDataLst>
    <p:tags r:id="rId17"/>
  </p:custData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1" userDrawn="1">
          <p15:clr>
            <a:srgbClr val="A4A3A4"/>
          </p15:clr>
        </p15:guide>
        <p15:guide id="2" pos="733" userDrawn="1">
          <p15:clr>
            <a:srgbClr val="A4A3A4"/>
          </p15:clr>
        </p15:guide>
        <p15:guide id="4" pos="7333" userDrawn="1">
          <p15:clr>
            <a:srgbClr val="A4A3A4"/>
          </p15:clr>
        </p15:guide>
        <p15:guide id="5" orient="horz" pos="70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B9E6"/>
    <a:srgbClr val="004691"/>
    <a:srgbClr val="82B9E7"/>
    <a:srgbClr val="F7F7F7"/>
    <a:srgbClr val="E5ECF7"/>
    <a:srgbClr val="F0F4FF"/>
    <a:srgbClr val="FFFFFF"/>
    <a:srgbClr val="FCFDFE"/>
    <a:srgbClr val="FF6982"/>
    <a:srgbClr val="CCFF99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5335" autoAdjust="0"/>
  </p:normalViewPr>
  <p:slideViewPr>
    <p:cSldViewPr snapToGrid="0" snapToObjects="1">
      <p:cViewPr varScale="1">
        <p:scale>
          <a:sx n="59" d="100"/>
          <a:sy n="59" d="100"/>
        </p:scale>
        <p:origin x="892" y="60"/>
      </p:cViewPr>
      <p:guideLst>
        <p:guide orient="horz" pos="2591"/>
        <p:guide pos="733"/>
        <p:guide pos="7333"/>
        <p:guide orient="horz" pos="70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3" d="100"/>
        <a:sy n="33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13" d="100"/>
          <a:sy n="113" d="100"/>
        </p:scale>
        <p:origin x="2760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2671D9D3-573C-F2B3-7484-10C8971B58C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4FA18B-DC18-CE41-EFCF-6F9628A6E12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9089E-851B-DC46-AF8D-17331806FF01}" type="datetimeFigureOut">
              <a:rPr lang="it-IT" smtClean="0"/>
              <a:t>30/05/2023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00FC74E-917C-BBDE-95B8-048992FB7D6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A01C0C9-25EC-38CE-9D5C-0EAAE1D2C2F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C12A6-0771-BA4E-A7EF-7F668679AF0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75454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16BA8-1C26-E241-87A3-7E6D47DF2B15}" type="datetimeFigureOut">
              <a:rPr lang="it-IT" smtClean="0"/>
              <a:t>30/05/2023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E622D-138F-DD46-A48B-F8C674FCEA9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2160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>
            <a:extLst>
              <a:ext uri="{FF2B5EF4-FFF2-40B4-BE49-F238E27FC236}">
                <a16:creationId xmlns:a16="http://schemas.microsoft.com/office/drawing/2014/main" id="{86C459C6-9B16-6ECB-73FB-9C6456C05A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72" t="1203" r="982" b="1297"/>
          <a:stretch/>
        </p:blipFill>
        <p:spPr>
          <a:xfrm>
            <a:off x="-71436" y="-14288"/>
            <a:ext cx="12306300" cy="6922294"/>
          </a:xfrm>
          <a:prstGeom prst="rect">
            <a:avLst/>
          </a:prstGeom>
        </p:spPr>
      </p:pic>
      <p:pic>
        <p:nvPicPr>
          <p:cNvPr id="8" name="Immagine 7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4FF1A853-0415-F5F1-D8E1-0BD2C7CFAC8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63698" y="5274290"/>
            <a:ext cx="2664604" cy="104548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BE26EF4-D47F-4010-B61F-D49E298C5C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TIM Sans Heavy" panose="02020503040602060503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542BCD3-BDBA-4116-A212-A408079B4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TIM Sans" panose="02020503040602060503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ectionTitle">
            <a:extLst>
              <a:ext uri="{FF2B5EF4-FFF2-40B4-BE49-F238E27FC236}">
                <a16:creationId xmlns:a16="http://schemas.microsoft.com/office/drawing/2014/main" id="{B0E29498-EAAC-4533-B71B-0D42354759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0370" y="251581"/>
            <a:ext cx="6111260" cy="565106"/>
          </a:xfr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ctr" fontAlgn="base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TIM Sans" panose="02020503040602060503" pitchFamily="18" charset="0"/>
                <a:ea typeface="+mj-ea"/>
                <a:cs typeface="+mj-cs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/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/>
            </a:lvl5pPr>
            <a:lvl6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/>
            </a:lvl6pPr>
            <a:lvl7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/>
            </a:lvl7pPr>
            <a:lvl8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/>
            </a:lvl8pPr>
            <a:lvl9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/>
            </a:lvl9pPr>
          </a:lstStyle>
          <a:p>
            <a:pPr lvl="0"/>
            <a:r>
              <a:rPr lang="en-US" dirty="0" err="1"/>
              <a:t>Clic</a:t>
            </a:r>
            <a:r>
              <a:rPr lang="en-US" dirty="0"/>
              <a:t> to add date</a:t>
            </a:r>
          </a:p>
        </p:txBody>
      </p:sp>
    </p:spTree>
    <p:extLst>
      <p:ext uri="{BB962C8B-B14F-4D97-AF65-F5344CB8AC3E}">
        <p14:creationId xmlns:p14="http://schemas.microsoft.com/office/powerpoint/2010/main" val="3421326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8">
            <a:extLst>
              <a:ext uri="{FF2B5EF4-FFF2-40B4-BE49-F238E27FC236}">
                <a16:creationId xmlns:a16="http://schemas.microsoft.com/office/drawing/2014/main" id="{1F1C313F-DCB6-44D2-B167-775096F5F8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70" t="2268" r="1095" b="15140"/>
          <a:stretch/>
        </p:blipFill>
        <p:spPr>
          <a:xfrm>
            <a:off x="0" y="0"/>
            <a:ext cx="12192000" cy="69269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3CD6EC-6D69-47DE-89A1-3279A4EB026F}"/>
              </a:ext>
            </a:extLst>
          </p:cNvPr>
          <p:cNvSpPr txBox="1"/>
          <p:nvPr userDrawn="1"/>
        </p:nvSpPr>
        <p:spPr>
          <a:xfrm>
            <a:off x="2380950" y="2718298"/>
            <a:ext cx="7027763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dirty="0">
                <a:solidFill>
                  <a:schemeClr val="bg1"/>
                </a:solidFill>
                <a:latin typeface="TIM Sans Medium" panose="02020503040602060503" pitchFamily="18" charset="0"/>
              </a:rPr>
              <a:t>THANK YOU</a:t>
            </a:r>
            <a:endParaRPr lang="en-GB" sz="5400" b="1" dirty="0">
              <a:solidFill>
                <a:schemeClr val="bg1"/>
              </a:solidFill>
              <a:latin typeface="TIM Sans Medium" panose="020205030406020605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251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"/>
          <p:cNvSpPr>
            <a:spLocks noGrp="1"/>
          </p:cNvSpPr>
          <p:nvPr>
            <p:ph idx="11"/>
          </p:nvPr>
        </p:nvSpPr>
        <p:spPr>
          <a:xfrm>
            <a:off x="1316138" y="867748"/>
            <a:ext cx="10255698" cy="5402424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</a:lstStyle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64294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7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ggetto 2" hidden="1">
            <a:extLst>
              <a:ext uri="{FF2B5EF4-FFF2-40B4-BE49-F238E27FC236}">
                <a16:creationId xmlns:a16="http://schemas.microsoft.com/office/drawing/2014/main" id="{BF94EE72-BFC5-4DBB-9E5D-DB4B23F7F05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11763665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95" imgH="394" progId="TCLayout.ActiveDocument.1">
                  <p:embed/>
                </p:oleObj>
              </mc:Choice>
              <mc:Fallback>
                <p:oleObj name="think-cell Slide" r:id="rId5" imgW="395" imgH="394" progId="TCLayout.ActiveDocument.1">
                  <p:embed/>
                  <p:pic>
                    <p:nvPicPr>
                      <p:cNvPr id="3" name="Oggetto 2" hidden="1">
                        <a:extLst>
                          <a:ext uri="{FF2B5EF4-FFF2-40B4-BE49-F238E27FC236}">
                            <a16:creationId xmlns:a16="http://schemas.microsoft.com/office/drawing/2014/main" id="{BF94EE72-BFC5-4DBB-9E5D-DB4B23F7F0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5649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9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DEB5AD42-36EE-431C-A46B-FE380B7BC5B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6549058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947" imgH="946" progId="TCLayout.ActiveDocument.1">
                  <p:embed/>
                </p:oleObj>
              </mc:Choice>
              <mc:Fallback>
                <p:oleObj name="think-cell Slide" r:id="rId4" imgW="947" imgH="946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DEB5AD42-36EE-431C-A46B-FE380B7BC5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316138" y="305796"/>
            <a:ext cx="10255698" cy="314100"/>
          </a:xfrm>
          <a:prstGeom prst="rect">
            <a:avLst/>
          </a:prstGeom>
        </p:spPr>
        <p:txBody>
          <a:bodyPr vert="horz" lIns="0" tIns="0" rIns="0" bIns="0" rtlCol="0" anchorCtr="0">
            <a:noAutofit/>
          </a:bodyPr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BodyText"/>
          <p:cNvSpPr>
            <a:spLocks noGrp="1"/>
          </p:cNvSpPr>
          <p:nvPr>
            <p:ph type="body" idx="1"/>
          </p:nvPr>
        </p:nvSpPr>
        <p:spPr>
          <a:xfrm>
            <a:off x="1316138" y="914400"/>
            <a:ext cx="10255698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dirty="0"/>
              <a:t>Click to edit Master text styles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500"/>
              </a:spcBef>
              <a:buChar char="•"/>
            </a:pPr>
            <a:r>
              <a:rPr lang="en-GB" dirty="0"/>
              <a:t>Level 2 bullet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500"/>
              </a:spcBef>
              <a:buChar char="•"/>
            </a:pPr>
            <a:r>
              <a:rPr lang="en-GB" dirty="0"/>
              <a:t>Level 3 bullet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500"/>
              </a:spcBef>
              <a:buChar char="•"/>
            </a:pPr>
            <a:r>
              <a:rPr lang="en-GB" dirty="0"/>
              <a:t>Level 4 bullet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500"/>
              </a:spcBef>
              <a:buChar char="•"/>
            </a:pPr>
            <a:r>
              <a:rPr lang="en-GB" dirty="0"/>
              <a:t>Level 5 bullet</a:t>
            </a: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Date Placeholder" hidden="1"/>
          <p:cNvSpPr>
            <a:spLocks noGrp="1"/>
          </p:cNvSpPr>
          <p:nvPr>
            <p:ph type="dt" sz="half" idx="2"/>
          </p:nvPr>
        </p:nvSpPr>
        <p:spPr>
          <a:xfrm>
            <a:off x="580573" y="6864350"/>
            <a:ext cx="399143" cy="984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300">
                <a:solidFill>
                  <a:schemeClr val="tx1"/>
                </a:solidFill>
              </a:defRPr>
            </a:lvl1pPr>
          </a:lstStyle>
          <a:p>
            <a:fld id="{7ECE2914-4E17-487A-A4E5-C87617449E51}" type="datetimeFigureOut">
              <a:rPr lang="en-GB" smtClean="0"/>
              <a:pPr/>
              <a:t>30/05/2023</a:t>
            </a:fld>
            <a:endParaRPr lang="en-GB"/>
          </a:p>
        </p:txBody>
      </p:sp>
      <p:sp>
        <p:nvSpPr>
          <p:cNvPr id="5" name="Footer Placeholder" hidden="1"/>
          <p:cNvSpPr>
            <a:spLocks noGrp="1"/>
          </p:cNvSpPr>
          <p:nvPr>
            <p:ph type="ftr" sz="quarter" idx="3"/>
          </p:nvPr>
        </p:nvSpPr>
        <p:spPr>
          <a:xfrm>
            <a:off x="979714" y="6864350"/>
            <a:ext cx="677333" cy="984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3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" hidden="1"/>
          <p:cNvSpPr>
            <a:spLocks noGrp="1"/>
          </p:cNvSpPr>
          <p:nvPr>
            <p:ph type="sldNum" sz="quarter" idx="4"/>
          </p:nvPr>
        </p:nvSpPr>
        <p:spPr>
          <a:xfrm>
            <a:off x="1657048" y="6864350"/>
            <a:ext cx="193524" cy="984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300">
                <a:solidFill>
                  <a:schemeClr val="tx1"/>
                </a:solidFill>
              </a:defRPr>
            </a:lvl1pPr>
          </a:lstStyle>
          <a:p>
            <a:fld id="{8F63CC74-D785-4C96-8C6E-EB177D1B9A1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SlideNumber"/>
          <p:cNvSpPr txBox="1"/>
          <p:nvPr userDrawn="1"/>
        </p:nvSpPr>
        <p:spPr>
          <a:xfrm>
            <a:off x="11820237" y="6515884"/>
            <a:ext cx="128240" cy="12311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indent="0" algn="r" defTabSz="9143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63CC74-D785-4C96-8C6E-EB177D1B9A1D}" type="slidenum">
              <a:rPr lang="en-GB" sz="800" smtClean="0">
                <a:solidFill>
                  <a:schemeClr val="tx2"/>
                </a:solidFill>
              </a:rPr>
              <a:pPr marL="0" marR="0" indent="0" algn="r" defTabSz="9143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800">
              <a:solidFill>
                <a:schemeClr val="tx2"/>
              </a:solidFill>
            </a:endParaRPr>
          </a:p>
        </p:txBody>
      </p:sp>
      <p:pic>
        <p:nvPicPr>
          <p:cNvPr id="13" name="Immagine 19" descr="Immagine che contiene squalo&#10;&#10;Descrizione generata automaticamente">
            <a:extLst>
              <a:ext uri="{FF2B5EF4-FFF2-40B4-BE49-F238E27FC236}">
                <a16:creationId xmlns:a16="http://schemas.microsoft.com/office/drawing/2014/main" id="{234949E2-98AD-42A9-9D18-F47778BE5A2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13757" y="0"/>
            <a:ext cx="965200" cy="6858000"/>
          </a:xfrm>
          <a:prstGeom prst="rect">
            <a:avLst/>
          </a:prstGeom>
        </p:spPr>
      </p:pic>
      <p:pic>
        <p:nvPicPr>
          <p:cNvPr id="14" name="Immagine 21">
            <a:extLst>
              <a:ext uri="{FF2B5EF4-FFF2-40B4-BE49-F238E27FC236}">
                <a16:creationId xmlns:a16="http://schemas.microsoft.com/office/drawing/2014/main" id="{CEE22059-9CB9-4BEF-AF42-6349C4C0DF0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18015" y="6201290"/>
            <a:ext cx="501657" cy="41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43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370" rtl="0" eaLnBrk="1" latinLnBrk="0" hangingPunct="1">
        <a:lnSpc>
          <a:spcPct val="90000"/>
        </a:lnSpc>
        <a:spcBef>
          <a:spcPct val="0"/>
        </a:spcBef>
        <a:buNone/>
        <a:defRPr sz="2600" b="0" kern="0" cap="none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914370" rtl="0" eaLnBrk="1" latinLnBrk="0" hangingPunct="1">
        <a:spcBef>
          <a:spcPts val="600"/>
        </a:spcBef>
        <a:buClr>
          <a:schemeClr val="accent6"/>
        </a:buClr>
        <a:buFont typeface="Wingdings" panose="05000000000000000000" pitchFamily="2" charset="2"/>
        <a:buChar char="§"/>
        <a:defRPr lang="en-GB" sz="20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800100" indent="-342900" algn="l" defTabSz="914370" rtl="0" eaLnBrk="1" latinLnBrk="0" hangingPunct="1">
        <a:spcBef>
          <a:spcPts val="300"/>
        </a:spcBef>
        <a:buClr>
          <a:schemeClr val="accent6"/>
        </a:buClr>
        <a:buFont typeface="Wingdings" panose="05000000000000000000" pitchFamily="2" charset="2"/>
        <a:buChar char="§"/>
        <a:defRPr lang="en-GB" sz="20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85750" algn="l" defTabSz="914370" rtl="0" eaLnBrk="1" latinLnBrk="0" hangingPunct="1">
        <a:spcBef>
          <a:spcPts val="300"/>
        </a:spcBef>
        <a:buClr>
          <a:schemeClr val="accent6"/>
        </a:buClr>
        <a:buFont typeface="Wingdings" panose="05000000000000000000" pitchFamily="2" charset="2"/>
        <a:buChar char="§"/>
        <a:defRPr lang="en-GB" sz="1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370" rtl="0" eaLnBrk="1" latinLnBrk="0" hangingPunct="1">
        <a:spcBef>
          <a:spcPts val="300"/>
        </a:spcBef>
        <a:buClr>
          <a:schemeClr val="accent6"/>
        </a:buClr>
        <a:buFont typeface="Wingdings" panose="05000000000000000000" pitchFamily="2" charset="2"/>
        <a:buChar char="§"/>
        <a:defRPr lang="en-GB" sz="16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370" rtl="0" eaLnBrk="1" latinLnBrk="0" hangingPunct="1">
        <a:spcBef>
          <a:spcPts val="300"/>
        </a:spcBef>
        <a:buClr>
          <a:schemeClr val="accent6"/>
        </a:buClr>
        <a:buFont typeface="Wingdings" panose="05000000000000000000" pitchFamily="2" charset="2"/>
        <a:buChar char="§"/>
        <a:defRPr lang="en-GB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899971" indent="0" algn="l" defTabSz="914370" rtl="0" eaLnBrk="1" latinLnBrk="0" hangingPunct="1">
        <a:spcBef>
          <a:spcPts val="300"/>
        </a:spcBef>
        <a:buFont typeface="Arial" panose="020B0604020202020204" pitchFamily="34" charset="0"/>
        <a:buNone/>
        <a:defRPr sz="1400" kern="0">
          <a:solidFill>
            <a:schemeClr val="tx1"/>
          </a:solidFill>
          <a:latin typeface="+mn-lt"/>
          <a:ea typeface="+mn-ea"/>
          <a:cs typeface="+mn-cs"/>
        </a:defRPr>
      </a:lvl6pPr>
      <a:lvl7pPr marL="1259959" indent="-179994" algn="l" defTabSz="914370" rtl="0" eaLnBrk="1" latinLnBrk="0" hangingPunct="1">
        <a:spcBef>
          <a:spcPts val="300"/>
        </a:spcBef>
        <a:buFont typeface="Arial" panose="020B0604020202020204" pitchFamily="34" charset="0"/>
        <a:buChar char="-"/>
        <a:defRPr sz="1400" kern="0">
          <a:solidFill>
            <a:schemeClr val="tx1"/>
          </a:solidFill>
          <a:latin typeface="+mn-lt"/>
          <a:ea typeface="+mn-ea"/>
          <a:cs typeface="+mn-cs"/>
        </a:defRPr>
      </a:lvl7pPr>
      <a:lvl8pPr marL="1439953" indent="-179994" algn="l" defTabSz="914370" rtl="0" eaLnBrk="1" latinLnBrk="0" hangingPunct="1">
        <a:spcBef>
          <a:spcPts val="300"/>
        </a:spcBef>
        <a:buFont typeface="Arial" panose="020B0604020202020204" pitchFamily="34" charset="0"/>
        <a:buChar char="-"/>
        <a:defRPr sz="1400" kern="0">
          <a:solidFill>
            <a:schemeClr val="tx1"/>
          </a:solidFill>
          <a:latin typeface="+mn-lt"/>
          <a:ea typeface="+mn-ea"/>
          <a:cs typeface="+mn-cs"/>
        </a:defRPr>
      </a:lvl8pPr>
      <a:lvl9pPr marL="1619947" indent="-179994" algn="l" defTabSz="914370" rtl="0" eaLnBrk="1" latinLnBrk="0" hangingPunct="1">
        <a:spcBef>
          <a:spcPts val="300"/>
        </a:spcBef>
        <a:buFont typeface="Arial" panose="020B0604020202020204" pitchFamily="34" charset="0"/>
        <a:buChar char="-"/>
        <a:defRPr sz="1400" ker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algn="l" defTabSz="91437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1pPr>
      <a:lvl2pPr marL="179994" algn="l" defTabSz="91437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2pPr>
      <a:lvl3pPr marL="359988" algn="l" defTabSz="91437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3pPr>
      <a:lvl4pPr marL="539982" algn="l" defTabSz="91437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4pPr>
      <a:lvl5pPr marL="719977" algn="l" defTabSz="91437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5pPr>
      <a:lvl6pPr marL="899971" algn="l" defTabSz="91437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6pPr>
      <a:lvl7pPr marL="1079965" algn="l" defTabSz="91437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7pPr>
      <a:lvl8pPr marL="1259959" algn="l" defTabSz="91437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8pPr>
      <a:lvl9pPr marL="1439953" algn="l" defTabSz="91437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orient="horz" pos="3737">
          <p15:clr>
            <a:srgbClr val="F26B43"/>
          </p15:clr>
        </p15:guide>
        <p15:guide id="6" pos="829">
          <p15:clr>
            <a:srgbClr val="F26B43"/>
          </p15:clr>
        </p15:guide>
        <p15:guide id="8" orient="horz" pos="192">
          <p15:clr>
            <a:srgbClr val="F26B43"/>
          </p15:clr>
        </p15:guide>
        <p15:guide id="9" orient="horz" pos="390">
          <p15:clr>
            <a:srgbClr val="F26B43"/>
          </p15:clr>
        </p15:guide>
        <p15:guide id="11" pos="7289">
          <p15:clr>
            <a:srgbClr val="F26B43"/>
          </p15:clr>
        </p15:guide>
        <p15:guide id="12" orient="horz" pos="82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B7B0662-A9DA-42FA-AFEF-B85AED1B5B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View on Rel 19 contents and priorities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9E5190B2-B5CE-4121-9F57-3935473E38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/>
              <a:t>Agenda item 4</a:t>
            </a:r>
          </a:p>
          <a:p>
            <a:pPr algn="l"/>
            <a:r>
              <a:rPr lang="en-US" dirty="0"/>
              <a:t>Source: Telecom Italia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96547C0-A489-4BA4-99C4-1CC14F215C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8086" y="327781"/>
            <a:ext cx="4125685" cy="565106"/>
          </a:xfrm>
        </p:spPr>
        <p:txBody>
          <a:bodyPr/>
          <a:lstStyle/>
          <a:p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Rel-19 workshop</a:t>
            </a:r>
          </a:p>
          <a:p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Taipei, June 15 - 16, 2023</a:t>
            </a:r>
            <a:endParaRPr lang="it-IT" dirty="0">
              <a:sym typeface="TIM Sans"/>
            </a:endParaRP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7F2F64CB-F067-80FF-8A0A-ED51DDE92D15}"/>
              </a:ext>
            </a:extLst>
          </p:cNvPr>
          <p:cNvSpPr txBox="1">
            <a:spLocks/>
          </p:cNvSpPr>
          <p:nvPr/>
        </p:nvSpPr>
        <p:spPr>
          <a:xfrm>
            <a:off x="7515453" y="327781"/>
            <a:ext cx="4125685" cy="565106"/>
          </a:xfr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TIM Sans" panose="02020503040602060503" pitchFamily="18" charset="0"/>
                <a:ea typeface="+mj-ea"/>
                <a:cs typeface="+mj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RWS-230035</a:t>
            </a:r>
            <a:endParaRPr lang="it-IT" dirty="0">
              <a:sym typeface="TIM Sans"/>
            </a:endParaRPr>
          </a:p>
        </p:txBody>
      </p:sp>
    </p:spTree>
    <p:extLst>
      <p:ext uri="{BB962C8B-B14F-4D97-AF65-F5344CB8AC3E}">
        <p14:creationId xmlns:p14="http://schemas.microsoft.com/office/powerpoint/2010/main" val="1263118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7EA4267-8D24-4D32-9C5E-A016BC4C2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On 3GPP </a:t>
            </a:r>
            <a:r>
              <a:rPr lang="it-IT" dirty="0" err="1"/>
              <a:t>Rel</a:t>
            </a:r>
            <a:r>
              <a:rPr lang="it-IT" dirty="0"/>
              <a:t> 19 </a:t>
            </a:r>
            <a:r>
              <a:rPr lang="it-IT" dirty="0" err="1"/>
              <a:t>contents</a:t>
            </a:r>
            <a:r>
              <a:rPr lang="it-IT" dirty="0"/>
              <a:t>: </a:t>
            </a:r>
            <a:r>
              <a:rPr lang="it-IT" dirty="0" err="1"/>
              <a:t>TIM’s</a:t>
            </a:r>
            <a:r>
              <a:rPr lang="it-IT" dirty="0"/>
              <a:t> </a:t>
            </a:r>
            <a:r>
              <a:rPr lang="it-IT" dirty="0" err="1"/>
              <a:t>view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8327935-9759-46D4-8C8A-07A58AFA34D8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>
            <a:normAutofit fontScale="85000" lnSpcReduction="10000"/>
          </a:bodyPr>
          <a:lstStyle/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Rel</a:t>
            </a:r>
            <a:r>
              <a:rPr lang="en-GB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19 must focus on MNO’s needs to ensure environmental and economic sustainability of further enhancements of 5G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Normative activity to be focused on few areas with room in RAN1 for studying new opportunities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RAN1 to focus on studies opening new opportunities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RAN2 and RAN3 to focus on sustainable optimizations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Key areas: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Energy efficiency and environmental sustainability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Network automation (AI/ML)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Enablers for Cloud RAN architecture and Exposure of Network Services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Ensure features (e.g. AI/ML based) are properly tested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Study new opportunities: Ambient IoT and Sensing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All the rest: low priority </a:t>
            </a:r>
          </a:p>
          <a:p>
            <a:pPr marL="34290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and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No activity on further (further further) enhancements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No  activity on spectrum above FR2-1</a:t>
            </a:r>
          </a:p>
          <a:p>
            <a:pPr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6G: start requirements and feasibility study in </a:t>
            </a:r>
            <a:r>
              <a:rPr lang="en-GB" dirty="0" err="1">
                <a:solidFill>
                  <a:srgbClr val="000000"/>
                </a:solidFill>
                <a:latin typeface="Arial" panose="020B0604020202020204" pitchFamily="34" charset="0"/>
              </a:rPr>
              <a:t>Rel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 20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0941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7EA4267-8D24-4D32-9C5E-A016BC4C2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On 3GPP </a:t>
            </a:r>
            <a:r>
              <a:rPr lang="it-IT" dirty="0" err="1"/>
              <a:t>Rel</a:t>
            </a:r>
            <a:r>
              <a:rPr lang="it-IT" dirty="0"/>
              <a:t> 19 </a:t>
            </a:r>
            <a:r>
              <a:rPr lang="it-IT" dirty="0" err="1"/>
              <a:t>contents</a:t>
            </a:r>
            <a:r>
              <a:rPr lang="it-IT" dirty="0"/>
              <a:t>: </a:t>
            </a:r>
            <a:r>
              <a:rPr lang="it-IT" dirty="0" err="1"/>
              <a:t>TIM’s</a:t>
            </a:r>
            <a:r>
              <a:rPr lang="it-IT" dirty="0"/>
              <a:t> </a:t>
            </a:r>
            <a:r>
              <a:rPr lang="it-IT" dirty="0" err="1"/>
              <a:t>view</a:t>
            </a:r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9383C40-0A8E-049E-35BB-A210C87FFA4E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564308147"/>
              </p:ext>
            </p:extLst>
          </p:nvPr>
        </p:nvGraphicFramePr>
        <p:xfrm>
          <a:off x="1316138" y="2214745"/>
          <a:ext cx="4203019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3019">
                  <a:extLst>
                    <a:ext uri="{9D8B030D-6E8A-4147-A177-3AD203B41FA5}">
                      <a16:colId xmlns:a16="http://schemas.microsoft.com/office/drawing/2014/main" val="158497243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err="1"/>
                        <a:t>Improvements</a:t>
                      </a:r>
                      <a:endParaRPr lang="it-IT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442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 efficiency and environmental sustainability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1891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Network automation (AI/ML)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921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Enablers for Cloud RAN architecture and Exposure of Network Services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40834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2CB2E6D-0E44-8906-261C-5FA94616E6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6021047"/>
              </p:ext>
            </p:extLst>
          </p:nvPr>
        </p:nvGraphicFramePr>
        <p:xfrm>
          <a:off x="7010400" y="1600200"/>
          <a:ext cx="3839701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9701">
                  <a:extLst>
                    <a:ext uri="{9D8B030D-6E8A-4147-A177-3AD203B41FA5}">
                      <a16:colId xmlns:a16="http://schemas.microsoft.com/office/drawing/2014/main" val="15849724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New </a:t>
                      </a:r>
                      <a:r>
                        <a:rPr lang="it-IT" sz="2400" dirty="0" err="1"/>
                        <a:t>opportunities</a:t>
                      </a:r>
                      <a:endParaRPr lang="it-IT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442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Sensing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921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Ambient IoT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40834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4B6F776-2B6D-1193-34E6-F3884B46631C}"/>
              </a:ext>
            </a:extLst>
          </p:cNvPr>
          <p:cNvSpPr txBox="1"/>
          <p:nvPr/>
        </p:nvSpPr>
        <p:spPr>
          <a:xfrm>
            <a:off x="1771363" y="1257776"/>
            <a:ext cx="329256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t-IT" sz="2400" kern="0" dirty="0">
                <a:solidFill>
                  <a:srgbClr val="FF0000"/>
                </a:solidFill>
              </a:rPr>
              <a:t>Normative activity </a:t>
            </a:r>
          </a:p>
          <a:p>
            <a:pPr algn="ctr"/>
            <a:r>
              <a:rPr lang="it-IT" sz="2400" kern="0" dirty="0">
                <a:solidFill>
                  <a:srgbClr val="FF0000"/>
                </a:solidFill>
              </a:rPr>
              <a:t>(focus RAN2 and RAN3)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F1AF8D-C02E-28CC-6F7E-FA77DA26DC68}"/>
              </a:ext>
            </a:extLst>
          </p:cNvPr>
          <p:cNvSpPr txBox="1"/>
          <p:nvPr/>
        </p:nvSpPr>
        <p:spPr>
          <a:xfrm>
            <a:off x="7554782" y="3579813"/>
            <a:ext cx="2463816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t-IT" sz="2400" kern="0" dirty="0" err="1">
                <a:solidFill>
                  <a:srgbClr val="FF0000"/>
                </a:solidFill>
              </a:rPr>
              <a:t>Feasibility</a:t>
            </a:r>
            <a:r>
              <a:rPr lang="it-IT" sz="2400" kern="0" dirty="0">
                <a:solidFill>
                  <a:srgbClr val="FF0000"/>
                </a:solidFill>
              </a:rPr>
              <a:t> studies</a:t>
            </a:r>
          </a:p>
          <a:p>
            <a:pPr algn="ctr"/>
            <a:r>
              <a:rPr lang="it-IT" sz="2400" kern="0" dirty="0">
                <a:solidFill>
                  <a:srgbClr val="FF0000"/>
                </a:solidFill>
              </a:rPr>
              <a:t>(focus RAN1)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8E5025-733D-9F01-EE29-BF12DCD412CF}"/>
              </a:ext>
            </a:extLst>
          </p:cNvPr>
          <p:cNvSpPr txBox="1"/>
          <p:nvPr/>
        </p:nvSpPr>
        <p:spPr>
          <a:xfrm>
            <a:off x="3341547" y="5778705"/>
            <a:ext cx="5937523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6G: start requirements and feasibility study in </a:t>
            </a:r>
            <a:r>
              <a:rPr lang="en-GB" sz="2000" dirty="0" err="1">
                <a:solidFill>
                  <a:srgbClr val="000000"/>
                </a:solidFill>
                <a:latin typeface="Arial" panose="020B0604020202020204" pitchFamily="34" charset="0"/>
              </a:rPr>
              <a:t>Rel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 20</a:t>
            </a:r>
          </a:p>
          <a:p>
            <a:pPr algn="l"/>
            <a:endParaRPr lang="it-IT" sz="2000" kern="0" dirty="0">
              <a:solidFill>
                <a:srgbClr val="0032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864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7EA4267-8D24-4D32-9C5E-A016BC4C2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Energy </a:t>
            </a:r>
            <a:r>
              <a:rPr lang="it-IT" dirty="0" err="1"/>
              <a:t>efficiency</a:t>
            </a:r>
            <a:r>
              <a:rPr lang="it-IT" dirty="0"/>
              <a:t> and </a:t>
            </a:r>
            <a:r>
              <a:rPr lang="it-IT" dirty="0" err="1"/>
              <a:t>environmental</a:t>
            </a:r>
            <a:r>
              <a:rPr lang="it-IT" dirty="0"/>
              <a:t> </a:t>
            </a:r>
            <a:r>
              <a:rPr lang="it-IT" dirty="0" err="1"/>
              <a:t>sustainability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8327935-9759-46D4-8C8A-07A58AFA34D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315590" y="1316038"/>
            <a:ext cx="10255698" cy="4834391"/>
          </a:xfrm>
        </p:spPr>
        <p:txBody>
          <a:bodyPr>
            <a:normAutofit/>
          </a:bodyPr>
          <a:lstStyle/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>
                <a:solidFill>
                  <a:srgbClr val="000000"/>
                </a:solidFill>
                <a:latin typeface="Arial" panose="020B0604020202020204" pitchFamily="34" charset="0"/>
              </a:rPr>
              <a:t>Normative activity</a:t>
            </a:r>
          </a:p>
          <a:p>
            <a:pPr lvl="1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>
                <a:solidFill>
                  <a:srgbClr val="000000"/>
                </a:solidFill>
                <a:latin typeface="Arial" panose="020B0604020202020204" pitchFamily="34" charset="0"/>
              </a:rPr>
              <a:t>Addition of missing functionalities of Rel 18 NES</a:t>
            </a:r>
          </a:p>
          <a:p>
            <a:pPr lvl="1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>
                <a:solidFill>
                  <a:srgbClr val="000000"/>
                </a:solidFill>
                <a:latin typeface="Arial" panose="020B0604020202020204" pitchFamily="34" charset="0"/>
              </a:rPr>
              <a:t>Next level of energy efficiency (linked to AI/ML)</a:t>
            </a:r>
          </a:p>
          <a:p>
            <a:pPr lvl="1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>
                <a:solidFill>
                  <a:srgbClr val="000000"/>
                </a:solidFill>
                <a:latin typeface="Arial" panose="020B0604020202020204" pitchFamily="34" charset="0"/>
              </a:rPr>
              <a:t>Extension to LTE</a:t>
            </a:r>
          </a:p>
          <a:p>
            <a:pPr marL="34290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20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>
                <a:solidFill>
                  <a:srgbClr val="000000"/>
                </a:solidFill>
                <a:latin typeface="Arial" panose="020B0604020202020204" pitchFamily="34" charset="0"/>
              </a:rPr>
              <a:t>Study</a:t>
            </a:r>
          </a:p>
          <a:p>
            <a:pPr lvl="1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>
                <a:solidFill>
                  <a:srgbClr val="000000"/>
                </a:solidFill>
                <a:latin typeface="Arial" panose="020B0604020202020204" pitchFamily="34" charset="0"/>
              </a:rPr>
              <a:t>Definition of measurable environmental KPIs, e.g. </a:t>
            </a:r>
          </a:p>
          <a:p>
            <a:pPr lvl="2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>
                <a:solidFill>
                  <a:srgbClr val="000000"/>
                </a:solidFill>
                <a:latin typeface="Arial" panose="020B0604020202020204" pitchFamily="34" charset="0"/>
              </a:rPr>
              <a:t>Power consumption / battery life</a:t>
            </a:r>
          </a:p>
          <a:p>
            <a:pPr lvl="2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>
                <a:solidFill>
                  <a:srgbClr val="000000"/>
                </a:solidFill>
                <a:latin typeface="Arial" panose="020B0604020202020204" pitchFamily="34" charset="0"/>
              </a:rPr>
              <a:t>Antenna efficiency</a:t>
            </a:r>
          </a:p>
          <a:p>
            <a:pPr lvl="2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>
                <a:solidFill>
                  <a:srgbClr val="000000"/>
                </a:solidFill>
                <a:latin typeface="Arial" panose="020B0604020202020204" pitchFamily="34" charset="0"/>
              </a:rPr>
              <a:t>Overall radio performance 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20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indent="0">
              <a:buNone/>
              <a:tabLst>
                <a:tab pos="457200" algn="l"/>
              </a:tabLst>
            </a:pPr>
            <a:r>
              <a:rPr lang="en-GB" sz="2000">
                <a:solidFill>
                  <a:srgbClr val="000000"/>
                </a:solidFill>
                <a:latin typeface="Arial" panose="020B0604020202020204" pitchFamily="34" charset="0"/>
              </a:rPr>
              <a:t>«don’t ask what the network can do for the UE. Ask what the system can do to improve environmental sustainability»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7247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7EA4267-8D24-4D32-9C5E-A016BC4C2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Network </a:t>
            </a:r>
            <a:r>
              <a:rPr lang="it-IT" dirty="0" err="1"/>
              <a:t>automation</a:t>
            </a:r>
            <a:r>
              <a:rPr lang="it-IT" dirty="0"/>
              <a:t> (AI/ML)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8327935-9759-46D4-8C8A-07A58AFA34D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315590" y="1146671"/>
            <a:ext cx="10255698" cy="5402424"/>
          </a:xfrm>
        </p:spPr>
        <p:txBody>
          <a:bodyPr>
            <a:normAutofit/>
          </a:bodyPr>
          <a:lstStyle/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 dirty="0">
                <a:solidFill>
                  <a:srgbClr val="000000"/>
                </a:solidFill>
                <a:latin typeface="Arial" panose="020B0604020202020204" pitchFamily="34" charset="0"/>
              </a:rPr>
              <a:t>Normative activity</a:t>
            </a:r>
          </a:p>
          <a:p>
            <a:pPr lvl="1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 dirty="0">
                <a:solidFill>
                  <a:srgbClr val="000000"/>
                </a:solidFill>
                <a:latin typeface="Arial" panose="020B0604020202020204" pitchFamily="34" charset="0"/>
              </a:rPr>
              <a:t>Focus on RAN2 and RAN3 aspects</a:t>
            </a:r>
          </a:p>
          <a:p>
            <a:pPr lvl="1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 dirty="0">
                <a:solidFill>
                  <a:srgbClr val="000000"/>
                </a:solidFill>
                <a:latin typeface="Arial" panose="020B0604020202020204" pitchFamily="34" charset="0"/>
              </a:rPr>
              <a:t>Network automation based on big data and machine learning</a:t>
            </a:r>
          </a:p>
          <a:p>
            <a:pPr lvl="2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Definition of a general framework (alignment with O-RAN ALLIANCE, SA2 and SA4)</a:t>
            </a:r>
          </a:p>
          <a:p>
            <a:pPr lvl="2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Multi-vendor interoperability between different AI/ML functions (e.g., model training and data collection and exposure): Interfaces for data collection and exposure for both network and UEs</a:t>
            </a:r>
          </a:p>
          <a:p>
            <a:pPr lvl="1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 dirty="0">
                <a:solidFill>
                  <a:srgbClr val="000000"/>
                </a:solidFill>
                <a:latin typeface="Arial" panose="020B0604020202020204" pitchFamily="34" charset="0"/>
              </a:rPr>
              <a:t>Addition of new “use cases” aiming to align with already specified SON and MDT features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82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7EA4267-8D24-4D32-9C5E-A016BC4C2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Enablers</a:t>
            </a:r>
            <a:r>
              <a:rPr lang="it-IT" dirty="0"/>
              <a:t> for Cloud RAN </a:t>
            </a:r>
            <a:r>
              <a:rPr lang="it-IT" dirty="0" err="1"/>
              <a:t>architecture</a:t>
            </a:r>
            <a:r>
              <a:rPr lang="it-IT" dirty="0"/>
              <a:t> and </a:t>
            </a:r>
            <a:r>
              <a:rPr lang="it-IT" dirty="0" err="1"/>
              <a:t>Exposure</a:t>
            </a:r>
            <a:r>
              <a:rPr lang="it-IT" dirty="0"/>
              <a:t> of Network Services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8327935-9759-46D4-8C8A-07A58AFA34D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315590" y="1384321"/>
            <a:ext cx="10255698" cy="4089358"/>
          </a:xfrm>
        </p:spPr>
        <p:txBody>
          <a:bodyPr>
            <a:normAutofit/>
          </a:bodyPr>
          <a:lstStyle/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 dirty="0">
                <a:solidFill>
                  <a:srgbClr val="000000"/>
                </a:solidFill>
                <a:latin typeface="Arial" panose="020B0604020202020204" pitchFamily="34" charset="0"/>
              </a:rPr>
              <a:t>Problem statement:</a:t>
            </a:r>
          </a:p>
          <a:p>
            <a:pPr marL="971550" lvl="1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 dirty="0">
                <a:solidFill>
                  <a:srgbClr val="000000"/>
                </a:solidFill>
                <a:latin typeface="Arial" panose="020B0604020202020204" pitchFamily="34" charset="0"/>
              </a:rPr>
              <a:t>Data from the RAN and services made available by the RAN are filtered by O&amp;M</a:t>
            </a:r>
          </a:p>
          <a:p>
            <a:pPr marL="971550" lvl="1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 dirty="0">
                <a:solidFill>
                  <a:srgbClr val="000000"/>
                </a:solidFill>
                <a:latin typeface="Arial" panose="020B0604020202020204" pitchFamily="34" charset="0"/>
              </a:rPr>
              <a:t>This makes difficult train AIs and expose RAN services and data to third parties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19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 dirty="0">
                <a:solidFill>
                  <a:srgbClr val="000000"/>
                </a:solidFill>
                <a:latin typeface="Arial" panose="020B0604020202020204" pitchFamily="34" charset="0"/>
              </a:rPr>
              <a:t>Normative activity</a:t>
            </a:r>
          </a:p>
          <a:p>
            <a:pPr lvl="1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 dirty="0">
                <a:solidFill>
                  <a:srgbClr val="000000"/>
                </a:solidFill>
                <a:latin typeface="Arial" panose="020B0604020202020204" pitchFamily="34" charset="0"/>
              </a:rPr>
              <a:t>Focus on RAN3 aspects</a:t>
            </a:r>
          </a:p>
          <a:p>
            <a:pPr lvl="1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 dirty="0">
                <a:solidFill>
                  <a:srgbClr val="000000"/>
                </a:solidFill>
                <a:latin typeface="Arial" panose="020B0604020202020204" pitchFamily="34" charset="0"/>
              </a:rPr>
              <a:t>Specification of the required interfaces to expose Network Services (in collaboration with SA5 and O-RAN ALLIANCE)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3824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7EA4267-8D24-4D32-9C5E-A016BC4C2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Ensure</a:t>
            </a:r>
            <a:r>
              <a:rPr lang="it-IT" dirty="0"/>
              <a:t> features (e.g. AI/ML </a:t>
            </a:r>
            <a:r>
              <a:rPr lang="it-IT" dirty="0" err="1"/>
              <a:t>based</a:t>
            </a:r>
            <a:r>
              <a:rPr lang="it-IT" dirty="0"/>
              <a:t>) can be </a:t>
            </a:r>
            <a:r>
              <a:rPr lang="it-IT" dirty="0" err="1"/>
              <a:t>properly</a:t>
            </a:r>
            <a:r>
              <a:rPr lang="it-IT" dirty="0"/>
              <a:t> </a:t>
            </a:r>
            <a:r>
              <a:rPr lang="it-IT" dirty="0" err="1"/>
              <a:t>tested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8327935-9759-46D4-8C8A-07A58AFA34D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315590" y="1384321"/>
            <a:ext cx="10255698" cy="4089358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457200" algn="l"/>
              </a:tabLst>
            </a:pPr>
            <a:r>
              <a:rPr lang="en-GB" sz="1800">
                <a:solidFill>
                  <a:srgbClr val="000000"/>
                </a:solidFill>
                <a:latin typeface="Arial" panose="020B0604020202020204" pitchFamily="34" charset="0"/>
              </a:rPr>
              <a:t>Before starting on physical layer enhancements based on AI/ML a study should be carried to define how to test the affected features (expecially if there are impacts on RF regulations) 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979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7EA4267-8D24-4D32-9C5E-A016BC4C2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Study new opportunities: Ambient IoT and Sensing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9E4841C-A8CA-F668-EA7C-50B6FFDFF111}"/>
              </a:ext>
            </a:extLst>
          </p:cNvPr>
          <p:cNvSpPr txBox="1">
            <a:spLocks/>
          </p:cNvSpPr>
          <p:nvPr/>
        </p:nvSpPr>
        <p:spPr>
          <a:xfrm>
            <a:off x="1315590" y="1384321"/>
            <a:ext cx="10255698" cy="4089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914370" rtl="0" eaLnBrk="1" latinLnBrk="0" hangingPunct="1">
              <a:spcBef>
                <a:spcPts val="6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370" rtl="0" eaLnBrk="1" latinLnBrk="0" hangingPunct="1">
              <a:spcBef>
                <a:spcPts val="3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defRPr lang="en-GB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370" rtl="0" eaLnBrk="1" latinLnBrk="0" hangingPunct="1">
              <a:spcBef>
                <a:spcPts val="3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def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370" rtl="0" eaLnBrk="1" latinLnBrk="0" hangingPunct="1">
              <a:spcBef>
                <a:spcPts val="3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defRPr lang="en-GB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370" rtl="0" eaLnBrk="1" latinLnBrk="0" hangingPunct="1">
              <a:spcBef>
                <a:spcPts val="3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defRPr lang="en-GB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99971" indent="0" algn="l" defTabSz="914370" rtl="0" eaLnBrk="1" latinLnBrk="0" hangingPunct="1">
              <a:spcBef>
                <a:spcPts val="300"/>
              </a:spcBef>
              <a:buFont typeface="Arial" panose="020B0604020202020204" pitchFamily="34" charset="0"/>
              <a:buNone/>
              <a:defRPr sz="1400" ker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59959" indent="-179994" algn="l" defTabSz="914370" rtl="0" eaLnBrk="1" latinLnBrk="0" hangingPunct="1">
              <a:spcBef>
                <a:spcPts val="300"/>
              </a:spcBef>
              <a:buFont typeface="Arial" panose="020B0604020202020204" pitchFamily="34" charset="0"/>
              <a:buChar char="-"/>
              <a:defRPr sz="1400" ker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39953" indent="-179994" algn="l" defTabSz="914370" rtl="0" eaLnBrk="1" latinLnBrk="0" hangingPunct="1">
              <a:spcBef>
                <a:spcPts val="300"/>
              </a:spcBef>
              <a:buFont typeface="Arial" panose="020B0604020202020204" pitchFamily="34" charset="0"/>
              <a:buChar char="-"/>
              <a:defRPr sz="1400" ker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19947" indent="-179994" algn="l" defTabSz="914370" rtl="0" eaLnBrk="1" latinLnBrk="0" hangingPunct="1">
              <a:spcBef>
                <a:spcPts val="300"/>
              </a:spcBef>
              <a:buFont typeface="Arial" panose="020B0604020202020204" pitchFamily="34" charset="0"/>
              <a:buChar char="-"/>
              <a:defRPr sz="1400" ker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</a:rPr>
              <a:t>Ambient IoT and “Communication and Sensing” may represent new market opportunities to be explored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</a:rPr>
              <a:t>Study:</a:t>
            </a:r>
          </a:p>
          <a:p>
            <a:pPr marL="971550" lvl="1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</a:rPr>
              <a:t>Study the propagation channel characteristics and feasibility study to support the use cases defined by SA1</a:t>
            </a:r>
          </a:p>
          <a:p>
            <a:pPr marL="971550" lvl="1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</a:rPr>
              <a:t>Normative activity should be performed in Rel 20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sz="19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540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27805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7037&quot;&gt;&lt;version val=&quot;32982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1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#m/%#d/%Y&lt;/m_strFormatTime&gt;&lt;m_yearfmt&gt;&lt;begin val=&quot;0&quot;/&gt;&lt;end val=&quot;0&quot;/&gt;&lt;/m_yearfmt&gt;&lt;/m_precDefaultDate&gt;&lt;m_precDefaultDay&gt;&lt;m_yearfmt&gt;&lt;begin val=&quot;0&quot;/&gt;&lt;end val=&quot;4&quot;/&gt;&lt;/m_yearfmt&gt;&lt;/m_precDefaultDay&gt;&lt;m_precDefaultWeek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yearfmt&gt;&lt;begin val=&quot;0&quot;/&gt;&lt;end val=&quot;4&quot;/&gt;&lt;/m_yearfmt&gt;&lt;/m_precDefaultQuarter&gt;&lt;m_precDefaultYear&gt;&lt;m_yearfmt&gt;&lt;begin val=&quot;0&quot;/&gt;&lt;end val=&quot;4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23&quot;&gt;&lt;elem m_fUsage=&quot;4.40029358979332663182E+00&quot;&gt;&lt;m_msothmcolidx val=&quot;0&quot;/&gt;&lt;m_rgb r=&quot;00&quot; g=&quot;46&quot; b=&quot;91&quot;/&gt;&lt;/elem&gt;&lt;elem m_fUsage=&quot;1.00000000000000000000E+00&quot;&gt;&lt;m_msothmcolidx val=&quot;0&quot;/&gt;&lt;m_rgb r=&quot;99&quot; g=&quot;33&quot; b=&quot;00&quot;/&gt;&lt;/elem&gt;&lt;elem m_fUsage=&quot;9.25452430318361662920E-01&quot;&gt;&lt;m_msothmcolidx val=&quot;0&quot;/&gt;&lt;m_rgb r=&quot;99&quot; g=&quot;00&quot; b=&quot;1B&quot;/&gt;&lt;/elem&gt;&lt;elem m_fUsage=&quot;9.00000000000000022204E-01&quot;&gt;&lt;m_msothmcolidx val=&quot;0&quot;/&gt;&lt;m_rgb r=&quot;5B&quot; g=&quot;80&quot; b=&quot;6B&quot;/&gt;&lt;/elem&gt;&lt;elem m_fUsage=&quot;8.98198765366184370684E-01&quot;&gt;&lt;m_msothmcolidx val=&quot;0&quot;/&gt;&lt;m_rgb r=&quot;03&quot; g=&quot;74&quot; b=&quot;74&quot;/&gt;&lt;/elem&gt;&lt;elem m_fUsage=&quot;7.29000000000000092371E-01&quot;&gt;&lt;m_msothmcolidx val=&quot;0&quot;/&gt;&lt;m_rgb r=&quot;4E&quot; g=&quot;A9&quot; b=&quot;4B&quot;/&gt;&lt;/elem&gt;&lt;elem m_fUsage=&quot;4.68403171489379543946E-01&quot;&gt;&lt;m_msothmcolidx val=&quot;0&quot;/&gt;&lt;m_rgb r=&quot;2F&quot; g=&quot;55&quot; b=&quot;97&quot;/&gt;&lt;/elem&gt;&lt;elem m_fUsage=&quot;2.30914972040911686824E-01&quot;&gt;&lt;m_msothmcolidx val=&quot;0&quot;/&gt;&lt;m_rgb r=&quot;76&quot; g=&quot;71&quot; b=&quot;71&quot;/&gt;&lt;/elem&gt;&lt;elem m_fUsage=&quot;1.66690823709639918127E-01&quot;&gt;&lt;m_msothmcolidx val=&quot;0&quot;/&gt;&lt;m_rgb r=&quot;EB&quot; g=&quot;E6&quot; b=&quot;E1&quot;/&gt;&lt;/elem&gt;&lt;elem m_fUsage=&quot;1.22760555895306835983E-01&quot;&gt;&lt;m_msothmcolidx val=&quot;0&quot;/&gt;&lt;m_rgb r=&quot;F7&quot; g=&quot;F7&quot; b=&quot;F7&quot;/&gt;&lt;/elem&gt;&lt;elem m_fUsage=&quot;9.92643355479647521156E-02&quot;&gt;&lt;m_msothmcolidx val=&quot;0&quot;/&gt;&lt;m_rgb r=&quot;00&quot; g=&quot;32&quot; b=&quot;64&quot;/&gt;&lt;/elem&gt;&lt;elem m_fUsage=&quot;4.91511580140333928512E-02&quot;&gt;&lt;m_msothmcolidx val=&quot;0&quot;/&gt;&lt;m_rgb r=&quot;F2&quot; g=&quot;EA&quot; b=&quot;ED&quot;/&gt;&lt;/elem&gt;&lt;elem m_fUsage=&quot;9.69773729787524671475E-03&quot;&gt;&lt;m_msothmcolidx val=&quot;0&quot;/&gt;&lt;m_rgb r=&quot;EB&quot; g=&quot;DC&quot; b=&quot;E1&quot;/&gt;&lt;/elem&gt;&lt;elem m_fUsage=&quot;8.70121488163293899240E-05&quot;&gt;&lt;m_msothmcolidx val=&quot;0&quot;/&gt;&lt;m_rgb r=&quot;28&quot; g=&quot;60&quot; b=&quot;8C&quot;/&gt;&lt;/elem&gt;&lt;elem m_fUsage=&quot;6.35936833051003400910E-05&quot;&gt;&lt;m_msothmcolidx val=&quot;0&quot;/&gt;&lt;m_rgb r=&quot;1E&quot; g=&quot;B9&quot; b=&quot;E6&quot;/&gt;&lt;/elem&gt;&lt;elem m_fUsage=&quot;1.75258296214868099163E-05&quot;&gt;&lt;m_msothmcolidx val=&quot;0&quot;/&gt;&lt;m_rgb r=&quot;00&quot; g=&quot;33&quot; b=&quot;A1&quot;/&gt;&lt;/elem&gt;&lt;elem m_fUsage=&quot;3.28547484233741063738E-06&quot;&gt;&lt;m_msothmcolidx val=&quot;0&quot;/&gt;&lt;m_rgb r=&quot;EB&quot; g=&quot;00&quot; b=&quot;28&quot;/&gt;&lt;/elem&gt;&lt;elem m_fUsage=&quot;9.20915756375983976470E-07&quot;&gt;&lt;m_msothmcolidx val=&quot;0&quot;/&gt;&lt;m_rgb r=&quot;09&quot; g=&quot;B4&quot; b=&quot;D1&quot;/&gt;&lt;/elem&gt;&lt;elem m_fUsage=&quot;1.13365307371522876450E-07&quot;&gt;&lt;m_msothmcolidx val=&quot;0&quot;/&gt;&lt;m_rgb r=&quot;92&quot; g=&quot;D0&quot; b=&quot;50&quot;/&gt;&lt;/elem&gt;&lt;elem m_fUsage=&quot;7.23394725383478303354E-09&quot;&gt;&lt;m_msothmcolidx val=&quot;0&quot;/&gt;&lt;m_rgb r=&quot;FF&quot; g=&quot;48&quot; b=&quot;68&quot;/&gt;&lt;/elem&gt;&lt;elem m_fUsage=&quot;1.63893531139232769762E-09&quot;&gt;&lt;m_msothmcolidx val=&quot;0&quot;/&gt;&lt;m_rgb r=&quot;EE&quot; g=&quot;8E&quot; b=&quot;1A&quot;/&gt;&lt;/elem&gt;&lt;elem m_fUsage=&quot;2.10933062269198988808E-10&quot;&gt;&lt;m_msothmcolidx val=&quot;0&quot;/&gt;&lt;m_rgb r=&quot;04&quot; g=&quot;A3&quot; b=&quot;38&quot;/&gt;&lt;/elem&gt;&lt;elem m_fUsage=&quot;2.11337678644953881463E-11&quot;&gt;&lt;m_msothmcolidx val=&quot;0&quot;/&gt;&lt;m_rgb r=&quot;FF&quot; g=&quot;40&quot; b=&quot;0A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.pptx" id="{C423D53D-FF58-4618-AD71-A00DB798177A}" vid="{8009D6D6-F468-4912-A25E-74C99AA6088E}"/>
    </a:ext>
  </a:extLst>
</a:theme>
</file>

<file path=ppt/theme/theme2.xml><?xml version="1.0" encoding="utf-8"?>
<a:theme xmlns:a="http://schemas.openxmlformats.org/drawingml/2006/main" name="Vanilla Widescreen">
  <a:themeElements>
    <a:clrScheme name="TIM palette">
      <a:dk1>
        <a:srgbClr val="000000"/>
      </a:dk1>
      <a:lt1>
        <a:srgbClr val="FFFFFF"/>
      </a:lt1>
      <a:dk2>
        <a:srgbClr val="0033A1"/>
      </a:dk2>
      <a:lt2>
        <a:srgbClr val="787878"/>
      </a:lt2>
      <a:accent1>
        <a:srgbClr val="003178"/>
      </a:accent1>
      <a:accent2>
        <a:srgbClr val="D21432"/>
      </a:accent2>
      <a:accent3>
        <a:srgbClr val="0033A1"/>
      </a:accent3>
      <a:accent4>
        <a:srgbClr val="0164F2"/>
      </a:accent4>
      <a:accent5>
        <a:srgbClr val="82B9E6"/>
      </a:accent5>
      <a:accent6>
        <a:srgbClr val="00B0F0"/>
      </a:accent6>
      <a:hlink>
        <a:srgbClr val="515151"/>
      </a:hlink>
      <a:folHlink>
        <a:srgbClr val="CBCBCB"/>
      </a:folHlink>
    </a:clrScheme>
    <a:fontScheme name="TIM">
      <a:majorFont>
        <a:latin typeface="TIM Sans Medium"/>
        <a:ea typeface=""/>
        <a:cs typeface=""/>
      </a:majorFont>
      <a:minorFont>
        <a:latin typeface="TIM Sans"/>
        <a:ea typeface=""/>
        <a:cs typeface=""/>
      </a:minorFont>
    </a:fontScheme>
    <a:fmtScheme name="Vanilla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9525" cap="flat" cmpd="sng" algn="ctr">
          <a:solidFill>
            <a:schemeClr val="phClr">
              <a:satMod val="105000"/>
            </a:schemeClr>
          </a:solidFill>
          <a:prstDash val="solid"/>
        </a:ln>
        <a:ln w="9525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4472C4"/>
        </a:solidFill>
        <a:ln w="12700" cap="flat" cmpd="sng" algn="ctr">
          <a:solidFill>
            <a:srgbClr val="4472C4">
              <a:shade val="50000"/>
            </a:srgbClr>
          </a:solidFill>
          <a:prstDash val="solid"/>
          <a:miter lim="800000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prstClr val="white"/>
            </a:solidFill>
            <a:effectLst/>
            <a:uLnTx/>
            <a:uFillTx/>
            <a:latin typeface="+mn-lt"/>
            <a:ea typeface="+mn-ea"/>
            <a:cs typeface="+mn-cs"/>
          </a:defRPr>
        </a:defPPr>
      </a:lstStyle>
    </a:spDef>
    <a:lnDef>
      <a:spPr>
        <a:noFill/>
        <a:ln w="6350" cap="flat" cmpd="sng" algn="ctr">
          <a:solidFill>
            <a:srgbClr val="4472C4"/>
          </a:solidFill>
          <a:prstDash val="solid"/>
          <a:miter lim="800000"/>
        </a:ln>
        <a:effectLst/>
      </a:spPr>
      <a:bodyPr/>
      <a:lstStyle/>
    </a:lnDef>
    <a:txDef>
      <a:spPr>
        <a:noFill/>
      </a:spPr>
      <a:bodyPr wrap="square" lIns="0" tIns="0" rIns="0" bIns="0" rtlCol="0">
        <a:spAutoFit/>
      </a:bodyPr>
      <a:lstStyle>
        <a:defPPr algn="l">
          <a:defRPr sz="1200" kern="0" dirty="0" smtClean="0">
            <a:solidFill>
              <a:srgbClr val="003264"/>
            </a:solidFill>
          </a:defRPr>
        </a:defPPr>
      </a:lstStyle>
    </a:txDef>
  </a:objectDefaults>
  <a:extraClrSchemeLst/>
  <a:custClrLst>
    <a:custClr name="Custom Color">
      <a:srgbClr val="0070C0"/>
    </a:custClr>
    <a:custClr name="Custom Color">
      <a:srgbClr val="004691"/>
    </a:custClr>
    <a:custClr name="Custom Color">
      <a:srgbClr val="FF825A"/>
    </a:custClr>
    <a:custClr name="Custom Color">
      <a:srgbClr val="FF0000"/>
    </a:custClr>
    <a:custClr name="Custom Color">
      <a:srgbClr val="EB0028"/>
    </a:custClr>
    <a:custClr name="Custom Color">
      <a:srgbClr val="960028"/>
    </a:custClr>
    <a:custClr name="Custom Color">
      <a:srgbClr val="B4D28C"/>
    </a:custClr>
    <a:custClr name="Custom Color">
      <a:srgbClr val="DAF21E"/>
    </a:custClr>
    <a:custClr name="Custom Color">
      <a:srgbClr val="92D050"/>
    </a:custClr>
    <a:custClr name="Custom Color">
      <a:srgbClr val="04A338"/>
    </a:custClr>
    <a:custClr name="Custom Color">
      <a:srgbClr val="FBD872"/>
    </a:custClr>
    <a:custClr name="Custom Color">
      <a:srgbClr val="FFC000"/>
    </a:custClr>
    <a:custClr name="Custom Color">
      <a:srgbClr val="FAB932"/>
    </a:custClr>
    <a:custClr name="Custom Color">
      <a:srgbClr val="FF400B"/>
    </a:custClr>
    <a:custClr name="Custom Color">
      <a:srgbClr val="EBE6E1"/>
    </a:custClr>
    <a:custClr name="Custom Color">
      <a:srgbClr val="DCD2CD"/>
    </a:custClr>
    <a:custClr name="Custom Color">
      <a:srgbClr val="BEB991"/>
    </a:custClr>
    <a:custClr name="Custom Color">
      <a:srgbClr val="787878"/>
    </a:custClr>
  </a:custClrLst>
  <a:extLst>
    <a:ext uri="{05A4C25C-085E-4340-85A3-A5531E510DB2}">
      <thm15:themeFamily xmlns:thm15="http://schemas.microsoft.com/office/thememl/2012/main" name="1.pptx" id="{C423D53D-FF58-4618-AD71-A00DB798177A}" vid="{EE671566-86BF-41BB-94E1-9ABDDEB58245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21D9D6F0867D4AB57416B90E39E684" ma:contentTypeVersion="2" ma:contentTypeDescription="Create a new document." ma:contentTypeScope="" ma:versionID="1747ee60d5c915b35365a2471d55e1f5">
  <xsd:schema xmlns:xsd="http://www.w3.org/2001/XMLSchema" xmlns:xs="http://www.w3.org/2001/XMLSchema" xmlns:p="http://schemas.microsoft.com/office/2006/metadata/properties" xmlns:ns2="5a3c9f6d-41ea-4a1e-a5eb-1d742f21187a" targetNamespace="http://schemas.microsoft.com/office/2006/metadata/properties" ma:root="true" ma:fieldsID="db122da2a2ce339b6d43c887b9fa394a" ns2:_="">
    <xsd:import namespace="5a3c9f6d-41ea-4a1e-a5eb-1d742f2118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3c9f6d-41ea-4a1e-a5eb-1d742f2118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B45BDA2-FBF3-49F9-B0E8-617C5FE6E0A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B190E2B-934B-4675-BCEE-6C00BA61AAF4}">
  <ds:schemaRefs>
    <ds:schemaRef ds:uri="5a3c9f6d-41ea-4a1e-a5eb-1d742f21187a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E4EB531-1254-47AE-A744-18E21DDD1A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3c9f6d-41ea-4a1e-a5eb-1d742f2118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TIM 2023</Template>
  <TotalTime>185</TotalTime>
  <Words>556</Words>
  <Application>Microsoft Office PowerPoint</Application>
  <PresentationFormat>Widescreen</PresentationFormat>
  <Paragraphs>73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</vt:lpstr>
      <vt:lpstr>TIM Sans</vt:lpstr>
      <vt:lpstr>TIM Sans Heavy</vt:lpstr>
      <vt:lpstr>TIM Sans Medium</vt:lpstr>
      <vt:lpstr>Wingdings</vt:lpstr>
      <vt:lpstr>Tema di Office</vt:lpstr>
      <vt:lpstr>Vanilla Widescreen</vt:lpstr>
      <vt:lpstr>think-cell Slide</vt:lpstr>
      <vt:lpstr>View on Rel 19 contents and priorities</vt:lpstr>
      <vt:lpstr>On 3GPP Rel 19 contents: TIM’s view</vt:lpstr>
      <vt:lpstr>On 3GPP Rel 19 contents: TIM’s view</vt:lpstr>
      <vt:lpstr>Energy efficiency and environmental sustainability</vt:lpstr>
      <vt:lpstr>Network automation (AI/ML)</vt:lpstr>
      <vt:lpstr>Enablers for Cloud RAN architecture and Exposure of Network Services</vt:lpstr>
      <vt:lpstr>Ensure features (e.g. AI/ML based) can be properly tested</vt:lpstr>
      <vt:lpstr>Study new opportunities: Ambient IoT and Sensing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Elia Gabriele</dc:creator>
  <cp:lastModifiedBy>Romano Giovanni</cp:lastModifiedBy>
  <cp:revision>14</cp:revision>
  <cp:lastPrinted>2019-09-27T11:11:51Z</cp:lastPrinted>
  <dcterms:created xsi:type="dcterms:W3CDTF">2023-02-11T13:58:00Z</dcterms:created>
  <dcterms:modified xsi:type="dcterms:W3CDTF">2023-05-30T08:08:35Z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0x0101009F21D9D6F0867D4AB57416B90E39E684</vt:lpwstr>
  </property>
  <property fmtid="{D5CDD505-2E9C-101B-9397-08002B2CF9AE}" pid="3" name="MSIP_Label_d5e397fc-1581-4f20-a09a-f1b2dd53ab2e_Enabled">
    <vt:lpwstr>true</vt:lpwstr>
  </property>
  <property fmtid="{D5CDD505-2E9C-101B-9397-08002B2CF9AE}" pid="4" name="MSIP_Label_d5e397fc-1581-4f20-a09a-f1b2dd53ab2e_SetDate">
    <vt:lpwstr>2023-05-17T07:12:42Z</vt:lpwstr>
  </property>
  <property fmtid="{D5CDD505-2E9C-101B-9397-08002B2CF9AE}" pid="5" name="MSIP_Label_d5e397fc-1581-4f20-a09a-f1b2dd53ab2e_Method">
    <vt:lpwstr>Privileged</vt:lpwstr>
  </property>
  <property fmtid="{D5CDD505-2E9C-101B-9397-08002B2CF9AE}" pid="6" name="MSIP_Label_d5e397fc-1581-4f20-a09a-f1b2dd53ab2e_Name">
    <vt:lpwstr>PUBBLICO</vt:lpwstr>
  </property>
  <property fmtid="{D5CDD505-2E9C-101B-9397-08002B2CF9AE}" pid="7" name="MSIP_Label_d5e397fc-1581-4f20-a09a-f1b2dd53ab2e_SiteId">
    <vt:lpwstr>6815f468-021c-48f2-a6b2-d65c8e979dfb</vt:lpwstr>
  </property>
  <property fmtid="{D5CDD505-2E9C-101B-9397-08002B2CF9AE}" pid="8" name="MSIP_Label_d5e397fc-1581-4f20-a09a-f1b2dd53ab2e_ActionId">
    <vt:lpwstr>654f23c4-aaf2-4c0f-8e15-89c09d7ae833</vt:lpwstr>
  </property>
  <property fmtid="{D5CDD505-2E9C-101B-9397-08002B2CF9AE}" pid="9" name="MSIP_Label_d5e397fc-1581-4f20-a09a-f1b2dd53ab2e_ContentBits">
    <vt:lpwstr>0</vt:lpwstr>
  </property>
</Properties>
</file>