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403" r:id="rId5"/>
    <p:sldId id="415" r:id="rId6"/>
    <p:sldId id="409" r:id="rId7"/>
    <p:sldId id="428" r:id="rId8"/>
    <p:sldId id="446" r:id="rId9"/>
    <p:sldId id="447" r:id="rId10"/>
    <p:sldId id="448" r:id="rId11"/>
    <p:sldId id="432" r:id="rId12"/>
    <p:sldId id="433" r:id="rId13"/>
    <p:sldId id="434" r:id="rId14"/>
    <p:sldId id="818" r:id="rId15"/>
    <p:sldId id="435" r:id="rId16"/>
    <p:sldId id="436" r:id="rId17"/>
    <p:sldId id="437" r:id="rId18"/>
    <p:sldId id="438" r:id="rId19"/>
    <p:sldId id="439" r:id="rId20"/>
    <p:sldId id="440" r:id="rId21"/>
    <p:sldId id="442" r:id="rId22"/>
    <p:sldId id="817" r:id="rId23"/>
    <p:sldId id="280" r:id="rId24"/>
  </p:sldIdLst>
  <p:sldSz cx="24382413"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B9508A2-CDA9-5D67-6B8C-EDD483FA720B}" name="Annabel Yeaman" initials="AY" userId="S::ayeaman@gsma.com::98b13845-d442-44d3-9312-d617369a57b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rbara Pareglio" initials="BP" lastIdx="1" clrIdx="0">
    <p:extLst>
      <p:ext uri="{19B8F6BF-5375-455C-9EA6-DF929625EA0E}">
        <p15:presenceInfo xmlns:p15="http://schemas.microsoft.com/office/powerpoint/2012/main" userId="S-1-5-21-3346166985-1548841365-2365452741-175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D3D"/>
    <a:srgbClr val="DC002B"/>
    <a:srgbClr val="C3C8C8"/>
    <a:srgbClr val="750A22"/>
    <a:srgbClr val="970725"/>
    <a:srgbClr val="BA0328"/>
    <a:srgbClr val="45101A"/>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EE1620-9617-6BB4-F2C3-F3D04D88032F}" v="2" dt="2022-09-26T10:22:40.8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6" autoAdjust="0"/>
    <p:restoredTop sz="95846"/>
  </p:normalViewPr>
  <p:slideViewPr>
    <p:cSldViewPr snapToGrid="0">
      <p:cViewPr varScale="1">
        <p:scale>
          <a:sx n="31" d="100"/>
          <a:sy n="31" d="100"/>
        </p:scale>
        <p:origin x="8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2"/>
                </a:solidFill>
                <a:latin typeface="+mn-lt"/>
                <a:ea typeface="+mn-ea"/>
                <a:cs typeface="+mn-cs"/>
              </a:defRPr>
            </a:pPr>
            <a:r>
              <a:rPr lang="en-US" sz="3600" b="1" dirty="0">
                <a:solidFill>
                  <a:schemeClr val="tx1"/>
                </a:solidFill>
              </a:rPr>
              <a:t>5G Connections in Millions</a:t>
            </a: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2"/>
              </a:solidFill>
              <a:latin typeface="+mn-lt"/>
              <a:ea typeface="+mn-ea"/>
              <a:cs typeface="+mn-cs"/>
            </a:defRPr>
          </a:pPr>
          <a:endParaRPr lang="en-US"/>
        </a:p>
      </c:txPr>
    </c:title>
    <c:autoTitleDeleted val="0"/>
    <c:plotArea>
      <c:layout/>
      <c:pieChart>
        <c:varyColors val="1"/>
        <c:ser>
          <c:idx val="0"/>
          <c:order val="0"/>
          <c:tx>
            <c:strRef>
              <c:f>Sheet1!$B$1</c:f>
              <c:strCache>
                <c:ptCount val="1"/>
                <c:pt idx="0">
                  <c:v>5G connections in Millions</c:v>
                </c:pt>
              </c:strCache>
            </c:strRef>
          </c:tx>
          <c:spPr>
            <a:ln>
              <a:noFill/>
            </a:ln>
          </c:spPr>
          <c:dPt>
            <c:idx val="0"/>
            <c:bubble3D val="0"/>
            <c:spPr>
              <a:solidFill>
                <a:schemeClr val="accent4"/>
              </a:solidFill>
              <a:ln w="19050">
                <a:noFill/>
              </a:ln>
              <a:effectLst/>
            </c:spPr>
            <c:extLst>
              <c:ext xmlns:c16="http://schemas.microsoft.com/office/drawing/2014/chart" uri="{C3380CC4-5D6E-409C-BE32-E72D297353CC}">
                <c16:uniqueId val="{00000001-90CC-4A2E-980D-FFA5D5650BA8}"/>
              </c:ext>
            </c:extLst>
          </c:dPt>
          <c:dPt>
            <c:idx val="1"/>
            <c:bubble3D val="0"/>
            <c:spPr>
              <a:solidFill>
                <a:schemeClr val="accent1">
                  <a:lumMod val="75000"/>
                </a:schemeClr>
              </a:solidFill>
              <a:ln w="19050">
                <a:noFill/>
              </a:ln>
              <a:effectLst/>
            </c:spPr>
            <c:extLst>
              <c:ext xmlns:c16="http://schemas.microsoft.com/office/drawing/2014/chart" uri="{C3380CC4-5D6E-409C-BE32-E72D297353CC}">
                <c16:uniqueId val="{0000000A-90CC-4A2E-980D-FFA5D5650BA8}"/>
              </c:ext>
            </c:extLst>
          </c:dPt>
          <c:dLbls>
            <c:spPr>
              <a:noFill/>
              <a:ln>
                <a:noFill/>
              </a:ln>
              <a:effectLst/>
            </c:spPr>
            <c:txPr>
              <a:bodyPr rot="0" spcFirstLastPara="1" vertOverflow="ellipsis" vert="horz" wrap="square" lIns="38100" tIns="19050" rIns="38100" bIns="19050" anchor="ctr" anchorCtr="1">
                <a:spAutoFit/>
              </a:bodyPr>
              <a:lstStyle/>
              <a:p>
                <a:pPr>
                  <a:defRPr sz="3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Other 5G connections</c:v>
                </c:pt>
                <c:pt idx="1">
                  <c:v>9 MNOs collective 5G connections</c:v>
                </c:pt>
              </c:strCache>
            </c:strRef>
          </c:cat>
          <c:val>
            <c:numRef>
              <c:f>Sheet1!$B$2:$B$3</c:f>
              <c:numCache>
                <c:formatCode>#,##0</c:formatCode>
                <c:ptCount val="2"/>
                <c:pt idx="0">
                  <c:v>1017</c:v>
                </c:pt>
                <c:pt idx="1">
                  <c:v>131.5</c:v>
                </c:pt>
              </c:numCache>
            </c:numRef>
          </c:val>
          <c:extLst>
            <c:ext xmlns:c16="http://schemas.microsoft.com/office/drawing/2014/chart" uri="{C3380CC4-5D6E-409C-BE32-E72D297353CC}">
              <c16:uniqueId val="{00000000-90CC-4A2E-980D-FFA5D5650BA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11145979322382871"/>
          <c:y val="0.9507038320209974"/>
          <c:w val="0.7602172694273559"/>
          <c:h val="4.9296167979002624E-2"/>
        </c:manualLayout>
      </c:layout>
      <c:overlay val="0"/>
      <c:spPr>
        <a:noFill/>
        <a:ln>
          <a:noFill/>
        </a:ln>
        <a:effectLst/>
      </c:spPr>
      <c:txPr>
        <a:bodyPr rot="0" spcFirstLastPara="1" vertOverflow="ellipsis" vert="horz" wrap="square" anchor="ctr" anchorCtr="1"/>
        <a:lstStyle/>
        <a:p>
          <a:pPr>
            <a:defRPr sz="28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632293733572737"/>
          <c:y val="9.3809765568113351E-2"/>
          <c:w val="0.69932773804205961"/>
          <c:h val="0.72691565617514842"/>
        </c:manualLayout>
      </c:layout>
      <c:lineChart>
        <c:grouping val="standard"/>
        <c:varyColors val="0"/>
        <c:ser>
          <c:idx val="1"/>
          <c:order val="0"/>
          <c:tx>
            <c:strRef>
              <c:f>Summary!$B$4</c:f>
              <c:strCache>
                <c:ptCount val="1"/>
                <c:pt idx="0">
                  <c:v>32TRx</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numRef>
              <c:f>Summary!$A$5:$A$53</c:f>
              <c:numCache>
                <c:formatCode>General</c:formatCode>
                <c:ptCount val="49"/>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numCache>
            </c:numRef>
          </c:cat>
          <c:val>
            <c:numRef>
              <c:f>Summary!$B$5:$B$53</c:f>
              <c:numCache>
                <c:formatCode>0.0_ </c:formatCode>
                <c:ptCount val="49"/>
                <c:pt idx="0">
                  <c:v>1165.7329101123591</c:v>
                </c:pt>
                <c:pt idx="1">
                  <c:v>1068.4164516129033</c:v>
                </c:pt>
                <c:pt idx="2">
                  <c:v>1139.9620843373493</c:v>
                </c:pt>
                <c:pt idx="3">
                  <c:v>738.13170370370369</c:v>
                </c:pt>
                <c:pt idx="4">
                  <c:v>726.90609090909106</c:v>
                </c:pt>
                <c:pt idx="5">
                  <c:v>697.11911111111124</c:v>
                </c:pt>
                <c:pt idx="6">
                  <c:v>562.88853571428569</c:v>
                </c:pt>
                <c:pt idx="7">
                  <c:v>517.25115384615378</c:v>
                </c:pt>
                <c:pt idx="8">
                  <c:v>568.92770370370374</c:v>
                </c:pt>
                <c:pt idx="9">
                  <c:v>486.64822222222239</c:v>
                </c:pt>
                <c:pt idx="10">
                  <c:v>431.24049999999988</c:v>
                </c:pt>
                <c:pt idx="11">
                  <c:v>414.62128124999992</c:v>
                </c:pt>
                <c:pt idx="12">
                  <c:v>363.1301428571428</c:v>
                </c:pt>
                <c:pt idx="13">
                  <c:v>369.71746428571436</c:v>
                </c:pt>
                <c:pt idx="14">
                  <c:v>363.37021428571427</c:v>
                </c:pt>
                <c:pt idx="15">
                  <c:v>337.36042424242407</c:v>
                </c:pt>
                <c:pt idx="16">
                  <c:v>312.31688475836427</c:v>
                </c:pt>
                <c:pt idx="17">
                  <c:v>310.04120689655173</c:v>
                </c:pt>
                <c:pt idx="18">
                  <c:v>321.00896428571428</c:v>
                </c:pt>
                <c:pt idx="19">
                  <c:v>339.42996666666664</c:v>
                </c:pt>
                <c:pt idx="20">
                  <c:v>347.32716129032252</c:v>
                </c:pt>
                <c:pt idx="21">
                  <c:v>323.41459259259267</c:v>
                </c:pt>
                <c:pt idx="22">
                  <c:v>302.38492307692303</c:v>
                </c:pt>
                <c:pt idx="23">
                  <c:v>267.30527999999993</c:v>
                </c:pt>
                <c:pt idx="24">
                  <c:v>247.88544000000002</c:v>
                </c:pt>
                <c:pt idx="25">
                  <c:v>260.69735714285713</c:v>
                </c:pt>
                <c:pt idx="26">
                  <c:v>227.98351851851857</c:v>
                </c:pt>
                <c:pt idx="27">
                  <c:v>219.09086206896558</c:v>
                </c:pt>
                <c:pt idx="28">
                  <c:v>241.99614814814817</c:v>
                </c:pt>
                <c:pt idx="29">
                  <c:v>248.37413793103443</c:v>
                </c:pt>
                <c:pt idx="30">
                  <c:v>168.69024000000002</c:v>
                </c:pt>
                <c:pt idx="31">
                  <c:v>154.78080769230766</c:v>
                </c:pt>
                <c:pt idx="32">
                  <c:v>196.0404482758621</c:v>
                </c:pt>
                <c:pt idx="33">
                  <c:v>218.02717857142855</c:v>
                </c:pt>
                <c:pt idx="34">
                  <c:v>247.53828571428568</c:v>
                </c:pt>
                <c:pt idx="35">
                  <c:v>171.71269002123148</c:v>
                </c:pt>
                <c:pt idx="36">
                  <c:v>254.20908571428581</c:v>
                </c:pt>
                <c:pt idx="37">
                  <c:v>214.15010526315794</c:v>
                </c:pt>
                <c:pt idx="38">
                  <c:v>106.64405714285715</c:v>
                </c:pt>
                <c:pt idx="39">
                  <c:v>96.356181818181824</c:v>
                </c:pt>
                <c:pt idx="40">
                  <c:v>62.03967567567566</c:v>
                </c:pt>
                <c:pt idx="41">
                  <c:v>0.15213513513513516</c:v>
                </c:pt>
                <c:pt idx="42">
                  <c:v>8.9300903954802227</c:v>
                </c:pt>
                <c:pt idx="43">
                  <c:v>2.1941176470588238E-2</c:v>
                </c:pt>
                <c:pt idx="44">
                  <c:v>0.2252413793103448</c:v>
                </c:pt>
                <c:pt idx="45">
                  <c:v>2.5333333333333336E-2</c:v>
                </c:pt>
                <c:pt idx="47">
                  <c:v>3.892857142857143E-2</c:v>
                </c:pt>
                <c:pt idx="48">
                  <c:v>0</c:v>
                </c:pt>
              </c:numCache>
            </c:numRef>
          </c:val>
          <c:smooth val="0"/>
          <c:extLst>
            <c:ext xmlns:c16="http://schemas.microsoft.com/office/drawing/2014/chart" uri="{C3380CC4-5D6E-409C-BE32-E72D297353CC}">
              <c16:uniqueId val="{00000000-04FD-4AC5-935C-6A69BC7E9222}"/>
            </c:ext>
          </c:extLst>
        </c:ser>
        <c:ser>
          <c:idx val="2"/>
          <c:order val="1"/>
          <c:tx>
            <c:strRef>
              <c:f>Summary!$C$4</c:f>
              <c:strCache>
                <c:ptCount val="1"/>
                <c:pt idx="0">
                  <c:v>64TRx</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numRef>
              <c:f>Summary!$A$5:$A$53</c:f>
              <c:numCache>
                <c:formatCode>General</c:formatCode>
                <c:ptCount val="49"/>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numCache>
            </c:numRef>
          </c:cat>
          <c:val>
            <c:numRef>
              <c:f>Summary!$C$5:$C$53</c:f>
              <c:numCache>
                <c:formatCode>0.0_ </c:formatCode>
                <c:ptCount val="49"/>
                <c:pt idx="0">
                  <c:v>1457.1474884792633</c:v>
                </c:pt>
                <c:pt idx="1">
                  <c:v>1454.3968857142852</c:v>
                </c:pt>
                <c:pt idx="2">
                  <c:v>1139.7022333333332</c:v>
                </c:pt>
                <c:pt idx="3">
                  <c:v>925.49106896551723</c:v>
                </c:pt>
                <c:pt idx="4">
                  <c:v>833.45377777777776</c:v>
                </c:pt>
                <c:pt idx="5">
                  <c:v>715.9491153846152</c:v>
                </c:pt>
                <c:pt idx="6">
                  <c:v>574.67264516129046</c:v>
                </c:pt>
                <c:pt idx="7">
                  <c:v>624.13855555555551</c:v>
                </c:pt>
                <c:pt idx="8">
                  <c:v>680.0408965517239</c:v>
                </c:pt>
                <c:pt idx="9">
                  <c:v>600.34672413793089</c:v>
                </c:pt>
                <c:pt idx="10">
                  <c:v>540.23296153846138</c:v>
                </c:pt>
                <c:pt idx="11">
                  <c:v>562.47921428571442</c:v>
                </c:pt>
                <c:pt idx="12">
                  <c:v>448.83621428571433</c:v>
                </c:pt>
                <c:pt idx="13">
                  <c:v>448.76048148148141</c:v>
                </c:pt>
                <c:pt idx="14">
                  <c:v>420.72314285714282</c:v>
                </c:pt>
                <c:pt idx="15">
                  <c:v>359.10764285714276</c:v>
                </c:pt>
                <c:pt idx="16">
                  <c:v>341.01365384615389</c:v>
                </c:pt>
                <c:pt idx="17">
                  <c:v>345.11637931034483</c:v>
                </c:pt>
                <c:pt idx="18">
                  <c:v>325.70451724137922</c:v>
                </c:pt>
                <c:pt idx="19">
                  <c:v>369.81546428571431</c:v>
                </c:pt>
                <c:pt idx="20">
                  <c:v>390.50359999999989</c:v>
                </c:pt>
                <c:pt idx="21">
                  <c:v>359.5972307692308</c:v>
                </c:pt>
                <c:pt idx="22">
                  <c:v>366.69507142857157</c:v>
                </c:pt>
                <c:pt idx="23">
                  <c:v>301.30179310344835</c:v>
                </c:pt>
                <c:pt idx="24">
                  <c:v>296.03261290322575</c:v>
                </c:pt>
                <c:pt idx="25">
                  <c:v>343.38514285714285</c:v>
                </c:pt>
                <c:pt idx="26">
                  <c:v>298.91388888888895</c:v>
                </c:pt>
                <c:pt idx="27">
                  <c:v>263.49674074074073</c:v>
                </c:pt>
                <c:pt idx="28">
                  <c:v>268.3349583333333</c:v>
                </c:pt>
                <c:pt idx="29">
                  <c:v>318.49657142857137</c:v>
                </c:pt>
                <c:pt idx="30">
                  <c:v>337.00921428571428</c:v>
                </c:pt>
                <c:pt idx="31">
                  <c:v>302.32735714285718</c:v>
                </c:pt>
                <c:pt idx="32">
                  <c:v>334.81689285714282</c:v>
                </c:pt>
                <c:pt idx="33">
                  <c:v>335.24379310344824</c:v>
                </c:pt>
                <c:pt idx="34">
                  <c:v>358.50113157894731</c:v>
                </c:pt>
                <c:pt idx="35">
                  <c:v>370.54604878048764</c:v>
                </c:pt>
                <c:pt idx="36">
                  <c:v>433.19761290322583</c:v>
                </c:pt>
                <c:pt idx="37">
                  <c:v>320.12642857142856</c:v>
                </c:pt>
                <c:pt idx="38">
                  <c:v>101.87866666666665</c:v>
                </c:pt>
                <c:pt idx="39">
                  <c:v>95.522783783783808</c:v>
                </c:pt>
                <c:pt idx="40">
                  <c:v>12.826617647058825</c:v>
                </c:pt>
                <c:pt idx="41">
                  <c:v>1.4285172413793106</c:v>
                </c:pt>
                <c:pt idx="42">
                  <c:v>6.0793103448275862E-2</c:v>
                </c:pt>
                <c:pt idx="43">
                  <c:v>4.1176470588235297E-3</c:v>
                </c:pt>
                <c:pt idx="44">
                  <c:v>0.24431428571428571</c:v>
                </c:pt>
                <c:pt idx="45">
                  <c:v>0.32059259259259254</c:v>
                </c:pt>
                <c:pt idx="46">
                  <c:v>8.0000000000000004E-4</c:v>
                </c:pt>
                <c:pt idx="47">
                  <c:v>3.3529411764705884E-2</c:v>
                </c:pt>
                <c:pt idx="48">
                  <c:v>2.0000000000000001E-4</c:v>
                </c:pt>
              </c:numCache>
            </c:numRef>
          </c:val>
          <c:smooth val="0"/>
          <c:extLst>
            <c:ext xmlns:c16="http://schemas.microsoft.com/office/drawing/2014/chart" uri="{C3380CC4-5D6E-409C-BE32-E72D297353CC}">
              <c16:uniqueId val="{00000001-04FD-4AC5-935C-6A69BC7E9222}"/>
            </c:ext>
          </c:extLst>
        </c:ser>
        <c:dLbls>
          <c:showLegendKey val="0"/>
          <c:showVal val="0"/>
          <c:showCatName val="0"/>
          <c:showSerName val="0"/>
          <c:showPercent val="0"/>
          <c:showBubbleSize val="0"/>
        </c:dLbls>
        <c:marker val="1"/>
        <c:smooth val="0"/>
        <c:axId val="1631199472"/>
        <c:axId val="1219960528"/>
      </c:lineChart>
      <c:catAx>
        <c:axId val="1631199472"/>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solidFill>
                    <a:latin typeface="나눔스퀘어" panose="020B0600000101010101" pitchFamily="50" charset="-127"/>
                    <a:ea typeface="나눔스퀘어" panose="020B0600000101010101" pitchFamily="50" charset="-127"/>
                    <a:cs typeface="+mn-cs"/>
                  </a:defRPr>
                </a:pPr>
                <a:r>
                  <a:rPr lang="en-US" sz="1600">
                    <a:solidFill>
                      <a:schemeClr val="tx1"/>
                    </a:solidFill>
                  </a:rPr>
                  <a:t>Distance (m)</a:t>
                </a:r>
                <a:endParaRPr lang="ko-KR" sz="1600">
                  <a:solidFill>
                    <a:schemeClr val="tx1"/>
                  </a:solidFill>
                </a:endParaRP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나눔스퀘어" panose="020B0600000101010101" pitchFamily="50" charset="-127"/>
                  <a:ea typeface="나눔스퀘어" panose="020B0600000101010101" pitchFamily="50" charset="-127"/>
                  <a:cs typeface="+mn-cs"/>
                </a:defRPr>
              </a:pPr>
              <a:endParaRPr lang="en-US"/>
            </a:p>
          </c:txPr>
        </c:title>
        <c:numFmt formatCode="General" sourceLinked="1"/>
        <c:majorTickMark val="in"/>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나눔스퀘어" panose="020B0600000101010101" pitchFamily="50" charset="-127"/>
                <a:ea typeface="나눔스퀘어" panose="020B0600000101010101" pitchFamily="50" charset="-127"/>
                <a:cs typeface="+mn-cs"/>
              </a:defRPr>
            </a:pPr>
            <a:endParaRPr lang="en-US"/>
          </a:p>
        </c:txPr>
        <c:crossAx val="1219960528"/>
        <c:crosses val="autoZero"/>
        <c:auto val="1"/>
        <c:lblAlgn val="ctr"/>
        <c:lblOffset val="100"/>
        <c:noMultiLvlLbl val="0"/>
      </c:catAx>
      <c:valAx>
        <c:axId val="1219960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나눔스퀘어" panose="020B0600000101010101" pitchFamily="50" charset="-127"/>
                    <a:ea typeface="나눔스퀘어" panose="020B0600000101010101" pitchFamily="50" charset="-127"/>
                    <a:cs typeface="+mn-cs"/>
                  </a:defRPr>
                </a:pPr>
                <a:r>
                  <a:rPr lang="en-US" sz="1600">
                    <a:solidFill>
                      <a:schemeClr val="tx1"/>
                    </a:solidFill>
                  </a:rPr>
                  <a:t>DL MAC T-put (Mbps)</a:t>
                </a:r>
                <a:endParaRPr lang="ko-KR" sz="1600">
                  <a:solidFill>
                    <a:schemeClr val="tx1"/>
                  </a:solidFill>
                </a:endParaRP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나눔스퀘어" panose="020B0600000101010101" pitchFamily="50" charset="-127"/>
                  <a:ea typeface="나눔스퀘어" panose="020B0600000101010101" pitchFamily="50" charset="-127"/>
                  <a:cs typeface="+mn-cs"/>
                </a:defRPr>
              </a:pPr>
              <a:endParaRPr lang="en-US"/>
            </a:p>
          </c:txPr>
        </c:title>
        <c:numFmt formatCode="0.0_ "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나눔스퀘어" panose="020B0600000101010101" pitchFamily="50" charset="-127"/>
                <a:ea typeface="나눔스퀘어" panose="020B0600000101010101" pitchFamily="50" charset="-127"/>
                <a:cs typeface="+mn-cs"/>
              </a:defRPr>
            </a:pPr>
            <a:endParaRPr lang="en-US"/>
          </a:p>
        </c:txPr>
        <c:crossAx val="1631199472"/>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나눔스퀘어" panose="020B0600000101010101" pitchFamily="50" charset="-127"/>
              <a:ea typeface="나눔스퀘어" panose="020B0600000101010101" pitchFamily="50" charset="-127"/>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bg1"/>
          </a:solidFill>
          <a:latin typeface="나눔스퀘어" panose="020B0600000101010101" pitchFamily="50" charset="-127"/>
          <a:ea typeface="나눔스퀘어" panose="020B0600000101010101" pitchFamily="50" charset="-127"/>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3A464680-3045-5948-9B76-2EA128E0C74A}" type="datetimeFigureOut">
              <a:rPr lang="en-GB" smtClean="0"/>
              <a:pPr/>
              <a:t>31/05/2023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C64E0384-D593-FC49-AA1D-4F7809DD4C5D}" type="slidenum">
              <a:rPr lang="en-GB" smtClean="0"/>
              <a:pPr/>
              <a:t>‹#›</a:t>
            </a:fld>
            <a:endParaRPr lang="en-GB" dirty="0"/>
          </a:p>
        </p:txBody>
      </p:sp>
    </p:spTree>
    <p:extLst>
      <p:ext uri="{BB962C8B-B14F-4D97-AF65-F5344CB8AC3E}">
        <p14:creationId xmlns:p14="http://schemas.microsoft.com/office/powerpoint/2010/main" val="2768259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1</a:t>
            </a:fld>
            <a:endParaRPr lang="en-GB" dirty="0"/>
          </a:p>
        </p:txBody>
      </p:sp>
    </p:spTree>
    <p:extLst>
      <p:ext uri="{BB962C8B-B14F-4D97-AF65-F5344CB8AC3E}">
        <p14:creationId xmlns:p14="http://schemas.microsoft.com/office/powerpoint/2010/main" val="3861055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2</a:t>
            </a:fld>
            <a:endParaRPr lang="en-GB" dirty="0"/>
          </a:p>
        </p:txBody>
      </p:sp>
    </p:spTree>
    <p:extLst>
      <p:ext uri="{BB962C8B-B14F-4D97-AF65-F5344CB8AC3E}">
        <p14:creationId xmlns:p14="http://schemas.microsoft.com/office/powerpoint/2010/main" val="3704255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3</a:t>
            </a:fld>
            <a:endParaRPr lang="en-GB" dirty="0"/>
          </a:p>
        </p:txBody>
      </p:sp>
    </p:spTree>
    <p:extLst>
      <p:ext uri="{BB962C8B-B14F-4D97-AF65-F5344CB8AC3E}">
        <p14:creationId xmlns:p14="http://schemas.microsoft.com/office/powerpoint/2010/main" val="1525283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64E0384-D593-FC49-AA1D-4F7809DD4C5D}" type="slidenum">
              <a:rPr lang="en-GB" smtClean="0"/>
              <a:pPr/>
              <a:t>20</a:t>
            </a:fld>
            <a:endParaRPr lang="en-GB" dirty="0"/>
          </a:p>
        </p:txBody>
      </p:sp>
    </p:spTree>
    <p:extLst>
      <p:ext uri="{BB962C8B-B14F-4D97-AF65-F5344CB8AC3E}">
        <p14:creationId xmlns:p14="http://schemas.microsoft.com/office/powerpoint/2010/main" val="21336230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p>
            <a:fld id="{E709039E-3F48-4BF4-BC59-03AB40DD2DC0}" type="datetime1">
              <a:rPr lang="en-GB" smtClean="0"/>
              <a:t>31/05/2023</a:t>
            </a:fld>
            <a:endParaRPr lang="en-GB" dirty="0"/>
          </a:p>
        </p:txBody>
      </p:sp>
      <p:sp>
        <p:nvSpPr>
          <p:cNvPr id="4" name="Footer Placeholder 3"/>
          <p:cNvSpPr>
            <a:spLocks noGrp="1"/>
          </p:cNvSpPr>
          <p:nvPr>
            <p:ph type="ftr" sz="quarter" idx="11"/>
          </p:nvPr>
        </p:nvSpPr>
        <p:spPr/>
        <p:txBody>
          <a:bodyPr/>
          <a:lstStyle/>
          <a:p>
            <a:r>
              <a:rPr lang="en-GB" dirty="0"/>
              <a:t>© GSMA 2022</a:t>
            </a:r>
          </a:p>
        </p:txBody>
      </p:sp>
      <p:sp>
        <p:nvSpPr>
          <p:cNvPr id="5" name="Slide Number Placeholder 4"/>
          <p:cNvSpPr>
            <a:spLocks noGrp="1"/>
          </p:cNvSpPr>
          <p:nvPr>
            <p:ph type="sldNum" sz="quarter" idx="12"/>
          </p:nvPr>
        </p:nvSpPr>
        <p:spPr/>
        <p:txBody>
          <a:bodyPr/>
          <a:lstStyle/>
          <a:p>
            <a:fld id="{B51C77D3-387C-4881-A960-1F7F91E3F80B}" type="slidenum">
              <a:rPr lang="en-GB" smtClean="0"/>
              <a:t>‹#›</a:t>
            </a:fld>
            <a:endParaRPr lang="en-GB" dirty="0"/>
          </a:p>
        </p:txBody>
      </p:sp>
      <p:pic>
        <p:nvPicPr>
          <p:cNvPr id="8" name="Graphic 7">
            <a:extLst>
              <a:ext uri="{FF2B5EF4-FFF2-40B4-BE49-F238E27FC236}">
                <a16:creationId xmlns:a16="http://schemas.microsoft.com/office/drawing/2014/main" id="{9EBFC167-B716-A327-ECFD-AEC5D22B5F1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2049174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Message_Gray Background">
    <p:bg>
      <p:bgPr>
        <a:solidFill>
          <a:schemeClr val="bg2"/>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p>
            <a:fld id="{7E88A085-3330-4B00-A60A-515326445D30}" type="datetime1">
              <a:rPr lang="en-GB" smtClean="0"/>
              <a:t>31/05/2023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60ACDC8D-FE47-7356-E580-965D01DB878E}"/>
              </a:ext>
            </a:extLst>
          </p:cNvPr>
          <p:cNvSpPr>
            <a:spLocks noGrp="1"/>
          </p:cNvSpPr>
          <p:nvPr>
            <p:ph type="title"/>
          </p:nvPr>
        </p:nvSpPr>
        <p:spPr>
          <a:xfrm>
            <a:off x="881063" y="881063"/>
            <a:ext cx="16702087" cy="1071062"/>
          </a:xfrm>
        </p:spPr>
        <p:txBody>
          <a:bodyPr/>
          <a:lstStyle>
            <a:lvl1pPr>
              <a:lnSpc>
                <a:spcPct val="87000"/>
              </a:lnSpc>
              <a:defRPr sz="8000"/>
            </a:lvl1pPr>
          </a:lstStyle>
          <a:p>
            <a:r>
              <a:rPr lang="en-GB"/>
              <a:t>Click to edit Master title style</a:t>
            </a:r>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p:ph type="body" sz="quarter" idx="14"/>
          </p:nvPr>
        </p:nvSpPr>
        <p:spPr>
          <a:xfrm>
            <a:off x="17839095" y="2813538"/>
            <a:ext cx="5660668" cy="9407770"/>
          </a:xfrm>
        </p:spPr>
        <p:txBody>
          <a:bodyPr/>
          <a:lstStyle>
            <a:lvl1pPr>
              <a:defRPr sz="4400"/>
            </a:lvl1pPr>
            <a:lvl2pPr>
              <a:defRPr sz="4400"/>
            </a:lvl2pPr>
            <a:lvl3pPr>
              <a:defRPr sz="3200"/>
            </a:lvl3pPr>
            <a:lvl4pPr>
              <a:defRPr sz="3200"/>
            </a:lvl4pPr>
            <a:lvl5pPr>
              <a:defRPr sz="18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6" name="Graphic 15">
            <a:extLst>
              <a:ext uri="{FF2B5EF4-FFF2-40B4-BE49-F238E27FC236}">
                <a16:creationId xmlns:a16="http://schemas.microsoft.com/office/drawing/2014/main" id="{49192E39-2111-9126-4383-08527C3F497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41035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Message_Red Background">
    <p:bg>
      <p:bgPr>
        <a:solidFill>
          <a:schemeClr val="accent4"/>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5" name="Graphic 14">
            <a:extLst>
              <a:ext uri="{FF2B5EF4-FFF2-40B4-BE49-F238E27FC236}">
                <a16:creationId xmlns:a16="http://schemas.microsoft.com/office/drawing/2014/main" id="{480A9ED2-01FA-5ACA-5AFB-D2496B64DDC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6" name="Title 10">
            <a:extLst>
              <a:ext uri="{FF2B5EF4-FFF2-40B4-BE49-F238E27FC236}">
                <a16:creationId xmlns:a16="http://schemas.microsoft.com/office/drawing/2014/main" id="{502632FA-F949-4C8E-853E-FCA0B7EE5DC2}"/>
              </a:ext>
            </a:extLst>
          </p:cNvPr>
          <p:cNvSpPr>
            <a:spLocks noGrp="1"/>
          </p:cNvSpPr>
          <p:nvPr>
            <p:ph type="title"/>
          </p:nvPr>
        </p:nvSpPr>
        <p:spPr>
          <a:xfrm>
            <a:off x="881063" y="881063"/>
            <a:ext cx="16721137" cy="1071062"/>
          </a:xfrm>
        </p:spPr>
        <p:txBody>
          <a:bodyPr/>
          <a:lstStyle>
            <a:lvl1pPr>
              <a:lnSpc>
                <a:spcPct val="87000"/>
              </a:lnSpc>
              <a:defRPr>
                <a:solidFill>
                  <a:schemeClr val="bg1"/>
                </a:solidFill>
              </a:defRPr>
            </a:lvl1pPr>
          </a:lstStyle>
          <a:p>
            <a:r>
              <a:rPr lang="en-GB"/>
              <a:t>Click to edit Master title style</a:t>
            </a:r>
            <a:endParaRPr lang="en-GB" dirty="0"/>
          </a:p>
        </p:txBody>
      </p:sp>
      <p:sp>
        <p:nvSpPr>
          <p:cNvPr id="17" name="Text Placeholder 10">
            <a:extLst>
              <a:ext uri="{FF2B5EF4-FFF2-40B4-BE49-F238E27FC236}">
                <a16:creationId xmlns:a16="http://schemas.microsoft.com/office/drawing/2014/main" id="{0C6B3C30-83BE-ABFA-B443-F6A77F552EC0}"/>
              </a:ext>
            </a:extLst>
          </p:cNvPr>
          <p:cNvSpPr>
            <a:spLocks noGrp="1"/>
          </p:cNvSpPr>
          <p:nvPr>
            <p:ph type="body" sz="quarter" idx="14"/>
          </p:nvPr>
        </p:nvSpPr>
        <p:spPr>
          <a:xfrm>
            <a:off x="17839095" y="2813538"/>
            <a:ext cx="5660668" cy="9407770"/>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
                <a:schemeClr val="bg1"/>
              </a:buClr>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29795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_Re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solidFill>
                  <a:schemeClr val="bg1"/>
                </a:solidFill>
              </a:defRPr>
            </a:lvl1pPr>
          </a:lstStyle>
          <a:p>
            <a:r>
              <a:rPr lang="en-GB"/>
              <a:t>Click to edit Master title style</a:t>
            </a:r>
            <a:endParaRPr lang="en-GB" dirty="0"/>
          </a:p>
        </p:txBody>
      </p:sp>
      <p:sp>
        <p:nvSpPr>
          <p:cNvPr id="3" name="Content Placeholder 2"/>
          <p:cNvSpPr>
            <a:spLocks noGrp="1"/>
          </p:cNvSpPr>
          <p:nvPr>
            <p:ph idx="1"/>
          </p:nvPr>
        </p:nvSpPr>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CCEADB6-F722-4B9F-A14D-58DDD1683164}" type="datetime1">
              <a:rPr lang="en-GB" smtClean="0"/>
              <a:pPr/>
              <a:t>31/05/2023</a:t>
            </a:fld>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9" name="Graphic 8">
            <a:extLst>
              <a:ext uri="{FF2B5EF4-FFF2-40B4-BE49-F238E27FC236}">
                <a16:creationId xmlns:a16="http://schemas.microsoft.com/office/drawing/2014/main" id="{7AEF6063-5539-CDED-8ED3-B904B8687B7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228985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umn_Whit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Content Placeholder 2"/>
          <p:cNvSpPr>
            <a:spLocks noGrp="1"/>
          </p:cNvSpPr>
          <p:nvPr>
            <p:ph idx="1"/>
          </p:nvPr>
        </p:nvSpPr>
        <p:spPr>
          <a:xfrm>
            <a:off x="881062" y="3536950"/>
            <a:ext cx="10932143"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p>
            <a:fld id="{7CCEADB6-F722-4B9F-A14D-58DDD1683164}" type="datetime1">
              <a:rPr lang="en-GB" smtClean="0"/>
              <a:t>31/05/2023</a:t>
            </a:fld>
            <a:endParaRPr lang="en-GB" dirty="0"/>
          </a:p>
        </p:txBody>
      </p:sp>
      <p:sp>
        <p:nvSpPr>
          <p:cNvPr id="5" name="Footer Placeholder 4"/>
          <p:cNvSpPr>
            <a:spLocks noGrp="1"/>
          </p:cNvSpPr>
          <p:nvPr>
            <p:ph type="ftr" sz="quarter" idx="11"/>
          </p:nvPr>
        </p:nvSpPr>
        <p:spPr/>
        <p:txBody>
          <a:bodyPr/>
          <a:lstStyle/>
          <a:p>
            <a:r>
              <a:rPr lang="en-GB" dirty="0"/>
              <a:t>© GSMA 2022</a:t>
            </a:r>
          </a:p>
        </p:txBody>
      </p:sp>
      <p:sp>
        <p:nvSpPr>
          <p:cNvPr id="6" name="Slide Number Placeholder 5"/>
          <p:cNvSpPr>
            <a:spLocks noGrp="1"/>
          </p:cNvSpPr>
          <p:nvPr>
            <p:ph type="sldNum" sz="quarter" idx="12"/>
          </p:nvPr>
        </p:nvSpPr>
        <p:spPr/>
        <p:txBody>
          <a:bodyPr/>
          <a:lstStyle/>
          <a:p>
            <a:fld id="{B51C77D3-387C-4881-A960-1F7F91E3F80B}" type="slidenum">
              <a:rPr lang="en-GB" smtClean="0"/>
              <a:t>‹#›</a:t>
            </a:fld>
            <a:endParaRPr lang="en-GB" dirty="0"/>
          </a:p>
        </p:txBody>
      </p:sp>
      <p:sp>
        <p:nvSpPr>
          <p:cNvPr id="10" name="Content Placeholder 9">
            <a:extLst>
              <a:ext uri="{FF2B5EF4-FFF2-40B4-BE49-F238E27FC236}">
                <a16:creationId xmlns:a16="http://schemas.microsoft.com/office/drawing/2014/main" id="{5B54E90F-50F9-D450-21A3-1F26B493D0BD}"/>
              </a:ext>
            </a:extLst>
          </p:cNvPr>
          <p:cNvSpPr>
            <a:spLocks noGrp="1"/>
          </p:cNvSpPr>
          <p:nvPr>
            <p:ph sz="quarter" idx="13"/>
          </p:nvPr>
        </p:nvSpPr>
        <p:spPr>
          <a:xfrm>
            <a:off x="12569206" y="3536950"/>
            <a:ext cx="10930557" cy="8758238"/>
          </a:xfrm>
        </p:spPr>
        <p:txBody>
          <a:bodyPr/>
          <a:lstStyle>
            <a:lvl1pPr>
              <a:defRPr sz="4400">
                <a:solidFill>
                  <a:schemeClr val="accent4"/>
                </a:solidFill>
              </a:defRPr>
            </a:lvl1pPr>
            <a:lvl2pPr>
              <a:defRPr sz="4400"/>
            </a:lvl2pPr>
            <a:lvl3pPr>
              <a:defRPr sz="3200"/>
            </a:lvl3pPr>
            <a:lvl4pPr>
              <a:defRPr sz="3200"/>
            </a:lvl4pPr>
            <a:lvl5pPr>
              <a:defRPr sz="18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33240DBB-AF57-9221-705F-3C7F495A8FE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611969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olumn_Re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solidFill>
                  <a:schemeClr val="bg1"/>
                </a:solidFill>
              </a:defRPr>
            </a:lvl1pPr>
          </a:lstStyle>
          <a:p>
            <a:r>
              <a:rPr lang="en-GB"/>
              <a:t>Click to edit Master title style</a:t>
            </a:r>
            <a:endParaRPr lang="en-GB" dirty="0"/>
          </a:p>
        </p:txBody>
      </p:sp>
      <p:sp>
        <p:nvSpPr>
          <p:cNvPr id="3" name="Content Placeholder 2"/>
          <p:cNvSpPr>
            <a:spLocks noGrp="1"/>
          </p:cNvSpPr>
          <p:nvPr>
            <p:ph idx="1"/>
          </p:nvPr>
        </p:nvSpPr>
        <p:spPr>
          <a:xfrm>
            <a:off x="881062" y="3536950"/>
            <a:ext cx="10932143"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CCEADB6-F722-4B9F-A14D-58DDD1683164}" type="datetime1">
              <a:rPr lang="en-GB" smtClean="0"/>
              <a:pPr/>
              <a:t>31/05/2023</a:t>
            </a:fld>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0" name="Content Placeholder 9">
            <a:extLst>
              <a:ext uri="{FF2B5EF4-FFF2-40B4-BE49-F238E27FC236}">
                <a16:creationId xmlns:a16="http://schemas.microsoft.com/office/drawing/2014/main" id="{5B54E90F-50F9-D450-21A3-1F26B493D0BD}"/>
              </a:ext>
            </a:extLst>
          </p:cNvPr>
          <p:cNvSpPr>
            <a:spLocks noGrp="1"/>
          </p:cNvSpPr>
          <p:nvPr>
            <p:ph sz="quarter" idx="13"/>
          </p:nvPr>
        </p:nvSpPr>
        <p:spPr>
          <a:xfrm>
            <a:off x="12569206" y="3536950"/>
            <a:ext cx="1093055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5928FC6B-84ED-7344-6D4C-8E10BB0BD63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34093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Column_Whit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Content Placeholder 2"/>
          <p:cNvSpPr>
            <a:spLocks noGrp="1"/>
          </p:cNvSpPr>
          <p:nvPr>
            <p:ph idx="1"/>
          </p:nvPr>
        </p:nvSpPr>
        <p:spPr>
          <a:xfrm>
            <a:off x="881063" y="3536950"/>
            <a:ext cx="7124577"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p>
            <a:fld id="{7CCEADB6-F722-4B9F-A14D-58DDD1683164}" type="datetime1">
              <a:rPr lang="en-GB" smtClean="0"/>
              <a:t>31/05/2023</a:t>
            </a:fld>
            <a:endParaRPr lang="en-GB" dirty="0"/>
          </a:p>
        </p:txBody>
      </p:sp>
      <p:sp>
        <p:nvSpPr>
          <p:cNvPr id="5" name="Footer Placeholder 4"/>
          <p:cNvSpPr>
            <a:spLocks noGrp="1"/>
          </p:cNvSpPr>
          <p:nvPr>
            <p:ph type="ftr" sz="quarter" idx="11"/>
          </p:nvPr>
        </p:nvSpPr>
        <p:spPr/>
        <p:txBody>
          <a:bodyPr/>
          <a:lstStyle/>
          <a:p>
            <a:r>
              <a:rPr lang="en-GB" dirty="0"/>
              <a:t>© GSMA 2022</a:t>
            </a:r>
          </a:p>
        </p:txBody>
      </p:sp>
      <p:sp>
        <p:nvSpPr>
          <p:cNvPr id="6" name="Slide Number Placeholder 5"/>
          <p:cNvSpPr>
            <a:spLocks noGrp="1"/>
          </p:cNvSpPr>
          <p:nvPr>
            <p:ph type="sldNum" sz="quarter" idx="12"/>
          </p:nvPr>
        </p:nvSpPr>
        <p:spPr/>
        <p:txBody>
          <a:bodyPr/>
          <a:lstStyle/>
          <a:p>
            <a:fld id="{B51C77D3-387C-4881-A960-1F7F91E3F80B}" type="slidenum">
              <a:rPr lang="en-GB" smtClean="0"/>
              <a:t>‹#›</a:t>
            </a:fld>
            <a:endParaRPr lang="en-GB" dirty="0"/>
          </a:p>
        </p:txBody>
      </p:sp>
      <p:pic>
        <p:nvPicPr>
          <p:cNvPr id="11" name="Graphic 10">
            <a:extLst>
              <a:ext uri="{FF2B5EF4-FFF2-40B4-BE49-F238E27FC236}">
                <a16:creationId xmlns:a16="http://schemas.microsoft.com/office/drawing/2014/main" id="{33240DBB-AF57-9221-705F-3C7F495A8FE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9" name="Content Placeholder 2">
            <a:extLst>
              <a:ext uri="{FF2B5EF4-FFF2-40B4-BE49-F238E27FC236}">
                <a16:creationId xmlns:a16="http://schemas.microsoft.com/office/drawing/2014/main" id="{C1CFBB50-87E0-D806-5666-9B050DB8CBC1}"/>
              </a:ext>
            </a:extLst>
          </p:cNvPr>
          <p:cNvSpPr>
            <a:spLocks noGrp="1"/>
          </p:cNvSpPr>
          <p:nvPr>
            <p:ph idx="13"/>
          </p:nvPr>
        </p:nvSpPr>
        <p:spPr>
          <a:xfrm>
            <a:off x="8628918" y="3536950"/>
            <a:ext cx="7124577"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2" name="Content Placeholder 2">
            <a:extLst>
              <a:ext uri="{FF2B5EF4-FFF2-40B4-BE49-F238E27FC236}">
                <a16:creationId xmlns:a16="http://schemas.microsoft.com/office/drawing/2014/main" id="{750B4A51-2A2C-566C-3CFC-3BEF1B68A015}"/>
              </a:ext>
            </a:extLst>
          </p:cNvPr>
          <p:cNvSpPr>
            <a:spLocks noGrp="1"/>
          </p:cNvSpPr>
          <p:nvPr>
            <p:ph idx="14"/>
          </p:nvPr>
        </p:nvSpPr>
        <p:spPr>
          <a:xfrm>
            <a:off x="16373851" y="3536950"/>
            <a:ext cx="7124577" cy="8758238"/>
          </a:xfrm>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49001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Column_Re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solidFill>
                  <a:schemeClr val="bg1"/>
                </a:solidFill>
              </a:defRPr>
            </a:lvl1pPr>
          </a:lstStyle>
          <a:p>
            <a:r>
              <a:rPr lang="en-GB"/>
              <a:t>Click to edit Master title style</a:t>
            </a:r>
            <a:endParaRPr lang="en-GB" dirty="0"/>
          </a:p>
        </p:txBody>
      </p:sp>
      <p:sp>
        <p:nvSpPr>
          <p:cNvPr id="3" name="Content Placeholder 2"/>
          <p:cNvSpPr>
            <a:spLocks noGrp="1"/>
          </p:cNvSpPr>
          <p:nvPr>
            <p:ph idx="1"/>
          </p:nvPr>
        </p:nvSpPr>
        <p:spPr>
          <a:xfrm>
            <a:off x="881063" y="3536950"/>
            <a:ext cx="712457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
                <a:schemeClr val="bg1"/>
              </a:buClr>
              <a:defRPr sz="3200">
                <a:solidFill>
                  <a:schemeClr val="bg1"/>
                </a:solidFill>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CCEADB6-F722-4B9F-A14D-58DDD1683164}" type="datetime1">
              <a:rPr lang="en-GB" smtClean="0"/>
              <a:pPr/>
              <a:t>31/05/2023</a:t>
            </a:fld>
            <a:endParaRPr lang="en-GB"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33240DBB-AF57-9221-705F-3C7F495A8FE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9" name="Content Placeholder 2">
            <a:extLst>
              <a:ext uri="{FF2B5EF4-FFF2-40B4-BE49-F238E27FC236}">
                <a16:creationId xmlns:a16="http://schemas.microsoft.com/office/drawing/2014/main" id="{C1CFBB50-87E0-D806-5666-9B050DB8CBC1}"/>
              </a:ext>
            </a:extLst>
          </p:cNvPr>
          <p:cNvSpPr>
            <a:spLocks noGrp="1"/>
          </p:cNvSpPr>
          <p:nvPr>
            <p:ph idx="13"/>
          </p:nvPr>
        </p:nvSpPr>
        <p:spPr>
          <a:xfrm>
            <a:off x="8628918" y="3536950"/>
            <a:ext cx="712457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marL="648000" indent="-648000">
              <a:buClr>
                <a:schemeClr val="accent4"/>
              </a:buClr>
              <a:defRPr lang="en-US" sz="3200" kern="1200" spc="-130" baseline="0" dirty="0">
                <a:solidFill>
                  <a:schemeClr val="bg1"/>
                </a:solidFill>
                <a:latin typeface="+mn-lt"/>
                <a:ea typeface="+mn-ea"/>
                <a:cs typeface="+mn-cs"/>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marL="648000" lvl="3" indent="-648000" algn="l" defTabSz="1828709" rtl="0" eaLnBrk="1" latinLnBrk="0" hangingPunct="1">
              <a:lnSpc>
                <a:spcPct val="88000"/>
              </a:lnSpc>
              <a:spcBef>
                <a:spcPts val="0"/>
              </a:spcBef>
              <a:spcAft>
                <a:spcPts val="1800"/>
              </a:spcAft>
              <a:buClr>
                <a:schemeClr val="bg1"/>
              </a:buClr>
              <a:buFont typeface="Arial" panose="020B0604020202020204" pitchFamily="34" charset="0"/>
              <a:buChar char="–"/>
            </a:pPr>
            <a:r>
              <a:rPr lang="en-GB"/>
              <a:t>Fourth level</a:t>
            </a:r>
          </a:p>
          <a:p>
            <a:pPr lvl="4"/>
            <a:r>
              <a:rPr lang="en-GB"/>
              <a:t>Fifth level</a:t>
            </a:r>
            <a:endParaRPr lang="en-GB" dirty="0"/>
          </a:p>
        </p:txBody>
      </p:sp>
      <p:sp>
        <p:nvSpPr>
          <p:cNvPr id="12" name="Content Placeholder 2">
            <a:extLst>
              <a:ext uri="{FF2B5EF4-FFF2-40B4-BE49-F238E27FC236}">
                <a16:creationId xmlns:a16="http://schemas.microsoft.com/office/drawing/2014/main" id="{750B4A51-2A2C-566C-3CFC-3BEF1B68A015}"/>
              </a:ext>
            </a:extLst>
          </p:cNvPr>
          <p:cNvSpPr>
            <a:spLocks noGrp="1"/>
          </p:cNvSpPr>
          <p:nvPr>
            <p:ph idx="14"/>
          </p:nvPr>
        </p:nvSpPr>
        <p:spPr>
          <a:xfrm>
            <a:off x="16373851" y="3536950"/>
            <a:ext cx="7124577" cy="8758238"/>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marL="648000" indent="-648000">
              <a:buClr>
                <a:schemeClr val="accent4"/>
              </a:buClr>
              <a:defRPr lang="en-US" sz="3200" kern="1200" spc="-130" baseline="0" dirty="0">
                <a:solidFill>
                  <a:schemeClr val="bg1"/>
                </a:solidFill>
                <a:latin typeface="+mn-lt"/>
                <a:ea typeface="+mn-ea"/>
                <a:cs typeface="+mn-cs"/>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marL="648000" lvl="3" indent="-648000" algn="l" defTabSz="1828709" rtl="0" eaLnBrk="1" latinLnBrk="0" hangingPunct="1">
              <a:lnSpc>
                <a:spcPct val="88000"/>
              </a:lnSpc>
              <a:spcBef>
                <a:spcPts val="0"/>
              </a:spcBef>
              <a:spcAft>
                <a:spcPts val="1800"/>
              </a:spcAft>
              <a:buClr>
                <a:schemeClr val="bg1"/>
              </a:buClr>
              <a:buFont typeface="Arial" panose="020B0604020202020204" pitchFamily="34" charset="0"/>
              <a:buChar char="–"/>
            </a:pPr>
            <a:r>
              <a:rPr lang="en-GB"/>
              <a:t>Fourth level</a:t>
            </a:r>
          </a:p>
          <a:p>
            <a:pPr lvl="4"/>
            <a:r>
              <a:rPr lang="en-GB"/>
              <a:t>Fifth level</a:t>
            </a:r>
            <a:endParaRPr lang="en-GB" dirty="0"/>
          </a:p>
        </p:txBody>
      </p:sp>
    </p:spTree>
    <p:extLst>
      <p:ext uri="{BB962C8B-B14F-4D97-AF65-F5344CB8AC3E}">
        <p14:creationId xmlns:p14="http://schemas.microsoft.com/office/powerpoint/2010/main" val="407920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rge Picture A">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0" y="0"/>
            <a:ext cx="16007426" cy="1371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8" name="Graphic 7">
            <a:extLst>
              <a:ext uri="{FF2B5EF4-FFF2-40B4-BE49-F238E27FC236}">
                <a16:creationId xmlns:a16="http://schemas.microsoft.com/office/drawing/2014/main" id="{18FB3E3C-747F-02C7-8E65-60460527994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97118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Picture A_Red">
    <p:bg>
      <p:bgPr>
        <a:solidFill>
          <a:schemeClr val="accent4"/>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0" y="0"/>
            <a:ext cx="16007426" cy="1371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lvl1pPr>
              <a:defRPr>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8" name="Graphic 7">
            <a:extLst>
              <a:ext uri="{FF2B5EF4-FFF2-40B4-BE49-F238E27FC236}">
                <a16:creationId xmlns:a16="http://schemas.microsoft.com/office/drawing/2014/main" id="{0AEB487A-C207-885A-8A9D-688F14E5C00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82333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rge Picture B">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881063" y="881062"/>
            <a:ext cx="15126362" cy="11414125"/>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9" name="Date Placeholder 8">
            <a:extLst>
              <a:ext uri="{FF2B5EF4-FFF2-40B4-BE49-F238E27FC236}">
                <a16:creationId xmlns:a16="http://schemas.microsoft.com/office/drawing/2014/main" id="{912AE86A-C8E6-21B6-852A-D756DCEEDAE7}"/>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31/05/2023</a:t>
            </a:fld>
            <a:endParaRPr lang="en-GB" dirty="0"/>
          </a:p>
        </p:txBody>
      </p:sp>
      <p:sp>
        <p:nvSpPr>
          <p:cNvPr id="10" name="Footer Placeholder 9">
            <a:extLst>
              <a:ext uri="{FF2B5EF4-FFF2-40B4-BE49-F238E27FC236}">
                <a16:creationId xmlns:a16="http://schemas.microsoft.com/office/drawing/2014/main" id="{7B0191E1-0EA8-2612-5330-63F317927630}"/>
              </a:ext>
            </a:extLst>
          </p:cNvPr>
          <p:cNvSpPr>
            <a:spLocks noGrp="1"/>
          </p:cNvSpPr>
          <p:nvPr>
            <p:ph type="ftr" sz="quarter" idx="16"/>
          </p:nvPr>
        </p:nvSpPr>
        <p:spPr/>
        <p:txBody>
          <a:bodyPr/>
          <a:lstStyle/>
          <a:p>
            <a:r>
              <a:rPr lang="en-GB" dirty="0"/>
              <a:t>© GSMA 2022</a:t>
            </a:r>
          </a:p>
        </p:txBody>
      </p:sp>
      <p:sp>
        <p:nvSpPr>
          <p:cNvPr id="12" name="Slide Number Placeholder 11">
            <a:extLst>
              <a:ext uri="{FF2B5EF4-FFF2-40B4-BE49-F238E27FC236}">
                <a16:creationId xmlns:a16="http://schemas.microsoft.com/office/drawing/2014/main" id="{6407607C-CE0E-2DE4-7856-E46C106F27B2}"/>
              </a:ext>
            </a:extLst>
          </p:cNvPr>
          <p:cNvSpPr>
            <a:spLocks noGrp="1"/>
          </p:cNvSpPr>
          <p:nvPr>
            <p:ph type="sldNum" sz="quarter" idx="17"/>
          </p:nvPr>
        </p:nvSpPr>
        <p:spPr/>
        <p:txBody>
          <a:bodyPr/>
          <a:lstStyle/>
          <a:p>
            <a:fld id="{B51C77D3-387C-4881-A960-1F7F91E3F80B}" type="slidenum">
              <a:rPr lang="en-GB" smtClean="0"/>
              <a:pPr/>
              <a:t>‹#›</a:t>
            </a:fld>
            <a:endParaRPr lang="en-GB" dirty="0"/>
          </a:p>
        </p:txBody>
      </p:sp>
      <p:pic>
        <p:nvPicPr>
          <p:cNvPr id="13" name="Graphic 12">
            <a:extLst>
              <a:ext uri="{FF2B5EF4-FFF2-40B4-BE49-F238E27FC236}">
                <a16:creationId xmlns:a16="http://schemas.microsoft.com/office/drawing/2014/main" id="{54D64EAF-C3F4-EBEE-D7D3-F4E432F2F58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503747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_Whit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Content Placeholder 2"/>
          <p:cNvSpPr>
            <a:spLocks noGrp="1"/>
          </p:cNvSpPr>
          <p:nvPr>
            <p:ph idx="1"/>
          </p:nvPr>
        </p:nvSpPr>
        <p:spPr/>
        <p:txBody>
          <a:bodyPr/>
          <a:lstStyle>
            <a:lvl1pPr>
              <a:defRPr sz="4400">
                <a:solidFill>
                  <a:schemeClr val="accent4"/>
                </a:solidFill>
              </a:defRPr>
            </a:lvl1pPr>
            <a:lvl2pPr>
              <a:defRPr sz="4400"/>
            </a:lvl2pPr>
            <a:lvl3pPr>
              <a:defRPr sz="3200"/>
            </a:lvl3pPr>
            <a:lvl4pPr>
              <a:buClr>
                <a:schemeClr val="accent4"/>
              </a:buClr>
              <a:defRPr sz="3200"/>
            </a:lvl4pPr>
            <a:lvl5pPr>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a:xfrm>
            <a:off x="4823286" y="12944834"/>
            <a:ext cx="3689552" cy="307777"/>
          </a:xfrm>
          <a:prstGeom prst="rect">
            <a:avLst/>
          </a:prstGeom>
        </p:spPr>
        <p:txBody>
          <a:bodyPr/>
          <a:lstStyle/>
          <a:p>
            <a:fld id="{7CCEADB6-F722-4B9F-A14D-58DDD1683164}" type="datetime1">
              <a:rPr lang="en-GB" smtClean="0"/>
              <a:t>31/05/2023</a:t>
            </a:fld>
            <a:endParaRPr lang="en-GB" dirty="0"/>
          </a:p>
        </p:txBody>
      </p:sp>
      <p:sp>
        <p:nvSpPr>
          <p:cNvPr id="5" name="Footer Placeholder 4"/>
          <p:cNvSpPr>
            <a:spLocks noGrp="1"/>
          </p:cNvSpPr>
          <p:nvPr>
            <p:ph type="ftr" sz="quarter" idx="11"/>
          </p:nvPr>
        </p:nvSpPr>
        <p:spPr/>
        <p:txBody>
          <a:bodyPr/>
          <a:lstStyle/>
          <a:p>
            <a:r>
              <a:rPr lang="en-GB" dirty="0"/>
              <a:t>© GSMA 2022</a:t>
            </a:r>
          </a:p>
        </p:txBody>
      </p:sp>
      <p:sp>
        <p:nvSpPr>
          <p:cNvPr id="6" name="Slide Number Placeholder 5"/>
          <p:cNvSpPr>
            <a:spLocks noGrp="1"/>
          </p:cNvSpPr>
          <p:nvPr>
            <p:ph type="sldNum" sz="quarter" idx="12"/>
          </p:nvPr>
        </p:nvSpPr>
        <p:spPr/>
        <p:txBody>
          <a:bodyPr/>
          <a:lstStyle/>
          <a:p>
            <a:fld id="{B51C77D3-387C-4881-A960-1F7F91E3F80B}" type="slidenum">
              <a:rPr lang="en-GB" smtClean="0"/>
              <a:t>‹#›</a:t>
            </a:fld>
            <a:endParaRPr lang="en-GB" dirty="0"/>
          </a:p>
        </p:txBody>
      </p:sp>
      <p:pic>
        <p:nvPicPr>
          <p:cNvPr id="9" name="Graphic 8">
            <a:extLst>
              <a:ext uri="{FF2B5EF4-FFF2-40B4-BE49-F238E27FC236}">
                <a16:creationId xmlns:a16="http://schemas.microsoft.com/office/drawing/2014/main" id="{B8B74983-247E-E6E7-44B9-B45188B0AB0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219051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rge Picture B_Red">
    <p:bg>
      <p:bgPr>
        <a:solidFill>
          <a:schemeClr val="accent4"/>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userDrawn="1">
            <p:ph type="body" sz="quarter" idx="14"/>
          </p:nvPr>
        </p:nvSpPr>
        <p:spPr>
          <a:xfrm>
            <a:off x="17839095" y="2026640"/>
            <a:ext cx="5660668" cy="10268548"/>
          </a:xfrm>
        </p:spPr>
        <p:txBody>
          <a:bodyPr/>
          <a:lstStyle>
            <a:lvl1pPr>
              <a:defRPr>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1" name="Picture Placeholder 50">
            <a:extLst>
              <a:ext uri="{FF2B5EF4-FFF2-40B4-BE49-F238E27FC236}">
                <a16:creationId xmlns:a16="http://schemas.microsoft.com/office/drawing/2014/main" id="{3724C21E-4471-E2C2-F25E-15C7BC4D99B3}"/>
              </a:ext>
            </a:extLst>
          </p:cNvPr>
          <p:cNvSpPr>
            <a:spLocks noGrp="1"/>
          </p:cNvSpPr>
          <p:nvPr>
            <p:ph type="pic" sz="quarter" idx="16"/>
          </p:nvPr>
        </p:nvSpPr>
        <p:spPr>
          <a:xfrm>
            <a:off x="881063" y="1927489"/>
            <a:ext cx="15152394" cy="9196992"/>
          </a:xfrm>
          <a:custGeom>
            <a:avLst/>
            <a:gdLst>
              <a:gd name="connsiteX0" fmla="*/ 0 w 15152394"/>
              <a:gd name="connsiteY0" fmla="*/ 6895008 h 9196992"/>
              <a:gd name="connsiteX1" fmla="*/ 3524400 w 15152394"/>
              <a:gd name="connsiteY1" fmla="*/ 6895008 h 9196992"/>
              <a:gd name="connsiteX2" fmla="*/ 3524400 w 15152394"/>
              <a:gd name="connsiteY2" fmla="*/ 9194400 h 9196992"/>
              <a:gd name="connsiteX3" fmla="*/ 0 w 15152394"/>
              <a:gd name="connsiteY3" fmla="*/ 9194400 h 9196992"/>
              <a:gd name="connsiteX4" fmla="*/ 3876528 w 15152394"/>
              <a:gd name="connsiteY4" fmla="*/ 4599790 h 9196992"/>
              <a:gd name="connsiteX5" fmla="*/ 7400929 w 15152394"/>
              <a:gd name="connsiteY5" fmla="*/ 4599790 h 9196992"/>
              <a:gd name="connsiteX6" fmla="*/ 7400929 w 15152394"/>
              <a:gd name="connsiteY6" fmla="*/ 9196991 h 9196992"/>
              <a:gd name="connsiteX7" fmla="*/ 3876528 w 15152394"/>
              <a:gd name="connsiteY7" fmla="*/ 9196991 h 9196992"/>
              <a:gd name="connsiteX8" fmla="*/ 7753055 w 15152394"/>
              <a:gd name="connsiteY8" fmla="*/ 2299392 h 9196992"/>
              <a:gd name="connsiteX9" fmla="*/ 11277456 w 15152394"/>
              <a:gd name="connsiteY9" fmla="*/ 2299392 h 9196992"/>
              <a:gd name="connsiteX10" fmla="*/ 11277456 w 15152394"/>
              <a:gd name="connsiteY10" fmla="*/ 9196992 h 9196992"/>
              <a:gd name="connsiteX11" fmla="*/ 7753055 w 15152394"/>
              <a:gd name="connsiteY11" fmla="*/ 9196992 h 9196992"/>
              <a:gd name="connsiteX12" fmla="*/ 11627993 w 15152394"/>
              <a:gd name="connsiteY12" fmla="*/ 0 h 9196992"/>
              <a:gd name="connsiteX13" fmla="*/ 15152394 w 15152394"/>
              <a:gd name="connsiteY13" fmla="*/ 0 h 9196992"/>
              <a:gd name="connsiteX14" fmla="*/ 15152394 w 15152394"/>
              <a:gd name="connsiteY14" fmla="*/ 9194400 h 9196992"/>
              <a:gd name="connsiteX15" fmla="*/ 11627993 w 15152394"/>
              <a:gd name="connsiteY15" fmla="*/ 9194400 h 919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52394" h="9196992">
                <a:moveTo>
                  <a:pt x="0" y="6895008"/>
                </a:moveTo>
                <a:lnTo>
                  <a:pt x="3524400" y="6895008"/>
                </a:lnTo>
                <a:lnTo>
                  <a:pt x="3524400" y="9194400"/>
                </a:lnTo>
                <a:lnTo>
                  <a:pt x="0" y="9194400"/>
                </a:lnTo>
                <a:close/>
                <a:moveTo>
                  <a:pt x="3876528" y="4599790"/>
                </a:moveTo>
                <a:lnTo>
                  <a:pt x="7400929" y="4599790"/>
                </a:lnTo>
                <a:lnTo>
                  <a:pt x="7400929" y="9196991"/>
                </a:lnTo>
                <a:lnTo>
                  <a:pt x="3876528" y="9196991"/>
                </a:lnTo>
                <a:close/>
                <a:moveTo>
                  <a:pt x="7753055" y="2299392"/>
                </a:moveTo>
                <a:lnTo>
                  <a:pt x="11277456" y="2299392"/>
                </a:lnTo>
                <a:lnTo>
                  <a:pt x="11277456" y="9196992"/>
                </a:lnTo>
                <a:lnTo>
                  <a:pt x="7753055" y="9196992"/>
                </a:lnTo>
                <a:close/>
                <a:moveTo>
                  <a:pt x="11627993" y="0"/>
                </a:moveTo>
                <a:lnTo>
                  <a:pt x="15152394" y="0"/>
                </a:lnTo>
                <a:lnTo>
                  <a:pt x="15152394" y="9194400"/>
                </a:lnTo>
                <a:lnTo>
                  <a:pt x="11627993" y="9194400"/>
                </a:lnTo>
                <a:close/>
              </a:path>
            </a:pathLst>
          </a:custGeom>
          <a:solidFill>
            <a:schemeClr val="bg1">
              <a:lumMod val="85000"/>
            </a:schemeClr>
          </a:solidFill>
        </p:spPr>
        <p:txBody>
          <a:bodyPr wrap="square" anchor="ctr" anchorCtr="1">
            <a:noAutofit/>
          </a:bodyPr>
          <a:lstStyle>
            <a:lvl1pPr>
              <a:lnSpc>
                <a:spcPct val="88000"/>
              </a:lnSpc>
              <a:defRPr sz="4000" b="0"/>
            </a:lvl1pPr>
            <a:lvl3pPr algn="ctr">
              <a:defRPr/>
            </a:lvl3pPr>
          </a:lstStyle>
          <a:p>
            <a:pPr lvl="0"/>
            <a:endParaRPr lang="en-GB" dirty="0"/>
          </a:p>
        </p:txBody>
      </p:sp>
      <p:pic>
        <p:nvPicPr>
          <p:cNvPr id="13" name="Graphic 12">
            <a:extLst>
              <a:ext uri="{FF2B5EF4-FFF2-40B4-BE49-F238E27FC236}">
                <a16:creationId xmlns:a16="http://schemas.microsoft.com/office/drawing/2014/main" id="{0F3063AC-CFAA-6E28-1948-E7ADDEA6FB8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3593977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Picture C">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C931263-CF04-265D-F287-4D5ACD269E29}"/>
              </a:ext>
            </a:extLst>
          </p:cNvPr>
          <p:cNvSpPr>
            <a:spLocks noGrp="1"/>
          </p:cNvSpPr>
          <p:nvPr>
            <p:ph type="pic" sz="quarter" idx="13"/>
          </p:nvPr>
        </p:nvSpPr>
        <p:spPr>
          <a:xfrm>
            <a:off x="881063" y="1819188"/>
            <a:ext cx="22618700" cy="1047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881062" y="881063"/>
            <a:ext cx="8853487" cy="362034"/>
          </a:xfrm>
        </p:spPr>
        <p:txBody>
          <a:bodyPr wrap="square">
            <a:spAutoFit/>
          </a:bodyPr>
          <a:lstStyle>
            <a:lvl1pPr>
              <a:lnSpc>
                <a:spcPct val="95000"/>
              </a:lnSpc>
              <a:defRPr sz="2400" b="0" spc="-30" baseline="0">
                <a:solidFill>
                  <a:schemeClr val="tx1"/>
                </a:solidFill>
              </a:defRPr>
            </a:lvl1pPr>
          </a:lstStyle>
          <a:p>
            <a:pPr lvl="0"/>
            <a:r>
              <a:rPr lang="en-GB" dirty="0"/>
              <a:t>Click to edit Master text styles</a:t>
            </a:r>
          </a:p>
        </p:txBody>
      </p:sp>
      <p:sp>
        <p:nvSpPr>
          <p:cNvPr id="9" name="Date Placeholder 8">
            <a:extLst>
              <a:ext uri="{FF2B5EF4-FFF2-40B4-BE49-F238E27FC236}">
                <a16:creationId xmlns:a16="http://schemas.microsoft.com/office/drawing/2014/main" id="{912AE86A-C8E6-21B6-852A-D756DCEEDAE7}"/>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31/05/2023</a:t>
            </a:fld>
            <a:endParaRPr lang="en-GB" dirty="0"/>
          </a:p>
        </p:txBody>
      </p:sp>
      <p:sp>
        <p:nvSpPr>
          <p:cNvPr id="10" name="Footer Placeholder 9">
            <a:extLst>
              <a:ext uri="{FF2B5EF4-FFF2-40B4-BE49-F238E27FC236}">
                <a16:creationId xmlns:a16="http://schemas.microsoft.com/office/drawing/2014/main" id="{7B0191E1-0EA8-2612-5330-63F317927630}"/>
              </a:ext>
            </a:extLst>
          </p:cNvPr>
          <p:cNvSpPr>
            <a:spLocks noGrp="1"/>
          </p:cNvSpPr>
          <p:nvPr>
            <p:ph type="ftr" sz="quarter" idx="16"/>
          </p:nvPr>
        </p:nvSpPr>
        <p:spPr/>
        <p:txBody>
          <a:bodyPr/>
          <a:lstStyle/>
          <a:p>
            <a:r>
              <a:rPr lang="en-GB" dirty="0"/>
              <a:t>© GSMA 2022</a:t>
            </a:r>
          </a:p>
        </p:txBody>
      </p:sp>
      <p:sp>
        <p:nvSpPr>
          <p:cNvPr id="12" name="Slide Number Placeholder 11">
            <a:extLst>
              <a:ext uri="{FF2B5EF4-FFF2-40B4-BE49-F238E27FC236}">
                <a16:creationId xmlns:a16="http://schemas.microsoft.com/office/drawing/2014/main" id="{6407607C-CE0E-2DE4-7856-E46C106F27B2}"/>
              </a:ext>
            </a:extLst>
          </p:cNvPr>
          <p:cNvSpPr>
            <a:spLocks noGrp="1"/>
          </p:cNvSpPr>
          <p:nvPr>
            <p:ph type="sldNum" sz="quarter" idx="17"/>
          </p:nvPr>
        </p:nvSpPr>
        <p:spPr/>
        <p:txBody>
          <a:bodyPr/>
          <a:lstStyle/>
          <a:p>
            <a:fld id="{B51C77D3-387C-4881-A960-1F7F91E3F80B}" type="slidenum">
              <a:rPr lang="en-GB" smtClean="0"/>
              <a:pPr/>
              <a:t>‹#›</a:t>
            </a:fld>
            <a:endParaRPr lang="en-GB" dirty="0"/>
          </a:p>
        </p:txBody>
      </p:sp>
      <p:pic>
        <p:nvPicPr>
          <p:cNvPr id="13" name="Graphic 12">
            <a:extLst>
              <a:ext uri="{FF2B5EF4-FFF2-40B4-BE49-F238E27FC236}">
                <a16:creationId xmlns:a16="http://schemas.microsoft.com/office/drawing/2014/main" id="{7CF08E3A-0E93-7115-F8FA-A5AD022967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91216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ulti-Picture_and Content">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Date Placeholder 1">
            <a:extLst>
              <a:ext uri="{FF2B5EF4-FFF2-40B4-BE49-F238E27FC236}">
                <a16:creationId xmlns:a16="http://schemas.microsoft.com/office/drawing/2014/main" id="{3806FCBA-A490-2F94-0542-196A1D088CF2}"/>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31/05/2023</a:t>
            </a:fld>
            <a:endParaRPr lang="en-GB" dirty="0"/>
          </a:p>
        </p:txBody>
      </p:sp>
      <p:sp>
        <p:nvSpPr>
          <p:cNvPr id="3" name="Footer Placeholder 2">
            <a:extLst>
              <a:ext uri="{FF2B5EF4-FFF2-40B4-BE49-F238E27FC236}">
                <a16:creationId xmlns:a16="http://schemas.microsoft.com/office/drawing/2014/main" id="{5B23AC10-DA36-8668-FC79-CED2494FB350}"/>
              </a:ext>
            </a:extLst>
          </p:cNvPr>
          <p:cNvSpPr>
            <a:spLocks noGrp="1"/>
          </p:cNvSpPr>
          <p:nvPr>
            <p:ph type="ftr" sz="quarter" idx="16"/>
          </p:nvPr>
        </p:nvSpPr>
        <p:spPr/>
        <p:txBody>
          <a:bodyPr/>
          <a:lstStyle/>
          <a:p>
            <a:r>
              <a:rPr lang="en-GB" dirty="0"/>
              <a:t>© GSMA 2022</a:t>
            </a:r>
          </a:p>
        </p:txBody>
      </p:sp>
      <p:sp>
        <p:nvSpPr>
          <p:cNvPr id="13" name="Picture Placeholder 6">
            <a:extLst>
              <a:ext uri="{FF2B5EF4-FFF2-40B4-BE49-F238E27FC236}">
                <a16:creationId xmlns:a16="http://schemas.microsoft.com/office/drawing/2014/main" id="{9A2048E1-631B-804B-CE01-38E58D4F80AE}"/>
              </a:ext>
            </a:extLst>
          </p:cNvPr>
          <p:cNvSpPr>
            <a:spLocks noGrp="1"/>
          </p:cNvSpPr>
          <p:nvPr>
            <p:ph type="pic" sz="quarter" idx="13"/>
          </p:nvPr>
        </p:nvSpPr>
        <p:spPr>
          <a:xfrm>
            <a:off x="882653" y="887460"/>
            <a:ext cx="5660665" cy="5577864"/>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6" name="Picture Placeholder 6">
            <a:extLst>
              <a:ext uri="{FF2B5EF4-FFF2-40B4-BE49-F238E27FC236}">
                <a16:creationId xmlns:a16="http://schemas.microsoft.com/office/drawing/2014/main" id="{C86C63EE-228E-AE8B-0C6F-10BBE5D88F2E}"/>
              </a:ext>
            </a:extLst>
          </p:cNvPr>
          <p:cNvSpPr>
            <a:spLocks noGrp="1"/>
          </p:cNvSpPr>
          <p:nvPr>
            <p:ph type="pic" sz="quarter" idx="17"/>
          </p:nvPr>
        </p:nvSpPr>
        <p:spPr>
          <a:xfrm>
            <a:off x="8766429" y="6717324"/>
            <a:ext cx="7631776" cy="5577863"/>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7" name="Picture Placeholder 6">
            <a:extLst>
              <a:ext uri="{FF2B5EF4-FFF2-40B4-BE49-F238E27FC236}">
                <a16:creationId xmlns:a16="http://schemas.microsoft.com/office/drawing/2014/main" id="{1C942F2F-C76A-4105-04E1-3174C6060D98}"/>
              </a:ext>
            </a:extLst>
          </p:cNvPr>
          <p:cNvSpPr>
            <a:spLocks noGrp="1"/>
          </p:cNvSpPr>
          <p:nvPr>
            <p:ph type="pic" sz="quarter" idx="18"/>
          </p:nvPr>
        </p:nvSpPr>
        <p:spPr>
          <a:xfrm>
            <a:off x="882653" y="6717324"/>
            <a:ext cx="7631107" cy="5577863"/>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8" name="Picture Placeholder 6">
            <a:extLst>
              <a:ext uri="{FF2B5EF4-FFF2-40B4-BE49-F238E27FC236}">
                <a16:creationId xmlns:a16="http://schemas.microsoft.com/office/drawing/2014/main" id="{72238313-B7CE-B0D6-2883-63C1F2B02E96}"/>
              </a:ext>
            </a:extLst>
          </p:cNvPr>
          <p:cNvSpPr>
            <a:spLocks noGrp="1"/>
          </p:cNvSpPr>
          <p:nvPr>
            <p:ph type="pic" sz="quarter" idx="19"/>
          </p:nvPr>
        </p:nvSpPr>
        <p:spPr>
          <a:xfrm>
            <a:off x="6795318" y="887460"/>
            <a:ext cx="9602887" cy="5577864"/>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pic>
        <p:nvPicPr>
          <p:cNvPr id="14" name="Graphic 13">
            <a:extLst>
              <a:ext uri="{FF2B5EF4-FFF2-40B4-BE49-F238E27FC236}">
                <a16:creationId xmlns:a16="http://schemas.microsoft.com/office/drawing/2014/main" id="{D65B50D6-954C-BE41-5B3B-A63C8CA74D3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378151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Multi-Picture_and Content 02">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sp>
        <p:nvSpPr>
          <p:cNvPr id="11" name="Text Placeholder 10">
            <a:extLst>
              <a:ext uri="{FF2B5EF4-FFF2-40B4-BE49-F238E27FC236}">
                <a16:creationId xmlns:a16="http://schemas.microsoft.com/office/drawing/2014/main" id="{7B4841FE-32C4-0298-142F-7A21E85D0C51}"/>
              </a:ext>
            </a:extLst>
          </p:cNvPr>
          <p:cNvSpPr>
            <a:spLocks noGrp="1"/>
          </p:cNvSpPr>
          <p:nvPr>
            <p:ph type="body" sz="quarter" idx="14"/>
          </p:nvPr>
        </p:nvSpPr>
        <p:spPr>
          <a:xfrm>
            <a:off x="17839095" y="2026640"/>
            <a:ext cx="5660668" cy="1026854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Date Placeholder 1">
            <a:extLst>
              <a:ext uri="{FF2B5EF4-FFF2-40B4-BE49-F238E27FC236}">
                <a16:creationId xmlns:a16="http://schemas.microsoft.com/office/drawing/2014/main" id="{3806FCBA-A490-2F94-0542-196A1D088CF2}"/>
              </a:ext>
            </a:extLst>
          </p:cNvPr>
          <p:cNvSpPr>
            <a:spLocks noGrp="1"/>
          </p:cNvSpPr>
          <p:nvPr>
            <p:ph type="dt" sz="half" idx="15"/>
          </p:nvPr>
        </p:nvSpPr>
        <p:spPr>
          <a:xfrm>
            <a:off x="4823286" y="12944834"/>
            <a:ext cx="3689552" cy="307777"/>
          </a:xfrm>
          <a:prstGeom prst="rect">
            <a:avLst/>
          </a:prstGeom>
        </p:spPr>
        <p:txBody>
          <a:bodyPr/>
          <a:lstStyle/>
          <a:p>
            <a:fld id="{7E88A085-3330-4B00-A60A-515326445D30}" type="datetime1">
              <a:rPr lang="en-GB" smtClean="0"/>
              <a:t>31/05/2023</a:t>
            </a:fld>
            <a:endParaRPr lang="en-GB" dirty="0"/>
          </a:p>
        </p:txBody>
      </p:sp>
      <p:sp>
        <p:nvSpPr>
          <p:cNvPr id="3" name="Footer Placeholder 2">
            <a:extLst>
              <a:ext uri="{FF2B5EF4-FFF2-40B4-BE49-F238E27FC236}">
                <a16:creationId xmlns:a16="http://schemas.microsoft.com/office/drawing/2014/main" id="{5B23AC10-DA36-8668-FC79-CED2494FB350}"/>
              </a:ext>
            </a:extLst>
          </p:cNvPr>
          <p:cNvSpPr>
            <a:spLocks noGrp="1"/>
          </p:cNvSpPr>
          <p:nvPr>
            <p:ph type="ftr" sz="quarter" idx="16"/>
          </p:nvPr>
        </p:nvSpPr>
        <p:spPr/>
        <p:txBody>
          <a:bodyPr/>
          <a:lstStyle/>
          <a:p>
            <a:r>
              <a:rPr lang="en-GB" dirty="0"/>
              <a:t>© GSMA 2022</a:t>
            </a:r>
          </a:p>
        </p:txBody>
      </p:sp>
      <p:sp>
        <p:nvSpPr>
          <p:cNvPr id="13" name="Picture Placeholder 6">
            <a:extLst>
              <a:ext uri="{FF2B5EF4-FFF2-40B4-BE49-F238E27FC236}">
                <a16:creationId xmlns:a16="http://schemas.microsoft.com/office/drawing/2014/main" id="{9A2048E1-631B-804B-CE01-38E58D4F80AE}"/>
              </a:ext>
            </a:extLst>
          </p:cNvPr>
          <p:cNvSpPr>
            <a:spLocks noGrp="1"/>
          </p:cNvSpPr>
          <p:nvPr>
            <p:ph type="pic" sz="quarter" idx="13"/>
          </p:nvPr>
        </p:nvSpPr>
        <p:spPr>
          <a:xfrm>
            <a:off x="0" y="0"/>
            <a:ext cx="2268415" cy="288387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6" name="Picture Placeholder 6">
            <a:extLst>
              <a:ext uri="{FF2B5EF4-FFF2-40B4-BE49-F238E27FC236}">
                <a16:creationId xmlns:a16="http://schemas.microsoft.com/office/drawing/2014/main" id="{C86C63EE-228E-AE8B-0C6F-10BBE5D88F2E}"/>
              </a:ext>
            </a:extLst>
          </p:cNvPr>
          <p:cNvSpPr>
            <a:spLocks noGrp="1"/>
          </p:cNvSpPr>
          <p:nvPr>
            <p:ph type="pic" sz="quarter" idx="17"/>
          </p:nvPr>
        </p:nvSpPr>
        <p:spPr>
          <a:xfrm>
            <a:off x="7428364" y="7044633"/>
            <a:ext cx="4662036" cy="371226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7" name="Picture Placeholder 6">
            <a:extLst>
              <a:ext uri="{FF2B5EF4-FFF2-40B4-BE49-F238E27FC236}">
                <a16:creationId xmlns:a16="http://schemas.microsoft.com/office/drawing/2014/main" id="{1C942F2F-C76A-4105-04E1-3174C6060D98}"/>
              </a:ext>
            </a:extLst>
          </p:cNvPr>
          <p:cNvSpPr>
            <a:spLocks noGrp="1"/>
          </p:cNvSpPr>
          <p:nvPr>
            <p:ph type="pic" sz="quarter" idx="18"/>
          </p:nvPr>
        </p:nvSpPr>
        <p:spPr>
          <a:xfrm>
            <a:off x="1" y="7044633"/>
            <a:ext cx="7192108" cy="667136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8" name="Picture Placeholder 6">
            <a:extLst>
              <a:ext uri="{FF2B5EF4-FFF2-40B4-BE49-F238E27FC236}">
                <a16:creationId xmlns:a16="http://schemas.microsoft.com/office/drawing/2014/main" id="{72238313-B7CE-B0D6-2883-63C1F2B02E96}"/>
              </a:ext>
            </a:extLst>
          </p:cNvPr>
          <p:cNvSpPr>
            <a:spLocks noGrp="1"/>
          </p:cNvSpPr>
          <p:nvPr>
            <p:ph type="pic" sz="quarter" idx="19"/>
          </p:nvPr>
        </p:nvSpPr>
        <p:spPr>
          <a:xfrm>
            <a:off x="2487087" y="0"/>
            <a:ext cx="4722605" cy="6787662"/>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pic>
        <p:nvPicPr>
          <p:cNvPr id="14" name="Graphic 13">
            <a:extLst>
              <a:ext uri="{FF2B5EF4-FFF2-40B4-BE49-F238E27FC236}">
                <a16:creationId xmlns:a16="http://schemas.microsoft.com/office/drawing/2014/main" id="{D65B50D6-954C-BE41-5B3B-A63C8CA74D3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5" name="Picture Placeholder 6">
            <a:extLst>
              <a:ext uri="{FF2B5EF4-FFF2-40B4-BE49-F238E27FC236}">
                <a16:creationId xmlns:a16="http://schemas.microsoft.com/office/drawing/2014/main" id="{2DF14031-165E-B684-2564-3B08D3918486}"/>
              </a:ext>
            </a:extLst>
          </p:cNvPr>
          <p:cNvSpPr>
            <a:spLocks noGrp="1"/>
          </p:cNvSpPr>
          <p:nvPr>
            <p:ph type="pic" sz="quarter" idx="20"/>
          </p:nvPr>
        </p:nvSpPr>
        <p:spPr>
          <a:xfrm>
            <a:off x="0" y="3135877"/>
            <a:ext cx="2268415" cy="3651785"/>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19" name="Picture Placeholder 6">
            <a:extLst>
              <a:ext uri="{FF2B5EF4-FFF2-40B4-BE49-F238E27FC236}">
                <a16:creationId xmlns:a16="http://schemas.microsoft.com/office/drawing/2014/main" id="{0B8D5C2D-A510-F754-FD37-3F8E946B31A4}"/>
              </a:ext>
            </a:extLst>
          </p:cNvPr>
          <p:cNvSpPr>
            <a:spLocks noGrp="1"/>
          </p:cNvSpPr>
          <p:nvPr>
            <p:ph type="pic" sz="quarter" idx="21"/>
          </p:nvPr>
        </p:nvSpPr>
        <p:spPr>
          <a:xfrm>
            <a:off x="7428364" y="0"/>
            <a:ext cx="9589636" cy="6787662"/>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20" name="Picture Placeholder 6">
            <a:extLst>
              <a:ext uri="{FF2B5EF4-FFF2-40B4-BE49-F238E27FC236}">
                <a16:creationId xmlns:a16="http://schemas.microsoft.com/office/drawing/2014/main" id="{281444C7-18A7-40F1-3EE0-0B10293F93CC}"/>
              </a:ext>
            </a:extLst>
          </p:cNvPr>
          <p:cNvSpPr>
            <a:spLocks noGrp="1"/>
          </p:cNvSpPr>
          <p:nvPr>
            <p:ph type="pic" sz="quarter" idx="22"/>
          </p:nvPr>
        </p:nvSpPr>
        <p:spPr>
          <a:xfrm>
            <a:off x="12355964" y="7044633"/>
            <a:ext cx="4662036" cy="5020367"/>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21" name="Picture Placeholder 6">
            <a:extLst>
              <a:ext uri="{FF2B5EF4-FFF2-40B4-BE49-F238E27FC236}">
                <a16:creationId xmlns:a16="http://schemas.microsoft.com/office/drawing/2014/main" id="{DE4EFABD-EB8F-5F0B-93B7-8C847FF6511C}"/>
              </a:ext>
            </a:extLst>
          </p:cNvPr>
          <p:cNvSpPr>
            <a:spLocks noGrp="1"/>
          </p:cNvSpPr>
          <p:nvPr>
            <p:ph type="pic" sz="quarter" idx="23"/>
          </p:nvPr>
        </p:nvSpPr>
        <p:spPr>
          <a:xfrm>
            <a:off x="7428364" y="11015145"/>
            <a:ext cx="4662036" cy="2700855"/>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
        <p:nvSpPr>
          <p:cNvPr id="22" name="Picture Placeholder 6">
            <a:extLst>
              <a:ext uri="{FF2B5EF4-FFF2-40B4-BE49-F238E27FC236}">
                <a16:creationId xmlns:a16="http://schemas.microsoft.com/office/drawing/2014/main" id="{BDBC280A-3074-AE3A-5A2D-01696D7CCEFB}"/>
              </a:ext>
            </a:extLst>
          </p:cNvPr>
          <p:cNvSpPr>
            <a:spLocks noGrp="1"/>
          </p:cNvSpPr>
          <p:nvPr>
            <p:ph type="pic" sz="quarter" idx="24"/>
          </p:nvPr>
        </p:nvSpPr>
        <p:spPr>
          <a:xfrm>
            <a:off x="12355964" y="12321971"/>
            <a:ext cx="4662036" cy="1394029"/>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spTree>
    <p:extLst>
      <p:ext uri="{BB962C8B-B14F-4D97-AF65-F5344CB8AC3E}">
        <p14:creationId xmlns:p14="http://schemas.microsoft.com/office/powerpoint/2010/main" val="308007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p>
            <a:fld id="{E709039E-3F48-4BF4-BC59-03AB40DD2DC0}" type="datetime1">
              <a:rPr lang="en-GB" smtClean="0"/>
              <a:t>31/05/2023</a:t>
            </a:fld>
            <a:endParaRPr lang="en-GB" dirty="0"/>
          </a:p>
        </p:txBody>
      </p:sp>
      <p:sp>
        <p:nvSpPr>
          <p:cNvPr id="4" name="Footer Placeholder 3"/>
          <p:cNvSpPr>
            <a:spLocks noGrp="1"/>
          </p:cNvSpPr>
          <p:nvPr>
            <p:ph type="ftr" sz="quarter" idx="11"/>
          </p:nvPr>
        </p:nvSpPr>
        <p:spPr/>
        <p:txBody>
          <a:bodyPr/>
          <a:lstStyle/>
          <a:p>
            <a:r>
              <a:rPr lang="en-GB" dirty="0"/>
              <a:t>© GSMA 2022</a:t>
            </a:r>
          </a:p>
        </p:txBody>
      </p:sp>
      <p:sp>
        <p:nvSpPr>
          <p:cNvPr id="5" name="Slide Number Placeholder 4"/>
          <p:cNvSpPr>
            <a:spLocks noGrp="1"/>
          </p:cNvSpPr>
          <p:nvPr>
            <p:ph type="sldNum" sz="quarter" idx="12"/>
          </p:nvPr>
        </p:nvSpPr>
        <p:spPr/>
        <p:txBody>
          <a:bodyPr/>
          <a:lstStyle/>
          <a:p>
            <a:fld id="{B51C77D3-387C-4881-A960-1F7F91E3F80B}" type="slidenum">
              <a:rPr lang="en-GB" smtClean="0"/>
              <a:t>‹#›</a:t>
            </a:fld>
            <a:endParaRPr lang="en-GB" dirty="0"/>
          </a:p>
        </p:txBody>
      </p:sp>
      <p:pic>
        <p:nvPicPr>
          <p:cNvPr id="8" name="Graphic 7">
            <a:extLst>
              <a:ext uri="{FF2B5EF4-FFF2-40B4-BE49-F238E27FC236}">
                <a16:creationId xmlns:a16="http://schemas.microsoft.com/office/drawing/2014/main" id="{9EBFC167-B716-A327-ECFD-AEC5D22B5F1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7" name="Table Placeholder 6">
            <a:extLst>
              <a:ext uri="{FF2B5EF4-FFF2-40B4-BE49-F238E27FC236}">
                <a16:creationId xmlns:a16="http://schemas.microsoft.com/office/drawing/2014/main" id="{069D4443-6336-46DD-8E82-884AF33A4D8A}"/>
              </a:ext>
            </a:extLst>
          </p:cNvPr>
          <p:cNvSpPr>
            <a:spLocks noGrp="1"/>
          </p:cNvSpPr>
          <p:nvPr>
            <p:ph type="tbl" sz="quarter" idx="13"/>
          </p:nvPr>
        </p:nvSpPr>
        <p:spPr>
          <a:xfrm>
            <a:off x="881063" y="2819400"/>
            <a:ext cx="22618700" cy="7962900"/>
          </a:xfrm>
          <a:solidFill>
            <a:schemeClr val="bg2"/>
          </a:solidFill>
        </p:spPr>
        <p:txBody>
          <a:bodyPr anchor="ctr" anchorCtr="0"/>
          <a:lstStyle>
            <a:lvl1pPr algn="ctr">
              <a:defRPr sz="3200" b="0"/>
            </a:lvl1pPr>
          </a:lstStyle>
          <a:p>
            <a:endParaRPr lang="en-GB" dirty="0"/>
          </a:p>
        </p:txBody>
      </p:sp>
    </p:spTree>
    <p:extLst>
      <p:ext uri="{BB962C8B-B14F-4D97-AF65-F5344CB8AC3E}">
        <p14:creationId xmlns:p14="http://schemas.microsoft.com/office/powerpoint/2010/main" val="103117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lvl1pPr>
              <a:defRPr sz="8000"/>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p>
            <a:fld id="{E709039E-3F48-4BF4-BC59-03AB40DD2DC0}" type="datetime1">
              <a:rPr lang="en-GB" smtClean="0"/>
              <a:t>31/05/2023</a:t>
            </a:fld>
            <a:endParaRPr lang="en-GB" dirty="0"/>
          </a:p>
        </p:txBody>
      </p:sp>
      <p:sp>
        <p:nvSpPr>
          <p:cNvPr id="4" name="Footer Placeholder 3"/>
          <p:cNvSpPr>
            <a:spLocks noGrp="1"/>
          </p:cNvSpPr>
          <p:nvPr>
            <p:ph type="ftr" sz="quarter" idx="11"/>
          </p:nvPr>
        </p:nvSpPr>
        <p:spPr/>
        <p:txBody>
          <a:bodyPr/>
          <a:lstStyle/>
          <a:p>
            <a:r>
              <a:rPr lang="en-GB" dirty="0"/>
              <a:t>© GSMA 2022</a:t>
            </a:r>
          </a:p>
        </p:txBody>
      </p:sp>
      <p:sp>
        <p:nvSpPr>
          <p:cNvPr id="5" name="Slide Number Placeholder 4"/>
          <p:cNvSpPr>
            <a:spLocks noGrp="1"/>
          </p:cNvSpPr>
          <p:nvPr>
            <p:ph type="sldNum" sz="quarter" idx="12"/>
          </p:nvPr>
        </p:nvSpPr>
        <p:spPr/>
        <p:txBody>
          <a:bodyPr/>
          <a:lstStyle/>
          <a:p>
            <a:fld id="{B51C77D3-387C-4881-A960-1F7F91E3F80B}" type="slidenum">
              <a:rPr lang="en-GB" smtClean="0"/>
              <a:t>‹#›</a:t>
            </a:fld>
            <a:endParaRPr lang="en-GB" dirty="0"/>
          </a:p>
        </p:txBody>
      </p:sp>
      <p:pic>
        <p:nvPicPr>
          <p:cNvPr id="8" name="Graphic 7">
            <a:extLst>
              <a:ext uri="{FF2B5EF4-FFF2-40B4-BE49-F238E27FC236}">
                <a16:creationId xmlns:a16="http://schemas.microsoft.com/office/drawing/2014/main" id="{9EBFC167-B716-A327-ECFD-AEC5D22B5F1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9" name="Chart Placeholder 8">
            <a:extLst>
              <a:ext uri="{FF2B5EF4-FFF2-40B4-BE49-F238E27FC236}">
                <a16:creationId xmlns:a16="http://schemas.microsoft.com/office/drawing/2014/main" id="{1E775B15-C19F-A275-AA12-D48FD7814F1C}"/>
              </a:ext>
            </a:extLst>
          </p:cNvPr>
          <p:cNvSpPr>
            <a:spLocks noGrp="1"/>
          </p:cNvSpPr>
          <p:nvPr>
            <p:ph type="chart" sz="quarter" idx="13"/>
          </p:nvPr>
        </p:nvSpPr>
        <p:spPr>
          <a:xfrm>
            <a:off x="881062" y="2582160"/>
            <a:ext cx="16568737" cy="9525000"/>
          </a:xfrm>
          <a:solidFill>
            <a:schemeClr val="bg2"/>
          </a:solidFill>
        </p:spPr>
        <p:txBody>
          <a:bodyPr anchor="ctr" anchorCtr="0"/>
          <a:lstStyle>
            <a:lvl1pPr algn="ctr">
              <a:defRPr sz="3600" b="0"/>
            </a:lvl1pPr>
          </a:lstStyle>
          <a:p>
            <a:endParaRPr lang="en-GB"/>
          </a:p>
        </p:txBody>
      </p:sp>
      <p:sp>
        <p:nvSpPr>
          <p:cNvPr id="10" name="Text Placeholder 10">
            <a:extLst>
              <a:ext uri="{FF2B5EF4-FFF2-40B4-BE49-F238E27FC236}">
                <a16:creationId xmlns:a16="http://schemas.microsoft.com/office/drawing/2014/main" id="{AE34AEAC-C444-1EFA-6E88-59AFBBAD41F4}"/>
              </a:ext>
            </a:extLst>
          </p:cNvPr>
          <p:cNvSpPr>
            <a:spLocks noGrp="1"/>
          </p:cNvSpPr>
          <p:nvPr>
            <p:ph type="body" sz="quarter" idx="14"/>
          </p:nvPr>
        </p:nvSpPr>
        <p:spPr>
          <a:xfrm>
            <a:off x="17839095" y="2582160"/>
            <a:ext cx="5660668" cy="9525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540831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823286" y="12944834"/>
            <a:ext cx="3689552" cy="307777"/>
          </a:xfrm>
          <a:prstGeom prst="rect">
            <a:avLst/>
          </a:prstGeom>
        </p:spPr>
        <p:txBody>
          <a:bodyPr/>
          <a:lstStyle/>
          <a:p>
            <a:fld id="{D76CC87D-9129-4EE7-962F-1305B8DAD3A1}" type="datetime1">
              <a:rPr lang="en-GB" smtClean="0"/>
              <a:t>31/05/2023</a:t>
            </a:fld>
            <a:endParaRPr lang="en-GB" dirty="0"/>
          </a:p>
        </p:txBody>
      </p:sp>
      <p:sp>
        <p:nvSpPr>
          <p:cNvPr id="3" name="Footer Placeholder 2"/>
          <p:cNvSpPr>
            <a:spLocks noGrp="1"/>
          </p:cNvSpPr>
          <p:nvPr>
            <p:ph type="ftr" sz="quarter" idx="11"/>
          </p:nvPr>
        </p:nvSpPr>
        <p:spPr/>
        <p:txBody>
          <a:bodyPr/>
          <a:lstStyle/>
          <a:p>
            <a:r>
              <a:rPr lang="en-GB" dirty="0"/>
              <a:t>© GSMA 2022</a:t>
            </a:r>
          </a:p>
        </p:txBody>
      </p:sp>
      <p:sp>
        <p:nvSpPr>
          <p:cNvPr id="4" name="Slide Number Placeholder 3"/>
          <p:cNvSpPr>
            <a:spLocks noGrp="1"/>
          </p:cNvSpPr>
          <p:nvPr>
            <p:ph type="sldNum" sz="quarter" idx="12"/>
          </p:nvPr>
        </p:nvSpPr>
        <p:spPr/>
        <p:txBody>
          <a:bodyPr/>
          <a:lstStyle/>
          <a:p>
            <a:fld id="{B51C77D3-387C-4881-A960-1F7F91E3F80B}" type="slidenum">
              <a:rPr lang="en-GB" smtClean="0"/>
              <a:t>‹#›</a:t>
            </a:fld>
            <a:endParaRPr lang="en-GB" dirty="0"/>
          </a:p>
        </p:txBody>
      </p:sp>
      <p:pic>
        <p:nvPicPr>
          <p:cNvPr id="7" name="Graphic 6">
            <a:extLst>
              <a:ext uri="{FF2B5EF4-FFF2-40B4-BE49-F238E27FC236}">
                <a16:creationId xmlns:a16="http://schemas.microsoft.com/office/drawing/2014/main" id="{52758138-419D-87A6-0DB7-D6D67676631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1794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peaker 1">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a:off x="3" y="-1"/>
            <a:ext cx="24382415" cy="13715993"/>
            <a:chOff x="-2" y="0"/>
            <a:chExt cx="24382419" cy="13715997"/>
          </a:xfrm>
        </p:grpSpPr>
        <p:sp>
          <p:nvSpPr>
            <p:cNvPr id="7" name="Rectangle 6">
              <a:extLst>
                <a:ext uri="{FF2B5EF4-FFF2-40B4-BE49-F238E27FC236}">
                  <a16:creationId xmlns:a16="http://schemas.microsoft.com/office/drawing/2014/main" id="{5D1B524B-3D40-A964-AE67-36FE4D8385E0}"/>
                </a:ext>
              </a:extLst>
            </p:cNvPr>
            <p:cNvSpPr/>
            <p:nvPr/>
          </p:nvSpPr>
          <p:spPr>
            <a:xfrm rot="16200000">
              <a:off x="6013123" y="-6013119"/>
              <a:ext cx="12356175" cy="243824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2" y="11238272"/>
              <a:ext cx="24382419" cy="2477725"/>
              <a:chOff x="-2" y="12356176"/>
              <a:chExt cx="24382419" cy="1359817"/>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1959907" y="396273"/>
                <a:ext cx="462607" cy="243824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959907" y="844878"/>
                <a:ext cx="462607" cy="24382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p:nvSpPr>
            <p:spPr>
              <a:xfrm rot="16200000">
                <a:off x="11959902" y="1293482"/>
                <a:ext cx="462607" cy="24382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780988D1-2308-8A71-5492-5AE996641080}"/>
              </a:ext>
            </a:extLst>
          </p:cNvPr>
          <p:cNvSpPr>
            <a:spLocks noGrp="1"/>
          </p:cNvSpPr>
          <p:nvPr>
            <p:ph type="body" sz="quarter" idx="14"/>
          </p:nvPr>
        </p:nvSpPr>
        <p:spPr>
          <a:xfrm>
            <a:off x="2529415" y="10511796"/>
            <a:ext cx="4539041" cy="656947"/>
          </a:xfrm>
        </p:spPr>
        <p:txBody>
          <a:bodyPr/>
          <a:lstStyle>
            <a:lvl1pPr algn="ctr">
              <a:defRPr sz="24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16" name="Text Placeholder 10">
            <a:extLst>
              <a:ext uri="{FF2B5EF4-FFF2-40B4-BE49-F238E27FC236}">
                <a16:creationId xmlns:a16="http://schemas.microsoft.com/office/drawing/2014/main" id="{2EA6A2F7-CA39-CC34-72FC-369FA3812C4F}"/>
              </a:ext>
            </a:extLst>
          </p:cNvPr>
          <p:cNvSpPr>
            <a:spLocks noGrp="1"/>
          </p:cNvSpPr>
          <p:nvPr>
            <p:ph type="body" sz="quarter" idx="15"/>
          </p:nvPr>
        </p:nvSpPr>
        <p:spPr>
          <a:xfrm>
            <a:off x="9687861" y="10511796"/>
            <a:ext cx="4501416" cy="656947"/>
          </a:xfrm>
        </p:spPr>
        <p:txBody>
          <a:bodyPr/>
          <a:lstStyle>
            <a:lvl1pPr algn="ctr">
              <a:defRPr sz="24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18" name="Text Placeholder 10">
            <a:extLst>
              <a:ext uri="{FF2B5EF4-FFF2-40B4-BE49-F238E27FC236}">
                <a16:creationId xmlns:a16="http://schemas.microsoft.com/office/drawing/2014/main" id="{990A1014-F90D-E672-9816-2372FD212CDE}"/>
              </a:ext>
            </a:extLst>
          </p:cNvPr>
          <p:cNvSpPr>
            <a:spLocks noGrp="1"/>
          </p:cNvSpPr>
          <p:nvPr>
            <p:ph type="body" sz="quarter" idx="16"/>
          </p:nvPr>
        </p:nvSpPr>
        <p:spPr>
          <a:xfrm>
            <a:off x="16808682" y="10511796"/>
            <a:ext cx="4563482" cy="656947"/>
          </a:xfrm>
        </p:spPr>
        <p:txBody>
          <a:bodyPr/>
          <a:lstStyle>
            <a:lvl1pPr algn="ctr">
              <a:defRPr sz="24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19" name="Text Placeholder 10">
            <a:extLst>
              <a:ext uri="{FF2B5EF4-FFF2-40B4-BE49-F238E27FC236}">
                <a16:creationId xmlns:a16="http://schemas.microsoft.com/office/drawing/2014/main" id="{2B790185-201F-47AF-7183-CE2CA54C2420}"/>
              </a:ext>
            </a:extLst>
          </p:cNvPr>
          <p:cNvSpPr>
            <a:spLocks noGrp="1"/>
          </p:cNvSpPr>
          <p:nvPr>
            <p:ph type="body" sz="quarter" idx="17"/>
          </p:nvPr>
        </p:nvSpPr>
        <p:spPr>
          <a:xfrm>
            <a:off x="9687861" y="9933921"/>
            <a:ext cx="4501416" cy="465566"/>
          </a:xfrm>
        </p:spPr>
        <p:txBody>
          <a:bodyPr/>
          <a:lstStyle>
            <a:lvl1pPr algn="ctr" defTabSz="1828709" rtl="0" eaLnBrk="1" latinLnBrk="0" hangingPunct="1">
              <a:lnSpc>
                <a:spcPct val="83000"/>
              </a:lnSpc>
              <a:spcBef>
                <a:spcPct val="0"/>
              </a:spcBef>
              <a:buNone/>
              <a:defRPr lang="en-GB" sz="3200" b="1" kern="1200" spc="-350" baseline="0" dirty="0">
                <a:solidFill>
                  <a:schemeClr val="bg1"/>
                </a:solidFill>
                <a:latin typeface="+mj-lt"/>
                <a:ea typeface="+mj-ea"/>
                <a:cs typeface="+mj-cs"/>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
        <p:nvSpPr>
          <p:cNvPr id="20" name="Text Placeholder 10">
            <a:extLst>
              <a:ext uri="{FF2B5EF4-FFF2-40B4-BE49-F238E27FC236}">
                <a16:creationId xmlns:a16="http://schemas.microsoft.com/office/drawing/2014/main" id="{E82E0977-BDCB-389D-25B7-32B8EE48360F}"/>
              </a:ext>
            </a:extLst>
          </p:cNvPr>
          <p:cNvSpPr>
            <a:spLocks noGrp="1"/>
          </p:cNvSpPr>
          <p:nvPr>
            <p:ph type="body" sz="quarter" idx="18"/>
          </p:nvPr>
        </p:nvSpPr>
        <p:spPr>
          <a:xfrm>
            <a:off x="16846307" y="9933921"/>
            <a:ext cx="4501416" cy="465566"/>
          </a:xfrm>
        </p:spPr>
        <p:txBody>
          <a:bodyPr/>
          <a:lstStyle>
            <a:lvl1pPr algn="ctr">
              <a:defRPr lang="en-GB" sz="3200" b="1" kern="1200" spc="-350" baseline="0" dirty="0">
                <a:solidFill>
                  <a:schemeClr val="bg1"/>
                </a:solidFill>
                <a:latin typeface="+mj-lt"/>
                <a:ea typeface="+mj-ea"/>
                <a:cs typeface="+mj-cs"/>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marL="0" lvl="0" indent="0" algn="ctr" defTabSz="1828709" rtl="0" eaLnBrk="1" latinLnBrk="0" hangingPunct="1">
              <a:lnSpc>
                <a:spcPct val="83000"/>
              </a:lnSpc>
              <a:spcBef>
                <a:spcPct val="0"/>
              </a:spcBef>
              <a:buFont typeface="Arial" panose="020B0604020202020204" pitchFamily="34" charset="0"/>
              <a:buNone/>
            </a:pPr>
            <a:r>
              <a:rPr lang="en-GB" dirty="0"/>
              <a:t>Click to edit Master text styles</a:t>
            </a:r>
          </a:p>
        </p:txBody>
      </p:sp>
      <p:sp>
        <p:nvSpPr>
          <p:cNvPr id="21" name="Text Placeholder 10">
            <a:extLst>
              <a:ext uri="{FF2B5EF4-FFF2-40B4-BE49-F238E27FC236}">
                <a16:creationId xmlns:a16="http://schemas.microsoft.com/office/drawing/2014/main" id="{DA277695-E9F8-F057-7AA2-9AE78E846D57}"/>
              </a:ext>
            </a:extLst>
          </p:cNvPr>
          <p:cNvSpPr>
            <a:spLocks noGrp="1"/>
          </p:cNvSpPr>
          <p:nvPr>
            <p:ph type="body" sz="quarter" idx="19"/>
          </p:nvPr>
        </p:nvSpPr>
        <p:spPr>
          <a:xfrm>
            <a:off x="2529415" y="9933921"/>
            <a:ext cx="4501416" cy="465566"/>
          </a:xfrm>
        </p:spPr>
        <p:txBody>
          <a:bodyPr/>
          <a:lstStyle>
            <a:lvl1pPr algn="ctr" defTabSz="1828709" rtl="0" eaLnBrk="1" latinLnBrk="0" hangingPunct="1">
              <a:lnSpc>
                <a:spcPct val="83000"/>
              </a:lnSpc>
              <a:spcBef>
                <a:spcPct val="0"/>
              </a:spcBef>
              <a:buNone/>
              <a:defRPr lang="en-GB" sz="3200" b="1" kern="1200" spc="-350" baseline="0" dirty="0">
                <a:solidFill>
                  <a:schemeClr val="bg1"/>
                </a:solidFill>
                <a:latin typeface="+mj-lt"/>
                <a:ea typeface="+mj-ea"/>
                <a:cs typeface="+mj-cs"/>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Tree>
    <p:extLst>
      <p:ext uri="{BB962C8B-B14F-4D97-AF65-F5344CB8AC3E}">
        <p14:creationId xmlns:p14="http://schemas.microsoft.com/office/powerpoint/2010/main" val="1796974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peaker 2">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rot="16200000">
            <a:off x="5333207" y="-5333211"/>
            <a:ext cx="13716001" cy="24382419"/>
            <a:chOff x="-1" y="-1"/>
            <a:chExt cx="24382419" cy="24382426"/>
          </a:xfrm>
        </p:grpSpPr>
        <p:sp>
          <p:nvSpPr>
            <p:cNvPr id="7" name="Rectangle 6">
              <a:extLst>
                <a:ext uri="{FF2B5EF4-FFF2-40B4-BE49-F238E27FC236}">
                  <a16:creationId xmlns:a16="http://schemas.microsoft.com/office/drawing/2014/main" id="{5D1B524B-3D40-A964-AE67-36FE4D8385E0}"/>
                </a:ext>
              </a:extLst>
            </p:cNvPr>
            <p:cNvSpPr/>
            <p:nvPr/>
          </p:nvSpPr>
          <p:spPr>
            <a:xfrm rot="16200000">
              <a:off x="7934789" y="-7934787"/>
              <a:ext cx="8512841"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1" y="8391310"/>
              <a:ext cx="24382419" cy="15991115"/>
              <a:chOff x="-1" y="10793714"/>
              <a:chExt cx="24382419" cy="8776191"/>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1959907" y="-1166189"/>
                <a:ext cx="462607"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959906" y="-717584"/>
                <a:ext cx="462607" cy="24382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p:nvSpPr>
            <p:spPr>
              <a:xfrm rot="16200000">
                <a:off x="8251717" y="3439207"/>
                <a:ext cx="7878980" cy="24382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2" name="Title 1">
            <a:extLst>
              <a:ext uri="{FF2B5EF4-FFF2-40B4-BE49-F238E27FC236}">
                <a16:creationId xmlns:a16="http://schemas.microsoft.com/office/drawing/2014/main" id="{F2E0493D-61A7-878A-76BD-FCC834E1786E}"/>
              </a:ext>
            </a:extLst>
          </p:cNvPr>
          <p:cNvSpPr>
            <a:spLocks noGrp="1"/>
          </p:cNvSpPr>
          <p:nvPr userDrawn="1">
            <p:ph type="title"/>
          </p:nvPr>
        </p:nvSpPr>
        <p:spPr>
          <a:xfrm>
            <a:off x="10869033" y="5931351"/>
            <a:ext cx="12630730" cy="842988"/>
          </a:xfrm>
        </p:spPr>
        <p:txBody>
          <a:bodyPr/>
          <a:lstStyle>
            <a:lvl1pPr>
              <a:defRPr sz="6600">
                <a:solidFill>
                  <a:schemeClr val="bg1"/>
                </a:solidFill>
              </a:defRPr>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780988D1-2308-8A71-5492-5AE996641080}"/>
              </a:ext>
            </a:extLst>
          </p:cNvPr>
          <p:cNvSpPr>
            <a:spLocks noGrp="1"/>
          </p:cNvSpPr>
          <p:nvPr>
            <p:ph type="body" sz="quarter" idx="14"/>
          </p:nvPr>
        </p:nvSpPr>
        <p:spPr>
          <a:xfrm>
            <a:off x="10869033" y="7077239"/>
            <a:ext cx="12630730" cy="1838161"/>
          </a:xfrm>
        </p:spPr>
        <p:txBody>
          <a:bodyPr/>
          <a:lstStyle>
            <a:lvl1pPr>
              <a:defRPr sz="32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Tree>
    <p:extLst>
      <p:ext uri="{BB962C8B-B14F-4D97-AF65-F5344CB8AC3E}">
        <p14:creationId xmlns:p14="http://schemas.microsoft.com/office/powerpoint/2010/main" val="207618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guide id="2" orient="horz" pos="432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064" y="883874"/>
            <a:ext cx="22618700" cy="541687"/>
          </a:xfrm>
        </p:spPr>
        <p:txBody>
          <a:bodyPr/>
          <a:lstStyle>
            <a:lvl1pPr>
              <a:lnSpc>
                <a:spcPct val="88000"/>
              </a:lnSpc>
              <a:defRPr sz="4000" spc="-130" baseline="0">
                <a:solidFill>
                  <a:schemeClr val="bg1"/>
                </a:solidFill>
              </a:defRPr>
            </a:lvl1pPr>
          </a:lstStyle>
          <a:p>
            <a:r>
              <a:rPr lang="en-GB"/>
              <a:t>Click to edit Master title style</a:t>
            </a:r>
            <a:endParaRPr lang="en-GB" dirty="0"/>
          </a:p>
        </p:txBody>
      </p:sp>
      <p:sp>
        <p:nvSpPr>
          <p:cNvPr id="3" name="Date Placeholder 2"/>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E709039E-3F48-4BF4-BC59-03AB40DD2DC0}" type="datetime1">
              <a:rPr lang="en-GB" smtClean="0"/>
              <a:pPr/>
              <a:t>31/05/2023</a:t>
            </a:fld>
            <a:endParaRPr lang="en-GB" dirty="0"/>
          </a:p>
        </p:txBody>
      </p:sp>
      <p:sp>
        <p:nvSpPr>
          <p:cNvPr id="4" name="Footer Placeholder 3"/>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8" name="Graphic 7">
            <a:extLst>
              <a:ext uri="{FF2B5EF4-FFF2-40B4-BE49-F238E27FC236}">
                <a16:creationId xmlns:a16="http://schemas.microsoft.com/office/drawing/2014/main" id="{D11567FF-E9AA-49ED-9131-480141738D1C}"/>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53733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DA05A00C-646A-78AA-0057-40FFC58F46B8}"/>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9" name="Footer Placeholder 8">
            <a:extLst>
              <a:ext uri="{FF2B5EF4-FFF2-40B4-BE49-F238E27FC236}">
                <a16:creationId xmlns:a16="http://schemas.microsoft.com/office/drawing/2014/main" id="{F422CB22-A80F-B3D8-0213-5BA9FAAD675B}"/>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E49CDB8D-9295-3AC0-B4E8-596DA43879B9}"/>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9C5A4D93-8CE8-20E4-92D9-E14FE07BBD0A}"/>
              </a:ext>
            </a:extLst>
          </p:cNvPr>
          <p:cNvSpPr>
            <a:spLocks noGrp="1"/>
          </p:cNvSpPr>
          <p:nvPr>
            <p:ph type="title" hasCustomPrompt="1"/>
          </p:nvPr>
        </p:nvSpPr>
        <p:spPr>
          <a:xfrm>
            <a:off x="881064" y="3568341"/>
            <a:ext cx="22618700" cy="1277273"/>
          </a:xfrm>
        </p:spPr>
        <p:txBody>
          <a:bodyPr/>
          <a:lstStyle>
            <a:lvl1pPr>
              <a:defRPr sz="10000">
                <a:solidFill>
                  <a:schemeClr val="bg1"/>
                </a:solidFill>
              </a:defRPr>
            </a:lvl1pPr>
          </a:lstStyle>
          <a:p>
            <a:r>
              <a:rPr lang="en-GB" dirty="0"/>
              <a:t>Click to add title</a:t>
            </a:r>
          </a:p>
        </p:txBody>
      </p:sp>
      <p:pic>
        <p:nvPicPr>
          <p:cNvPr id="3" name="Graphic 2">
            <a:extLst>
              <a:ext uri="{FF2B5EF4-FFF2-40B4-BE49-F238E27FC236}">
                <a16:creationId xmlns:a16="http://schemas.microsoft.com/office/drawing/2014/main" id="{2AB830C5-48C1-F895-C775-9780DF9B348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C82A8F72-CB80-8FA5-CB83-FA47A6936429}"/>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308518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5" name="Title Text"/>
          <p:cNvSpPr txBox="1">
            <a:spLocks noGrp="1"/>
          </p:cNvSpPr>
          <p:nvPr>
            <p:ph type="title"/>
          </p:nvPr>
        </p:nvSpPr>
        <p:spPr>
          <a:prstGeom prst="rect">
            <a:avLst/>
          </a:prstGeom>
        </p:spPr>
        <p:txBody>
          <a:bodyPr/>
          <a:lstStyle>
            <a:lvl1pPr>
              <a:defRPr>
                <a:latin typeface="Montserrat" pitchFamily="2" charset="77"/>
              </a:defRPr>
            </a:lvl1pPr>
          </a:lstStyle>
          <a:p>
            <a:r>
              <a:rPr lang="en-GB"/>
              <a:t>Click to edit Master title style</a:t>
            </a:r>
            <a:endParaRPr dirty="0"/>
          </a:p>
        </p:txBody>
      </p:sp>
      <p:sp>
        <p:nvSpPr>
          <p:cNvPr id="26" name="Body Level One…"/>
          <p:cNvSpPr txBox="1">
            <a:spLocks noGrp="1"/>
          </p:cNvSpPr>
          <p:nvPr>
            <p:ph type="body" idx="1"/>
          </p:nvPr>
        </p:nvSpPr>
        <p:spPr>
          <a:prstGeom prst="rect">
            <a:avLst/>
          </a:prstGeom>
        </p:spPr>
        <p:txBody>
          <a:bodyPr/>
          <a:lstStyle>
            <a:lvl1pPr>
              <a:buBlip>
                <a:blip r:embed="rId2"/>
              </a:buBlip>
            </a:lvl1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Tree>
    <p:extLst>
      <p:ext uri="{BB962C8B-B14F-4D97-AF65-F5344CB8AC3E}">
        <p14:creationId xmlns:p14="http://schemas.microsoft.com/office/powerpoint/2010/main" val="298763318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_Pictur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5F9860D8-2D96-3FA5-00BA-AFE16A53A13E}"/>
              </a:ext>
            </a:extLst>
          </p:cNvPr>
          <p:cNvSpPr>
            <a:spLocks noGrp="1"/>
          </p:cNvSpPr>
          <p:nvPr>
            <p:ph type="pic" sz="quarter" idx="13"/>
          </p:nvPr>
        </p:nvSpPr>
        <p:spPr>
          <a:xfrm>
            <a:off x="0" y="0"/>
            <a:ext cx="24382413" cy="13716000"/>
          </a:xfrm>
          <a:custGeom>
            <a:avLst/>
            <a:gdLst>
              <a:gd name="connsiteX0" fmla="*/ 23225505 w 24382413"/>
              <a:gd name="connsiteY0" fmla="*/ 12921643 h 13716000"/>
              <a:gd name="connsiteX1" fmla="*/ 23325369 w 24382413"/>
              <a:gd name="connsiteY1" fmla="*/ 13067184 h 13716000"/>
              <a:gd name="connsiteX2" fmla="*/ 23125929 w 24382413"/>
              <a:gd name="connsiteY2" fmla="*/ 13067184 h 13716000"/>
              <a:gd name="connsiteX3" fmla="*/ 23177533 w 24382413"/>
              <a:gd name="connsiteY3" fmla="*/ 12879434 h 13716000"/>
              <a:gd name="connsiteX4" fmla="*/ 22955065 w 24382413"/>
              <a:gd name="connsiteY4" fmla="*/ 13196436 h 13716000"/>
              <a:gd name="connsiteX5" fmla="*/ 23037345 w 24382413"/>
              <a:gd name="connsiteY5" fmla="*/ 13196436 h 13716000"/>
              <a:gd name="connsiteX6" fmla="*/ 23086145 w 24382413"/>
              <a:gd name="connsiteY6" fmla="*/ 13125250 h 13716000"/>
              <a:gd name="connsiteX7" fmla="*/ 23365241 w 24382413"/>
              <a:gd name="connsiteY7" fmla="*/ 13125250 h 13716000"/>
              <a:gd name="connsiteX8" fmla="*/ 23414065 w 24382413"/>
              <a:gd name="connsiteY8" fmla="*/ 13196436 h 13716000"/>
              <a:gd name="connsiteX9" fmla="*/ 23499765 w 24382413"/>
              <a:gd name="connsiteY9" fmla="*/ 13196436 h 13716000"/>
              <a:gd name="connsiteX10" fmla="*/ 23277297 w 24382413"/>
              <a:gd name="connsiteY10" fmla="*/ 12879434 h 13716000"/>
              <a:gd name="connsiteX11" fmla="*/ 22395285 w 24382413"/>
              <a:gd name="connsiteY11" fmla="*/ 12879434 h 13716000"/>
              <a:gd name="connsiteX12" fmla="*/ 22395285 w 24382413"/>
              <a:gd name="connsiteY12" fmla="*/ 13196436 h 13716000"/>
              <a:gd name="connsiteX13" fmla="*/ 22468565 w 24382413"/>
              <a:gd name="connsiteY13" fmla="*/ 13196436 h 13716000"/>
              <a:gd name="connsiteX14" fmla="*/ 22468565 w 24382413"/>
              <a:gd name="connsiteY14" fmla="*/ 12966222 h 13716000"/>
              <a:gd name="connsiteX15" fmla="*/ 22613365 w 24382413"/>
              <a:gd name="connsiteY15" fmla="*/ 13196436 h 13716000"/>
              <a:gd name="connsiteX16" fmla="*/ 22713493 w 24382413"/>
              <a:gd name="connsiteY16" fmla="*/ 13196436 h 13716000"/>
              <a:gd name="connsiteX17" fmla="*/ 22857973 w 24382413"/>
              <a:gd name="connsiteY17" fmla="*/ 12967331 h 13716000"/>
              <a:gd name="connsiteX18" fmla="*/ 22858217 w 24382413"/>
              <a:gd name="connsiteY18" fmla="*/ 13196436 h 13716000"/>
              <a:gd name="connsiteX19" fmla="*/ 22932581 w 24382413"/>
              <a:gd name="connsiteY19" fmla="*/ 13196436 h 13716000"/>
              <a:gd name="connsiteX20" fmla="*/ 22932581 w 24382413"/>
              <a:gd name="connsiteY20" fmla="*/ 12879434 h 13716000"/>
              <a:gd name="connsiteX21" fmla="*/ 22838049 w 24382413"/>
              <a:gd name="connsiteY21" fmla="*/ 12879434 h 13716000"/>
              <a:gd name="connsiteX22" fmla="*/ 22664893 w 24382413"/>
              <a:gd name="connsiteY22" fmla="*/ 13150969 h 13716000"/>
              <a:gd name="connsiteX23" fmla="*/ 22491913 w 24382413"/>
              <a:gd name="connsiteY23" fmla="*/ 12879434 h 13716000"/>
              <a:gd name="connsiteX24" fmla="*/ 23439715 w 24382413"/>
              <a:gd name="connsiteY24" fmla="*/ 12879368 h 13716000"/>
              <a:gd name="connsiteX25" fmla="*/ 23439715 w 24382413"/>
              <a:gd name="connsiteY25" fmla="*/ 12926951 h 13716000"/>
              <a:gd name="connsiteX26" fmla="*/ 23447937 w 24382413"/>
              <a:gd name="connsiteY26" fmla="*/ 12926951 h 13716000"/>
              <a:gd name="connsiteX27" fmla="*/ 23447937 w 24382413"/>
              <a:gd name="connsiteY27" fmla="*/ 12892965 h 13716000"/>
              <a:gd name="connsiteX28" fmla="*/ 23462819 w 24382413"/>
              <a:gd name="connsiteY28" fmla="*/ 12915260 h 13716000"/>
              <a:gd name="connsiteX29" fmla="*/ 23463085 w 24382413"/>
              <a:gd name="connsiteY29" fmla="*/ 12915260 h 13716000"/>
              <a:gd name="connsiteX30" fmla="*/ 23478145 w 24382413"/>
              <a:gd name="connsiteY30" fmla="*/ 12892832 h 13716000"/>
              <a:gd name="connsiteX31" fmla="*/ 23478145 w 24382413"/>
              <a:gd name="connsiteY31" fmla="*/ 12926951 h 13716000"/>
              <a:gd name="connsiteX32" fmla="*/ 23486501 w 24382413"/>
              <a:gd name="connsiteY32" fmla="*/ 12926951 h 13716000"/>
              <a:gd name="connsiteX33" fmla="*/ 23486501 w 24382413"/>
              <a:gd name="connsiteY33" fmla="*/ 12879368 h 13716000"/>
              <a:gd name="connsiteX34" fmla="*/ 23477591 w 24382413"/>
              <a:gd name="connsiteY34" fmla="*/ 12879368 h 13716000"/>
              <a:gd name="connsiteX35" fmla="*/ 23463109 w 24382413"/>
              <a:gd name="connsiteY35" fmla="*/ 12901863 h 13716000"/>
              <a:gd name="connsiteX36" fmla="*/ 23448625 w 24382413"/>
              <a:gd name="connsiteY36" fmla="*/ 12879368 h 13716000"/>
              <a:gd name="connsiteX37" fmla="*/ 23395289 w 24382413"/>
              <a:gd name="connsiteY37" fmla="*/ 12879368 h 13716000"/>
              <a:gd name="connsiteX38" fmla="*/ 23395289 w 24382413"/>
              <a:gd name="connsiteY38" fmla="*/ 12887114 h 13716000"/>
              <a:gd name="connsiteX39" fmla="*/ 23410385 w 24382413"/>
              <a:gd name="connsiteY39" fmla="*/ 12887114 h 13716000"/>
              <a:gd name="connsiteX40" fmla="*/ 23410385 w 24382413"/>
              <a:gd name="connsiteY40" fmla="*/ 12926951 h 13716000"/>
              <a:gd name="connsiteX41" fmla="*/ 23418805 w 24382413"/>
              <a:gd name="connsiteY41" fmla="*/ 12926951 h 13716000"/>
              <a:gd name="connsiteX42" fmla="*/ 23418805 w 24382413"/>
              <a:gd name="connsiteY42" fmla="*/ 12887114 h 13716000"/>
              <a:gd name="connsiteX43" fmla="*/ 23433897 w 24382413"/>
              <a:gd name="connsiteY43" fmla="*/ 12887114 h 13716000"/>
              <a:gd name="connsiteX44" fmla="*/ 23433897 w 24382413"/>
              <a:gd name="connsiteY44" fmla="*/ 12879368 h 13716000"/>
              <a:gd name="connsiteX45" fmla="*/ 22114917 w 24382413"/>
              <a:gd name="connsiteY45" fmla="*/ 12871279 h 13716000"/>
              <a:gd name="connsiteX46" fmla="*/ 21932765 w 24382413"/>
              <a:gd name="connsiteY46" fmla="*/ 12909753 h 13716000"/>
              <a:gd name="connsiteX47" fmla="*/ 21909693 w 24382413"/>
              <a:gd name="connsiteY47" fmla="*/ 12973393 h 13716000"/>
              <a:gd name="connsiteX48" fmla="*/ 21928421 w 24382413"/>
              <a:gd name="connsiteY48" fmla="*/ 13027569 h 13716000"/>
              <a:gd name="connsiteX49" fmla="*/ 22121189 w 24382413"/>
              <a:gd name="connsiteY49" fmla="*/ 13067140 h 13716000"/>
              <a:gd name="connsiteX50" fmla="*/ 22261821 w 24382413"/>
              <a:gd name="connsiteY50" fmla="*/ 13086422 h 13716000"/>
              <a:gd name="connsiteX51" fmla="*/ 22269113 w 24382413"/>
              <a:gd name="connsiteY51" fmla="*/ 13107177 h 13716000"/>
              <a:gd name="connsiteX52" fmla="*/ 22260993 w 24382413"/>
              <a:gd name="connsiteY52" fmla="*/ 13128109 h 13716000"/>
              <a:gd name="connsiteX53" fmla="*/ 22128661 w 24382413"/>
              <a:gd name="connsiteY53" fmla="*/ 13147391 h 13716000"/>
              <a:gd name="connsiteX54" fmla="*/ 21900905 w 24382413"/>
              <a:gd name="connsiteY54" fmla="*/ 13105792 h 13716000"/>
              <a:gd name="connsiteX55" fmla="*/ 21900905 w 24382413"/>
              <a:gd name="connsiteY55" fmla="*/ 13168966 h 13716000"/>
              <a:gd name="connsiteX56" fmla="*/ 22128661 w 24382413"/>
              <a:gd name="connsiteY56" fmla="*/ 13204592 h 13716000"/>
              <a:gd name="connsiteX57" fmla="*/ 22320697 w 24382413"/>
              <a:gd name="connsiteY57" fmla="*/ 13163359 h 13716000"/>
              <a:gd name="connsiteX58" fmla="*/ 22343401 w 24382413"/>
              <a:gd name="connsiteY58" fmla="*/ 13099365 h 13716000"/>
              <a:gd name="connsiteX59" fmla="*/ 22323381 w 24382413"/>
              <a:gd name="connsiteY59" fmla="*/ 13043349 h 13716000"/>
              <a:gd name="connsiteX60" fmla="*/ 22125901 w 24382413"/>
              <a:gd name="connsiteY60" fmla="*/ 13004321 h 13716000"/>
              <a:gd name="connsiteX61" fmla="*/ 21990621 w 24382413"/>
              <a:gd name="connsiteY61" fmla="*/ 12985316 h 13716000"/>
              <a:gd name="connsiteX62" fmla="*/ 21983973 w 24382413"/>
              <a:gd name="connsiteY62" fmla="*/ 12966589 h 13716000"/>
              <a:gd name="connsiteX63" fmla="*/ 21991453 w 24382413"/>
              <a:gd name="connsiteY63" fmla="*/ 12946476 h 13716000"/>
              <a:gd name="connsiteX64" fmla="*/ 22115109 w 24382413"/>
              <a:gd name="connsiteY64" fmla="*/ 12928480 h 13716000"/>
              <a:gd name="connsiteX65" fmla="*/ 22316653 w 24382413"/>
              <a:gd name="connsiteY65" fmla="*/ 12964295 h 13716000"/>
              <a:gd name="connsiteX66" fmla="*/ 22316653 w 24382413"/>
              <a:gd name="connsiteY66" fmla="*/ 12901121 h 13716000"/>
              <a:gd name="connsiteX67" fmla="*/ 22114917 w 24382413"/>
              <a:gd name="connsiteY67" fmla="*/ 12871279 h 13716000"/>
              <a:gd name="connsiteX68" fmla="*/ 21626945 w 24382413"/>
              <a:gd name="connsiteY68" fmla="*/ 12871279 h 13716000"/>
              <a:gd name="connsiteX69" fmla="*/ 21413853 w 24382413"/>
              <a:gd name="connsiteY69" fmla="*/ 12927428 h 13716000"/>
              <a:gd name="connsiteX70" fmla="*/ 21372165 w 24382413"/>
              <a:gd name="connsiteY70" fmla="*/ 13037930 h 13716000"/>
              <a:gd name="connsiteX71" fmla="*/ 21413853 w 24382413"/>
              <a:gd name="connsiteY71" fmla="*/ 13148078 h 13716000"/>
              <a:gd name="connsiteX72" fmla="*/ 21626125 w 24382413"/>
              <a:gd name="connsiteY72" fmla="*/ 13204592 h 13716000"/>
              <a:gd name="connsiteX73" fmla="*/ 21824657 w 24382413"/>
              <a:gd name="connsiteY73" fmla="*/ 13153596 h 13716000"/>
              <a:gd name="connsiteX74" fmla="*/ 21858333 w 24382413"/>
              <a:gd name="connsiteY74" fmla="*/ 13056591 h 13716000"/>
              <a:gd name="connsiteX75" fmla="*/ 21858333 w 24382413"/>
              <a:gd name="connsiteY75" fmla="*/ 13019181 h 13716000"/>
              <a:gd name="connsiteX76" fmla="*/ 21587805 w 24382413"/>
              <a:gd name="connsiteY76" fmla="*/ 13019192 h 13716000"/>
              <a:gd name="connsiteX77" fmla="*/ 21587805 w 24382413"/>
              <a:gd name="connsiteY77" fmla="*/ 13076792 h 13716000"/>
              <a:gd name="connsiteX78" fmla="*/ 21783701 w 24382413"/>
              <a:gd name="connsiteY78" fmla="*/ 13076792 h 13716000"/>
              <a:gd name="connsiteX79" fmla="*/ 21768045 w 24382413"/>
              <a:gd name="connsiteY79" fmla="*/ 13116097 h 13716000"/>
              <a:gd name="connsiteX80" fmla="*/ 21626137 w 24382413"/>
              <a:gd name="connsiteY80" fmla="*/ 13146892 h 13716000"/>
              <a:gd name="connsiteX81" fmla="*/ 21472305 w 24382413"/>
              <a:gd name="connsiteY81" fmla="*/ 13109482 h 13716000"/>
              <a:gd name="connsiteX82" fmla="*/ 21447453 w 24382413"/>
              <a:gd name="connsiteY82" fmla="*/ 13037930 h 13716000"/>
              <a:gd name="connsiteX83" fmla="*/ 21472661 w 24382413"/>
              <a:gd name="connsiteY83" fmla="*/ 12966467 h 13716000"/>
              <a:gd name="connsiteX84" fmla="*/ 21626581 w 24382413"/>
              <a:gd name="connsiteY84" fmla="*/ 12930697 h 13716000"/>
              <a:gd name="connsiteX85" fmla="*/ 21835673 w 24382413"/>
              <a:gd name="connsiteY85" fmla="*/ 12972185 h 13716000"/>
              <a:gd name="connsiteX86" fmla="*/ 21835673 w 24382413"/>
              <a:gd name="connsiteY86" fmla="*/ 12905520 h 13716000"/>
              <a:gd name="connsiteX87" fmla="*/ 21626945 w 24382413"/>
              <a:gd name="connsiteY87" fmla="*/ 12871279 h 13716000"/>
              <a:gd name="connsiteX88" fmla="*/ 0 w 24382413"/>
              <a:gd name="connsiteY88" fmla="*/ 0 h 13716000"/>
              <a:gd name="connsiteX89" fmla="*/ 24382413 w 24382413"/>
              <a:gd name="connsiteY89" fmla="*/ 0 h 13716000"/>
              <a:gd name="connsiteX90" fmla="*/ 24382413 w 24382413"/>
              <a:gd name="connsiteY90" fmla="*/ 13716000 h 13716000"/>
              <a:gd name="connsiteX91" fmla="*/ 0 w 24382413"/>
              <a:gd name="connsiteY91" fmla="*/ 1371600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4382413" h="13716000">
                <a:moveTo>
                  <a:pt x="23225505" y="12921643"/>
                </a:moveTo>
                <a:lnTo>
                  <a:pt x="23325369" y="13067184"/>
                </a:lnTo>
                <a:lnTo>
                  <a:pt x="23125929" y="13067184"/>
                </a:lnTo>
                <a:close/>
                <a:moveTo>
                  <a:pt x="23177533" y="12879434"/>
                </a:moveTo>
                <a:lnTo>
                  <a:pt x="22955065" y="13196436"/>
                </a:lnTo>
                <a:lnTo>
                  <a:pt x="23037345" y="13196436"/>
                </a:lnTo>
                <a:lnTo>
                  <a:pt x="23086145" y="13125250"/>
                </a:lnTo>
                <a:lnTo>
                  <a:pt x="23365241" y="13125250"/>
                </a:lnTo>
                <a:lnTo>
                  <a:pt x="23414065" y="13196436"/>
                </a:lnTo>
                <a:lnTo>
                  <a:pt x="23499765" y="13196436"/>
                </a:lnTo>
                <a:lnTo>
                  <a:pt x="23277297" y="12879434"/>
                </a:lnTo>
                <a:close/>
                <a:moveTo>
                  <a:pt x="22395285" y="12879434"/>
                </a:moveTo>
                <a:lnTo>
                  <a:pt x="22395285" y="13196436"/>
                </a:lnTo>
                <a:lnTo>
                  <a:pt x="22468565" y="13196436"/>
                </a:lnTo>
                <a:lnTo>
                  <a:pt x="22468565" y="12966222"/>
                </a:lnTo>
                <a:lnTo>
                  <a:pt x="22613365" y="13196436"/>
                </a:lnTo>
                <a:lnTo>
                  <a:pt x="22713493" y="13196436"/>
                </a:lnTo>
                <a:lnTo>
                  <a:pt x="22857973" y="12967331"/>
                </a:lnTo>
                <a:lnTo>
                  <a:pt x="22858217" y="13196436"/>
                </a:lnTo>
                <a:lnTo>
                  <a:pt x="22932581" y="13196436"/>
                </a:lnTo>
                <a:lnTo>
                  <a:pt x="22932581" y="12879434"/>
                </a:lnTo>
                <a:lnTo>
                  <a:pt x="22838049" y="12879434"/>
                </a:lnTo>
                <a:lnTo>
                  <a:pt x="22664893" y="13150969"/>
                </a:lnTo>
                <a:lnTo>
                  <a:pt x="22491913" y="12879434"/>
                </a:lnTo>
                <a:close/>
                <a:moveTo>
                  <a:pt x="23439715" y="12879368"/>
                </a:moveTo>
                <a:lnTo>
                  <a:pt x="23439715" y="12926951"/>
                </a:lnTo>
                <a:lnTo>
                  <a:pt x="23447937" y="12926951"/>
                </a:lnTo>
                <a:lnTo>
                  <a:pt x="23447937" y="12892965"/>
                </a:lnTo>
                <a:lnTo>
                  <a:pt x="23462819" y="12915260"/>
                </a:lnTo>
                <a:lnTo>
                  <a:pt x="23463085" y="12915260"/>
                </a:lnTo>
                <a:lnTo>
                  <a:pt x="23478145" y="12892832"/>
                </a:lnTo>
                <a:lnTo>
                  <a:pt x="23478145" y="12926951"/>
                </a:lnTo>
                <a:lnTo>
                  <a:pt x="23486501" y="12926951"/>
                </a:lnTo>
                <a:lnTo>
                  <a:pt x="23486501" y="12879368"/>
                </a:lnTo>
                <a:lnTo>
                  <a:pt x="23477591" y="12879368"/>
                </a:lnTo>
                <a:lnTo>
                  <a:pt x="23463109" y="12901863"/>
                </a:lnTo>
                <a:lnTo>
                  <a:pt x="23448625" y="12879368"/>
                </a:lnTo>
                <a:close/>
                <a:moveTo>
                  <a:pt x="23395289" y="12879368"/>
                </a:moveTo>
                <a:lnTo>
                  <a:pt x="23395289" y="12887114"/>
                </a:lnTo>
                <a:lnTo>
                  <a:pt x="23410385" y="12887114"/>
                </a:lnTo>
                <a:lnTo>
                  <a:pt x="23410385" y="12926951"/>
                </a:lnTo>
                <a:lnTo>
                  <a:pt x="23418805" y="12926951"/>
                </a:lnTo>
                <a:lnTo>
                  <a:pt x="23418805" y="12887114"/>
                </a:lnTo>
                <a:lnTo>
                  <a:pt x="23433897" y="12887114"/>
                </a:lnTo>
                <a:lnTo>
                  <a:pt x="23433897" y="12879368"/>
                </a:lnTo>
                <a:close/>
                <a:moveTo>
                  <a:pt x="22114917" y="12871279"/>
                </a:moveTo>
                <a:cubicBezTo>
                  <a:pt x="22002345" y="12871279"/>
                  <a:pt x="21956201" y="12886427"/>
                  <a:pt x="21932765" y="12909753"/>
                </a:cubicBezTo>
                <a:cubicBezTo>
                  <a:pt x="21914681" y="12927749"/>
                  <a:pt x="21909693" y="12949790"/>
                  <a:pt x="21909693" y="12973393"/>
                </a:cubicBezTo>
                <a:cubicBezTo>
                  <a:pt x="21909693" y="12996442"/>
                  <a:pt x="21915589" y="13014804"/>
                  <a:pt x="21928421" y="13027569"/>
                </a:cubicBezTo>
                <a:cubicBezTo>
                  <a:pt x="21951581" y="13050618"/>
                  <a:pt x="21994589" y="13061356"/>
                  <a:pt x="22121189" y="13067140"/>
                </a:cubicBezTo>
                <a:cubicBezTo>
                  <a:pt x="22234597" y="13072559"/>
                  <a:pt x="22252225" y="13076870"/>
                  <a:pt x="22261821" y="13086422"/>
                </a:cubicBezTo>
                <a:cubicBezTo>
                  <a:pt x="22266985" y="13091563"/>
                  <a:pt x="22269113" y="13098268"/>
                  <a:pt x="22269113" y="13107177"/>
                </a:cubicBezTo>
                <a:cubicBezTo>
                  <a:pt x="22269113" y="13114801"/>
                  <a:pt x="22267085" y="13122048"/>
                  <a:pt x="22260993" y="13128109"/>
                </a:cubicBezTo>
                <a:cubicBezTo>
                  <a:pt x="22247973" y="13141052"/>
                  <a:pt x="22214937" y="13147391"/>
                  <a:pt x="22128661" y="13147391"/>
                </a:cubicBezTo>
                <a:cubicBezTo>
                  <a:pt x="22051045" y="13147391"/>
                  <a:pt x="21948801" y="13128375"/>
                  <a:pt x="21900905" y="13105792"/>
                </a:cubicBezTo>
                <a:lnTo>
                  <a:pt x="21900905" y="13168966"/>
                </a:lnTo>
                <a:cubicBezTo>
                  <a:pt x="21950649" y="13190364"/>
                  <a:pt x="22038593" y="13204592"/>
                  <a:pt x="22128661" y="13204592"/>
                </a:cubicBezTo>
                <a:cubicBezTo>
                  <a:pt x="22250377" y="13204592"/>
                  <a:pt x="22297437" y="13186497"/>
                  <a:pt x="22320697" y="13163359"/>
                </a:cubicBezTo>
                <a:cubicBezTo>
                  <a:pt x="22338329" y="13145828"/>
                  <a:pt x="22343401" y="13123422"/>
                  <a:pt x="22343401" y="13099365"/>
                </a:cubicBezTo>
                <a:cubicBezTo>
                  <a:pt x="22343401" y="13076404"/>
                  <a:pt x="22336389" y="13056292"/>
                  <a:pt x="22323381" y="13043349"/>
                </a:cubicBezTo>
                <a:cubicBezTo>
                  <a:pt x="22300497" y="13020577"/>
                  <a:pt x="22259517" y="13010382"/>
                  <a:pt x="22125901" y="13004321"/>
                </a:cubicBezTo>
                <a:cubicBezTo>
                  <a:pt x="22024949" y="12999910"/>
                  <a:pt x="22000305" y="12994957"/>
                  <a:pt x="21990621" y="12985316"/>
                </a:cubicBezTo>
                <a:cubicBezTo>
                  <a:pt x="21986189" y="12980917"/>
                  <a:pt x="21983973" y="12974490"/>
                  <a:pt x="21983973" y="12966589"/>
                </a:cubicBezTo>
                <a:cubicBezTo>
                  <a:pt x="21983973" y="12958411"/>
                  <a:pt x="21986289" y="12951618"/>
                  <a:pt x="21991453" y="12946476"/>
                </a:cubicBezTo>
                <a:cubicBezTo>
                  <a:pt x="22001969" y="12936005"/>
                  <a:pt x="22029005" y="12928480"/>
                  <a:pt x="22115109" y="12928480"/>
                </a:cubicBezTo>
                <a:cubicBezTo>
                  <a:pt x="22185705" y="12928480"/>
                  <a:pt x="22267741" y="12943640"/>
                  <a:pt x="22316653" y="12964295"/>
                </a:cubicBezTo>
                <a:lnTo>
                  <a:pt x="22316653" y="12901121"/>
                </a:lnTo>
                <a:cubicBezTo>
                  <a:pt x="22273737" y="12884133"/>
                  <a:pt x="22203149" y="12871279"/>
                  <a:pt x="22114917" y="12871279"/>
                </a:cubicBezTo>
                <a:close/>
                <a:moveTo>
                  <a:pt x="21626945" y="12871279"/>
                </a:moveTo>
                <a:cubicBezTo>
                  <a:pt x="21504333" y="12871279"/>
                  <a:pt x="21443985" y="12897453"/>
                  <a:pt x="21413853" y="12927428"/>
                </a:cubicBezTo>
                <a:cubicBezTo>
                  <a:pt x="21386005" y="12955142"/>
                  <a:pt x="21372165" y="12993461"/>
                  <a:pt x="21372165" y="13037930"/>
                </a:cubicBezTo>
                <a:cubicBezTo>
                  <a:pt x="21372165" y="13084937"/>
                  <a:pt x="21387457" y="13121804"/>
                  <a:pt x="21413853" y="13148078"/>
                </a:cubicBezTo>
                <a:cubicBezTo>
                  <a:pt x="21444073" y="13178241"/>
                  <a:pt x="21497593" y="13204592"/>
                  <a:pt x="21626125" y="13204592"/>
                </a:cubicBezTo>
                <a:cubicBezTo>
                  <a:pt x="21736905" y="13204592"/>
                  <a:pt x="21794073" y="13184025"/>
                  <a:pt x="21824657" y="13153596"/>
                </a:cubicBezTo>
                <a:cubicBezTo>
                  <a:pt x="21847409" y="13130957"/>
                  <a:pt x="21858333" y="13102246"/>
                  <a:pt x="21858333" y="13056591"/>
                </a:cubicBezTo>
                <a:lnTo>
                  <a:pt x="21858333" y="13019181"/>
                </a:lnTo>
                <a:lnTo>
                  <a:pt x="21587805" y="13019192"/>
                </a:lnTo>
                <a:lnTo>
                  <a:pt x="21587805" y="13076792"/>
                </a:lnTo>
                <a:lnTo>
                  <a:pt x="21783701" y="13076792"/>
                </a:lnTo>
                <a:cubicBezTo>
                  <a:pt x="21783789" y="13090921"/>
                  <a:pt x="21780153" y="13104052"/>
                  <a:pt x="21768045" y="13116097"/>
                </a:cubicBezTo>
                <a:cubicBezTo>
                  <a:pt x="21749381" y="13134670"/>
                  <a:pt x="21700693" y="13146892"/>
                  <a:pt x="21626137" y="13146892"/>
                </a:cubicBezTo>
                <a:cubicBezTo>
                  <a:pt x="21532565" y="13146892"/>
                  <a:pt x="21493061" y="13130126"/>
                  <a:pt x="21472305" y="13109482"/>
                </a:cubicBezTo>
                <a:cubicBezTo>
                  <a:pt x="21456649" y="13093813"/>
                  <a:pt x="21447453" y="13071440"/>
                  <a:pt x="21447453" y="13037930"/>
                </a:cubicBezTo>
                <a:cubicBezTo>
                  <a:pt x="21447453" y="13006049"/>
                  <a:pt x="21456005" y="12983045"/>
                  <a:pt x="21472661" y="12966467"/>
                </a:cubicBezTo>
                <a:cubicBezTo>
                  <a:pt x="21492953" y="12946277"/>
                  <a:pt x="21539105" y="12930697"/>
                  <a:pt x="21626581" y="12930697"/>
                </a:cubicBezTo>
                <a:cubicBezTo>
                  <a:pt x="21715429" y="12930697"/>
                  <a:pt x="21789429" y="12948626"/>
                  <a:pt x="21835673" y="12972185"/>
                </a:cubicBezTo>
                <a:lnTo>
                  <a:pt x="21835673" y="12905520"/>
                </a:lnTo>
                <a:cubicBezTo>
                  <a:pt x="21796709" y="12887402"/>
                  <a:pt x="21724337" y="12871279"/>
                  <a:pt x="21626945" y="12871279"/>
                </a:cubicBezTo>
                <a:close/>
                <a:moveTo>
                  <a:pt x="0" y="0"/>
                </a:moveTo>
                <a:lnTo>
                  <a:pt x="24382413" y="0"/>
                </a:lnTo>
                <a:lnTo>
                  <a:pt x="24382413" y="13716000"/>
                </a:lnTo>
                <a:lnTo>
                  <a:pt x="0" y="13716000"/>
                </a:lnTo>
                <a:close/>
              </a:path>
            </a:pathLst>
          </a:custGeom>
          <a:solidFill>
            <a:schemeClr val="bg2">
              <a:lumMod val="90000"/>
            </a:schemeClr>
          </a:solidFill>
        </p:spPr>
        <p:txBody>
          <a:bodyPr wrap="square" anchor="ctr" anchorCtr="1">
            <a:noAutofit/>
          </a:bodyPr>
          <a:lstStyle>
            <a:lvl1pPr>
              <a:lnSpc>
                <a:spcPct val="88000"/>
              </a:lnSpc>
              <a:defRPr sz="4000" b="0"/>
            </a:lvl1pPr>
            <a:lvl3pPr algn="ctr">
              <a:defRPr/>
            </a:lvl3pPr>
          </a:lstStyle>
          <a:p>
            <a:pPr lvl="0"/>
            <a:endParaRPr lang="en-GB" dirty="0"/>
          </a:p>
        </p:txBody>
      </p:sp>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60ACDC8D-FE47-7356-E580-965D01DB878E}"/>
              </a:ext>
            </a:extLst>
          </p:cNvPr>
          <p:cNvSpPr>
            <a:spLocks noGrp="1"/>
          </p:cNvSpPr>
          <p:nvPr>
            <p:ph type="title"/>
          </p:nvPr>
        </p:nvSpPr>
        <p:spPr>
          <a:xfrm>
            <a:off x="881063" y="3580743"/>
            <a:ext cx="23401337" cy="1277273"/>
          </a:xfrm>
        </p:spPr>
        <p:txBody>
          <a:bodyPr/>
          <a:lstStyle>
            <a:lvl1pPr>
              <a:defRPr sz="10000">
                <a:solidFill>
                  <a:schemeClr val="bg1"/>
                </a:solidFill>
              </a:defRPr>
            </a:lvl1pPr>
          </a:lstStyle>
          <a:p>
            <a:r>
              <a:rPr lang="en-GB"/>
              <a:t>Click to edit Master title style</a:t>
            </a:r>
            <a:endParaRPr lang="en-GB" dirty="0"/>
          </a:p>
        </p:txBody>
      </p:sp>
      <p:sp>
        <p:nvSpPr>
          <p:cNvPr id="14" name="Text Placeholder 10">
            <a:extLst>
              <a:ext uri="{FF2B5EF4-FFF2-40B4-BE49-F238E27FC236}">
                <a16:creationId xmlns:a16="http://schemas.microsoft.com/office/drawing/2014/main" id="{0C820201-394A-F114-2B1F-6214C40DE247}"/>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27761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Divider_Picture">
    <p:bg>
      <p:bgPr>
        <a:blipFill>
          <a:blip r:embed="rId2"/>
          <a:stretch>
            <a:fillRect/>
          </a:stretch>
        </a:blip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1" name="Title 10">
            <a:extLst>
              <a:ext uri="{FF2B5EF4-FFF2-40B4-BE49-F238E27FC236}">
                <a16:creationId xmlns:a16="http://schemas.microsoft.com/office/drawing/2014/main" id="{60ACDC8D-FE47-7356-E580-965D01DB878E}"/>
              </a:ext>
            </a:extLst>
          </p:cNvPr>
          <p:cNvSpPr>
            <a:spLocks noGrp="1"/>
          </p:cNvSpPr>
          <p:nvPr>
            <p:ph type="title"/>
          </p:nvPr>
        </p:nvSpPr>
        <p:spPr>
          <a:xfrm>
            <a:off x="881063" y="3580743"/>
            <a:ext cx="23401337" cy="1277273"/>
          </a:xfrm>
        </p:spPr>
        <p:txBody>
          <a:bodyPr/>
          <a:lstStyle>
            <a:lvl1pPr>
              <a:defRPr sz="10000">
                <a:solidFill>
                  <a:schemeClr val="bg1"/>
                </a:solidFill>
              </a:defRPr>
            </a:lvl1pPr>
          </a:lstStyle>
          <a:p>
            <a:r>
              <a:rPr lang="en-GB"/>
              <a:t>Click to edit Master title style</a:t>
            </a:r>
            <a:endParaRPr lang="en-GB" dirty="0"/>
          </a:p>
        </p:txBody>
      </p:sp>
      <p:pic>
        <p:nvPicPr>
          <p:cNvPr id="13" name="Graphic 12">
            <a:extLst>
              <a:ext uri="{FF2B5EF4-FFF2-40B4-BE49-F238E27FC236}">
                <a16:creationId xmlns:a16="http://schemas.microsoft.com/office/drawing/2014/main" id="{C179A0BF-49E1-7C12-B83B-507FBE716AE6}"/>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72164" y="12871279"/>
            <a:ext cx="2127600" cy="333546"/>
          </a:xfrm>
          <a:prstGeom prst="rect">
            <a:avLst/>
          </a:prstGeom>
        </p:spPr>
      </p:pic>
      <p:sp>
        <p:nvSpPr>
          <p:cNvPr id="14" name="Text Placeholder 10">
            <a:extLst>
              <a:ext uri="{FF2B5EF4-FFF2-40B4-BE49-F238E27FC236}">
                <a16:creationId xmlns:a16="http://schemas.microsoft.com/office/drawing/2014/main" id="{0C820201-394A-F114-2B1F-6214C40DE247}"/>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421393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04">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rot="16200000">
            <a:off x="5333209" y="-5333211"/>
            <a:ext cx="13715998" cy="24382417"/>
            <a:chOff x="3" y="-1"/>
            <a:chExt cx="24382416" cy="24382424"/>
          </a:xfrm>
        </p:grpSpPr>
        <p:sp>
          <p:nvSpPr>
            <p:cNvPr id="7" name="Rectangle 6">
              <a:extLst>
                <a:ext uri="{FF2B5EF4-FFF2-40B4-BE49-F238E27FC236}">
                  <a16:creationId xmlns:a16="http://schemas.microsoft.com/office/drawing/2014/main" id="{5D1B524B-3D40-A964-AE67-36FE4D8385E0}"/>
                </a:ext>
              </a:extLst>
            </p:cNvPr>
            <p:cNvSpPr/>
            <p:nvPr/>
          </p:nvSpPr>
          <p:spPr>
            <a:xfrm rot="16200000">
              <a:off x="6096003" y="-6096000"/>
              <a:ext cx="12190416"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3" y="12191209"/>
              <a:ext cx="24382416" cy="12191214"/>
              <a:chOff x="3" y="12879162"/>
              <a:chExt cx="24382416" cy="6690742"/>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0852760" y="2026407"/>
                <a:ext cx="2676903"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067304" y="4488770"/>
                <a:ext cx="2247816" cy="24382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userDrawn="1"/>
            </p:nvSpPr>
            <p:spPr>
              <a:xfrm rot="16200000">
                <a:off x="11308201" y="6495688"/>
                <a:ext cx="1766018" cy="243824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5" name="Title 10">
            <a:extLst>
              <a:ext uri="{FF2B5EF4-FFF2-40B4-BE49-F238E27FC236}">
                <a16:creationId xmlns:a16="http://schemas.microsoft.com/office/drawing/2014/main" id="{38DFF472-AE3A-8C04-7682-CF821E204F4D}"/>
              </a:ext>
            </a:extLst>
          </p:cNvPr>
          <p:cNvSpPr>
            <a:spLocks noGrp="1"/>
          </p:cNvSpPr>
          <p:nvPr>
            <p:ph type="title" hasCustomPrompt="1"/>
          </p:nvPr>
        </p:nvSpPr>
        <p:spPr>
          <a:xfrm>
            <a:off x="881064" y="3568341"/>
            <a:ext cx="22618700" cy="1277273"/>
          </a:xfrm>
        </p:spPr>
        <p:txBody>
          <a:bodyPr/>
          <a:lstStyle>
            <a:lvl1pPr>
              <a:defRPr sz="10000">
                <a:solidFill>
                  <a:schemeClr val="bg1"/>
                </a:solidFill>
              </a:defRPr>
            </a:lvl1pPr>
          </a:lstStyle>
          <a:p>
            <a:r>
              <a:rPr lang="en-GB" dirty="0"/>
              <a:t>Click to add title</a:t>
            </a:r>
          </a:p>
        </p:txBody>
      </p:sp>
      <p:sp>
        <p:nvSpPr>
          <p:cNvPr id="16" name="Text Placeholder 10">
            <a:extLst>
              <a:ext uri="{FF2B5EF4-FFF2-40B4-BE49-F238E27FC236}">
                <a16:creationId xmlns:a16="http://schemas.microsoft.com/office/drawing/2014/main" id="{DEE1D423-C061-3CD7-1545-97D237C67E30}"/>
              </a:ext>
            </a:extLst>
          </p:cNvPr>
          <p:cNvSpPr>
            <a:spLocks noGrp="1"/>
          </p:cNvSpPr>
          <p:nvPr>
            <p:ph type="body" sz="quarter" idx="14"/>
          </p:nvPr>
        </p:nvSpPr>
        <p:spPr>
          <a:xfrm>
            <a:off x="881063" y="5150414"/>
            <a:ext cx="22618700" cy="969496"/>
          </a:xfrm>
        </p:spPr>
        <p:txBody>
          <a:bodyPr/>
          <a:lstStyle>
            <a:lvl1pPr>
              <a:defRPr sz="5400" b="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70906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guide id="2" orient="horz" pos="43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_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p:ph type="body" sz="quarter" idx="14"/>
          </p:nvPr>
        </p:nvSpPr>
        <p:spPr>
          <a:xfrm>
            <a:off x="881063" y="5626851"/>
            <a:ext cx="6996845" cy="6565149"/>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54184F31-94DF-9F7A-09CB-A278E0B92C99}"/>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372164" y="12871279"/>
            <a:ext cx="2127600" cy="333546"/>
          </a:xfrm>
          <a:prstGeom prst="rect">
            <a:avLst/>
          </a:prstGeom>
        </p:spPr>
      </p:pic>
    </p:spTree>
    <p:extLst>
      <p:ext uri="{BB962C8B-B14F-4D97-AF65-F5344CB8AC3E}">
        <p14:creationId xmlns:p14="http://schemas.microsoft.com/office/powerpoint/2010/main" val="889965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_02">
    <p:bg>
      <p:bgPr>
        <a:solidFill>
          <a:schemeClr val="bg1"/>
        </a:solidFill>
        <a:effectLst/>
      </p:bgPr>
    </p:bg>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35FA7D57-A765-5652-445E-CA88F064A144}"/>
              </a:ext>
            </a:extLst>
          </p:cNvPr>
          <p:cNvSpPr>
            <a:spLocks noGrp="1"/>
          </p:cNvSpPr>
          <p:nvPr>
            <p:ph type="pic" sz="quarter" idx="13"/>
          </p:nvPr>
        </p:nvSpPr>
        <p:spPr>
          <a:xfrm>
            <a:off x="0" y="0"/>
            <a:ext cx="10896600" cy="13716000"/>
          </a:xfrm>
          <a:solidFill>
            <a:schemeClr val="bg1">
              <a:lumMod val="85000"/>
            </a:schemeClr>
          </a:solidFill>
        </p:spPr>
        <p:txBody>
          <a:bodyPr anchor="ctr" anchorCtr="1"/>
          <a:lstStyle>
            <a:lvl1pPr>
              <a:lnSpc>
                <a:spcPct val="88000"/>
              </a:lnSpc>
              <a:defRPr sz="4000" b="0"/>
            </a:lvl1pPr>
            <a:lvl3pPr algn="ctr">
              <a:defRPr/>
            </a:lvl3pPr>
          </a:lstStyle>
          <a:p>
            <a:pPr lvl="0"/>
            <a:endParaRPr lang="en-GB" dirty="0"/>
          </a:p>
        </p:txBody>
      </p:sp>
      <p:grpSp>
        <p:nvGrpSpPr>
          <p:cNvPr id="7" name="Group 6">
            <a:extLst>
              <a:ext uri="{FF2B5EF4-FFF2-40B4-BE49-F238E27FC236}">
                <a16:creationId xmlns:a16="http://schemas.microsoft.com/office/drawing/2014/main" id="{6B21DDDF-9F58-018D-7641-C0172BCA5EB2}"/>
              </a:ext>
            </a:extLst>
          </p:cNvPr>
          <p:cNvGrpSpPr/>
          <p:nvPr userDrawn="1"/>
        </p:nvGrpSpPr>
        <p:grpSpPr>
          <a:xfrm rot="16200000">
            <a:off x="10781509" y="115090"/>
            <a:ext cx="13715999" cy="13485815"/>
            <a:chOff x="2" y="-1"/>
            <a:chExt cx="24382416" cy="24382423"/>
          </a:xfrm>
        </p:grpSpPr>
        <p:sp>
          <p:nvSpPr>
            <p:cNvPr id="13" name="Rectangle 12">
              <a:extLst>
                <a:ext uri="{FF2B5EF4-FFF2-40B4-BE49-F238E27FC236}">
                  <a16:creationId xmlns:a16="http://schemas.microsoft.com/office/drawing/2014/main" id="{6E9DEC84-A7A7-B2CA-1C51-4FBF92CB5FBE}"/>
                </a:ext>
              </a:extLst>
            </p:cNvPr>
            <p:cNvSpPr/>
            <p:nvPr/>
          </p:nvSpPr>
          <p:spPr>
            <a:xfrm rot="16200000">
              <a:off x="10897452" y="-10897451"/>
              <a:ext cx="2587514"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4" name="Group 13">
              <a:extLst>
                <a:ext uri="{FF2B5EF4-FFF2-40B4-BE49-F238E27FC236}">
                  <a16:creationId xmlns:a16="http://schemas.microsoft.com/office/drawing/2014/main" id="{55F24DB5-D27A-BC9D-0F48-6EDD8F7767F1}"/>
                </a:ext>
              </a:extLst>
            </p:cNvPr>
            <p:cNvGrpSpPr/>
            <p:nvPr userDrawn="1"/>
          </p:nvGrpSpPr>
          <p:grpSpPr>
            <a:xfrm>
              <a:off x="2" y="2587514"/>
              <a:ext cx="24382416" cy="21794908"/>
              <a:chOff x="2" y="7608494"/>
              <a:chExt cx="24382416" cy="11961410"/>
            </a:xfrm>
          </p:grpSpPr>
          <p:sp>
            <p:nvSpPr>
              <p:cNvPr id="15" name="Rectangle 14">
                <a:extLst>
                  <a:ext uri="{FF2B5EF4-FFF2-40B4-BE49-F238E27FC236}">
                    <a16:creationId xmlns:a16="http://schemas.microsoft.com/office/drawing/2014/main" id="{16336F52-5DF8-8E29-4B99-0C1EC481382F}"/>
                  </a:ext>
                </a:extLst>
              </p:cNvPr>
              <p:cNvSpPr>
                <a:spLocks/>
              </p:cNvSpPr>
              <p:nvPr/>
            </p:nvSpPr>
            <p:spPr>
              <a:xfrm rot="16200000">
                <a:off x="11481174" y="-3872677"/>
                <a:ext cx="1420072"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8FFF0EEE-E29C-9168-E755-B3B0FFB521D0}"/>
                  </a:ext>
                </a:extLst>
              </p:cNvPr>
              <p:cNvSpPr/>
              <p:nvPr/>
            </p:nvSpPr>
            <p:spPr>
              <a:xfrm rot="16200000">
                <a:off x="11570069" y="-2541498"/>
                <a:ext cx="1242286" cy="24382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E5284B3E-6285-AEC4-D883-3D52839EFA8A}"/>
                  </a:ext>
                </a:extLst>
              </p:cNvPr>
              <p:cNvSpPr>
                <a:spLocks/>
              </p:cNvSpPr>
              <p:nvPr/>
            </p:nvSpPr>
            <p:spPr>
              <a:xfrm rot="16200000">
                <a:off x="7541683" y="2729170"/>
                <a:ext cx="9299053" cy="24382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8" name="Date Placeholder 7">
            <a:extLst>
              <a:ext uri="{FF2B5EF4-FFF2-40B4-BE49-F238E27FC236}">
                <a16:creationId xmlns:a16="http://schemas.microsoft.com/office/drawing/2014/main" id="{2781F175-7E0F-A5F0-5EA8-84A156206C97}"/>
              </a:ext>
            </a:extLst>
          </p:cNvPr>
          <p:cNvSpPr>
            <a:spLocks noGrp="1"/>
          </p:cNvSpPr>
          <p:nvPr>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9" name="Footer Placeholder 8">
            <a:extLst>
              <a:ext uri="{FF2B5EF4-FFF2-40B4-BE49-F238E27FC236}">
                <a16:creationId xmlns:a16="http://schemas.microsoft.com/office/drawing/2014/main" id="{DE5FF143-6937-F4F3-E199-A5174D32FA83}"/>
              </a:ext>
            </a:extLst>
          </p:cNvPr>
          <p:cNvSpPr>
            <a:spLocks noGrp="1"/>
          </p:cNvSpPr>
          <p:nvPr>
            <p:ph type="ftr" sz="quarter" idx="11"/>
          </p:nvPr>
        </p:nvSpPr>
        <p:spPr/>
        <p:txBody>
          <a:bodyPr/>
          <a:lstStyle>
            <a:lvl1pPr>
              <a:defRPr>
                <a:solidFill>
                  <a:schemeClr val="bg1"/>
                </a:solidFill>
              </a:defRPr>
            </a:lvl1pPr>
          </a:lstStyle>
          <a:p>
            <a:r>
              <a:rPr lang="en-GB" dirty="0"/>
              <a:t>© GSMA 2022</a:t>
            </a:r>
          </a:p>
        </p:txBody>
      </p:sp>
      <p:sp>
        <p:nvSpPr>
          <p:cNvPr id="10" name="Slide Number Placeholder 9">
            <a:extLst>
              <a:ext uri="{FF2B5EF4-FFF2-40B4-BE49-F238E27FC236}">
                <a16:creationId xmlns:a16="http://schemas.microsoft.com/office/drawing/2014/main" id="{5F2CA7A7-D746-BE19-F148-7811E73C490C}"/>
              </a:ext>
            </a:extLst>
          </p:cNvPr>
          <p:cNvSpPr>
            <a:spLocks noGrp="1"/>
          </p:cNvSpPr>
          <p:nvPr>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sp>
        <p:nvSpPr>
          <p:cNvPr id="12" name="Text Placeholder 10">
            <a:extLst>
              <a:ext uri="{FF2B5EF4-FFF2-40B4-BE49-F238E27FC236}">
                <a16:creationId xmlns:a16="http://schemas.microsoft.com/office/drawing/2014/main" id="{228D62D3-1FFD-0ABC-8607-9778DF92B0CB}"/>
              </a:ext>
            </a:extLst>
          </p:cNvPr>
          <p:cNvSpPr>
            <a:spLocks noGrp="1"/>
          </p:cNvSpPr>
          <p:nvPr>
            <p:ph type="body" sz="quarter" idx="14"/>
          </p:nvPr>
        </p:nvSpPr>
        <p:spPr>
          <a:xfrm>
            <a:off x="16045864" y="5626851"/>
            <a:ext cx="7301548" cy="6565149"/>
          </a:xfrm>
        </p:spPr>
        <p:txBody>
          <a:bodyPr/>
          <a:lstStyle>
            <a:lvl1pPr>
              <a:defRPr sz="4400">
                <a:solidFill>
                  <a:schemeClr val="bg1"/>
                </a:solidFill>
              </a:defRPr>
            </a:lvl1pPr>
            <a:lvl2pPr>
              <a:defRPr sz="4400">
                <a:solidFill>
                  <a:schemeClr val="bg1"/>
                </a:solidFill>
              </a:defRPr>
            </a:lvl2pPr>
            <a:lvl3pPr>
              <a:defRPr sz="3200">
                <a:solidFill>
                  <a:schemeClr val="bg1"/>
                </a:solidFill>
              </a:defRPr>
            </a:lvl3pPr>
            <a:lvl4pPr>
              <a:buClrTx/>
              <a:defRPr sz="3200">
                <a:solidFill>
                  <a:schemeClr val="bg1"/>
                </a:solidFill>
              </a:defRPr>
            </a:lvl4pPr>
            <a:lvl5pPr>
              <a:defRPr sz="18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11" name="Graphic 10">
            <a:extLst>
              <a:ext uri="{FF2B5EF4-FFF2-40B4-BE49-F238E27FC236}">
                <a16:creationId xmlns:a16="http://schemas.microsoft.com/office/drawing/2014/main" id="{54184F31-94DF-9F7A-09CB-A278E0B92C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9" name="Date Placeholder 3"/>
          <p:cNvSpPr txBox="1">
            <a:spLocks/>
          </p:cNvSpPr>
          <p:nvPr userDrawn="1"/>
        </p:nvSpPr>
        <p:spPr>
          <a:xfrm>
            <a:off x="11744786" y="12944834"/>
            <a:ext cx="3689552" cy="307777"/>
          </a:xfrm>
          <a:prstGeom prst="rect">
            <a:avLst/>
          </a:prstGeom>
        </p:spPr>
        <p:txBody>
          <a:bodyPr vert="horz" wrap="square" lIns="0" tIns="0" rIns="0" bIns="0" rtlCol="0" anchor="b" anchorCtr="0">
            <a:spAutoFit/>
          </a:bodyPr>
          <a:lstStyle>
            <a:defPPr>
              <a:defRPr lang="en-US"/>
            </a:defPPr>
            <a:lvl1pPr marL="0" algn="l" defTabSz="457200" rtl="0" eaLnBrk="1" latinLnBrk="0" hangingPunct="1">
              <a:defRPr sz="2000" kern="1200" spc="-40" baseline="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solidFill>
                  <a:schemeClr val="bg1"/>
                </a:solidFill>
              </a:rPr>
              <a:t>RWS-230026</a:t>
            </a:r>
          </a:p>
        </p:txBody>
      </p:sp>
    </p:spTree>
    <p:extLst>
      <p:ext uri="{BB962C8B-B14F-4D97-AF65-F5344CB8AC3E}">
        <p14:creationId xmlns:p14="http://schemas.microsoft.com/office/powerpoint/2010/main" val="4245187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03">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72ED41C-BC63-CCC9-525D-2F7C1D56F627}"/>
              </a:ext>
            </a:extLst>
          </p:cNvPr>
          <p:cNvGrpSpPr/>
          <p:nvPr userDrawn="1"/>
        </p:nvGrpSpPr>
        <p:grpSpPr>
          <a:xfrm rot="16200000">
            <a:off x="5333209" y="-5333211"/>
            <a:ext cx="13715998" cy="24382417"/>
            <a:chOff x="3" y="-1"/>
            <a:chExt cx="24382416" cy="24382424"/>
          </a:xfrm>
        </p:grpSpPr>
        <p:sp>
          <p:nvSpPr>
            <p:cNvPr id="7" name="Rectangle 6">
              <a:extLst>
                <a:ext uri="{FF2B5EF4-FFF2-40B4-BE49-F238E27FC236}">
                  <a16:creationId xmlns:a16="http://schemas.microsoft.com/office/drawing/2014/main" id="{5D1B524B-3D40-A964-AE67-36FE4D8385E0}"/>
                </a:ext>
              </a:extLst>
            </p:cNvPr>
            <p:cNvSpPr/>
            <p:nvPr/>
          </p:nvSpPr>
          <p:spPr>
            <a:xfrm rot="16200000">
              <a:off x="6096003" y="-6096000"/>
              <a:ext cx="12190416" cy="243824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511F6C9-8F96-B31B-E24E-C5A2B8D6DA99}"/>
                </a:ext>
              </a:extLst>
            </p:cNvPr>
            <p:cNvGrpSpPr/>
            <p:nvPr userDrawn="1"/>
          </p:nvGrpSpPr>
          <p:grpSpPr>
            <a:xfrm>
              <a:off x="3" y="12191209"/>
              <a:ext cx="24382416" cy="12191214"/>
              <a:chOff x="3" y="12879162"/>
              <a:chExt cx="24382416" cy="6690742"/>
            </a:xfrm>
          </p:grpSpPr>
          <p:sp>
            <p:nvSpPr>
              <p:cNvPr id="8" name="Rectangle 7">
                <a:extLst>
                  <a:ext uri="{FF2B5EF4-FFF2-40B4-BE49-F238E27FC236}">
                    <a16:creationId xmlns:a16="http://schemas.microsoft.com/office/drawing/2014/main" id="{289ECD7D-3D62-C3F0-8DC0-E6A2C72260EF}"/>
                  </a:ext>
                </a:extLst>
              </p:cNvPr>
              <p:cNvSpPr>
                <a:spLocks/>
              </p:cNvSpPr>
              <p:nvPr/>
            </p:nvSpPr>
            <p:spPr>
              <a:xfrm rot="16200000">
                <a:off x="10852760" y="2026407"/>
                <a:ext cx="2676903" cy="243824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F71AC1C-6861-88DE-0456-AB5F6C35D8CE}"/>
                  </a:ext>
                </a:extLst>
              </p:cNvPr>
              <p:cNvSpPr/>
              <p:nvPr/>
            </p:nvSpPr>
            <p:spPr>
              <a:xfrm rot="16200000">
                <a:off x="11067304" y="4488770"/>
                <a:ext cx="2247816" cy="24382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C7E037D4-079F-4C16-7B74-BDFEB31FD933}"/>
                  </a:ext>
                </a:extLst>
              </p:cNvPr>
              <p:cNvSpPr>
                <a:spLocks/>
              </p:cNvSpPr>
              <p:nvPr userDrawn="1"/>
            </p:nvSpPr>
            <p:spPr>
              <a:xfrm rot="16200000">
                <a:off x="11308201" y="6495688"/>
                <a:ext cx="1766018" cy="243824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2" name="Title 1">
            <a:extLst>
              <a:ext uri="{FF2B5EF4-FFF2-40B4-BE49-F238E27FC236}">
                <a16:creationId xmlns:a16="http://schemas.microsoft.com/office/drawing/2014/main" id="{F2E0493D-61A7-878A-76BD-FCC834E1786E}"/>
              </a:ext>
            </a:extLst>
          </p:cNvPr>
          <p:cNvSpPr>
            <a:spLocks noGrp="1"/>
          </p:cNvSpPr>
          <p:nvPr userDrawn="1">
            <p:ph type="title"/>
          </p:nvPr>
        </p:nvSpPr>
        <p:spPr>
          <a:xfrm>
            <a:off x="881063" y="5931351"/>
            <a:ext cx="10415587" cy="842988"/>
          </a:xfrm>
        </p:spPr>
        <p:txBody>
          <a:bodyPr/>
          <a:lstStyle>
            <a:lvl1pPr>
              <a:defRPr sz="6600">
                <a:solidFill>
                  <a:schemeClr val="bg1"/>
                </a:solidFill>
              </a:defRPr>
            </a:lvl1pPr>
          </a:lstStyle>
          <a:p>
            <a:r>
              <a:rPr lang="en-GB" dirty="0"/>
              <a:t>Click to edit Master title style</a:t>
            </a:r>
          </a:p>
        </p:txBody>
      </p:sp>
      <p:sp>
        <p:nvSpPr>
          <p:cNvPr id="3" name="Date Placeholder 2">
            <a:extLst>
              <a:ext uri="{FF2B5EF4-FFF2-40B4-BE49-F238E27FC236}">
                <a16:creationId xmlns:a16="http://schemas.microsoft.com/office/drawing/2014/main" id="{0047735E-7B8F-8BC8-4F7E-BCF621E9717A}"/>
              </a:ext>
            </a:extLst>
          </p:cNvPr>
          <p:cNvSpPr>
            <a:spLocks noGrp="1"/>
          </p:cNvSpPr>
          <p:nvPr userDrawn="1">
            <p:ph type="dt" sz="half" idx="10"/>
          </p:nvPr>
        </p:nvSpPr>
        <p:spPr>
          <a:xfrm>
            <a:off x="4823286" y="12944834"/>
            <a:ext cx="3689552" cy="307777"/>
          </a:xfrm>
          <a:prstGeom prst="rect">
            <a:avLst/>
          </a:prstGeom>
        </p:spPr>
        <p:txBody>
          <a:bodyPr/>
          <a:lstStyle>
            <a:lvl1pPr>
              <a:defRPr>
                <a:solidFill>
                  <a:schemeClr val="bg1"/>
                </a:solidFill>
              </a:defRPr>
            </a:lvl1pPr>
          </a:lstStyle>
          <a:p>
            <a:fld id="{7E88A085-3330-4B00-A60A-515326445D30}" type="datetime1">
              <a:rPr lang="en-GB" smtClean="0"/>
              <a:pPr/>
              <a:t>31/05/2023</a:t>
            </a:fld>
            <a:endParaRPr lang="en-GB" dirty="0"/>
          </a:p>
        </p:txBody>
      </p:sp>
      <p:sp>
        <p:nvSpPr>
          <p:cNvPr id="4" name="Footer Placeholder 3">
            <a:extLst>
              <a:ext uri="{FF2B5EF4-FFF2-40B4-BE49-F238E27FC236}">
                <a16:creationId xmlns:a16="http://schemas.microsoft.com/office/drawing/2014/main" id="{42987D87-0237-95AC-CF2A-0A06A3DDEA15}"/>
              </a:ext>
            </a:extLst>
          </p:cNvPr>
          <p:cNvSpPr>
            <a:spLocks noGrp="1"/>
          </p:cNvSpPr>
          <p:nvPr userDrawn="1">
            <p:ph type="ftr" sz="quarter" idx="11"/>
          </p:nvPr>
        </p:nvSpPr>
        <p:spPr/>
        <p:txBody>
          <a:bodyPr/>
          <a:lstStyle>
            <a:lvl1pPr>
              <a:defRPr>
                <a:solidFill>
                  <a:schemeClr val="bg1"/>
                </a:solidFill>
              </a:defRPr>
            </a:lvl1pPr>
          </a:lstStyle>
          <a:p>
            <a:r>
              <a:rPr lang="en-GB" dirty="0"/>
              <a:t>© GSMA 2022</a:t>
            </a:r>
          </a:p>
        </p:txBody>
      </p:sp>
      <p:sp>
        <p:nvSpPr>
          <p:cNvPr id="5" name="Slide Number Placeholder 4">
            <a:extLst>
              <a:ext uri="{FF2B5EF4-FFF2-40B4-BE49-F238E27FC236}">
                <a16:creationId xmlns:a16="http://schemas.microsoft.com/office/drawing/2014/main" id="{859CCE7D-722A-BE32-8704-7FDDF2102C3A}"/>
              </a:ext>
            </a:extLst>
          </p:cNvPr>
          <p:cNvSpPr>
            <a:spLocks noGrp="1"/>
          </p:cNvSpPr>
          <p:nvPr userDrawn="1">
            <p:ph type="sldNum" sz="quarter" idx="12"/>
          </p:nvPr>
        </p:nvSpPr>
        <p:spPr/>
        <p:txBody>
          <a:bodyPr/>
          <a:lstStyle>
            <a:lvl1pPr>
              <a:defRPr>
                <a:solidFill>
                  <a:schemeClr val="bg1"/>
                </a:solidFill>
              </a:defRPr>
            </a:lvl1pPr>
          </a:lstStyle>
          <a:p>
            <a:fld id="{B51C77D3-387C-4881-A960-1F7F91E3F80B}" type="slidenum">
              <a:rPr lang="en-GB" smtClean="0"/>
              <a:pPr/>
              <a:t>‹#›</a:t>
            </a:fld>
            <a:endParaRPr lang="en-GB" dirty="0"/>
          </a:p>
        </p:txBody>
      </p:sp>
      <p:pic>
        <p:nvPicPr>
          <p:cNvPr id="11" name="Graphic 10">
            <a:extLst>
              <a:ext uri="{FF2B5EF4-FFF2-40B4-BE49-F238E27FC236}">
                <a16:creationId xmlns:a16="http://schemas.microsoft.com/office/drawing/2014/main" id="{27B900B3-DF3E-739D-34F9-3945912E398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372164" y="12871279"/>
            <a:ext cx="2127600" cy="333546"/>
          </a:xfrm>
          <a:prstGeom prst="rect">
            <a:avLst/>
          </a:prstGeom>
        </p:spPr>
      </p:pic>
      <p:sp>
        <p:nvSpPr>
          <p:cNvPr id="13" name="Text Placeholder 10">
            <a:extLst>
              <a:ext uri="{FF2B5EF4-FFF2-40B4-BE49-F238E27FC236}">
                <a16:creationId xmlns:a16="http://schemas.microsoft.com/office/drawing/2014/main" id="{780988D1-2308-8A71-5492-5AE996641080}"/>
              </a:ext>
            </a:extLst>
          </p:cNvPr>
          <p:cNvSpPr>
            <a:spLocks noGrp="1"/>
          </p:cNvSpPr>
          <p:nvPr>
            <p:ph type="body" sz="quarter" idx="14"/>
          </p:nvPr>
        </p:nvSpPr>
        <p:spPr>
          <a:xfrm>
            <a:off x="881063" y="7077239"/>
            <a:ext cx="10415587" cy="1838161"/>
          </a:xfrm>
        </p:spPr>
        <p:txBody>
          <a:bodyPr/>
          <a:lstStyle>
            <a:lvl1pPr>
              <a:defRPr sz="3200" b="0">
                <a:solidFill>
                  <a:schemeClr val="bg1"/>
                </a:solidFill>
              </a:defRPr>
            </a:lvl1pPr>
            <a:lvl2pPr>
              <a:defRPr>
                <a:solidFill>
                  <a:schemeClr val="bg1"/>
                </a:solidFill>
              </a:defRPr>
            </a:lvl2pPr>
            <a:lvl3pPr>
              <a:defRPr>
                <a:solidFill>
                  <a:schemeClr val="bg1"/>
                </a:solidFill>
              </a:defRPr>
            </a:lvl3pPr>
            <a:lvl4pPr>
              <a:buClrTx/>
              <a:defRPr>
                <a:solidFill>
                  <a:schemeClr val="bg1"/>
                </a:solidFill>
              </a:defRPr>
            </a:lvl4pPr>
            <a:lvl5pPr>
              <a:defRPr>
                <a:solidFill>
                  <a:schemeClr val="bg1"/>
                </a:solidFill>
              </a:defRPr>
            </a:lvl5pPr>
          </a:lstStyle>
          <a:p>
            <a:pPr lvl="0"/>
            <a:r>
              <a:rPr lang="en-GB" dirty="0"/>
              <a:t>Click to edit Master text styles</a:t>
            </a:r>
          </a:p>
        </p:txBody>
      </p:sp>
    </p:spTree>
    <p:extLst>
      <p:ext uri="{BB962C8B-B14F-4D97-AF65-F5344CB8AC3E}">
        <p14:creationId xmlns:p14="http://schemas.microsoft.com/office/powerpoint/2010/main" val="289414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679" userDrawn="1">
          <p15:clr>
            <a:srgbClr val="FBAE40"/>
          </p15:clr>
        </p15:guide>
        <p15:guide id="2"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1064" y="881063"/>
            <a:ext cx="22617364" cy="1021818"/>
          </a:xfrm>
          <a:prstGeom prst="rect">
            <a:avLst/>
          </a:prstGeom>
        </p:spPr>
        <p:txBody>
          <a:bodyPr vert="horz" wrap="square" lIns="0" tIns="0" rIns="0" bIns="0" rtlCol="0" anchor="t" anchorCtr="0">
            <a:spAutoFit/>
          </a:bodyPr>
          <a:lstStyle/>
          <a:p>
            <a:r>
              <a:rPr lang="en-GB"/>
              <a:t>Click to edit Master title style</a:t>
            </a:r>
            <a:endParaRPr lang="en-GB" dirty="0"/>
          </a:p>
        </p:txBody>
      </p:sp>
      <p:sp>
        <p:nvSpPr>
          <p:cNvPr id="3" name="Text Placeholder 2"/>
          <p:cNvSpPr>
            <a:spLocks noGrp="1"/>
          </p:cNvSpPr>
          <p:nvPr>
            <p:ph type="body" idx="1"/>
          </p:nvPr>
        </p:nvSpPr>
        <p:spPr>
          <a:xfrm>
            <a:off x="882400" y="3536950"/>
            <a:ext cx="22617363" cy="8758238"/>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Footer Placeholder 4"/>
          <p:cNvSpPr>
            <a:spLocks noGrp="1"/>
          </p:cNvSpPr>
          <p:nvPr>
            <p:ph type="ftr" sz="quarter" idx="3"/>
          </p:nvPr>
        </p:nvSpPr>
        <p:spPr>
          <a:xfrm>
            <a:off x="881063" y="12944834"/>
            <a:ext cx="3689553" cy="307777"/>
          </a:xfrm>
          <a:prstGeom prst="rect">
            <a:avLst/>
          </a:prstGeom>
        </p:spPr>
        <p:txBody>
          <a:bodyPr vert="horz" wrap="square" lIns="0" tIns="0" rIns="0" bIns="0" rtlCol="0" anchor="b" anchorCtr="0">
            <a:spAutoFit/>
          </a:bodyPr>
          <a:lstStyle>
            <a:lvl1pPr algn="l">
              <a:defRPr sz="2000" spc="-40" baseline="0">
                <a:solidFill>
                  <a:schemeClr val="tx1"/>
                </a:solidFill>
              </a:defRPr>
            </a:lvl1pPr>
          </a:lstStyle>
          <a:p>
            <a:r>
              <a:rPr lang="en-GB" dirty="0"/>
              <a:t>© GSMA 2022</a:t>
            </a:r>
          </a:p>
        </p:txBody>
      </p:sp>
      <p:sp>
        <p:nvSpPr>
          <p:cNvPr id="6" name="Slide Number Placeholder 5"/>
          <p:cNvSpPr>
            <a:spLocks noGrp="1"/>
          </p:cNvSpPr>
          <p:nvPr>
            <p:ph type="sldNum" sz="quarter" idx="4"/>
          </p:nvPr>
        </p:nvSpPr>
        <p:spPr>
          <a:xfrm>
            <a:off x="22599763" y="460011"/>
            <a:ext cx="900000" cy="307777"/>
          </a:xfrm>
          <a:prstGeom prst="rect">
            <a:avLst/>
          </a:prstGeom>
        </p:spPr>
        <p:txBody>
          <a:bodyPr vert="horz" lIns="0" tIns="0" rIns="0" bIns="0" rtlCol="0" anchor="t" anchorCtr="0">
            <a:spAutoFit/>
          </a:bodyPr>
          <a:lstStyle>
            <a:lvl1pPr algn="r">
              <a:defRPr sz="2000" spc="-40" baseline="0">
                <a:solidFill>
                  <a:schemeClr val="tx1"/>
                </a:solidFill>
              </a:defRPr>
            </a:lvl1pPr>
          </a:lstStyle>
          <a:p>
            <a:fld id="{B51C77D3-387C-4881-A960-1F7F91E3F80B}" type="slidenum">
              <a:rPr lang="en-GB" smtClean="0"/>
              <a:pPr/>
              <a:t>‹#›</a:t>
            </a:fld>
            <a:endParaRPr lang="en-GB" dirty="0"/>
          </a:p>
        </p:txBody>
      </p:sp>
      <p:sp>
        <p:nvSpPr>
          <p:cNvPr id="7" name="Date Placeholder 3"/>
          <p:cNvSpPr txBox="1">
            <a:spLocks/>
          </p:cNvSpPr>
          <p:nvPr userDrawn="1"/>
        </p:nvSpPr>
        <p:spPr>
          <a:xfrm>
            <a:off x="11744786" y="12944834"/>
            <a:ext cx="3689552" cy="307777"/>
          </a:xfrm>
          <a:prstGeom prst="rect">
            <a:avLst/>
          </a:prstGeom>
        </p:spPr>
        <p:txBody>
          <a:bodyPr vert="horz" wrap="square" lIns="0" tIns="0" rIns="0" bIns="0" rtlCol="0" anchor="b" anchorCtr="0">
            <a:spAutoFit/>
          </a:bodyPr>
          <a:lstStyle>
            <a:defPPr>
              <a:defRPr lang="en-US"/>
            </a:defPPr>
            <a:lvl1pPr marL="0" algn="l" defTabSz="457200" rtl="0" eaLnBrk="1" latinLnBrk="0" hangingPunct="1">
              <a:defRPr sz="2000" kern="1200" spc="-40" baseline="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a:solidFill>
                  <a:schemeClr val="tx1"/>
                </a:solidFill>
              </a:rPr>
              <a:t>RWS-230026</a:t>
            </a:r>
          </a:p>
        </p:txBody>
      </p:sp>
    </p:spTree>
    <p:extLst>
      <p:ext uri="{BB962C8B-B14F-4D97-AF65-F5344CB8AC3E}">
        <p14:creationId xmlns:p14="http://schemas.microsoft.com/office/powerpoint/2010/main" val="27730981"/>
      </p:ext>
    </p:extLst>
  </p:cSld>
  <p:clrMap bg1="lt1" tx1="dk1" bg2="lt2" tx2="dk2" accent1="accent1" accent2="accent2" accent3="accent3" accent4="accent4" accent5="accent5" accent6="accent6" hlink="hlink" folHlink="folHlink"/>
  <p:sldLayoutIdLst>
    <p:sldLayoutId id="2147483666" r:id="rId1"/>
    <p:sldLayoutId id="2147483662" r:id="rId2"/>
    <p:sldLayoutId id="2147483661" r:id="rId3"/>
    <p:sldLayoutId id="2147483663" r:id="rId4"/>
    <p:sldLayoutId id="2147483689" r:id="rId5"/>
    <p:sldLayoutId id="2147483698" r:id="rId6"/>
    <p:sldLayoutId id="2147483675" r:id="rId7"/>
    <p:sldLayoutId id="2147483692" r:id="rId8"/>
    <p:sldLayoutId id="2147483696" r:id="rId9"/>
    <p:sldLayoutId id="2147483673" r:id="rId10"/>
    <p:sldLayoutId id="2147483674" r:id="rId11"/>
    <p:sldLayoutId id="2147483669" r:id="rId12"/>
    <p:sldLayoutId id="2147483680" r:id="rId13"/>
    <p:sldLayoutId id="2147483681" r:id="rId14"/>
    <p:sldLayoutId id="2147483682" r:id="rId15"/>
    <p:sldLayoutId id="2147483693" r:id="rId16"/>
    <p:sldLayoutId id="2147483670" r:id="rId17"/>
    <p:sldLayoutId id="2147483671" r:id="rId18"/>
    <p:sldLayoutId id="2147483672" r:id="rId19"/>
    <p:sldLayoutId id="2147483676" r:id="rId20"/>
    <p:sldLayoutId id="2147483679" r:id="rId21"/>
    <p:sldLayoutId id="2147483677" r:id="rId22"/>
    <p:sldLayoutId id="2147483697" r:id="rId23"/>
    <p:sldLayoutId id="2147483694" r:id="rId24"/>
    <p:sldLayoutId id="2147483695" r:id="rId25"/>
    <p:sldLayoutId id="2147483667" r:id="rId26"/>
    <p:sldLayoutId id="2147483690" r:id="rId27"/>
    <p:sldLayoutId id="2147483691" r:id="rId28"/>
    <p:sldLayoutId id="2147483678" r:id="rId29"/>
    <p:sldLayoutId id="2147483699" r:id="rId3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1828709" rtl="0" eaLnBrk="1" latinLnBrk="0" hangingPunct="1">
        <a:lnSpc>
          <a:spcPct val="83000"/>
        </a:lnSpc>
        <a:spcBef>
          <a:spcPct val="0"/>
        </a:spcBef>
        <a:buNone/>
        <a:defRPr sz="8000" b="1" kern="1200" spc="-350" baseline="0">
          <a:solidFill>
            <a:schemeClr val="tx1"/>
          </a:solidFill>
          <a:latin typeface="+mj-lt"/>
          <a:ea typeface="+mj-ea"/>
          <a:cs typeface="+mj-cs"/>
        </a:defRPr>
      </a:lvl1pPr>
    </p:titleStyle>
    <p:bodyStyle>
      <a:lvl1pPr marL="0" indent="0" algn="l" defTabSz="1828709" rtl="0" eaLnBrk="1" latinLnBrk="0" hangingPunct="1">
        <a:lnSpc>
          <a:spcPct val="83000"/>
        </a:lnSpc>
        <a:spcBef>
          <a:spcPts val="0"/>
        </a:spcBef>
        <a:buFont typeface="Arial" panose="020B0604020202020204" pitchFamily="34" charset="0"/>
        <a:buNone/>
        <a:defRPr sz="4400" b="1" kern="1200" spc="-130" baseline="0">
          <a:solidFill>
            <a:schemeClr val="tx1"/>
          </a:solidFill>
          <a:latin typeface="+mn-lt"/>
          <a:ea typeface="+mn-ea"/>
          <a:cs typeface="+mn-cs"/>
        </a:defRPr>
      </a:lvl1pPr>
      <a:lvl2pPr marL="0" indent="0" algn="l" defTabSz="1828709" rtl="0" eaLnBrk="1" latinLnBrk="0" hangingPunct="1">
        <a:lnSpc>
          <a:spcPct val="83000"/>
        </a:lnSpc>
        <a:spcBef>
          <a:spcPts val="0"/>
        </a:spcBef>
        <a:buFont typeface="Arial" panose="020B0604020202020204" pitchFamily="34" charset="0"/>
        <a:buNone/>
        <a:defRPr sz="4400" kern="1200" spc="-130" baseline="0">
          <a:solidFill>
            <a:schemeClr val="tx1"/>
          </a:solidFill>
          <a:latin typeface="+mn-lt"/>
          <a:ea typeface="+mn-ea"/>
          <a:cs typeface="+mn-cs"/>
        </a:defRPr>
      </a:lvl2pPr>
      <a:lvl3pPr marL="0" indent="0" algn="l" defTabSz="1828709" rtl="0" eaLnBrk="1" latinLnBrk="0" hangingPunct="1">
        <a:lnSpc>
          <a:spcPct val="88000"/>
        </a:lnSpc>
        <a:spcBef>
          <a:spcPts val="0"/>
        </a:spcBef>
        <a:spcAft>
          <a:spcPts val="1800"/>
        </a:spcAft>
        <a:buFont typeface="Arial" panose="020B0604020202020204" pitchFamily="34" charset="0"/>
        <a:buNone/>
        <a:defRPr sz="3200" kern="1200" spc="-130" baseline="0">
          <a:solidFill>
            <a:schemeClr val="tx1"/>
          </a:solidFill>
          <a:latin typeface="+mn-lt"/>
          <a:ea typeface="+mn-ea"/>
          <a:cs typeface="+mn-cs"/>
        </a:defRPr>
      </a:lvl3pPr>
      <a:lvl4pPr marL="648000" indent="-648000" algn="l" defTabSz="1828709" rtl="0" eaLnBrk="1" latinLnBrk="0" hangingPunct="1">
        <a:lnSpc>
          <a:spcPct val="88000"/>
        </a:lnSpc>
        <a:spcBef>
          <a:spcPts val="0"/>
        </a:spcBef>
        <a:spcAft>
          <a:spcPts val="1800"/>
        </a:spcAft>
        <a:buClr>
          <a:schemeClr val="accent4"/>
        </a:buClr>
        <a:buFont typeface="Arial" panose="020B0604020202020204" pitchFamily="34" charset="0"/>
        <a:buChar char="–"/>
        <a:defRPr sz="3200" kern="1200" spc="-130" baseline="0">
          <a:solidFill>
            <a:schemeClr val="tx1"/>
          </a:solidFill>
          <a:latin typeface="+mn-lt"/>
          <a:ea typeface="+mn-ea"/>
          <a:cs typeface="+mn-cs"/>
        </a:defRPr>
      </a:lvl4pPr>
      <a:lvl5pPr marL="0" indent="0" algn="l" defTabSz="1828709" rtl="0" eaLnBrk="1" latinLnBrk="0" hangingPunct="1">
        <a:lnSpc>
          <a:spcPct val="95000"/>
        </a:lnSpc>
        <a:spcBef>
          <a:spcPts val="0"/>
        </a:spcBef>
        <a:buFont typeface="Arial" panose="020B0604020202020204" pitchFamily="34" charset="0"/>
        <a:buNone/>
        <a:defRPr sz="1800" kern="1200" spc="-30" baseline="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15359" userDrawn="1">
          <p15:clr>
            <a:srgbClr val="F26B43"/>
          </p15:clr>
        </p15:guide>
        <p15:guide id="3" pos="555" userDrawn="1">
          <p15:clr>
            <a:srgbClr val="F26B43"/>
          </p15:clr>
        </p15:guide>
        <p15:guide id="4" pos="14803" userDrawn="1">
          <p15:clr>
            <a:srgbClr val="F26B43"/>
          </p15:clr>
        </p15:guide>
        <p15:guide id="5" orient="horz" userDrawn="1">
          <p15:clr>
            <a:srgbClr val="F26B43"/>
          </p15:clr>
        </p15:guide>
        <p15:guide id="6" orient="horz" pos="8640" userDrawn="1">
          <p15:clr>
            <a:srgbClr val="F26B43"/>
          </p15:clr>
        </p15:guide>
        <p15:guide id="7" orient="horz" pos="555" userDrawn="1">
          <p15:clr>
            <a:srgbClr val="F26B43"/>
          </p15:clr>
        </p15:guide>
        <p15:guide id="8" orient="horz" pos="80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eur03.safelinks.protection.outlook.com/?url=https://www.3gpp.org/ftp/tsg_sa/TSG_SA/TSGS_94E_Electronic_2021_12/Docs/SP-211621.zip&amp;data=05|01|BPareglio@gsma.com|a07e0d6d766f4c2ee2d508db5b81c193|72a4ff82fec3469daafbac8276216699|0|0|638204385433889071|Unknown|TWFpbGZsb3d8eyJWIjoiMC4wLjAwMDAiLCJQIjoiV2luMzIiLCJBTiI6Ik1haWwiLCJXVCI6Mn0%3D|3000|||&amp;sdata=MxyluvzAGa2/CNgO0QnJ3gnMgQH9/TN6TQX09HOuzWM%3D&amp;reserved=0" TargetMode="Externa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itting at a table&#10;&#10;Description automatically generated with low confidence">
            <a:extLst>
              <a:ext uri="{FF2B5EF4-FFF2-40B4-BE49-F238E27FC236}">
                <a16:creationId xmlns:a16="http://schemas.microsoft.com/office/drawing/2014/main" id="{C49E229D-2CDE-A6C4-D666-D73285E3DCEE}"/>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0" y="0"/>
            <a:ext cx="10896600" cy="13716000"/>
          </a:xfrm>
        </p:spPr>
      </p:pic>
      <p:sp>
        <p:nvSpPr>
          <p:cNvPr id="2" name="Footer Placeholder 1">
            <a:extLst>
              <a:ext uri="{FF2B5EF4-FFF2-40B4-BE49-F238E27FC236}">
                <a16:creationId xmlns:a16="http://schemas.microsoft.com/office/drawing/2014/main" id="{CCE9EDA0-9E1E-8405-F0D3-9FC15FBD9B3F}"/>
              </a:ext>
            </a:extLst>
          </p:cNvPr>
          <p:cNvSpPr>
            <a:spLocks noGrp="1"/>
          </p:cNvSpPr>
          <p:nvPr>
            <p:ph type="ftr" sz="quarter" idx="11"/>
          </p:nvPr>
        </p:nvSpPr>
        <p:spPr/>
        <p:txBody>
          <a:bodyPr/>
          <a:lstStyle/>
          <a:p>
            <a:r>
              <a:rPr lang="en-GB" dirty="0"/>
              <a:t>© GSMA 2022</a:t>
            </a:r>
          </a:p>
        </p:txBody>
      </p:sp>
      <p:sp>
        <p:nvSpPr>
          <p:cNvPr id="3" name="Slide Number Placeholder 2">
            <a:extLst>
              <a:ext uri="{FF2B5EF4-FFF2-40B4-BE49-F238E27FC236}">
                <a16:creationId xmlns:a16="http://schemas.microsoft.com/office/drawing/2014/main" id="{A78C1709-841C-AB8C-1283-5AE042D49084}"/>
              </a:ext>
            </a:extLst>
          </p:cNvPr>
          <p:cNvSpPr>
            <a:spLocks noGrp="1"/>
          </p:cNvSpPr>
          <p:nvPr>
            <p:ph type="sldNum" sz="quarter" idx="12"/>
          </p:nvPr>
        </p:nvSpPr>
        <p:spPr/>
        <p:txBody>
          <a:bodyPr/>
          <a:lstStyle/>
          <a:p>
            <a:fld id="{B51C77D3-387C-4881-A960-1F7F91E3F80B}" type="slidenum">
              <a:rPr lang="en-GB" smtClean="0"/>
              <a:pPr/>
              <a:t>1</a:t>
            </a:fld>
            <a:endParaRPr lang="en-GB" dirty="0"/>
          </a:p>
        </p:txBody>
      </p:sp>
      <p:sp>
        <p:nvSpPr>
          <p:cNvPr id="6" name="Text Placeholder 5">
            <a:extLst>
              <a:ext uri="{FF2B5EF4-FFF2-40B4-BE49-F238E27FC236}">
                <a16:creationId xmlns:a16="http://schemas.microsoft.com/office/drawing/2014/main" id="{BEA194A9-B1F7-0351-0956-9600FE40CEDD}"/>
              </a:ext>
            </a:extLst>
          </p:cNvPr>
          <p:cNvSpPr>
            <a:spLocks noGrp="1"/>
          </p:cNvSpPr>
          <p:nvPr>
            <p:ph type="body" sz="quarter" idx="14"/>
          </p:nvPr>
        </p:nvSpPr>
        <p:spPr/>
        <p:txBody>
          <a:bodyPr/>
          <a:lstStyle/>
          <a:p>
            <a:r>
              <a:rPr lang="en-GB" sz="6600" dirty="0"/>
              <a:t>GSMA:</a:t>
            </a:r>
          </a:p>
          <a:p>
            <a:r>
              <a:rPr lang="en-GB" sz="6600" dirty="0"/>
              <a:t>MNOs’ perspective on R19</a:t>
            </a:r>
          </a:p>
        </p:txBody>
      </p:sp>
    </p:spTree>
    <p:extLst>
      <p:ext uri="{BB962C8B-B14F-4D97-AF65-F5344CB8AC3E}">
        <p14:creationId xmlns:p14="http://schemas.microsoft.com/office/powerpoint/2010/main" val="88723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2043636"/>
          </a:xfrm>
        </p:spPr>
        <p:txBody>
          <a:bodyPr/>
          <a:lstStyle/>
          <a:p>
            <a:r>
              <a:rPr lang="en-GB" dirty="0"/>
              <a:t>5G Deployment standards enhancements/bug fixes</a:t>
            </a:r>
          </a:p>
        </p:txBody>
      </p:sp>
      <p:sp>
        <p:nvSpPr>
          <p:cNvPr id="3" name="Content Placeholder 2"/>
          <p:cNvSpPr>
            <a:spLocks noGrp="1"/>
          </p:cNvSpPr>
          <p:nvPr>
            <p:ph idx="1"/>
          </p:nvPr>
        </p:nvSpPr>
        <p:spPr/>
        <p:txBody>
          <a:bodyPr/>
          <a:lstStyle/>
          <a:p>
            <a:pPr marL="571500" indent="-571500">
              <a:buClr>
                <a:schemeClr val="accent4"/>
              </a:buClr>
              <a:buFont typeface="Arial" panose="020B0604020202020204" pitchFamily="34" charset="0"/>
              <a:buChar char="─"/>
            </a:pPr>
            <a:r>
              <a:rPr lang="en-US" b="0" dirty="0">
                <a:solidFill>
                  <a:schemeClr val="tx1"/>
                </a:solidFill>
              </a:rPr>
              <a:t>Having support from operator community in study proposals would indicate its need. Topics that do not generate significant interest in operator community should be deprioritized.</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To improve prioritization process we propose that supporting companies of study provide a supporting document along with the study proposal that explains why that feature should be pursued in 3GPP e.g. explain its need for regulatory reasons, commercial deployment interests amongst operators resulting in new revenue streams etc.. </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Topics that already have gone through Phase 3 or more of studies in prior releases we recommend additional study proposals on them be scrutinized more closely and perhaps narrowed to the very essential – e.g. TEI 19 for such items could be allowed to handle minor enhancements. </a:t>
            </a:r>
          </a:p>
          <a:p>
            <a:pPr>
              <a:buClr>
                <a:schemeClr val="accent4"/>
              </a:buClr>
            </a:pPr>
            <a:endParaRPr lang="en-GB" b="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10</a:t>
            </a:fld>
            <a:endParaRPr lang="en-GB" dirty="0"/>
          </a:p>
        </p:txBody>
      </p:sp>
    </p:spTree>
    <p:extLst>
      <p:ext uri="{BB962C8B-B14F-4D97-AF65-F5344CB8AC3E}">
        <p14:creationId xmlns:p14="http://schemas.microsoft.com/office/powerpoint/2010/main" val="315433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524" y="634051"/>
            <a:ext cx="22617364" cy="1021818"/>
          </a:xfrm>
        </p:spPr>
        <p:txBody>
          <a:bodyPr/>
          <a:lstStyle/>
          <a:p>
            <a:r>
              <a:rPr lang="en-GB" dirty="0"/>
              <a:t>GSMA OP Rel-19 topics for consideration</a:t>
            </a:r>
          </a:p>
        </p:txBody>
      </p:sp>
      <p:sp>
        <p:nvSpPr>
          <p:cNvPr id="3" name="Content Placeholder 2"/>
          <p:cNvSpPr>
            <a:spLocks noGrp="1"/>
          </p:cNvSpPr>
          <p:nvPr>
            <p:ph idx="1"/>
          </p:nvPr>
        </p:nvSpPr>
        <p:spPr>
          <a:xfrm>
            <a:off x="882524" y="2478881"/>
            <a:ext cx="22617363" cy="8758238"/>
          </a:xfrm>
        </p:spPr>
        <p:txBody>
          <a:bodyPr/>
          <a:lstStyle/>
          <a:p>
            <a:pPr>
              <a:buClr>
                <a:schemeClr val="accent4"/>
              </a:buClr>
              <a:buFont typeface="Wingdings" panose="05000000000000000000" pitchFamily="2" charset="2"/>
              <a:buChar char="§"/>
            </a:pPr>
            <a:r>
              <a:rPr lang="en-US" dirty="0">
                <a:solidFill>
                  <a:schemeClr val="tx1"/>
                </a:solidFill>
              </a:rPr>
              <a:t> The following slides are a cross section of potential important topics based on the 8 key </a:t>
            </a:r>
          </a:p>
          <a:p>
            <a:pPr>
              <a:buClr>
                <a:schemeClr val="accent4"/>
              </a:buClr>
            </a:pPr>
            <a:r>
              <a:rPr lang="en-US">
                <a:solidFill>
                  <a:schemeClr val="tx1"/>
                </a:solidFill>
              </a:rPr>
              <a:t>    MNO </a:t>
            </a:r>
            <a:r>
              <a:rPr lang="en-US" dirty="0">
                <a:solidFill>
                  <a:schemeClr val="tx1"/>
                </a:solidFill>
              </a:rPr>
              <a:t>considerations.</a:t>
            </a:r>
          </a:p>
          <a:p>
            <a:pPr marL="571471" lvl="1" indent="-571471">
              <a:buClr>
                <a:schemeClr val="accent4"/>
              </a:buClr>
              <a:buFont typeface="Arial" panose="020B0604020202020204" pitchFamily="34" charset="0"/>
              <a:buChar char="─"/>
            </a:pPr>
            <a:endParaRPr lang="en-US" dirty="0"/>
          </a:p>
          <a:p>
            <a:pPr marL="571471" lvl="1" indent="-571471">
              <a:buClr>
                <a:schemeClr val="accent4"/>
              </a:buClr>
              <a:buFont typeface="Arial" panose="020B0604020202020204" pitchFamily="34" charset="0"/>
              <a:buChar char="─"/>
            </a:pPr>
            <a:r>
              <a:rPr lang="en-US" dirty="0"/>
              <a:t>Each of the GSMA MNOs operate in different market(s) and focused on potentially different market segments.</a:t>
            </a:r>
          </a:p>
          <a:p>
            <a:pPr marL="571471" lvl="1" indent="-571471">
              <a:buClr>
                <a:schemeClr val="accent4"/>
              </a:buClr>
              <a:buFont typeface="Arial" panose="020B0604020202020204" pitchFamily="34" charset="0"/>
              <a:buChar char="─"/>
            </a:pPr>
            <a:r>
              <a:rPr lang="en-US" dirty="0"/>
              <a:t>As such, MNOs will have individual requirements that are of priority for them, but they are not represented in this contribution.</a:t>
            </a:r>
            <a:endParaRPr lang="en-US" b="0" dirty="0">
              <a:solidFill>
                <a:schemeClr val="tx1"/>
              </a:solidFill>
            </a:endParaRPr>
          </a:p>
          <a:p>
            <a:pPr>
              <a:buClr>
                <a:schemeClr val="accent4"/>
              </a:buClr>
            </a:pPr>
            <a:endParaRPr lang="en-GB" b="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11</a:t>
            </a:fld>
            <a:endParaRPr lang="en-GB" dirty="0"/>
          </a:p>
        </p:txBody>
      </p:sp>
    </p:spTree>
    <p:extLst>
      <p:ext uri="{BB962C8B-B14F-4D97-AF65-F5344CB8AC3E}">
        <p14:creationId xmlns:p14="http://schemas.microsoft.com/office/powerpoint/2010/main" val="2975516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Evolution of Network Energy Savings (</a:t>
            </a:r>
            <a:r>
              <a:rPr lang="en-GB" dirty="0" err="1">
                <a:solidFill>
                  <a:schemeClr val="tx2">
                    <a:lumMod val="50000"/>
                  </a:schemeClr>
                </a:solidFill>
                <a:latin typeface="Calibri" panose="020F0502020204030204" pitchFamily="34" charset="0"/>
                <a:cs typeface="Calibri" panose="020F0502020204030204" pitchFamily="34" charset="0"/>
              </a:rPr>
              <a:t>eNES</a:t>
            </a:r>
            <a:r>
              <a:rPr lang="en-GB" dirty="0">
                <a:solidFill>
                  <a:schemeClr val="tx2">
                    <a:lumMod val="50000"/>
                  </a:schemeClr>
                </a:solidFill>
                <a:latin typeface="Calibri" panose="020F0502020204030204" pitchFamily="34" charset="0"/>
                <a:cs typeface="Calibri" panose="020F0502020204030204" pitchFamily="34" charset="0"/>
              </a:rPr>
              <a:t>)</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4136995"/>
              </p:ext>
            </p:extLst>
          </p:nvPr>
        </p:nvGraphicFramePr>
        <p:xfrm>
          <a:off x="881063" y="3239009"/>
          <a:ext cx="21306790" cy="6740737"/>
        </p:xfrm>
        <a:graphic>
          <a:graphicData uri="http://schemas.openxmlformats.org/drawingml/2006/table">
            <a:tbl>
              <a:tblPr firstRow="1" bandRow="1">
                <a:tableStyleId>{5940675A-B579-460E-94D1-54222C63F5DA}</a:tableStyleId>
              </a:tblPr>
              <a:tblGrid>
                <a:gridCol w="4237990">
                  <a:extLst>
                    <a:ext uri="{9D8B030D-6E8A-4147-A177-3AD203B41FA5}">
                      <a16:colId xmlns:a16="http://schemas.microsoft.com/office/drawing/2014/main" val="4233667954"/>
                    </a:ext>
                  </a:extLst>
                </a:gridCol>
                <a:gridCol w="17068800">
                  <a:extLst>
                    <a:ext uri="{9D8B030D-6E8A-4147-A177-3AD203B41FA5}">
                      <a16:colId xmlns:a16="http://schemas.microsoft.com/office/drawing/2014/main" val="3076120121"/>
                    </a:ext>
                  </a:extLst>
                </a:gridCol>
              </a:tblGrid>
              <a:tr h="1620097">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just" hangingPunct="0">
                        <a:buNone/>
                      </a:pPr>
                      <a:r>
                        <a:rPr lang="en-GB" sz="3600" i="0" noProof="0" dirty="0">
                          <a:solidFill>
                            <a:schemeClr val="tx2">
                              <a:lumMod val="50000"/>
                            </a:schemeClr>
                          </a:solidFill>
                          <a:latin typeface="+mn-lt"/>
                          <a:cs typeface="Calibri" panose="020F0502020204030204" pitchFamily="34" charset="0"/>
                        </a:rPr>
                        <a:t>Next Step of </a:t>
                      </a:r>
                      <a:r>
                        <a:rPr lang="en-GB" sz="3600" b="1" noProof="0" dirty="0">
                          <a:solidFill>
                            <a:schemeClr val="tx2">
                              <a:lumMod val="50000"/>
                            </a:schemeClr>
                          </a:solidFill>
                          <a:latin typeface="+mn-lt"/>
                          <a:cs typeface="Calibri" panose="020F0502020204030204" pitchFamily="34" charset="0"/>
                        </a:rPr>
                        <a:t>Network Energy Savings </a:t>
                      </a:r>
                      <a:r>
                        <a:rPr lang="en-GB" sz="3600" b="0" noProof="0" dirty="0">
                          <a:solidFill>
                            <a:schemeClr val="tx2">
                              <a:lumMod val="50000"/>
                            </a:schemeClr>
                          </a:solidFill>
                          <a:latin typeface="+mn-lt"/>
                          <a:cs typeface="Calibri" panose="020F0502020204030204" pitchFamily="34" charset="0"/>
                        </a:rPr>
                        <a:t>as follow up of Rel-18 SI/WI, which does not provide sufficient saving potential.</a:t>
                      </a:r>
                      <a:endParaRPr lang="en-GB" sz="3600" b="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0751115"/>
                  </a:ext>
                </a:extLst>
              </a:tr>
              <a:tr h="1620097">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RAN remains the largest consumer of energy in a cellular network. Reducing the energy consumption and the CO2 footprint, RAN functionalities shall be enhanced to allow consumption of as little energy as possible.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03163155"/>
                  </a:ext>
                </a:extLst>
              </a:tr>
              <a:tr h="1620097">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Next level of energy savings for RAN: </a:t>
                      </a:r>
                      <a:r>
                        <a:rPr lang="en-GB" sz="3600" i="0" noProof="0" dirty="0">
                          <a:solidFill>
                            <a:schemeClr val="tx2">
                              <a:lumMod val="50000"/>
                            </a:schemeClr>
                          </a:solidFill>
                          <a:latin typeface="+mn-lt"/>
                          <a:cs typeface="Calibri" panose="020F0502020204030204" pitchFamily="34" charset="0"/>
                        </a:rPr>
                        <a:t>Define a WI covering the missing part from Rel-18 at least for:</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3600" b="1" i="0" noProof="0" dirty="0">
                          <a:solidFill>
                            <a:schemeClr val="tx2">
                              <a:lumMod val="50000"/>
                            </a:schemeClr>
                          </a:solidFill>
                          <a:latin typeface="+mn-lt"/>
                          <a:cs typeface="Calibri" panose="020F0502020204030204" pitchFamily="34" charset="0"/>
                        </a:rPr>
                        <a:t>Network wake-up, SIB less cells, paging optimization, …</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3600" b="0" i="0" noProof="0" dirty="0">
                          <a:solidFill>
                            <a:schemeClr val="tx2">
                              <a:lumMod val="50000"/>
                            </a:schemeClr>
                          </a:solidFill>
                          <a:latin typeface="+mn-lt"/>
                          <a:cs typeface="Calibri" panose="020F0502020204030204" pitchFamily="34" charset="0"/>
                        </a:rPr>
                        <a:t>(new functions could be defined in a non-backward compatible way, as for new bands (e.g. upper 6 GHz) anyway new UEs would be needed, directly benefitting from significant saving potential in RAN, e.g. total shut-off and wake-up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89892740"/>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12</a:t>
            </a:fld>
            <a:endParaRPr lang="en-GB" dirty="0"/>
          </a:p>
        </p:txBody>
      </p:sp>
      <p:sp>
        <p:nvSpPr>
          <p:cNvPr id="10" name="TextBox 9"/>
          <p:cNvSpPr txBox="1"/>
          <p:nvPr/>
        </p:nvSpPr>
        <p:spPr>
          <a:xfrm>
            <a:off x="21213291" y="1638199"/>
            <a:ext cx="2772943" cy="461665"/>
          </a:xfrm>
          <a:prstGeom prst="rect">
            <a:avLst/>
          </a:prstGeom>
          <a:noFill/>
        </p:spPr>
        <p:txBody>
          <a:bodyPr wrap="square" rtlCol="0">
            <a:spAutoFit/>
          </a:bodyPr>
          <a:lstStyle/>
          <a:p>
            <a:r>
              <a:rPr lang="en-GB" sz="2400" dirty="0">
                <a:solidFill>
                  <a:schemeClr val="accent4"/>
                </a:solidFill>
              </a:rPr>
              <a:t>ENHANCEMENT</a:t>
            </a:r>
          </a:p>
        </p:txBody>
      </p:sp>
      <p:sp>
        <p:nvSpPr>
          <p:cNvPr id="11" name="TextBox 10"/>
          <p:cNvSpPr txBox="1"/>
          <p:nvPr/>
        </p:nvSpPr>
        <p:spPr>
          <a:xfrm>
            <a:off x="21198840" y="1130668"/>
            <a:ext cx="3077741" cy="461665"/>
          </a:xfrm>
          <a:prstGeom prst="rect">
            <a:avLst/>
          </a:prstGeom>
          <a:noFill/>
        </p:spPr>
        <p:txBody>
          <a:bodyPr wrap="square" rtlCol="0">
            <a:spAutoFit/>
          </a:bodyPr>
          <a:lstStyle/>
          <a:p>
            <a:r>
              <a:rPr lang="en-GB" sz="2400" dirty="0">
                <a:solidFill>
                  <a:srgbClr val="0070C0"/>
                </a:solidFill>
              </a:rPr>
              <a:t>NEW CAPABILITIES</a:t>
            </a:r>
          </a:p>
        </p:txBody>
      </p:sp>
      <p:sp>
        <p:nvSpPr>
          <p:cNvPr id="12" name="TextBox 11"/>
          <p:cNvSpPr txBox="1"/>
          <p:nvPr/>
        </p:nvSpPr>
        <p:spPr>
          <a:xfrm>
            <a:off x="21213291" y="2152486"/>
            <a:ext cx="2772943" cy="461665"/>
          </a:xfrm>
          <a:prstGeom prst="rect">
            <a:avLst/>
          </a:prstGeom>
          <a:noFill/>
        </p:spPr>
        <p:txBody>
          <a:bodyPr wrap="square" rtlCol="0">
            <a:spAutoFit/>
          </a:bodyPr>
          <a:lstStyle/>
          <a:p>
            <a:r>
              <a:rPr lang="en-GB" sz="2400" dirty="0">
                <a:solidFill>
                  <a:srgbClr val="00B050"/>
                </a:solidFill>
              </a:rPr>
              <a:t>GREEN</a:t>
            </a:r>
          </a:p>
        </p:txBody>
      </p:sp>
    </p:spTree>
    <p:extLst>
      <p:ext uri="{BB962C8B-B14F-4D97-AF65-F5344CB8AC3E}">
        <p14:creationId xmlns:p14="http://schemas.microsoft.com/office/powerpoint/2010/main" val="4012160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TN/NTN integration/interworking </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87974895"/>
              </p:ext>
            </p:extLst>
          </p:nvPr>
        </p:nvGraphicFramePr>
        <p:xfrm>
          <a:off x="881063" y="2393950"/>
          <a:ext cx="22617114" cy="8503920"/>
        </p:xfrm>
        <a:graphic>
          <a:graphicData uri="http://schemas.openxmlformats.org/drawingml/2006/table">
            <a:tbl>
              <a:tblPr firstRow="1" bandRow="1">
                <a:tableStyleId>{2D5ABB26-0587-4C30-8999-92F81FD0307C}</a:tableStyleId>
              </a:tblPr>
              <a:tblGrid>
                <a:gridCol w="4756150">
                  <a:extLst>
                    <a:ext uri="{9D8B030D-6E8A-4147-A177-3AD203B41FA5}">
                      <a16:colId xmlns:a16="http://schemas.microsoft.com/office/drawing/2014/main" val="2683260088"/>
                    </a:ext>
                  </a:extLst>
                </a:gridCol>
                <a:gridCol w="17860964">
                  <a:extLst>
                    <a:ext uri="{9D8B030D-6E8A-4147-A177-3AD203B41FA5}">
                      <a16:colId xmlns:a16="http://schemas.microsoft.com/office/drawing/2014/main" val="478337961"/>
                    </a:ext>
                  </a:extLst>
                </a:gridCol>
              </a:tblGrid>
              <a:tr h="370840">
                <a:tc>
                  <a:txBody>
                    <a:bodyPr/>
                    <a:lstStyle/>
                    <a:p>
                      <a:r>
                        <a:rPr lang="en-GB" sz="3600" b="1" noProof="0" dirty="0">
                          <a:solidFill>
                            <a:schemeClr val="tx2">
                              <a:lumMod val="50000"/>
                            </a:schemeClr>
                          </a:solidFill>
                          <a:latin typeface="+mj-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0" algn="l" hangingPunct="0">
                        <a:buNone/>
                      </a:pPr>
                      <a:r>
                        <a:rPr lang="en-GB" sz="3600" i="0" noProof="0" dirty="0">
                          <a:solidFill>
                            <a:schemeClr val="tx1"/>
                          </a:solidFill>
                          <a:latin typeface="+mn-lt"/>
                          <a:cs typeface="Calibri" panose="020F0502020204030204" pitchFamily="34" charset="0"/>
                        </a:rPr>
                        <a:t>Further </a:t>
                      </a:r>
                      <a:r>
                        <a:rPr lang="en-GB" sz="3600" b="0" i="0" u="none" strike="noStrike" cap="none" spc="0" baseline="0" noProof="0" dirty="0">
                          <a:solidFill>
                            <a:schemeClr val="tx1"/>
                          </a:solidFill>
                          <a:uFillTx/>
                          <a:latin typeface="+mn-lt"/>
                          <a:ea typeface="+mn-ea"/>
                          <a:cs typeface="Calibri" panose="020F0502020204030204" pitchFamily="34" charset="0"/>
                          <a:sym typeface="Calibri"/>
                        </a:rPr>
                        <a:t>optimisation of TN/NTN/TN interworking up to full integration of TN &amp; NTN radio services and roaming capabilities should be studied for realisation for </a:t>
                      </a:r>
                      <a:r>
                        <a:rPr lang="en-GB" sz="3600" i="0" noProof="0" dirty="0">
                          <a:solidFill>
                            <a:schemeClr val="tx1"/>
                          </a:solidFill>
                          <a:latin typeface="+mn-lt"/>
                          <a:cs typeface="Calibri" panose="020F0502020204030204" pitchFamily="34" charset="0"/>
                        </a:rPr>
                        <a:t>3GPP NR NTN as well as for 3GPP IoT NTN.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437849293"/>
                  </a:ext>
                </a:extLst>
              </a:tr>
              <a:tr h="370840">
                <a:tc>
                  <a:txBody>
                    <a:bodyPr/>
                    <a:lstStyle/>
                    <a:p>
                      <a:r>
                        <a:rPr lang="en-GB" sz="3600" b="1" noProof="0" dirty="0">
                          <a:solidFill>
                            <a:schemeClr val="tx2">
                              <a:lumMod val="50000"/>
                            </a:schemeClr>
                          </a:solidFill>
                          <a:latin typeface="+mj-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Rel-17/-18 were mainly focussed on generic NTN access, internal NTN mobility and some minor </a:t>
                      </a:r>
                      <a:br>
                        <a:rPr lang="en-GB" sz="3600" i="0" noProof="0" dirty="0">
                          <a:solidFill>
                            <a:schemeClr val="tx2">
                              <a:lumMod val="50000"/>
                            </a:schemeClr>
                          </a:solidFill>
                          <a:latin typeface="+mn-lt"/>
                          <a:cs typeface="Calibri" panose="020F0502020204030204" pitchFamily="34" charset="0"/>
                        </a:rPr>
                      </a:br>
                      <a:r>
                        <a:rPr lang="en-GB" sz="3600" i="0" noProof="0" dirty="0">
                          <a:solidFill>
                            <a:schemeClr val="tx2">
                              <a:lumMod val="50000"/>
                            </a:schemeClr>
                          </a:solidFill>
                          <a:latin typeface="+mn-lt"/>
                          <a:cs typeface="Calibri" panose="020F0502020204030204" pitchFamily="34" charset="0"/>
                        </a:rPr>
                        <a:t>TN/NTN aspects (as the main active companies were out side the classics cellular MNOs).</a:t>
                      </a:r>
                    </a:p>
                    <a:p>
                      <a:pPr marL="0" marR="0" lvl="0" indent="0" algn="l"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New NTN constellations like IRIS</a:t>
                      </a:r>
                      <a:r>
                        <a:rPr lang="en-GB" sz="3600" i="0" baseline="30000" noProof="0" dirty="0">
                          <a:solidFill>
                            <a:schemeClr val="tx2">
                              <a:lumMod val="50000"/>
                            </a:schemeClr>
                          </a:solidFill>
                          <a:latin typeface="+mn-lt"/>
                          <a:cs typeface="Calibri" panose="020F0502020204030204" pitchFamily="34" charset="0"/>
                        </a:rPr>
                        <a:t>2</a:t>
                      </a:r>
                      <a:r>
                        <a:rPr lang="en-GB" sz="3600" i="0" noProof="0" dirty="0">
                          <a:solidFill>
                            <a:schemeClr val="tx2">
                              <a:lumMod val="50000"/>
                            </a:schemeClr>
                          </a:solidFill>
                          <a:latin typeface="+mn-lt"/>
                          <a:cs typeface="Calibri" panose="020F0502020204030204" pitchFamily="34" charset="0"/>
                        </a:rPr>
                        <a:t> [1] require full integration </a:t>
                      </a:r>
                      <a:r>
                        <a:rPr lang="en-GB" sz="3600" b="0" i="0" u="none" strike="noStrike" cap="none" spc="0" baseline="0" noProof="0" dirty="0">
                          <a:solidFill>
                            <a:schemeClr val="tx2">
                              <a:lumMod val="50000"/>
                            </a:schemeClr>
                          </a:solidFill>
                          <a:uFillTx/>
                          <a:latin typeface="+mn-lt"/>
                          <a:ea typeface="+mn-ea"/>
                          <a:cs typeface="Calibri" panose="020F0502020204030204" pitchFamily="34" charset="0"/>
                          <a:sym typeface="Calibri"/>
                        </a:rPr>
                        <a:t>into the 5G ecosystem [2</a:t>
                      </a:r>
                      <a:r>
                        <a:rPr lang="en-GB" sz="3600" i="0" noProof="0" dirty="0">
                          <a:solidFill>
                            <a:schemeClr val="tx2">
                              <a:lumMod val="50000"/>
                            </a:schemeClr>
                          </a:solidFill>
                          <a:latin typeface="+mn-lt"/>
                          <a:cs typeface="Calibri" panose="020F0502020204030204" pitchFamily="34" charset="0"/>
                        </a:rPr>
                        <a:t>] and overall TN/NTN orchestration.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075237446"/>
                  </a:ext>
                </a:extLst>
              </a:tr>
              <a:tr h="370840">
                <a:tc>
                  <a:txBody>
                    <a:bodyPr/>
                    <a:lstStyle/>
                    <a:p>
                      <a:r>
                        <a:rPr lang="en-GB" sz="3600" b="1" noProof="0" dirty="0">
                          <a:solidFill>
                            <a:schemeClr val="tx2">
                              <a:lumMod val="50000"/>
                            </a:schemeClr>
                          </a:solidFill>
                          <a:latin typeface="+mj-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Full interworking in any UE state incl. network steering shall be optimised for TN -&gt; NTN and </a:t>
                      </a:r>
                      <a:br>
                        <a:rPr lang="en-GB" sz="3600" i="0" noProof="0" dirty="0">
                          <a:solidFill>
                            <a:schemeClr val="tx2">
                              <a:lumMod val="50000"/>
                            </a:schemeClr>
                          </a:solidFill>
                          <a:latin typeface="+mn-lt"/>
                          <a:cs typeface="Calibri" panose="020F0502020204030204" pitchFamily="34" charset="0"/>
                        </a:rPr>
                      </a:br>
                      <a:r>
                        <a:rPr lang="en-GB" sz="3600" i="0" noProof="0" dirty="0">
                          <a:solidFill>
                            <a:schemeClr val="tx2">
                              <a:lumMod val="50000"/>
                            </a:schemeClr>
                          </a:solidFill>
                          <a:latin typeface="+mn-lt"/>
                          <a:cs typeface="Calibri" panose="020F0502020204030204" pitchFamily="34" charset="0"/>
                        </a:rPr>
                        <a:t>NTN -&gt; TN.</a:t>
                      </a:r>
                    </a:p>
                    <a:p>
                      <a:pPr marL="0" marR="0" lvl="0" indent="0" algn="l"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Aspects of full TN/NT integration incl. flexible, dynamic 3D orchestration (topology changes, mobility control and common resource allocation) should be studies and where appropriate defined.</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910891474"/>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13</a:t>
            </a:fld>
            <a:endParaRPr lang="en-GB" dirty="0"/>
          </a:p>
        </p:txBody>
      </p:sp>
      <p:sp>
        <p:nvSpPr>
          <p:cNvPr id="7" name="TextBox 6"/>
          <p:cNvSpPr txBox="1"/>
          <p:nvPr/>
        </p:nvSpPr>
        <p:spPr>
          <a:xfrm>
            <a:off x="21213291" y="1219099"/>
            <a:ext cx="2772943" cy="461665"/>
          </a:xfrm>
          <a:prstGeom prst="rect">
            <a:avLst/>
          </a:prstGeom>
          <a:noFill/>
        </p:spPr>
        <p:txBody>
          <a:bodyPr wrap="square" rtlCol="0">
            <a:spAutoFit/>
          </a:bodyPr>
          <a:lstStyle/>
          <a:p>
            <a:r>
              <a:rPr lang="en-GB" sz="2400" dirty="0">
                <a:solidFill>
                  <a:schemeClr val="accent4"/>
                </a:solidFill>
              </a:rPr>
              <a:t>ENHANCEMENT</a:t>
            </a:r>
          </a:p>
        </p:txBody>
      </p:sp>
      <p:sp>
        <p:nvSpPr>
          <p:cNvPr id="9" name="TextBox 8"/>
          <p:cNvSpPr txBox="1"/>
          <p:nvPr/>
        </p:nvSpPr>
        <p:spPr>
          <a:xfrm>
            <a:off x="21198840" y="711568"/>
            <a:ext cx="3077741" cy="461665"/>
          </a:xfrm>
          <a:prstGeom prst="rect">
            <a:avLst/>
          </a:prstGeom>
          <a:noFill/>
        </p:spPr>
        <p:txBody>
          <a:bodyPr wrap="square" rtlCol="0">
            <a:spAutoFit/>
          </a:bodyPr>
          <a:lstStyle/>
          <a:p>
            <a:r>
              <a:rPr lang="en-GB" sz="2400" dirty="0">
                <a:solidFill>
                  <a:srgbClr val="0070C0"/>
                </a:solidFill>
              </a:rPr>
              <a:t>NEW CAPABILITIES</a:t>
            </a:r>
          </a:p>
        </p:txBody>
      </p:sp>
      <p:sp>
        <p:nvSpPr>
          <p:cNvPr id="10" name="Textfeld 8">
            <a:extLst>
              <a:ext uri="{FF2B5EF4-FFF2-40B4-BE49-F238E27FC236}">
                <a16:creationId xmlns:a16="http://schemas.microsoft.com/office/drawing/2014/main" id="{6EA36DA3-8AA8-C70C-646B-5700540E4268}"/>
              </a:ext>
            </a:extLst>
          </p:cNvPr>
          <p:cNvSpPr txBox="1"/>
          <p:nvPr/>
        </p:nvSpPr>
        <p:spPr>
          <a:xfrm>
            <a:off x="14452601" y="11459686"/>
            <a:ext cx="9309100"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1600" dirty="0">
                <a:solidFill>
                  <a:schemeClr val="bg1">
                    <a:lumMod val="50000"/>
                  </a:schemeClr>
                </a:solidFill>
              </a:rPr>
              <a:t>[1] https://defence-industry-space.ec.europa.eu/eu-space-policy/eu-space-programme/iriss_en	</a:t>
            </a:r>
            <a:br>
              <a:rPr lang="en-US" sz="1600" dirty="0">
                <a:solidFill>
                  <a:schemeClr val="bg1">
                    <a:lumMod val="50000"/>
                  </a:schemeClr>
                </a:solidFill>
              </a:rPr>
            </a:br>
            <a:r>
              <a:rPr lang="en-US" sz="1600" dirty="0">
                <a:solidFill>
                  <a:schemeClr val="bg1">
                    <a:lumMod val="50000"/>
                  </a:schemeClr>
                </a:solidFill>
              </a:rPr>
              <a:t>[2] https://www.atis.org/initiatives/non-terrestrial-networks-ntn-5g-integration/</a:t>
            </a:r>
          </a:p>
        </p:txBody>
      </p:sp>
    </p:spTree>
    <p:extLst>
      <p:ext uri="{BB962C8B-B14F-4D97-AF65-F5344CB8AC3E}">
        <p14:creationId xmlns:p14="http://schemas.microsoft.com/office/powerpoint/2010/main" val="862230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1818"/>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NR mobility enhancements</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1480401"/>
              </p:ext>
            </p:extLst>
          </p:nvPr>
        </p:nvGraphicFramePr>
        <p:xfrm>
          <a:off x="881314" y="3102771"/>
          <a:ext cx="22617114" cy="6309360"/>
        </p:xfrm>
        <a:graphic>
          <a:graphicData uri="http://schemas.openxmlformats.org/drawingml/2006/table">
            <a:tbl>
              <a:tblPr firstRow="1" bandRow="1">
                <a:tableStyleId>{2D5ABB26-0587-4C30-8999-92F81FD0307C}</a:tableStyleId>
              </a:tblPr>
              <a:tblGrid>
                <a:gridCol w="4643186">
                  <a:extLst>
                    <a:ext uri="{9D8B030D-6E8A-4147-A177-3AD203B41FA5}">
                      <a16:colId xmlns:a16="http://schemas.microsoft.com/office/drawing/2014/main" val="3017430063"/>
                    </a:ext>
                  </a:extLst>
                </a:gridCol>
                <a:gridCol w="17973928">
                  <a:extLst>
                    <a:ext uri="{9D8B030D-6E8A-4147-A177-3AD203B41FA5}">
                      <a16:colId xmlns:a16="http://schemas.microsoft.com/office/drawing/2014/main" val="2795312307"/>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0" algn="just" hangingPunct="0">
                        <a:buNone/>
                      </a:pPr>
                      <a:r>
                        <a:rPr lang="en-GB" altLang="ja-JP" sz="3600" i="0" noProof="0" dirty="0">
                          <a:solidFill>
                            <a:schemeClr val="tx2">
                              <a:lumMod val="50000"/>
                            </a:schemeClr>
                          </a:solidFill>
                          <a:latin typeface="+mn-lt"/>
                          <a:cs typeface="Calibri" panose="020F0502020204030204" pitchFamily="34" charset="0"/>
                        </a:rPr>
                        <a:t>NR Mobility Enhancements for inter CU mobility support</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793177908"/>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Enhancements for serving cell change/mobility is always important for mobile operators to reduce its </a:t>
                      </a:r>
                      <a:r>
                        <a:rPr lang="en-US" sz="3600" i="0" noProof="0" dirty="0">
                          <a:solidFill>
                            <a:schemeClr val="tx2">
                              <a:lumMod val="50000"/>
                            </a:schemeClr>
                          </a:solidFill>
                          <a:latin typeface="+mn-lt"/>
                          <a:cs typeface="Calibri" panose="020F0502020204030204" pitchFamily="34" charset="0"/>
                        </a:rPr>
                        <a:t>latency, overhead, and interruption</a:t>
                      </a:r>
                      <a:r>
                        <a:rPr lang="ja-JP" altLang="en-US" sz="3600" i="0" noProof="0" dirty="0">
                          <a:solidFill>
                            <a:schemeClr val="tx2">
                              <a:lumMod val="50000"/>
                            </a:schemeClr>
                          </a:solidFill>
                          <a:latin typeface="+mn-lt"/>
                          <a:cs typeface="Calibri" panose="020F0502020204030204" pitchFamily="34" charset="0"/>
                        </a:rPr>
                        <a:t> </a:t>
                      </a:r>
                      <a:r>
                        <a:rPr lang="en-US" altLang="ja-JP" sz="3600" i="0" noProof="0" dirty="0">
                          <a:solidFill>
                            <a:schemeClr val="tx2">
                              <a:lumMod val="50000"/>
                            </a:schemeClr>
                          </a:solidFill>
                          <a:latin typeface="+mn-lt"/>
                          <a:cs typeface="Calibri" panose="020F0502020204030204" pitchFamily="34" charset="0"/>
                        </a:rPr>
                        <a:t>time</a:t>
                      </a:r>
                      <a:r>
                        <a:rPr lang="en-US" sz="3600" i="0" noProof="0" dirty="0">
                          <a:solidFill>
                            <a:schemeClr val="tx2">
                              <a:lumMod val="50000"/>
                            </a:schemeClr>
                          </a:solidFill>
                          <a:latin typeface="+mn-lt"/>
                          <a:cs typeface="Calibri" panose="020F0502020204030204" pitchFamily="34" charset="0"/>
                        </a:rPr>
                        <a:t>. </a:t>
                      </a:r>
                      <a:r>
                        <a:rPr lang="en-GB" sz="3600" i="0" noProof="0" dirty="0">
                          <a:solidFill>
                            <a:schemeClr val="tx2">
                              <a:lumMod val="50000"/>
                            </a:schemeClr>
                          </a:solidFill>
                          <a:latin typeface="+mn-lt"/>
                          <a:cs typeface="Calibri" panose="020F0502020204030204" pitchFamily="34" charset="0"/>
                        </a:rPr>
                        <a:t>In Release-18, 3GPP RAN work on functionalities such as </a:t>
                      </a:r>
                      <a:r>
                        <a:rPr lang="en-US" sz="3600" i="0" noProof="0" dirty="0">
                          <a:solidFill>
                            <a:schemeClr val="tx2">
                              <a:lumMod val="50000"/>
                            </a:schemeClr>
                          </a:solidFill>
                          <a:latin typeface="+mn-lt"/>
                          <a:cs typeface="Calibri" panose="020F0502020204030204" pitchFamily="34" charset="0"/>
                        </a:rPr>
                        <a:t>L1/L2 based inter-cell mobility(only intra-CU support), NR-DC with selective activation of the cell groups, L1 enhancements for inter-cell beam management/reporting, RACH-less cell change with early candidate cell TA</a:t>
                      </a:r>
                      <a:r>
                        <a:rPr lang="en-US" altLang="ja-JP" sz="3600" i="0" noProof="0" dirty="0">
                          <a:solidFill>
                            <a:schemeClr val="tx2">
                              <a:lumMod val="50000"/>
                            </a:schemeClr>
                          </a:solidFill>
                          <a:latin typeface="+mn-lt"/>
                          <a:cs typeface="Calibri" panose="020F0502020204030204" pitchFamily="34" charset="0"/>
                        </a:rPr>
                        <a:t>(Timing Advance) </a:t>
                      </a:r>
                      <a:r>
                        <a:rPr lang="en-US" sz="3600" i="0" noProof="0" dirty="0">
                          <a:solidFill>
                            <a:schemeClr val="tx2">
                              <a:lumMod val="50000"/>
                            </a:schemeClr>
                          </a:solidFill>
                          <a:latin typeface="+mn-lt"/>
                          <a:cs typeface="Calibri" panose="020F0502020204030204" pitchFamily="34" charset="0"/>
                        </a:rPr>
                        <a:t>acquisition (using only contention-free RA) and others. But there are areas still needs to be enhanced in </a:t>
                      </a:r>
                      <a:r>
                        <a:rPr lang="en-GB" altLang="ja-JP" sz="3600" i="0" noProof="0" dirty="0">
                          <a:solidFill>
                            <a:schemeClr val="tx2">
                              <a:lumMod val="50000"/>
                            </a:schemeClr>
                          </a:solidFill>
                          <a:latin typeface="+mn-lt"/>
                          <a:cs typeface="Calibri" panose="020F0502020204030204" pitchFamily="34" charset="0"/>
                        </a:rPr>
                        <a:t>Release-19.</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859574822"/>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mn-lt"/>
                          <a:cs typeface="Calibri" panose="020F0502020204030204" pitchFamily="34" charset="0"/>
                        </a:rPr>
                        <a:t>Scenarios which are not addressed in </a:t>
                      </a:r>
                      <a:r>
                        <a:rPr lang="en-GB" altLang="ja-JP" sz="3600" i="0" noProof="0" dirty="0">
                          <a:solidFill>
                            <a:schemeClr val="tx2">
                              <a:lumMod val="50000"/>
                            </a:schemeClr>
                          </a:solidFill>
                          <a:latin typeface="+mn-lt"/>
                          <a:cs typeface="Calibri" panose="020F0502020204030204" pitchFamily="34" charset="0"/>
                        </a:rPr>
                        <a:t>Release-18 functionalities such as</a:t>
                      </a:r>
                      <a:r>
                        <a:rPr lang="en-GB" sz="3600" i="0" noProof="0" dirty="0">
                          <a:solidFill>
                            <a:schemeClr val="tx2">
                              <a:lumMod val="50000"/>
                            </a:schemeClr>
                          </a:solidFill>
                          <a:latin typeface="+mn-lt"/>
                          <a:cs typeface="Calibri" panose="020F0502020204030204" pitchFamily="34" charset="0"/>
                        </a:rPr>
                        <a:t> Inter CU mobility support, </a:t>
                      </a:r>
                      <a:r>
                        <a:rPr lang="en-US" altLang="ja-JP" sz="3600" i="0" noProof="0" dirty="0">
                          <a:solidFill>
                            <a:schemeClr val="tx2">
                              <a:lumMod val="50000"/>
                            </a:schemeClr>
                          </a:solidFill>
                          <a:latin typeface="+mn-lt"/>
                          <a:cs typeface="Calibri" panose="020F0502020204030204" pitchFamily="34" charset="0"/>
                        </a:rPr>
                        <a:t>early TA acquisition using contention-based RA, and support partial MAC reset maintaining HARQ buffer after cell switch.</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633547414"/>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14</a:t>
            </a:fld>
            <a:endParaRPr lang="en-GB" dirty="0"/>
          </a:p>
        </p:txBody>
      </p:sp>
      <p:sp>
        <p:nvSpPr>
          <p:cNvPr id="8" name="TextBox 7"/>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Tree>
    <p:extLst>
      <p:ext uri="{BB962C8B-B14F-4D97-AF65-F5344CB8AC3E}">
        <p14:creationId xmlns:p14="http://schemas.microsoft.com/office/powerpoint/2010/main" val="3928190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9256"/>
          </a:xfrm>
        </p:spPr>
        <p:txBody>
          <a:bodyPr/>
          <a:lstStyle/>
          <a:p>
            <a:r>
              <a:rPr lang="en-GB" dirty="0">
                <a:solidFill>
                  <a:schemeClr val="tx2">
                    <a:lumMod val="50000"/>
                  </a:schemeClr>
                </a:solidFill>
                <a:latin typeface="Calibri" panose="020F0502020204030204" pitchFamily="34" charset="0"/>
                <a:cs typeface="Calibri" panose="020F0502020204030204" pitchFamily="34" charset="0"/>
              </a:rPr>
              <a:t>SON/MDT enhancements</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85676733"/>
              </p:ext>
            </p:extLst>
          </p:nvPr>
        </p:nvGraphicFramePr>
        <p:xfrm>
          <a:off x="881063" y="2352656"/>
          <a:ext cx="22615778" cy="10149840"/>
        </p:xfrm>
        <a:graphic>
          <a:graphicData uri="http://schemas.openxmlformats.org/drawingml/2006/table">
            <a:tbl>
              <a:tblPr firstRow="1" bandRow="1">
                <a:tableStyleId>{2D5ABB26-0587-4C30-8999-92F81FD0307C}</a:tableStyleId>
              </a:tblPr>
              <a:tblGrid>
                <a:gridCol w="5289550">
                  <a:extLst>
                    <a:ext uri="{9D8B030D-6E8A-4147-A177-3AD203B41FA5}">
                      <a16:colId xmlns:a16="http://schemas.microsoft.com/office/drawing/2014/main" val="1396566015"/>
                    </a:ext>
                  </a:extLst>
                </a:gridCol>
                <a:gridCol w="17326228">
                  <a:extLst>
                    <a:ext uri="{9D8B030D-6E8A-4147-A177-3AD203B41FA5}">
                      <a16:colId xmlns:a16="http://schemas.microsoft.com/office/drawing/2014/main" val="3160973805"/>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0" algn="just" hangingPunct="0">
                        <a:buNone/>
                      </a:pPr>
                      <a:r>
                        <a:rPr lang="en-US" altLang="ja-JP" sz="3600" i="0" noProof="0" dirty="0">
                          <a:solidFill>
                            <a:schemeClr val="tx2">
                              <a:lumMod val="50000"/>
                            </a:schemeClr>
                          </a:solidFill>
                          <a:latin typeface="+mn-lt"/>
                          <a:cs typeface="Calibri" panose="020F0502020204030204" pitchFamily="34" charset="0"/>
                        </a:rPr>
                        <a:t>SON/MDT enhancements aiming overhead reduction between UE and </a:t>
                      </a:r>
                      <a:r>
                        <a:rPr lang="en-US" altLang="ja-JP" sz="3600" i="0" noProof="0" dirty="0" err="1">
                          <a:solidFill>
                            <a:schemeClr val="tx2">
                              <a:lumMod val="50000"/>
                            </a:schemeClr>
                          </a:solidFill>
                          <a:latin typeface="+mn-lt"/>
                          <a:cs typeface="Calibri" panose="020F0502020204030204" pitchFamily="34" charset="0"/>
                        </a:rPr>
                        <a:t>gNB</a:t>
                      </a:r>
                      <a:r>
                        <a:rPr lang="en-US" altLang="ja-JP" sz="3600" i="0" noProof="0" dirty="0">
                          <a:solidFill>
                            <a:schemeClr val="tx2">
                              <a:lumMod val="50000"/>
                            </a:schemeClr>
                          </a:solidFill>
                          <a:latin typeface="+mn-lt"/>
                          <a:cs typeface="Calibri" panose="020F0502020204030204" pitchFamily="34" charset="0"/>
                        </a:rPr>
                        <a:t>, improving efficiency</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217524286"/>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0" algn="just" hangingPunct="0">
                        <a:buNone/>
                      </a:pPr>
                      <a:r>
                        <a:rPr lang="en-US" altLang="ja-JP" sz="3600" i="0" noProof="0" dirty="0">
                          <a:solidFill>
                            <a:schemeClr val="tx2">
                              <a:lumMod val="50000"/>
                            </a:schemeClr>
                          </a:solidFill>
                          <a:latin typeface="+mn-lt"/>
                          <a:cs typeface="Calibri" panose="020F0502020204030204" pitchFamily="34" charset="0"/>
                        </a:rPr>
                        <a:t>SON/MDT is a fundamental key feature to optimize mobile networks. But the current mechanism is not to sophisticated in terms of overhead and efficiency. Considering a common situation where there is only a small number </a:t>
                      </a:r>
                      <a:r>
                        <a:rPr lang="en-US" sz="3600" i="0" noProof="0" dirty="0">
                          <a:solidFill>
                            <a:schemeClr val="tx2">
                              <a:lumMod val="50000"/>
                            </a:schemeClr>
                          </a:solidFill>
                          <a:latin typeface="+mn-lt"/>
                          <a:cs typeface="Calibri" panose="020F0502020204030204" pitchFamily="34" charset="0"/>
                        </a:rPr>
                        <a:t>of UEs having user consent for allowing data collection, improving </a:t>
                      </a:r>
                      <a:r>
                        <a:rPr lang="en-US" altLang="ja-JP" sz="3600" i="0" noProof="0" dirty="0">
                          <a:solidFill>
                            <a:schemeClr val="tx2">
                              <a:lumMod val="50000"/>
                            </a:schemeClr>
                          </a:solidFill>
                          <a:latin typeface="+mn-lt"/>
                          <a:cs typeface="Calibri" panose="020F0502020204030204" pitchFamily="34" charset="0"/>
                        </a:rPr>
                        <a:t>efficiency is very important aspects to be addressed. Addition to that d</a:t>
                      </a:r>
                      <a:r>
                        <a:rPr lang="en-GB" altLang="ja-JP" sz="3600" i="0" noProof="0" dirty="0" err="1">
                          <a:solidFill>
                            <a:schemeClr val="tx2">
                              <a:lumMod val="50000"/>
                            </a:schemeClr>
                          </a:solidFill>
                          <a:latin typeface="+mn-lt"/>
                          <a:cs typeface="Calibri" panose="020F0502020204030204" pitchFamily="34" charset="0"/>
                        </a:rPr>
                        <a:t>ata</a:t>
                      </a:r>
                      <a:r>
                        <a:rPr lang="en-GB" altLang="ja-JP" sz="3600" i="0" noProof="0" dirty="0">
                          <a:solidFill>
                            <a:schemeClr val="tx2">
                              <a:lumMod val="50000"/>
                            </a:schemeClr>
                          </a:solidFill>
                          <a:latin typeface="+mn-lt"/>
                          <a:cs typeface="Calibri" panose="020F0502020204030204" pitchFamily="34" charset="0"/>
                        </a:rPr>
                        <a:t> collections for Release-18 features should be also included in the work.</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877628205"/>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altLang="ja-JP" sz="3600" i="0" noProof="0" dirty="0">
                          <a:solidFill>
                            <a:schemeClr val="tx2">
                              <a:lumMod val="50000"/>
                            </a:schemeClr>
                          </a:solidFill>
                          <a:latin typeface="+mn-lt"/>
                          <a:cs typeface="Calibri" panose="020F0502020204030204" pitchFamily="34" charset="0"/>
                        </a:rPr>
                        <a:t>Efficient network optimisation using SON/MDT features, including </a:t>
                      </a:r>
                    </a:p>
                    <a:p>
                      <a:pPr marL="571500" marR="0" lvl="0" indent="-571500" algn="just"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altLang="ja-JP" sz="3600" i="0" noProof="0" dirty="0">
                          <a:solidFill>
                            <a:schemeClr val="tx2">
                              <a:lumMod val="50000"/>
                            </a:schemeClr>
                          </a:solidFill>
                          <a:latin typeface="+mn-lt"/>
                          <a:cs typeface="Calibri" panose="020F0502020204030204" pitchFamily="34" charset="0"/>
                        </a:rPr>
                        <a:t>Data collections for Release-18 features: SON/MDT enhancements for Release-18 features, such as network energy saving, mobility enhancement, MIMO, XR, UAV, and others.</a:t>
                      </a:r>
                    </a:p>
                    <a:p>
                      <a:pPr marL="571500" marR="0" lvl="0" indent="-571500" algn="just"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altLang="ja-JP" sz="3600" i="0" noProof="0" dirty="0">
                          <a:solidFill>
                            <a:schemeClr val="tx2">
                              <a:lumMod val="50000"/>
                            </a:schemeClr>
                          </a:solidFill>
                          <a:latin typeface="+mn-lt"/>
                          <a:cs typeface="Calibri" panose="020F0502020204030204" pitchFamily="34" charset="0"/>
                        </a:rPr>
                        <a:t>UE Simultaneous LTE/NR MDT logging: Support simultaneous configuration to avoid MDT re-configuration after UEs move to the other RAT.</a:t>
                      </a:r>
                    </a:p>
                    <a:p>
                      <a:pPr marL="571500" marR="0" lvl="0" indent="-571500" algn="just"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altLang="ja-JP" sz="3600" i="0" noProof="0" dirty="0">
                          <a:solidFill>
                            <a:schemeClr val="tx2">
                              <a:lumMod val="50000"/>
                            </a:schemeClr>
                          </a:solidFill>
                          <a:latin typeface="+mn-lt"/>
                          <a:cs typeface="Calibri" panose="020F0502020204030204" pitchFamily="34" charset="0"/>
                        </a:rPr>
                        <a:t>UE side MDT logging information filtering: Reduce logged MDT overhead and transactions between UE and </a:t>
                      </a:r>
                      <a:r>
                        <a:rPr lang="en-GB" altLang="ja-JP" sz="3600" i="0" noProof="0" dirty="0" err="1">
                          <a:solidFill>
                            <a:schemeClr val="tx2">
                              <a:lumMod val="50000"/>
                            </a:schemeClr>
                          </a:solidFill>
                          <a:latin typeface="+mn-lt"/>
                          <a:cs typeface="Calibri" panose="020F0502020204030204" pitchFamily="34" charset="0"/>
                        </a:rPr>
                        <a:t>gNB</a:t>
                      </a:r>
                      <a:r>
                        <a:rPr lang="en-GB" altLang="ja-JP" sz="3600" i="0" noProof="0" dirty="0">
                          <a:solidFill>
                            <a:schemeClr val="tx2">
                              <a:lumMod val="50000"/>
                            </a:schemeClr>
                          </a:solidFill>
                          <a:latin typeface="+mn-lt"/>
                          <a:cs typeface="Calibri" panose="020F0502020204030204" pitchFamily="34" charset="0"/>
                        </a:rPr>
                        <a:t>, with more efficient data collections, </a:t>
                      </a:r>
                      <a:r>
                        <a:rPr lang="en-US" altLang="ja-JP" sz="3600" i="0" noProof="0" dirty="0">
                          <a:solidFill>
                            <a:schemeClr val="tx2">
                              <a:lumMod val="50000"/>
                            </a:schemeClr>
                          </a:solidFill>
                          <a:latin typeface="+mn-lt"/>
                          <a:cs typeface="Calibri" panose="020F0502020204030204" pitchFamily="34" charset="0"/>
                        </a:rPr>
                        <a:t>potentially includes </a:t>
                      </a:r>
                      <a:r>
                        <a:rPr lang="en-GB" altLang="ja-JP" sz="3600" i="0" noProof="0" dirty="0">
                          <a:solidFill>
                            <a:schemeClr val="tx2">
                              <a:lumMod val="50000"/>
                            </a:schemeClr>
                          </a:solidFill>
                          <a:latin typeface="+mn-lt"/>
                          <a:cs typeface="Calibri" panose="020F0502020204030204" pitchFamily="34" charset="0"/>
                        </a:rPr>
                        <a:t>discarding logging data without GPS location information, enhancement for event triggered logging.</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695651142"/>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15</a:t>
            </a:fld>
            <a:endParaRPr lang="en-GB" dirty="0"/>
          </a:p>
        </p:txBody>
      </p:sp>
      <p:sp>
        <p:nvSpPr>
          <p:cNvPr id="7" name="TextBox 6"/>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spTree>
    <p:extLst>
      <p:ext uri="{BB962C8B-B14F-4D97-AF65-F5344CB8AC3E}">
        <p14:creationId xmlns:p14="http://schemas.microsoft.com/office/powerpoint/2010/main" val="224658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29256"/>
          </a:xfrm>
        </p:spPr>
        <p:txBody>
          <a:bodyPr/>
          <a:lstStyle/>
          <a:p>
            <a:r>
              <a:rPr lang="en-GB" dirty="0"/>
              <a:t>More than </a:t>
            </a:r>
            <a:r>
              <a:rPr lang="en-GB" altLang="ko-KR" dirty="0">
                <a:solidFill>
                  <a:schemeClr val="tx2">
                    <a:lumMod val="50000"/>
                  </a:schemeClr>
                </a:solidFill>
                <a:latin typeface="Calibri" panose="020F0502020204030204" pitchFamily="34" charset="0"/>
                <a:cs typeface="Calibri" panose="020F0502020204030204" pitchFamily="34" charset="0"/>
              </a:rPr>
              <a:t>32TRx MIMO</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66789061"/>
              </p:ext>
            </p:extLst>
          </p:nvPr>
        </p:nvGraphicFramePr>
        <p:xfrm>
          <a:off x="884610" y="2155814"/>
          <a:ext cx="22617114" cy="10728960"/>
        </p:xfrm>
        <a:graphic>
          <a:graphicData uri="http://schemas.openxmlformats.org/drawingml/2006/table">
            <a:tbl>
              <a:tblPr firstRow="1" bandRow="1">
                <a:tableStyleId>{2D5ABB26-0587-4C30-8999-92F81FD0307C}</a:tableStyleId>
              </a:tblPr>
              <a:tblGrid>
                <a:gridCol w="4285297">
                  <a:extLst>
                    <a:ext uri="{9D8B030D-6E8A-4147-A177-3AD203B41FA5}">
                      <a16:colId xmlns:a16="http://schemas.microsoft.com/office/drawing/2014/main" val="781198243"/>
                    </a:ext>
                  </a:extLst>
                </a:gridCol>
                <a:gridCol w="18331817">
                  <a:extLst>
                    <a:ext uri="{9D8B030D-6E8A-4147-A177-3AD203B41FA5}">
                      <a16:colId xmlns:a16="http://schemas.microsoft.com/office/drawing/2014/main" val="2797764797"/>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indent="22225" algn="just" hangingPunct="0">
                        <a:buNone/>
                      </a:pPr>
                      <a:r>
                        <a:rPr lang="en-GB" sz="3600" i="0" noProof="0" dirty="0">
                          <a:solidFill>
                            <a:schemeClr val="tx2">
                              <a:lumMod val="50000"/>
                            </a:schemeClr>
                          </a:solidFill>
                          <a:latin typeface="+mn-lt"/>
                          <a:cs typeface="Calibri" panose="020F0502020204030204" pitchFamily="34" charset="0"/>
                        </a:rPr>
                        <a:t>Extend CSI-RS resource to 64/96/128 ports and define related Type I codebook (e.g., N2&gt;2 when N1=8)</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703990734"/>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3400" i="0" noProof="0" dirty="0">
                          <a:solidFill>
                            <a:schemeClr val="tx2">
                              <a:lumMod val="50000"/>
                            </a:schemeClr>
                          </a:solidFill>
                          <a:latin typeface="+mn-lt"/>
                          <a:cs typeface="Calibri" panose="020F0502020204030204" pitchFamily="34" charset="0"/>
                        </a:rPr>
                        <a:t>Many operators are deploying lots of 64TRx radio now. However, beamforming flexibility of these new radios cannot be fully utilized in below cases due to the current 32 ports CSI-RS limitation.</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t>① </a:t>
                      </a:r>
                      <a:r>
                        <a:rPr lang="en-US" sz="3400" i="0" noProof="0" dirty="0">
                          <a:solidFill>
                            <a:schemeClr val="tx2">
                              <a:lumMod val="50000"/>
                            </a:schemeClr>
                          </a:solidFill>
                          <a:latin typeface="+mn-lt"/>
                          <a:cs typeface="Calibri" panose="020F0502020204030204" pitchFamily="34" charset="0"/>
                        </a:rPr>
                        <a:t>Cell Edge: if SRS is released, there is no performance difference between 32/64TRx radio in our field driving test as shown in figure 1.</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t>② Low/Mid-Band NR CA: there is quite</a:t>
                      </a:r>
                      <a:b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br>
                      <a: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t>large mid-band 5G DL coverage for old</a:t>
                      </a:r>
                      <a:b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br>
                      <a: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t>32P CSI-RS based operation even if new</a:t>
                      </a:r>
                      <a:b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br>
                      <a: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t>64TRx radios are installed for mid-band.</a:t>
                      </a:r>
                    </a:p>
                    <a:p>
                      <a:pPr marL="0" marR="0" lvl="0" indent="0" algn="l" defTabSz="914400" rtl="0" eaLnBrk="1" fontAlgn="auto" latinLnBrk="0" hangingPunct="0">
                        <a:lnSpc>
                          <a:spcPct val="100000"/>
                        </a:lnSpc>
                        <a:spcBef>
                          <a:spcPts val="0"/>
                        </a:spcBef>
                        <a:spcAft>
                          <a:spcPts val="0"/>
                        </a:spcAft>
                        <a:buClrTx/>
                        <a:buSzTx/>
                        <a:buFontTx/>
                        <a:buNone/>
                        <a:tabLst/>
                        <a:defRPr/>
                      </a:pPr>
                      <a:endParaRPr lang="en-US" sz="3400" i="0" noProof="0" dirty="0">
                        <a:solidFill>
                          <a:schemeClr val="tx2">
                            <a:lumMod val="50000"/>
                          </a:schemeClr>
                        </a:solidFill>
                        <a:latin typeface="+mn-lt"/>
                        <a:ea typeface="맑은 고딕" panose="020B0503020000020004" pitchFamily="50" charset="-127"/>
                        <a:cs typeface="Calibri" panose="020F050202020403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n-US" sz="3400" i="0" noProof="0" dirty="0">
                        <a:solidFill>
                          <a:schemeClr val="tx2">
                            <a:lumMod val="50000"/>
                          </a:schemeClr>
                        </a:solidFill>
                        <a:latin typeface="+mn-lt"/>
                        <a:ea typeface="맑은 고딕" panose="020B0503020000020004" pitchFamily="50" charset="-127"/>
                        <a:cs typeface="Calibri" panose="020F050202020403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n-US" sz="3400" i="0" noProof="0" dirty="0">
                        <a:solidFill>
                          <a:schemeClr val="tx2">
                            <a:lumMod val="50000"/>
                          </a:schemeClr>
                        </a:solidFill>
                        <a:latin typeface="+mn-lt"/>
                        <a:ea typeface="맑은 고딕" panose="020B0503020000020004" pitchFamily="50" charset="-127"/>
                        <a:cs typeface="Calibri" panose="020F050202020403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n-US" sz="3400" i="0" noProof="0" dirty="0">
                        <a:solidFill>
                          <a:schemeClr val="tx2">
                            <a:lumMod val="50000"/>
                          </a:schemeClr>
                        </a:solidFill>
                        <a:latin typeface="+mn-lt"/>
                        <a:ea typeface="맑은 고딕" panose="020B0503020000020004" pitchFamily="50" charset="-127"/>
                        <a:cs typeface="Calibri" panose="020F050202020403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n-US" sz="3400" i="0" noProof="0" dirty="0">
                        <a:solidFill>
                          <a:schemeClr val="tx2">
                            <a:lumMod val="50000"/>
                          </a:schemeClr>
                        </a:solidFill>
                        <a:latin typeface="+mn-lt"/>
                        <a:ea typeface="맑은 고딕" panose="020B0503020000020004" pitchFamily="50" charset="-127"/>
                        <a:cs typeface="Calibri" panose="020F050202020403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n-US" sz="3400" i="0" noProof="0" dirty="0">
                        <a:solidFill>
                          <a:schemeClr val="tx2">
                            <a:lumMod val="50000"/>
                          </a:schemeClr>
                        </a:solidFill>
                        <a:latin typeface="+mn-lt"/>
                        <a:ea typeface="맑은 고딕" panose="020B0503020000020004" pitchFamily="50" charset="-127"/>
                        <a:cs typeface="Calibri" panose="020F050202020403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n-US" sz="3400" i="0" noProof="0" dirty="0">
                        <a:solidFill>
                          <a:schemeClr val="tx2">
                            <a:lumMod val="50000"/>
                          </a:schemeClr>
                        </a:solidFill>
                        <a:latin typeface="+mn-lt"/>
                        <a:ea typeface="맑은 고딕" panose="020B0503020000020004" pitchFamily="50" charset="-127"/>
                        <a:cs typeface="Calibri" panose="020F050202020403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r>
                        <a:rPr lang="en-US" sz="3400" i="0" noProof="0" dirty="0">
                          <a:solidFill>
                            <a:schemeClr val="tx2">
                              <a:lumMod val="50000"/>
                            </a:schemeClr>
                          </a:solidFill>
                          <a:latin typeface="+mn-lt"/>
                          <a:ea typeface="맑은 고딕" panose="020B0503020000020004" pitchFamily="50" charset="-127"/>
                          <a:cs typeface="Calibri" panose="020F0502020204030204" pitchFamily="34" charset="0"/>
                        </a:rPr>
                        <a:t>③ Large number of UEs a Cell</a:t>
                      </a:r>
                      <a:endParaRPr lang="en-GB" sz="34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299370945"/>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3400" i="0" noProof="0" dirty="0">
                          <a:solidFill>
                            <a:schemeClr val="tx2">
                              <a:lumMod val="50000"/>
                            </a:schemeClr>
                          </a:solidFill>
                          <a:latin typeface="+mn-lt"/>
                          <a:cs typeface="Calibri" panose="020F0502020204030204" pitchFamily="34" charset="0"/>
                        </a:rPr>
                        <a:t>Maximizing the performance of 64TRx radio equipment which is already in live network.</a:t>
                      </a:r>
                      <a:endParaRPr lang="en-GB" sz="34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138396545"/>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16</a:t>
            </a:fld>
            <a:endParaRPr lang="en-GB" dirty="0"/>
          </a:p>
        </p:txBody>
      </p:sp>
      <p:sp>
        <p:nvSpPr>
          <p:cNvPr id="7" name="TextBox 6"/>
          <p:cNvSpPr txBox="1"/>
          <p:nvPr/>
        </p:nvSpPr>
        <p:spPr>
          <a:xfrm>
            <a:off x="21147860" y="908218"/>
            <a:ext cx="2772943" cy="461665"/>
          </a:xfrm>
          <a:prstGeom prst="rect">
            <a:avLst/>
          </a:prstGeom>
          <a:noFill/>
        </p:spPr>
        <p:txBody>
          <a:bodyPr wrap="square" rtlCol="0">
            <a:spAutoFit/>
          </a:bodyPr>
          <a:lstStyle/>
          <a:p>
            <a:r>
              <a:rPr lang="en-GB" sz="2400" dirty="0">
                <a:solidFill>
                  <a:schemeClr val="accent4"/>
                </a:solidFill>
              </a:rPr>
              <a:t>ENHANCEMENT</a:t>
            </a:r>
          </a:p>
        </p:txBody>
      </p:sp>
      <p:grpSp>
        <p:nvGrpSpPr>
          <p:cNvPr id="33" name="Group 32"/>
          <p:cNvGrpSpPr>
            <a:grpSpLocks noChangeAspect="1"/>
          </p:cNvGrpSpPr>
          <p:nvPr/>
        </p:nvGrpSpPr>
        <p:grpSpPr>
          <a:xfrm>
            <a:off x="5138322" y="8252612"/>
            <a:ext cx="8059497" cy="3325530"/>
            <a:chOff x="2093117" y="4372584"/>
            <a:chExt cx="4356483" cy="1797584"/>
          </a:xfrm>
        </p:grpSpPr>
        <p:sp>
          <p:nvSpPr>
            <p:cNvPr id="13" name="타원 60">
              <a:extLst>
                <a:ext uri="{FF2B5EF4-FFF2-40B4-BE49-F238E27FC236}">
                  <a16:creationId xmlns:a16="http://schemas.microsoft.com/office/drawing/2014/main" id="{AF79FD18-7D18-945F-567A-155F38284684}"/>
                </a:ext>
              </a:extLst>
            </p:cNvPr>
            <p:cNvSpPr/>
            <p:nvPr/>
          </p:nvSpPr>
          <p:spPr>
            <a:xfrm>
              <a:off x="2115360" y="4824989"/>
              <a:ext cx="3759271" cy="364171"/>
            </a:xfrm>
            <a:prstGeom prst="ellipse">
              <a:avLst/>
            </a:prstGeom>
            <a:solidFill>
              <a:srgbClr val="1F497D">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a:ln>
                  <a:noFill/>
                </a:ln>
                <a:solidFill>
                  <a:schemeClr val="tx1"/>
                </a:solidFill>
                <a:effectLst/>
                <a:uLnTx/>
                <a:uFillTx/>
                <a:latin typeface="맑은 고딕"/>
                <a:ea typeface="맑은 고딕" panose="020B0503020000020004" pitchFamily="50" charset="-127"/>
                <a:cs typeface="+mn-cs"/>
              </a:endParaRPr>
            </a:p>
          </p:txBody>
        </p:sp>
        <p:sp>
          <p:nvSpPr>
            <p:cNvPr id="14" name="타원 61">
              <a:extLst>
                <a:ext uri="{FF2B5EF4-FFF2-40B4-BE49-F238E27FC236}">
                  <a16:creationId xmlns:a16="http://schemas.microsoft.com/office/drawing/2014/main" id="{822FA65A-B305-B444-8CA4-8EEA94E4B8A4}"/>
                </a:ext>
              </a:extLst>
            </p:cNvPr>
            <p:cNvSpPr/>
            <p:nvPr/>
          </p:nvSpPr>
          <p:spPr>
            <a:xfrm>
              <a:off x="2093117" y="4832366"/>
              <a:ext cx="2509297" cy="364171"/>
            </a:xfrm>
            <a:prstGeom prst="ellipse">
              <a:avLst/>
            </a:prstGeom>
            <a:solidFill>
              <a:srgbClr val="1F497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a:ln>
                  <a:noFill/>
                </a:ln>
                <a:solidFill>
                  <a:schemeClr val="tx1"/>
                </a:solidFill>
                <a:effectLst/>
                <a:uLnTx/>
                <a:uFillTx/>
                <a:latin typeface="맑은 고딕"/>
                <a:ea typeface="맑은 고딕" panose="020B0503020000020004" pitchFamily="50" charset="-127"/>
                <a:cs typeface="+mn-cs"/>
              </a:endParaRPr>
            </a:p>
          </p:txBody>
        </p:sp>
        <p:sp>
          <p:nvSpPr>
            <p:cNvPr id="15" name="타원 62">
              <a:extLst>
                <a:ext uri="{FF2B5EF4-FFF2-40B4-BE49-F238E27FC236}">
                  <a16:creationId xmlns:a16="http://schemas.microsoft.com/office/drawing/2014/main" id="{D65D7949-1306-B0B9-8DAC-5D64D27C79C4}"/>
                </a:ext>
              </a:extLst>
            </p:cNvPr>
            <p:cNvSpPr/>
            <p:nvPr/>
          </p:nvSpPr>
          <p:spPr>
            <a:xfrm>
              <a:off x="2115361" y="5348758"/>
              <a:ext cx="4334239" cy="364171"/>
            </a:xfrm>
            <a:prstGeom prst="ellipse">
              <a:avLst/>
            </a:prstGeom>
            <a:solidFill>
              <a:srgbClr val="8064A2">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0" i="0" u="none" strike="noStrike" kern="0" cap="none" spc="0" normalizeH="0" baseline="0" noProof="0">
                <a:ln>
                  <a:noFill/>
                </a:ln>
                <a:solidFill>
                  <a:schemeClr val="tx1"/>
                </a:solidFill>
                <a:effectLst/>
                <a:uLnTx/>
                <a:uFillTx/>
                <a:latin typeface="맑은 고딕"/>
                <a:ea typeface="맑은 고딕" panose="020B0503020000020004" pitchFamily="50" charset="-127"/>
                <a:cs typeface="+mn-cs"/>
              </a:endParaRPr>
            </a:p>
          </p:txBody>
        </p:sp>
        <p:sp>
          <p:nvSpPr>
            <p:cNvPr id="16" name="TextBox 15">
              <a:extLst>
                <a:ext uri="{FF2B5EF4-FFF2-40B4-BE49-F238E27FC236}">
                  <a16:creationId xmlns:a16="http://schemas.microsoft.com/office/drawing/2014/main" id="{66A200BA-7A51-DD22-92D1-99D26C65CA66}"/>
                </a:ext>
              </a:extLst>
            </p:cNvPr>
            <p:cNvSpPr txBox="1"/>
            <p:nvPr/>
          </p:nvSpPr>
          <p:spPr>
            <a:xfrm>
              <a:off x="2657711" y="4854309"/>
              <a:ext cx="1226650" cy="382641"/>
            </a:xfrm>
            <a:prstGeom prst="rect">
              <a:avLst/>
            </a:prstGeom>
            <a:noFill/>
          </p:spPr>
          <p:txBody>
            <a:bodyPr wrap="square" rtlCol="0" anchor="ct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2000" b="0" i="0" u="none" strike="noStrike" kern="1200" cap="none" spc="0" normalizeH="0" baseline="0" noProof="0" dirty="0">
                  <a:ln>
                    <a:noFill/>
                  </a:ln>
                  <a:solidFill>
                    <a:schemeClr val="bg1"/>
                  </a:solidFill>
                  <a:effectLst/>
                  <a:uLnTx/>
                  <a:uFillTx/>
                  <a:latin typeface="나눔스퀘어" panose="020B0600000101010101" pitchFamily="50" charset="-127"/>
                  <a:ea typeface="나눔스퀘어" panose="020B0600000101010101" pitchFamily="50" charset="-127"/>
                  <a:cs typeface="+mn-cs"/>
                </a:rPr>
                <a:t>Mid-band NR (3.5GHz)</a:t>
              </a:r>
              <a:endParaRPr kumimoji="0" lang="ko-KR" altLang="en-US" sz="2000" b="0" i="0" u="none" strike="noStrike" kern="1200" cap="none" spc="0" normalizeH="0" baseline="0" noProof="0" dirty="0">
                <a:ln>
                  <a:noFill/>
                </a:ln>
                <a:solidFill>
                  <a:schemeClr val="bg1"/>
                </a:solidFill>
                <a:effectLst/>
                <a:uLnTx/>
                <a:uFillTx/>
                <a:latin typeface="나눔스퀘어" panose="020B0600000101010101" pitchFamily="50" charset="-127"/>
                <a:ea typeface="나눔스퀘어" panose="020B0600000101010101" pitchFamily="50" charset="-127"/>
                <a:cs typeface="+mn-cs"/>
              </a:endParaRPr>
            </a:p>
          </p:txBody>
        </p:sp>
        <p:sp>
          <p:nvSpPr>
            <p:cNvPr id="17" name="TextBox 16">
              <a:extLst>
                <a:ext uri="{FF2B5EF4-FFF2-40B4-BE49-F238E27FC236}">
                  <a16:creationId xmlns:a16="http://schemas.microsoft.com/office/drawing/2014/main" id="{522A94EE-D8C0-3FEF-39B0-4A2E59089E4C}"/>
                </a:ext>
              </a:extLst>
            </p:cNvPr>
            <p:cNvSpPr txBox="1"/>
            <p:nvPr/>
          </p:nvSpPr>
          <p:spPr>
            <a:xfrm>
              <a:off x="2605874" y="5426573"/>
              <a:ext cx="1234259" cy="216276"/>
            </a:xfrm>
            <a:prstGeom prst="rect">
              <a:avLst/>
            </a:prstGeom>
            <a:noFill/>
          </p:spPr>
          <p:txBody>
            <a:bodyPr wrap="square" rtlCol="0">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Low</a:t>
              </a:r>
              <a:r>
                <a:rPr kumimoji="0" lang="ko-KR" altLang="en-US"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 </a:t>
              </a:r>
              <a:r>
                <a:rPr kumimoji="0" lang="en-US" altLang="ko-KR"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Band NR</a:t>
              </a:r>
            </a:p>
          </p:txBody>
        </p:sp>
        <p:cxnSp>
          <p:nvCxnSpPr>
            <p:cNvPr id="18" name="직선 화살표 연결선 65">
              <a:extLst>
                <a:ext uri="{FF2B5EF4-FFF2-40B4-BE49-F238E27FC236}">
                  <a16:creationId xmlns:a16="http://schemas.microsoft.com/office/drawing/2014/main" id="{85B5B6A0-B49A-68EB-3FC7-9545E6F0DED7}"/>
                </a:ext>
              </a:extLst>
            </p:cNvPr>
            <p:cNvCxnSpPr>
              <a:cxnSpLocks/>
            </p:cNvCxnSpPr>
            <p:nvPr/>
          </p:nvCxnSpPr>
          <p:spPr>
            <a:xfrm>
              <a:off x="2093117" y="5780806"/>
              <a:ext cx="2509297" cy="0"/>
            </a:xfrm>
            <a:prstGeom prst="straightConnector1">
              <a:avLst/>
            </a:prstGeom>
            <a:noFill/>
            <a:ln w="12700" cap="flat" cmpd="sng" algn="ctr">
              <a:solidFill>
                <a:schemeClr val="tx1"/>
              </a:solidFill>
              <a:prstDash val="solid"/>
              <a:headEnd type="triangle"/>
              <a:tailEnd type="triangle"/>
            </a:ln>
            <a:effectLst/>
          </p:spPr>
        </p:cxnSp>
        <p:cxnSp>
          <p:nvCxnSpPr>
            <p:cNvPr id="19" name="직선 연결선 66">
              <a:extLst>
                <a:ext uri="{FF2B5EF4-FFF2-40B4-BE49-F238E27FC236}">
                  <a16:creationId xmlns:a16="http://schemas.microsoft.com/office/drawing/2014/main" id="{532C8DEE-0BC0-324A-B6E4-32DC96D11EE1}"/>
                </a:ext>
              </a:extLst>
            </p:cNvPr>
            <p:cNvCxnSpPr>
              <a:cxnSpLocks/>
            </p:cNvCxnSpPr>
            <p:nvPr/>
          </p:nvCxnSpPr>
          <p:spPr>
            <a:xfrm>
              <a:off x="5220900" y="5009750"/>
              <a:ext cx="0" cy="591036"/>
            </a:xfrm>
            <a:prstGeom prst="line">
              <a:avLst/>
            </a:prstGeom>
            <a:noFill/>
            <a:ln w="9525" cap="flat" cmpd="sng" algn="ctr">
              <a:solidFill>
                <a:srgbClr val="4F81BD">
                  <a:shade val="95000"/>
                  <a:satMod val="105000"/>
                </a:srgbClr>
              </a:solidFill>
              <a:prstDash val="solid"/>
              <a:headEnd type="none" w="med" len="med"/>
              <a:tailEnd type="triangle" w="med" len="med"/>
            </a:ln>
            <a:effectLst/>
          </p:spPr>
        </p:cxnSp>
        <p:sp>
          <p:nvSpPr>
            <p:cNvPr id="20" name="직사각형 67">
              <a:extLst>
                <a:ext uri="{FF2B5EF4-FFF2-40B4-BE49-F238E27FC236}">
                  <a16:creationId xmlns:a16="http://schemas.microsoft.com/office/drawing/2014/main" id="{93F2E5C2-FA43-5151-76FC-0341D5ED7E9E}"/>
                </a:ext>
              </a:extLst>
            </p:cNvPr>
            <p:cNvSpPr/>
            <p:nvPr/>
          </p:nvSpPr>
          <p:spPr>
            <a:xfrm>
              <a:off x="4715955" y="5158826"/>
              <a:ext cx="1013565" cy="188777"/>
            </a:xfrm>
            <a:prstGeom prst="rect">
              <a:avLst/>
            </a:prstGeom>
            <a:solidFill>
              <a:srgbClr val="0182F0"/>
            </a:solid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b="0" i="0" u="none" strike="noStrike" kern="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UL</a:t>
              </a:r>
              <a:r>
                <a:rPr kumimoji="0" lang="ko-KR" altLang="en-US" b="0" i="0" u="none" strike="noStrike" kern="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 </a:t>
              </a:r>
              <a:r>
                <a:rPr kumimoji="0" lang="en-US" altLang="ko-KR" b="0" i="0" u="none" strike="noStrike" kern="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Data/Control</a:t>
              </a:r>
              <a:endParaRPr kumimoji="0" lang="ko-KR" altLang="en-US" b="0" i="0" u="none" strike="noStrike" kern="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endParaRPr>
            </a:p>
          </p:txBody>
        </p:sp>
        <p:cxnSp>
          <p:nvCxnSpPr>
            <p:cNvPr id="21" name="직선 화살표 연결선 68">
              <a:extLst>
                <a:ext uri="{FF2B5EF4-FFF2-40B4-BE49-F238E27FC236}">
                  <a16:creationId xmlns:a16="http://schemas.microsoft.com/office/drawing/2014/main" id="{2D90626E-1082-D68F-5CB4-AF2A5FBE6A65}"/>
                </a:ext>
              </a:extLst>
            </p:cNvPr>
            <p:cNvCxnSpPr>
              <a:cxnSpLocks/>
            </p:cNvCxnSpPr>
            <p:nvPr/>
          </p:nvCxnSpPr>
          <p:spPr>
            <a:xfrm>
              <a:off x="4060718" y="5007440"/>
              <a:ext cx="1813913" cy="0"/>
            </a:xfrm>
            <a:prstGeom prst="straightConnector1">
              <a:avLst/>
            </a:prstGeom>
            <a:noFill/>
            <a:ln w="57150" cap="flat" cmpd="sng" algn="ctr">
              <a:solidFill>
                <a:srgbClr val="0000FF"/>
              </a:solidFill>
              <a:prstDash val="solid"/>
              <a:headEnd type="triangle" w="med" len="med"/>
              <a:tailEnd type="triangle" w="med" len="med"/>
            </a:ln>
            <a:effectLst/>
          </p:spPr>
        </p:cxnSp>
        <p:sp>
          <p:nvSpPr>
            <p:cNvPr id="22" name="TextBox 21">
              <a:extLst>
                <a:ext uri="{FF2B5EF4-FFF2-40B4-BE49-F238E27FC236}">
                  <a16:creationId xmlns:a16="http://schemas.microsoft.com/office/drawing/2014/main" id="{FDD897A5-F1C3-1245-3FF0-255BC1E4DB35}"/>
                </a:ext>
              </a:extLst>
            </p:cNvPr>
            <p:cNvSpPr txBox="1"/>
            <p:nvPr/>
          </p:nvSpPr>
          <p:spPr bwMode="auto">
            <a:xfrm>
              <a:off x="3463636" y="4372584"/>
              <a:ext cx="1194163" cy="382641"/>
            </a:xfrm>
            <a:prstGeom prst="rect">
              <a:avLst/>
            </a:prstGeom>
            <a:noFill/>
            <a:ln w="9525">
              <a:noFill/>
              <a:miter lim="800000"/>
              <a:headEnd/>
              <a:tailEnd/>
            </a:ln>
          </p:spPr>
          <p:txBody>
            <a:bodyPr wrap="square">
              <a:spAutoFit/>
            </a:body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2000" b="0" i="0" u="none" strike="noStrike" kern="1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Times New Roman" panose="02020603050405020304" pitchFamily="18" charset="0"/>
                </a:rPr>
                <a:t>Mid-band SRS</a:t>
              </a:r>
            </a:p>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2000" b="0" i="0" u="none" strike="noStrike" kern="1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Times New Roman" panose="02020603050405020304" pitchFamily="18" charset="0"/>
                </a:rPr>
                <a:t>is released here</a:t>
              </a:r>
              <a:endParaRPr kumimoji="1" lang="ko-KR" altLang="en-US"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endParaRPr>
            </a:p>
          </p:txBody>
        </p:sp>
        <p:sp>
          <p:nvSpPr>
            <p:cNvPr id="23" name="TextBox 22">
              <a:extLst>
                <a:ext uri="{FF2B5EF4-FFF2-40B4-BE49-F238E27FC236}">
                  <a16:creationId xmlns:a16="http://schemas.microsoft.com/office/drawing/2014/main" id="{9DD8E48F-544A-8F0C-A98E-F81697BAF018}"/>
                </a:ext>
              </a:extLst>
            </p:cNvPr>
            <p:cNvSpPr txBox="1"/>
            <p:nvPr/>
          </p:nvSpPr>
          <p:spPr bwMode="auto">
            <a:xfrm>
              <a:off x="4680470" y="4372584"/>
              <a:ext cx="1517099" cy="382641"/>
            </a:xfrm>
            <a:prstGeom prst="rect">
              <a:avLst/>
            </a:prstGeom>
            <a:noFill/>
            <a:ln w="9525">
              <a:noFill/>
              <a:miter lim="800000"/>
              <a:headEnd/>
              <a:tailEnd/>
            </a:ln>
          </p:spPr>
          <p:txBody>
            <a:bodyPr wrap="square">
              <a:spAutoFit/>
            </a:bodyPr>
            <a:lstStyle/>
            <a:p>
              <a:pPr marL="0" marR="0" lvl="0" indent="0" defTabSz="914400" eaLnBrk="1" fontAlgn="base" latinLnBrk="1" hangingPunct="1">
                <a:lnSpc>
                  <a:spcPct val="100000"/>
                </a:lnSpc>
                <a:spcBef>
                  <a:spcPct val="0"/>
                </a:spcBef>
                <a:spcAft>
                  <a:spcPct val="0"/>
                </a:spcAft>
                <a:buClrTx/>
                <a:buSzTx/>
                <a:buFontTx/>
                <a:buNone/>
                <a:tabLst/>
                <a:defRPr/>
              </a:pPr>
              <a:r>
                <a:rPr kumimoji="1" lang="en-US" altLang="ko-KR" sz="2000" b="0" i="0" u="none" strike="noStrike" kern="1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Times New Roman" panose="02020603050405020304" pitchFamily="18" charset="0"/>
                </a:rPr>
                <a:t>Remained coverage</a:t>
              </a:r>
            </a:p>
            <a:p>
              <a:pPr marL="0" marR="0" lvl="0" indent="0" defTabSz="914400" eaLnBrk="1" fontAlgn="base" latinLnBrk="1" hangingPunct="1">
                <a:lnSpc>
                  <a:spcPct val="100000"/>
                </a:lnSpc>
                <a:spcBef>
                  <a:spcPct val="0"/>
                </a:spcBef>
                <a:spcAft>
                  <a:spcPct val="0"/>
                </a:spcAft>
                <a:buClrTx/>
                <a:buSzTx/>
                <a:buFontTx/>
                <a:buNone/>
                <a:tabLst/>
                <a:defRPr/>
              </a:pPr>
              <a:r>
                <a:rPr kumimoji="1" lang="en-US" altLang="ko-KR" sz="2000" b="0" i="0" u="none" strike="noStrike" kern="1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Times New Roman" panose="02020603050405020304" pitchFamily="18" charset="0"/>
                </a:rPr>
                <a:t>for old 32P CSI-RS</a:t>
              </a:r>
              <a:endParaRPr kumimoji="1" lang="ko-KR" altLang="en-US"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endParaRPr>
            </a:p>
          </p:txBody>
        </p:sp>
        <p:cxnSp>
          <p:nvCxnSpPr>
            <p:cNvPr id="24" name="직선 연결선 71">
              <a:extLst>
                <a:ext uri="{FF2B5EF4-FFF2-40B4-BE49-F238E27FC236}">
                  <a16:creationId xmlns:a16="http://schemas.microsoft.com/office/drawing/2014/main" id="{66E748C6-6CE5-D97A-A53D-974CC3062ED0}"/>
                </a:ext>
              </a:extLst>
            </p:cNvPr>
            <p:cNvCxnSpPr>
              <a:cxnSpLocks/>
            </p:cNvCxnSpPr>
            <p:nvPr/>
          </p:nvCxnSpPr>
          <p:spPr>
            <a:xfrm>
              <a:off x="4602413" y="5010748"/>
              <a:ext cx="11717" cy="976475"/>
            </a:xfrm>
            <a:prstGeom prst="line">
              <a:avLst/>
            </a:prstGeom>
            <a:noFill/>
            <a:ln w="9525" cap="flat" cmpd="sng" algn="ctr">
              <a:solidFill>
                <a:schemeClr val="tx1"/>
              </a:solidFill>
              <a:prstDash val="dash"/>
            </a:ln>
            <a:effectLst/>
          </p:spPr>
        </p:cxnSp>
        <p:cxnSp>
          <p:nvCxnSpPr>
            <p:cNvPr id="25" name="직선 연결선 72">
              <a:extLst>
                <a:ext uri="{FF2B5EF4-FFF2-40B4-BE49-F238E27FC236}">
                  <a16:creationId xmlns:a16="http://schemas.microsoft.com/office/drawing/2014/main" id="{F4F25D8F-E9D6-863E-D558-ED69BDE84DFE}"/>
                </a:ext>
              </a:extLst>
            </p:cNvPr>
            <p:cNvCxnSpPr>
              <a:cxnSpLocks/>
            </p:cNvCxnSpPr>
            <p:nvPr/>
          </p:nvCxnSpPr>
          <p:spPr>
            <a:xfrm>
              <a:off x="5874632" y="5010748"/>
              <a:ext cx="1" cy="976475"/>
            </a:xfrm>
            <a:prstGeom prst="line">
              <a:avLst/>
            </a:prstGeom>
            <a:noFill/>
            <a:ln w="9525" cap="flat" cmpd="sng" algn="ctr">
              <a:solidFill>
                <a:schemeClr val="tx1"/>
              </a:solidFill>
              <a:prstDash val="dash"/>
            </a:ln>
            <a:effectLst/>
          </p:spPr>
        </p:cxnSp>
        <p:cxnSp>
          <p:nvCxnSpPr>
            <p:cNvPr id="26" name="직선 연결선 73">
              <a:extLst>
                <a:ext uri="{FF2B5EF4-FFF2-40B4-BE49-F238E27FC236}">
                  <a16:creationId xmlns:a16="http://schemas.microsoft.com/office/drawing/2014/main" id="{D3FFB94A-53BD-0D0B-BB4A-85A5AA184A89}"/>
                </a:ext>
              </a:extLst>
            </p:cNvPr>
            <p:cNvCxnSpPr>
              <a:cxnSpLocks/>
            </p:cNvCxnSpPr>
            <p:nvPr/>
          </p:nvCxnSpPr>
          <p:spPr>
            <a:xfrm>
              <a:off x="2093117" y="5010748"/>
              <a:ext cx="0" cy="901718"/>
            </a:xfrm>
            <a:prstGeom prst="line">
              <a:avLst/>
            </a:prstGeom>
            <a:noFill/>
            <a:ln w="9525" cap="flat" cmpd="sng" algn="ctr">
              <a:solidFill>
                <a:srgbClr val="FFFFFF"/>
              </a:solidFill>
              <a:prstDash val="dash"/>
            </a:ln>
            <a:effectLst/>
          </p:spPr>
        </p:cxnSp>
        <p:cxnSp>
          <p:nvCxnSpPr>
            <p:cNvPr id="27" name="직선 화살표 연결선 74">
              <a:extLst>
                <a:ext uri="{FF2B5EF4-FFF2-40B4-BE49-F238E27FC236}">
                  <a16:creationId xmlns:a16="http://schemas.microsoft.com/office/drawing/2014/main" id="{22064B77-13C0-23C3-0875-786C0E271945}"/>
                </a:ext>
              </a:extLst>
            </p:cNvPr>
            <p:cNvCxnSpPr>
              <a:cxnSpLocks/>
            </p:cNvCxnSpPr>
            <p:nvPr/>
          </p:nvCxnSpPr>
          <p:spPr>
            <a:xfrm>
              <a:off x="4592244" y="5787168"/>
              <a:ext cx="1282388" cy="0"/>
            </a:xfrm>
            <a:prstGeom prst="straightConnector1">
              <a:avLst/>
            </a:prstGeom>
            <a:noFill/>
            <a:ln w="12700" cap="flat" cmpd="sng" algn="ctr">
              <a:solidFill>
                <a:schemeClr val="tx1"/>
              </a:solidFill>
              <a:prstDash val="solid"/>
              <a:headEnd type="triangle"/>
              <a:tailEnd type="triangle"/>
            </a:ln>
            <a:effectLst/>
          </p:spPr>
        </p:cxnSp>
        <p:cxnSp>
          <p:nvCxnSpPr>
            <p:cNvPr id="28" name="직선 화살표 연결선 75">
              <a:extLst>
                <a:ext uri="{FF2B5EF4-FFF2-40B4-BE49-F238E27FC236}">
                  <a16:creationId xmlns:a16="http://schemas.microsoft.com/office/drawing/2014/main" id="{19A9BF1A-FBB9-270C-7C16-5A5992B438E1}"/>
                </a:ext>
              </a:extLst>
            </p:cNvPr>
            <p:cNvCxnSpPr>
              <a:cxnSpLocks/>
              <a:stCxn id="22" idx="2"/>
            </p:cNvCxnSpPr>
            <p:nvPr/>
          </p:nvCxnSpPr>
          <p:spPr>
            <a:xfrm>
              <a:off x="4060717" y="4755225"/>
              <a:ext cx="1" cy="265758"/>
            </a:xfrm>
            <a:prstGeom prst="straightConnector1">
              <a:avLst/>
            </a:prstGeom>
            <a:noFill/>
            <a:ln w="19050" cap="flat" cmpd="sng" algn="ctr">
              <a:solidFill>
                <a:srgbClr val="FF0000"/>
              </a:solidFill>
              <a:prstDash val="solid"/>
              <a:tailEnd type="triangle"/>
            </a:ln>
            <a:effectLst/>
          </p:spPr>
        </p:cxnSp>
        <p:cxnSp>
          <p:nvCxnSpPr>
            <p:cNvPr id="29" name="직선 화살표 연결선 76">
              <a:extLst>
                <a:ext uri="{FF2B5EF4-FFF2-40B4-BE49-F238E27FC236}">
                  <a16:creationId xmlns:a16="http://schemas.microsoft.com/office/drawing/2014/main" id="{069033C4-7C95-0D75-CD9F-860D49CD2D45}"/>
                </a:ext>
              </a:extLst>
            </p:cNvPr>
            <p:cNvCxnSpPr>
              <a:cxnSpLocks/>
            </p:cNvCxnSpPr>
            <p:nvPr/>
          </p:nvCxnSpPr>
          <p:spPr>
            <a:xfrm flipH="1">
              <a:off x="5045444" y="4772694"/>
              <a:ext cx="209437" cy="234746"/>
            </a:xfrm>
            <a:prstGeom prst="straightConnector1">
              <a:avLst/>
            </a:prstGeom>
            <a:noFill/>
            <a:ln w="19050" cap="flat" cmpd="sng" algn="ctr">
              <a:solidFill>
                <a:srgbClr val="FFFFFF"/>
              </a:solidFill>
              <a:prstDash val="solid"/>
              <a:tailEnd type="triangle"/>
            </a:ln>
            <a:effectLst/>
          </p:spPr>
        </p:cxnSp>
        <p:sp>
          <p:nvSpPr>
            <p:cNvPr id="30" name="TextBox 29">
              <a:extLst>
                <a:ext uri="{FF2B5EF4-FFF2-40B4-BE49-F238E27FC236}">
                  <a16:creationId xmlns:a16="http://schemas.microsoft.com/office/drawing/2014/main" id="{299ADE1B-6224-D513-11C0-38C929A182FB}"/>
                </a:ext>
              </a:extLst>
            </p:cNvPr>
            <p:cNvSpPr txBox="1"/>
            <p:nvPr/>
          </p:nvSpPr>
          <p:spPr>
            <a:xfrm>
              <a:off x="4664393" y="5787527"/>
              <a:ext cx="1180976" cy="382641"/>
            </a:xfrm>
            <a:prstGeom prst="rect">
              <a:avLst/>
            </a:prstGeom>
            <a:noFill/>
          </p:spPr>
          <p:txBody>
            <a:bodyPr wrap="square" rtlCol="0">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Coverage (NR CA)</a:t>
              </a:r>
              <a:endParaRPr kumimoji="0" lang="ko-KR" altLang="en-US"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endParaRPr>
            </a:p>
          </p:txBody>
        </p:sp>
        <p:sp>
          <p:nvSpPr>
            <p:cNvPr id="31" name="TextBox 30">
              <a:extLst>
                <a:ext uri="{FF2B5EF4-FFF2-40B4-BE49-F238E27FC236}">
                  <a16:creationId xmlns:a16="http://schemas.microsoft.com/office/drawing/2014/main" id="{39F9AF99-F36F-E430-C6D2-72B950EB3F11}"/>
                </a:ext>
              </a:extLst>
            </p:cNvPr>
            <p:cNvSpPr txBox="1"/>
            <p:nvPr/>
          </p:nvSpPr>
          <p:spPr>
            <a:xfrm>
              <a:off x="2261002" y="5787527"/>
              <a:ext cx="2153190" cy="382641"/>
            </a:xfrm>
            <a:prstGeom prst="rect">
              <a:avLst/>
            </a:prstGeom>
            <a:noFill/>
          </p:spPr>
          <p:txBody>
            <a:bodyPr wrap="square" rtlCol="0">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rPr>
                <a:t>Mid-band Coverage (SA or EN-DC)</a:t>
              </a:r>
              <a:endParaRPr kumimoji="0" lang="ko-KR" altLang="en-US" sz="2000" b="0" i="0" u="none" strike="noStrike" kern="1200" cap="none" spc="0" normalizeH="0" baseline="0" noProof="0" dirty="0">
                <a:ln>
                  <a:noFill/>
                </a:ln>
                <a:solidFill>
                  <a:schemeClr val="tx1"/>
                </a:solidFill>
                <a:effectLst/>
                <a:uLnTx/>
                <a:uFillTx/>
                <a:latin typeface="나눔스퀘어" panose="020B0600000101010101" pitchFamily="50" charset="-127"/>
                <a:ea typeface="나눔스퀘어" panose="020B0600000101010101" pitchFamily="50" charset="-127"/>
                <a:cs typeface="+mn-cs"/>
              </a:endParaRPr>
            </a:p>
          </p:txBody>
        </p:sp>
      </p:grpSp>
      <p:cxnSp>
        <p:nvCxnSpPr>
          <p:cNvPr id="35" name="직선 화살표 연결선 24">
            <a:extLst>
              <a:ext uri="{FF2B5EF4-FFF2-40B4-BE49-F238E27FC236}">
                <a16:creationId xmlns:a16="http://schemas.microsoft.com/office/drawing/2014/main" id="{C332E2C4-7CA3-DCE7-F6E1-70C7B64C647C}"/>
              </a:ext>
            </a:extLst>
          </p:cNvPr>
          <p:cNvCxnSpPr>
            <a:cxnSpLocks/>
          </p:cNvCxnSpPr>
          <p:nvPr/>
        </p:nvCxnSpPr>
        <p:spPr>
          <a:xfrm flipH="1">
            <a:off x="20800694" y="8743987"/>
            <a:ext cx="203866" cy="1775112"/>
          </a:xfrm>
          <a:prstGeom prst="straightConnector1">
            <a:avLst/>
          </a:prstGeom>
          <a:noFill/>
          <a:ln w="19050" cap="flat" cmpd="sng" algn="ctr">
            <a:solidFill>
              <a:srgbClr val="FF0000"/>
            </a:solidFill>
            <a:prstDash val="solid"/>
            <a:tailEnd type="triangle"/>
          </a:ln>
          <a:effectLst/>
        </p:spPr>
      </p:cxnSp>
      <p:sp>
        <p:nvSpPr>
          <p:cNvPr id="36" name="TextBox 35">
            <a:extLst>
              <a:ext uri="{FF2B5EF4-FFF2-40B4-BE49-F238E27FC236}">
                <a16:creationId xmlns:a16="http://schemas.microsoft.com/office/drawing/2014/main" id="{393AD2E3-A2D0-60A4-E13E-0CF3C2AFF42D}"/>
              </a:ext>
            </a:extLst>
          </p:cNvPr>
          <p:cNvSpPr txBox="1"/>
          <p:nvPr/>
        </p:nvSpPr>
        <p:spPr bwMode="auto">
          <a:xfrm>
            <a:off x="20500499" y="8115835"/>
            <a:ext cx="2275964" cy="830997"/>
          </a:xfrm>
          <a:prstGeom prst="rect">
            <a:avLst/>
          </a:prstGeom>
          <a:noFill/>
          <a:ln w="9525">
            <a:noFill/>
            <a:miter lim="800000"/>
            <a:headEnd/>
            <a:tailEnd/>
          </a:ln>
        </p:spPr>
        <p:txBody>
          <a:bodyPr wrap="square">
            <a:spAutoFit/>
          </a:bodyPr>
          <a:lstStyle/>
          <a:p>
            <a:pPr algn="ctr" defTabSz="914400" fontAlgn="base" latinLnBrk="1">
              <a:spcBef>
                <a:spcPct val="0"/>
              </a:spcBef>
              <a:spcAft>
                <a:spcPct val="0"/>
              </a:spcAft>
              <a:defRPr/>
            </a:pPr>
            <a:r>
              <a:rPr kumimoji="1" lang="en-US" altLang="ko-KR" sz="1600" b="1" kern="100" dirty="0">
                <a:solidFill>
                  <a:srgbClr val="000000"/>
                </a:solidFill>
                <a:ea typeface="나눔스퀘어" panose="020B0600000101010101" pitchFamily="50" charset="-127"/>
                <a:cs typeface="Arial" panose="020B0604020202020204" pitchFamily="34" charset="0"/>
                <a:sym typeface="Calibri"/>
              </a:rPr>
              <a:t>SRS Released @1906m (Pathloss 129.7dB) </a:t>
            </a:r>
            <a:endParaRPr kumimoji="1" lang="ko-KR" altLang="en-US" sz="1600" b="1" dirty="0">
              <a:solidFill>
                <a:srgbClr val="000000"/>
              </a:solidFill>
              <a:ea typeface="나눔스퀘어" panose="020B0600000101010101" pitchFamily="50" charset="-127"/>
              <a:cs typeface="Arial" panose="020B0604020202020204" pitchFamily="34" charset="0"/>
              <a:sym typeface="Calibri"/>
            </a:endParaRPr>
          </a:p>
        </p:txBody>
      </p:sp>
      <p:sp>
        <p:nvSpPr>
          <p:cNvPr id="37" name="TextBox 36">
            <a:extLst>
              <a:ext uri="{FF2B5EF4-FFF2-40B4-BE49-F238E27FC236}">
                <a16:creationId xmlns:a16="http://schemas.microsoft.com/office/drawing/2014/main" id="{252F8A2D-D649-52CE-CE5D-867E4AB4E3E2}"/>
              </a:ext>
            </a:extLst>
          </p:cNvPr>
          <p:cNvSpPr txBox="1"/>
          <p:nvPr/>
        </p:nvSpPr>
        <p:spPr bwMode="auto">
          <a:xfrm>
            <a:off x="16208004" y="7749746"/>
            <a:ext cx="4647347" cy="584775"/>
          </a:xfrm>
          <a:prstGeom prst="rect">
            <a:avLst/>
          </a:prstGeom>
          <a:noFill/>
          <a:ln w="9525">
            <a:noFill/>
            <a:miter lim="800000"/>
            <a:headEnd/>
            <a:tailEnd/>
          </a:ln>
        </p:spPr>
        <p:txBody>
          <a:bodyPr wrap="square">
            <a:spAutoFit/>
          </a:bodyPr>
          <a:lstStyle/>
          <a:p>
            <a:pPr algn="ctr" defTabSz="914400" fontAlgn="base" latinLnBrk="1">
              <a:spcBef>
                <a:spcPct val="0"/>
              </a:spcBef>
              <a:spcAft>
                <a:spcPct val="0"/>
              </a:spcAft>
              <a:defRPr/>
            </a:pPr>
            <a:r>
              <a:rPr kumimoji="1" lang="en-US" altLang="ko-KR" sz="1600" b="1" kern="100" dirty="0">
                <a:solidFill>
                  <a:srgbClr val="000000"/>
                </a:solidFill>
                <a:ea typeface="나눔스퀘어" panose="020B0600000101010101" pitchFamily="50" charset="-127"/>
                <a:cs typeface="Arial" panose="020B0604020202020204" pitchFamily="34" charset="0"/>
                <a:sym typeface="Calibri"/>
              </a:rPr>
              <a:t>64TRx gain with SRS</a:t>
            </a:r>
          </a:p>
          <a:p>
            <a:pPr algn="ctr" defTabSz="914400" fontAlgn="base" latinLnBrk="1">
              <a:spcBef>
                <a:spcPct val="0"/>
              </a:spcBef>
              <a:spcAft>
                <a:spcPct val="0"/>
              </a:spcAft>
              <a:defRPr/>
            </a:pPr>
            <a:r>
              <a:rPr kumimoji="1" lang="en-US" altLang="ko-KR" sz="1600" kern="100" dirty="0">
                <a:solidFill>
                  <a:srgbClr val="000000"/>
                </a:solidFill>
                <a:ea typeface="나눔스퀘어" panose="020B0600000101010101" pitchFamily="50" charset="-127"/>
                <a:cs typeface="Arial" panose="020B0604020202020204" pitchFamily="34" charset="0"/>
                <a:sym typeface="Calibri"/>
              </a:rPr>
              <a:t>(Average gain: ~30%)</a:t>
            </a:r>
            <a:endParaRPr kumimoji="1" lang="ko-KR" altLang="en-US" sz="1600" dirty="0">
              <a:solidFill>
                <a:srgbClr val="000000"/>
              </a:solidFill>
              <a:ea typeface="나눔스퀘어" panose="020B0600000101010101" pitchFamily="50" charset="-127"/>
              <a:cs typeface="Arial" panose="020B0604020202020204" pitchFamily="34" charset="0"/>
              <a:sym typeface="Calibri"/>
            </a:endParaRPr>
          </a:p>
        </p:txBody>
      </p:sp>
      <p:sp>
        <p:nvSpPr>
          <p:cNvPr id="38" name="사각형: 둥근 모서리 27">
            <a:extLst>
              <a:ext uri="{FF2B5EF4-FFF2-40B4-BE49-F238E27FC236}">
                <a16:creationId xmlns:a16="http://schemas.microsoft.com/office/drawing/2014/main" id="{72B7BB8C-E9C1-3B22-8BAD-15C714D90ABC}"/>
              </a:ext>
            </a:extLst>
          </p:cNvPr>
          <p:cNvSpPr/>
          <p:nvPr/>
        </p:nvSpPr>
        <p:spPr>
          <a:xfrm>
            <a:off x="16220206" y="7204741"/>
            <a:ext cx="4663720" cy="268976"/>
          </a:xfrm>
          <a:prstGeom prst="roundRect">
            <a:avLst>
              <a:gd name="adj" fmla="val 17493"/>
            </a:avLst>
          </a:prstGeom>
          <a:solidFill>
            <a:srgbClr val="0070C0"/>
          </a:solidFill>
          <a:ln>
            <a:noFill/>
          </a:ln>
          <a:effectLst/>
        </p:spPr>
        <p:txBody>
          <a:bodyPr vert="horz" wrap="square" lIns="0" tIns="0" rIns="0" bIns="0" numCol="1" anchor="ctr" anchorCtr="0" compatLnSpc="1">
            <a:prstTxWarp prst="textNoShape">
              <a:avLst/>
            </a:prstTxWarp>
          </a:bodyPr>
          <a:lstStyle/>
          <a:p>
            <a:pPr algn="ctr" defTabSz="914400" eaLnBrk="0" fontAlgn="base" latinLnBrk="1">
              <a:spcBef>
                <a:spcPts val="600"/>
              </a:spcBef>
              <a:spcAft>
                <a:spcPct val="0"/>
              </a:spcAft>
              <a:defRPr/>
            </a:pPr>
            <a:r>
              <a:rPr lang="en-US" altLang="ko-KR" dirty="0">
                <a:ln>
                  <a:solidFill>
                    <a:srgbClr val="4F81BD">
                      <a:alpha val="0"/>
                    </a:srgbClr>
                  </a:solidFill>
                </a:ln>
                <a:solidFill>
                  <a:srgbClr val="000000"/>
                </a:solidFill>
                <a:effectLst>
                  <a:outerShdw blurRad="38100" dist="38100" dir="2700000" algn="tl">
                    <a:srgbClr val="000000">
                      <a:alpha val="43137"/>
                    </a:srgbClr>
                  </a:outerShdw>
                </a:effectLst>
                <a:ea typeface="나눔스퀘어" panose="020B0600000101010101" pitchFamily="50" charset="-127"/>
                <a:cs typeface="Arial" panose="020B0604020202020204" pitchFamily="34" charset="0"/>
                <a:sym typeface="Calibri"/>
              </a:rPr>
              <a:t>Reciprocity based beamforming (w/SRS)</a:t>
            </a:r>
          </a:p>
        </p:txBody>
      </p:sp>
      <p:cxnSp>
        <p:nvCxnSpPr>
          <p:cNvPr id="39" name="직선 연결선 28">
            <a:extLst>
              <a:ext uri="{FF2B5EF4-FFF2-40B4-BE49-F238E27FC236}">
                <a16:creationId xmlns:a16="http://schemas.microsoft.com/office/drawing/2014/main" id="{5B382250-F86A-97D8-7D3A-478126707908}"/>
              </a:ext>
            </a:extLst>
          </p:cNvPr>
          <p:cNvCxnSpPr>
            <a:cxnSpLocks/>
          </p:cNvCxnSpPr>
          <p:nvPr/>
        </p:nvCxnSpPr>
        <p:spPr>
          <a:xfrm>
            <a:off x="20856941" y="7473715"/>
            <a:ext cx="0" cy="3196901"/>
          </a:xfrm>
          <a:prstGeom prst="line">
            <a:avLst/>
          </a:prstGeom>
          <a:noFill/>
          <a:ln w="6350" cap="flat" cmpd="sng" algn="ctr">
            <a:solidFill>
              <a:srgbClr val="FFFFFF"/>
            </a:solidFill>
            <a:prstDash val="dash"/>
          </a:ln>
          <a:effectLst/>
        </p:spPr>
      </p:cxnSp>
      <p:sp>
        <p:nvSpPr>
          <p:cNvPr id="40" name="타원 29">
            <a:extLst>
              <a:ext uri="{FF2B5EF4-FFF2-40B4-BE49-F238E27FC236}">
                <a16:creationId xmlns:a16="http://schemas.microsoft.com/office/drawing/2014/main" id="{B93CAED6-1BDC-FD8D-C57F-EB0F9A10EACF}"/>
              </a:ext>
            </a:extLst>
          </p:cNvPr>
          <p:cNvSpPr/>
          <p:nvPr/>
        </p:nvSpPr>
        <p:spPr bwMode="auto">
          <a:xfrm>
            <a:off x="18475317" y="9641894"/>
            <a:ext cx="2346545" cy="646479"/>
          </a:xfrm>
          <a:prstGeom prst="ellipse">
            <a:avLst/>
          </a:prstGeom>
          <a:noFill/>
          <a:ln w="28575" cap="flat" cmpd="sng" algn="ctr">
            <a:solidFill>
              <a:srgbClr val="0070C0"/>
            </a:solidFill>
            <a:prstDash val="dash"/>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defTabSz="914400" fontAlgn="base">
              <a:spcBef>
                <a:spcPct val="0"/>
              </a:spcBef>
              <a:spcAft>
                <a:spcPct val="0"/>
              </a:spcAft>
              <a:defRPr/>
            </a:pPr>
            <a:endParaRPr kumimoji="1" lang="ko-KR" altLang="en-US" sz="1600">
              <a:solidFill>
                <a:srgbClr val="000000"/>
              </a:solidFill>
              <a:ea typeface="HY태고딕" pitchFamily="18" charset="-127"/>
              <a:cs typeface="Arials"/>
              <a:sym typeface="Calibri"/>
            </a:endParaRPr>
          </a:p>
        </p:txBody>
      </p:sp>
      <p:sp>
        <p:nvSpPr>
          <p:cNvPr id="41" name="타원 30">
            <a:extLst>
              <a:ext uri="{FF2B5EF4-FFF2-40B4-BE49-F238E27FC236}">
                <a16:creationId xmlns:a16="http://schemas.microsoft.com/office/drawing/2014/main" id="{B97F918D-31FE-4819-1382-29E35B997307}"/>
              </a:ext>
            </a:extLst>
          </p:cNvPr>
          <p:cNvSpPr/>
          <p:nvPr/>
        </p:nvSpPr>
        <p:spPr bwMode="auto">
          <a:xfrm rot="2711886">
            <a:off x="15938746" y="8336188"/>
            <a:ext cx="2434278" cy="1042455"/>
          </a:xfrm>
          <a:prstGeom prst="ellipse">
            <a:avLst/>
          </a:prstGeom>
          <a:noFill/>
          <a:ln w="28575" cap="flat" cmpd="sng" algn="ctr">
            <a:solidFill>
              <a:srgbClr val="0070C0"/>
            </a:solidFill>
            <a:prstDash val="dash"/>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defTabSz="914400" fontAlgn="base">
              <a:spcBef>
                <a:spcPct val="0"/>
              </a:spcBef>
              <a:spcAft>
                <a:spcPct val="0"/>
              </a:spcAft>
              <a:defRPr/>
            </a:pPr>
            <a:endParaRPr kumimoji="1" lang="ko-KR" altLang="en-US" sz="1600">
              <a:solidFill>
                <a:srgbClr val="000000"/>
              </a:solidFill>
              <a:ea typeface="HY태고딕" pitchFamily="18" charset="-127"/>
              <a:cs typeface="Arials"/>
              <a:sym typeface="Calibri"/>
            </a:endParaRPr>
          </a:p>
        </p:txBody>
      </p:sp>
      <p:sp>
        <p:nvSpPr>
          <p:cNvPr id="42" name="사각형: 둥근 모서리 31">
            <a:extLst>
              <a:ext uri="{FF2B5EF4-FFF2-40B4-BE49-F238E27FC236}">
                <a16:creationId xmlns:a16="http://schemas.microsoft.com/office/drawing/2014/main" id="{F8E3A0A9-5902-BBDB-8B91-1A4FCC1DAAE1}"/>
              </a:ext>
            </a:extLst>
          </p:cNvPr>
          <p:cNvSpPr/>
          <p:nvPr/>
        </p:nvSpPr>
        <p:spPr>
          <a:xfrm>
            <a:off x="20883926" y="7204741"/>
            <a:ext cx="1650406" cy="268976"/>
          </a:xfrm>
          <a:prstGeom prst="roundRect">
            <a:avLst>
              <a:gd name="adj" fmla="val 17493"/>
            </a:avLst>
          </a:prstGeom>
          <a:solidFill>
            <a:srgbClr val="92D050"/>
          </a:solidFill>
          <a:ln>
            <a:noFill/>
          </a:ln>
          <a:effectLst/>
        </p:spPr>
        <p:txBody>
          <a:bodyPr vert="horz" wrap="square" lIns="0" tIns="0" rIns="0" bIns="0" numCol="1" anchor="ctr" anchorCtr="0" compatLnSpc="1">
            <a:prstTxWarp prst="textNoShape">
              <a:avLst/>
            </a:prstTxWarp>
          </a:bodyPr>
          <a:lstStyle/>
          <a:p>
            <a:pPr algn="ctr" defTabSz="914400" eaLnBrk="0" fontAlgn="base" latinLnBrk="1">
              <a:spcBef>
                <a:spcPts val="600"/>
              </a:spcBef>
              <a:spcAft>
                <a:spcPct val="0"/>
              </a:spcAft>
              <a:defRPr/>
            </a:pPr>
            <a:r>
              <a:rPr lang="en-US" altLang="ko-KR" dirty="0">
                <a:ln>
                  <a:solidFill>
                    <a:srgbClr val="4F81BD">
                      <a:alpha val="0"/>
                    </a:srgbClr>
                  </a:solidFill>
                </a:ln>
                <a:solidFill>
                  <a:srgbClr val="000000"/>
                </a:solidFill>
                <a:effectLst>
                  <a:outerShdw blurRad="38100" dist="38100" dir="2700000" algn="tl">
                    <a:srgbClr val="000000">
                      <a:alpha val="43137"/>
                    </a:srgbClr>
                  </a:outerShdw>
                </a:effectLst>
                <a:ea typeface="나눔스퀘어" panose="020B0600000101010101" pitchFamily="50" charset="-127"/>
                <a:cs typeface="Arial" panose="020B0604020202020204" pitchFamily="34" charset="0"/>
                <a:sym typeface="Calibri"/>
              </a:rPr>
              <a:t>32P CSI-RS</a:t>
            </a:r>
          </a:p>
        </p:txBody>
      </p:sp>
      <p:sp>
        <p:nvSpPr>
          <p:cNvPr id="43" name="TextBox 42">
            <a:extLst>
              <a:ext uri="{FF2B5EF4-FFF2-40B4-BE49-F238E27FC236}">
                <a16:creationId xmlns:a16="http://schemas.microsoft.com/office/drawing/2014/main" id="{198E9592-DC8F-2D7A-BC5E-916C94F3086D}"/>
              </a:ext>
            </a:extLst>
          </p:cNvPr>
          <p:cNvSpPr txBox="1"/>
          <p:nvPr/>
        </p:nvSpPr>
        <p:spPr bwMode="auto">
          <a:xfrm>
            <a:off x="20385220" y="9499879"/>
            <a:ext cx="2310533" cy="830997"/>
          </a:xfrm>
          <a:prstGeom prst="rect">
            <a:avLst/>
          </a:prstGeom>
          <a:noFill/>
          <a:ln w="9525">
            <a:noFill/>
            <a:miter lim="800000"/>
            <a:headEnd/>
            <a:tailEnd/>
          </a:ln>
        </p:spPr>
        <p:txBody>
          <a:bodyPr wrap="square">
            <a:spAutoFit/>
          </a:bodyPr>
          <a:lstStyle/>
          <a:p>
            <a:pPr algn="ctr" defTabSz="914400" fontAlgn="base" latinLnBrk="1">
              <a:spcBef>
                <a:spcPct val="0"/>
              </a:spcBef>
              <a:spcAft>
                <a:spcPct val="0"/>
              </a:spcAft>
              <a:defRPr/>
            </a:pPr>
            <a:r>
              <a:rPr kumimoji="1" lang="en-US" altLang="ko-KR" sz="1600" b="1" kern="100" dirty="0">
                <a:solidFill>
                  <a:srgbClr val="000000"/>
                </a:solidFill>
                <a:ea typeface="나눔스퀘어" panose="020B0600000101010101" pitchFamily="50" charset="-127"/>
                <a:cs typeface="Arial" panose="020B0604020202020204" pitchFamily="34" charset="0"/>
                <a:sym typeface="Calibri"/>
              </a:rPr>
              <a:t>64TRx gain</a:t>
            </a:r>
          </a:p>
          <a:p>
            <a:pPr algn="ctr" defTabSz="914400" fontAlgn="base" latinLnBrk="1">
              <a:spcBef>
                <a:spcPct val="0"/>
              </a:spcBef>
              <a:spcAft>
                <a:spcPct val="0"/>
              </a:spcAft>
              <a:defRPr/>
            </a:pPr>
            <a:r>
              <a:rPr kumimoji="1" lang="en-US" altLang="ko-KR" sz="1600" b="1" kern="100" dirty="0">
                <a:solidFill>
                  <a:srgbClr val="000000"/>
                </a:solidFill>
                <a:ea typeface="나눔스퀘어" panose="020B0600000101010101" pitchFamily="50" charset="-127"/>
                <a:cs typeface="Arial" panose="020B0604020202020204" pitchFamily="34" charset="0"/>
                <a:sym typeface="Calibri"/>
              </a:rPr>
              <a:t>with no SRS</a:t>
            </a:r>
          </a:p>
          <a:p>
            <a:pPr algn="ctr" defTabSz="914400" fontAlgn="base" latinLnBrk="1">
              <a:spcBef>
                <a:spcPct val="0"/>
              </a:spcBef>
              <a:spcAft>
                <a:spcPct val="0"/>
              </a:spcAft>
              <a:defRPr/>
            </a:pPr>
            <a:r>
              <a:rPr kumimoji="1" lang="en-US" altLang="ko-KR" sz="1600" kern="100" dirty="0">
                <a:solidFill>
                  <a:srgbClr val="000000"/>
                </a:solidFill>
                <a:ea typeface="나눔스퀘어" panose="020B0600000101010101" pitchFamily="50" charset="-127"/>
                <a:cs typeface="Arial" panose="020B0604020202020204" pitchFamily="34" charset="0"/>
                <a:sym typeface="Calibri"/>
              </a:rPr>
              <a:t>(No difference)</a:t>
            </a:r>
          </a:p>
        </p:txBody>
      </p:sp>
      <p:sp>
        <p:nvSpPr>
          <p:cNvPr id="44" name="타원 33">
            <a:extLst>
              <a:ext uri="{FF2B5EF4-FFF2-40B4-BE49-F238E27FC236}">
                <a16:creationId xmlns:a16="http://schemas.microsoft.com/office/drawing/2014/main" id="{2A8BEAD6-2DE6-1A8C-5C7A-CCA3003D0A1F}"/>
              </a:ext>
            </a:extLst>
          </p:cNvPr>
          <p:cNvSpPr/>
          <p:nvPr/>
        </p:nvSpPr>
        <p:spPr bwMode="auto">
          <a:xfrm rot="571965">
            <a:off x="20763356" y="10414352"/>
            <a:ext cx="1425176" cy="412458"/>
          </a:xfrm>
          <a:prstGeom prst="ellipse">
            <a:avLst/>
          </a:prstGeom>
          <a:noFill/>
          <a:ln w="28575" cap="flat" cmpd="sng" algn="ctr">
            <a:solidFill>
              <a:srgbClr val="FF0000"/>
            </a:solidFill>
            <a:prstDash val="dash"/>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defTabSz="914400" fontAlgn="base">
              <a:spcBef>
                <a:spcPct val="0"/>
              </a:spcBef>
              <a:spcAft>
                <a:spcPct val="0"/>
              </a:spcAft>
              <a:defRPr/>
            </a:pPr>
            <a:endParaRPr kumimoji="1" lang="ko-KR" altLang="en-US" sz="1600">
              <a:solidFill>
                <a:srgbClr val="000000"/>
              </a:solidFill>
              <a:ea typeface="HY태고딕" pitchFamily="18" charset="-127"/>
              <a:cs typeface="Arials"/>
              <a:sym typeface="Calibri"/>
            </a:endParaRPr>
          </a:p>
        </p:txBody>
      </p:sp>
      <p:grpSp>
        <p:nvGrpSpPr>
          <p:cNvPr id="49" name="Group 48"/>
          <p:cNvGrpSpPr/>
          <p:nvPr/>
        </p:nvGrpSpPr>
        <p:grpSpPr>
          <a:xfrm>
            <a:off x="13894848" y="5759450"/>
            <a:ext cx="10105837" cy="5719119"/>
            <a:chOff x="13894848" y="5391150"/>
            <a:chExt cx="10105837" cy="5719119"/>
          </a:xfrm>
        </p:grpSpPr>
        <p:graphicFrame>
          <p:nvGraphicFramePr>
            <p:cNvPr id="34" name="차트 23">
              <a:extLst>
                <a:ext uri="{FF2B5EF4-FFF2-40B4-BE49-F238E27FC236}">
                  <a16:creationId xmlns:a16="http://schemas.microsoft.com/office/drawing/2014/main" id="{3D03A371-7069-4436-A2D7-24ADAED46C6B}"/>
                </a:ext>
              </a:extLst>
            </p:cNvPr>
            <p:cNvGraphicFramePr>
              <a:graphicFrameLocks/>
            </p:cNvGraphicFramePr>
            <p:nvPr>
              <p:extLst>
                <p:ext uri="{D42A27DB-BD31-4B8C-83A1-F6EECF244321}">
                  <p14:modId xmlns:p14="http://schemas.microsoft.com/office/powerpoint/2010/main" val="1811450663"/>
                </p:ext>
              </p:extLst>
            </p:nvPr>
          </p:nvGraphicFramePr>
          <p:xfrm>
            <a:off x="15063491" y="6138761"/>
            <a:ext cx="8585195" cy="4971508"/>
          </p:xfrm>
          <a:graphic>
            <a:graphicData uri="http://schemas.openxmlformats.org/drawingml/2006/chart">
              <c:chart xmlns:c="http://schemas.openxmlformats.org/drawingml/2006/chart" xmlns:r="http://schemas.openxmlformats.org/officeDocument/2006/relationships" r:id="rId2"/>
            </a:graphicData>
          </a:graphic>
        </p:graphicFrame>
        <p:sp>
          <p:nvSpPr>
            <p:cNvPr id="45" name="TextBox 44">
              <a:extLst>
                <a:ext uri="{FF2B5EF4-FFF2-40B4-BE49-F238E27FC236}">
                  <a16:creationId xmlns:a16="http://schemas.microsoft.com/office/drawing/2014/main" id="{D270C092-5655-880A-9105-86A8BE2C9667}"/>
                </a:ext>
              </a:extLst>
            </p:cNvPr>
            <p:cNvSpPr txBox="1"/>
            <p:nvPr/>
          </p:nvSpPr>
          <p:spPr>
            <a:xfrm>
              <a:off x="13894848" y="5391150"/>
              <a:ext cx="10105837" cy="853567"/>
            </a:xfrm>
            <a:prstGeom prst="rect">
              <a:avLst/>
            </a:prstGeom>
            <a:noFill/>
          </p:spPr>
          <p:txBody>
            <a:bodyPr wrap="square">
              <a:spAutoFit/>
            </a:bodyPr>
            <a:lstStyle/>
            <a:p>
              <a:pPr algn="ctr" defTabSz="914400" fontAlgn="base" latinLnBrk="1">
                <a:lnSpc>
                  <a:spcPct val="107000"/>
                </a:lnSpc>
                <a:spcBef>
                  <a:spcPct val="0"/>
                </a:spcBef>
                <a:spcAft>
                  <a:spcPts val="800"/>
                </a:spcAft>
                <a:defRPr/>
              </a:pPr>
              <a:r>
                <a:rPr kumimoji="1" lang="en-US" altLang="ko-KR" sz="2000" b="1" dirty="0">
                  <a:solidFill>
                    <a:srgbClr val="000000"/>
                  </a:solidFill>
                  <a:ea typeface="바탕체" panose="02030609000101010101" pitchFamily="17" charset="-127"/>
                  <a:cs typeface="Arial" panose="020B0604020202020204" pitchFamily="34" charset="0"/>
                  <a:sym typeface="Calibri"/>
                </a:rPr>
                <a:t>Figure 1. </a:t>
              </a:r>
              <a:r>
                <a:rPr kumimoji="1" lang="en-US" altLang="ko-KR" sz="2000" dirty="0">
                  <a:solidFill>
                    <a:srgbClr val="000000"/>
                  </a:solidFill>
                  <a:ea typeface="바탕체" panose="02030609000101010101" pitchFamily="17" charset="-127"/>
                  <a:cs typeface="Arial" panose="020B0604020202020204" pitchFamily="34" charset="0"/>
                  <a:sym typeface="Calibri"/>
                </a:rPr>
                <a:t>DL performance comparison of 32/64 </a:t>
              </a:r>
              <a:r>
                <a:rPr kumimoji="1" lang="en-US" altLang="ko-KR" sz="2000" dirty="0" err="1">
                  <a:solidFill>
                    <a:srgbClr val="000000"/>
                  </a:solidFill>
                  <a:ea typeface="바탕체" panose="02030609000101010101" pitchFamily="17" charset="-127"/>
                  <a:cs typeface="Arial" panose="020B0604020202020204" pitchFamily="34" charset="0"/>
                  <a:sym typeface="Calibri"/>
                </a:rPr>
                <a:t>TRx</a:t>
              </a:r>
              <a:r>
                <a:rPr kumimoji="1" lang="en-US" altLang="ko-KR" sz="2000" dirty="0">
                  <a:solidFill>
                    <a:srgbClr val="000000"/>
                  </a:solidFill>
                  <a:ea typeface="바탕체" panose="02030609000101010101" pitchFamily="17" charset="-127"/>
                  <a:cs typeface="Arial" panose="020B0604020202020204" pitchFamily="34" charset="0"/>
                  <a:sym typeface="Calibri"/>
                </a:rPr>
                <a:t> radio </a:t>
              </a:r>
            </a:p>
            <a:p>
              <a:pPr algn="ctr" defTabSz="914400" fontAlgn="base" latinLnBrk="1">
                <a:lnSpc>
                  <a:spcPct val="107000"/>
                </a:lnSpc>
                <a:spcBef>
                  <a:spcPct val="0"/>
                </a:spcBef>
                <a:spcAft>
                  <a:spcPts val="800"/>
                </a:spcAft>
                <a:defRPr/>
              </a:pPr>
              <a:r>
                <a:rPr kumimoji="1" lang="en-US" altLang="ko-KR" sz="2000" dirty="0">
                  <a:solidFill>
                    <a:srgbClr val="000000"/>
                  </a:solidFill>
                  <a:ea typeface="바탕체" panose="02030609000101010101" pitchFamily="17" charset="-127"/>
                  <a:cs typeface="Arial" panose="020B0604020202020204" pitchFamily="34" charset="0"/>
                  <a:sym typeface="Calibri"/>
                </a:rPr>
                <a:t>in live network (Tx Power: 50.2/52dBm)</a:t>
              </a:r>
              <a:endParaRPr kumimoji="1" lang="ko-KR" altLang="ko-KR" sz="2000" dirty="0">
                <a:solidFill>
                  <a:srgbClr val="000000"/>
                </a:solidFill>
                <a:ea typeface="Calibri" panose="020F0502020204030204" pitchFamily="34" charset="0"/>
                <a:cs typeface="Arial" panose="020B0604020202020204" pitchFamily="34" charset="0"/>
                <a:sym typeface="Calibri"/>
              </a:endParaRPr>
            </a:p>
          </p:txBody>
        </p:sp>
      </p:grpSp>
      <p:cxnSp>
        <p:nvCxnSpPr>
          <p:cNvPr id="46" name="직선 화살표 연결선 35">
            <a:extLst>
              <a:ext uri="{FF2B5EF4-FFF2-40B4-BE49-F238E27FC236}">
                <a16:creationId xmlns:a16="http://schemas.microsoft.com/office/drawing/2014/main" id="{B1B88D61-0CE2-FB0A-21A1-0A3676EE68B3}"/>
              </a:ext>
            </a:extLst>
          </p:cNvPr>
          <p:cNvCxnSpPr>
            <a:cxnSpLocks/>
            <a:stCxn id="41" idx="0"/>
            <a:endCxn id="37" idx="2"/>
          </p:cNvCxnSpPr>
          <p:nvPr/>
        </p:nvCxnSpPr>
        <p:spPr>
          <a:xfrm flipV="1">
            <a:off x="17525722" y="8334521"/>
            <a:ext cx="1005957" cy="155609"/>
          </a:xfrm>
          <a:prstGeom prst="straightConnector1">
            <a:avLst/>
          </a:prstGeom>
          <a:noFill/>
          <a:ln w="19050" cap="flat" cmpd="sng" algn="ctr">
            <a:solidFill>
              <a:srgbClr val="0070C0"/>
            </a:solidFill>
            <a:prstDash val="dash"/>
            <a:tailEnd type="triangle"/>
          </a:ln>
          <a:effectLst/>
        </p:spPr>
      </p:cxnSp>
      <p:cxnSp>
        <p:nvCxnSpPr>
          <p:cNvPr id="47" name="직선 화살표 연결선 36">
            <a:extLst>
              <a:ext uri="{FF2B5EF4-FFF2-40B4-BE49-F238E27FC236}">
                <a16:creationId xmlns:a16="http://schemas.microsoft.com/office/drawing/2014/main" id="{BB18A521-3BE4-F678-86DF-E705A05437B4}"/>
              </a:ext>
            </a:extLst>
          </p:cNvPr>
          <p:cNvCxnSpPr>
            <a:cxnSpLocks/>
            <a:stCxn id="40" idx="1"/>
            <a:endCxn id="37" idx="2"/>
          </p:cNvCxnSpPr>
          <p:nvPr/>
        </p:nvCxnSpPr>
        <p:spPr>
          <a:xfrm flipH="1" flipV="1">
            <a:off x="18531678" y="8334521"/>
            <a:ext cx="287283" cy="1402049"/>
          </a:xfrm>
          <a:prstGeom prst="straightConnector1">
            <a:avLst/>
          </a:prstGeom>
          <a:noFill/>
          <a:ln w="19050" cap="flat" cmpd="sng" algn="ctr">
            <a:solidFill>
              <a:srgbClr val="0070C0"/>
            </a:solidFill>
            <a:prstDash val="dash"/>
            <a:tailEnd type="triangle"/>
          </a:ln>
          <a:effectLst/>
        </p:spPr>
      </p:cxnSp>
    </p:spTree>
    <p:extLst>
      <p:ext uri="{BB962C8B-B14F-4D97-AF65-F5344CB8AC3E}">
        <p14:creationId xmlns:p14="http://schemas.microsoft.com/office/powerpoint/2010/main" val="3479479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2051074"/>
          </a:xfrm>
        </p:spPr>
        <p:txBody>
          <a:bodyPr/>
          <a:lstStyle/>
          <a:p>
            <a:r>
              <a:rPr lang="en-GB" altLang="ko-KR" dirty="0">
                <a:solidFill>
                  <a:schemeClr val="tx2">
                    <a:lumMod val="50000"/>
                  </a:schemeClr>
                </a:solidFill>
                <a:latin typeface="Calibri" panose="020F0502020204030204" pitchFamily="34" charset="0"/>
                <a:cs typeface="Calibri" panose="020F0502020204030204" pitchFamily="34" charset="0"/>
              </a:rPr>
              <a:t>Sub-band Full Duplex for Random Access Coverage Enhancement</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87107332"/>
              </p:ext>
            </p:extLst>
          </p:nvPr>
        </p:nvGraphicFramePr>
        <p:xfrm>
          <a:off x="881063" y="2892474"/>
          <a:ext cx="22617114" cy="10149840"/>
        </p:xfrm>
        <a:graphic>
          <a:graphicData uri="http://schemas.openxmlformats.org/drawingml/2006/table">
            <a:tbl>
              <a:tblPr firstRow="1" bandRow="1">
                <a:tableStyleId>{2D5ABB26-0587-4C30-8999-92F81FD0307C}</a:tableStyleId>
              </a:tblPr>
              <a:tblGrid>
                <a:gridCol w="3475037">
                  <a:extLst>
                    <a:ext uri="{9D8B030D-6E8A-4147-A177-3AD203B41FA5}">
                      <a16:colId xmlns:a16="http://schemas.microsoft.com/office/drawing/2014/main" val="3556860935"/>
                    </a:ext>
                  </a:extLst>
                </a:gridCol>
                <a:gridCol w="19142077">
                  <a:extLst>
                    <a:ext uri="{9D8B030D-6E8A-4147-A177-3AD203B41FA5}">
                      <a16:colId xmlns:a16="http://schemas.microsoft.com/office/drawing/2014/main" val="2402303265"/>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indent="0" algn="just" defTabSz="1828709"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Calibri" panose="020F0502020204030204" pitchFamily="34" charset="0"/>
                          <a:cs typeface="Calibri" panose="020F0502020204030204" pitchFamily="34" charset="0"/>
                        </a:rPr>
                        <a:t>Random access coverage enhancement using SBFD operation in RRC idle/inactive state</a:t>
                      </a:r>
                      <a:endParaRPr lang="en-GB" sz="3600" i="0" baseline="30000" noProof="0" dirty="0">
                        <a:solidFill>
                          <a:schemeClr val="tx2">
                            <a:lumMod val="50000"/>
                          </a:schemeClr>
                        </a:solidFill>
                        <a:latin typeface="Calibri" panose="020F0502020204030204" pitchFamily="34" charset="0"/>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346821885"/>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Mid-band TDD (e.g., 3.5GHz) is main frequency range of NR in terms of global usage. In LOS environment, mid-band NR TDD coverage is limited by possible PRACH detection distance (not UL data channel)</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① </a:t>
                      </a:r>
                      <a:r>
                        <a:rPr lang="en-US" sz="3600" i="0" noProof="0" dirty="0">
                          <a:solidFill>
                            <a:schemeClr val="tx2">
                              <a:lumMod val="50000"/>
                            </a:schemeClr>
                          </a:solidFill>
                          <a:latin typeface="+mn-lt"/>
                          <a:cs typeface="Calibri" panose="020F0502020204030204" pitchFamily="34" charset="0"/>
                        </a:rPr>
                        <a:t>NR Coverage Bottleneck: SBFD (sub-band</a:t>
                      </a:r>
                      <a:br>
                        <a:rPr lang="en-US" sz="3600" i="0" noProof="0" dirty="0">
                          <a:solidFill>
                            <a:schemeClr val="tx2">
                              <a:lumMod val="50000"/>
                            </a:schemeClr>
                          </a:solidFill>
                          <a:latin typeface="+mn-lt"/>
                          <a:cs typeface="Calibri" panose="020F0502020204030204" pitchFamily="34" charset="0"/>
                        </a:rPr>
                      </a:br>
                      <a:r>
                        <a:rPr lang="en-US" sz="3600" i="0" noProof="0" dirty="0">
                          <a:solidFill>
                            <a:schemeClr val="tx2">
                              <a:lumMod val="50000"/>
                            </a:schemeClr>
                          </a:solidFill>
                          <a:latin typeface="+mn-lt"/>
                          <a:cs typeface="Calibri" panose="020F0502020204030204" pitchFamily="34" charset="0"/>
                        </a:rPr>
                        <a:t> full duplex) operation can enhance the NR data</a:t>
                      </a:r>
                      <a:br>
                        <a:rPr lang="en-US" sz="3600" i="0" noProof="0" dirty="0">
                          <a:solidFill>
                            <a:schemeClr val="tx2">
                              <a:lumMod val="50000"/>
                            </a:schemeClr>
                          </a:solidFill>
                          <a:latin typeface="+mn-lt"/>
                          <a:cs typeface="Calibri" panose="020F0502020204030204" pitchFamily="34" charset="0"/>
                        </a:rPr>
                      </a:br>
                      <a:r>
                        <a:rPr lang="en-US" sz="3600" i="0" noProof="0" dirty="0">
                          <a:solidFill>
                            <a:schemeClr val="tx2">
                              <a:lumMod val="50000"/>
                            </a:schemeClr>
                          </a:solidFill>
                          <a:latin typeface="+mn-lt"/>
                          <a:cs typeface="Calibri" panose="020F0502020204030204" pitchFamily="34" charset="0"/>
                        </a:rPr>
                        <a:t>channel QoS coverage by utilizing increasing</a:t>
                      </a:r>
                      <a:br>
                        <a:rPr lang="en-US" sz="3600" i="0" noProof="0" dirty="0">
                          <a:solidFill>
                            <a:schemeClr val="tx2">
                              <a:lumMod val="50000"/>
                            </a:schemeClr>
                          </a:solidFill>
                          <a:latin typeface="+mn-lt"/>
                          <a:cs typeface="Calibri" panose="020F0502020204030204" pitchFamily="34" charset="0"/>
                        </a:rPr>
                      </a:br>
                      <a:r>
                        <a:rPr lang="en-US" sz="3600" i="0" noProof="0" dirty="0">
                          <a:solidFill>
                            <a:schemeClr val="tx2">
                              <a:lumMod val="50000"/>
                            </a:schemeClr>
                          </a:solidFill>
                          <a:latin typeface="+mn-lt"/>
                          <a:cs typeface="Calibri" panose="020F0502020204030204" pitchFamily="34" charset="0"/>
                        </a:rPr>
                        <a:t>UL scheduling chance to reduce UL RB &amp; MCS</a:t>
                      </a:r>
                      <a:br>
                        <a:rPr lang="en-US" sz="3600" i="0" noProof="0" dirty="0">
                          <a:solidFill>
                            <a:schemeClr val="tx2">
                              <a:lumMod val="50000"/>
                            </a:schemeClr>
                          </a:solidFill>
                          <a:latin typeface="+mn-lt"/>
                          <a:cs typeface="Calibri" panose="020F0502020204030204" pitchFamily="34" charset="0"/>
                        </a:rPr>
                      </a:br>
                      <a:r>
                        <a:rPr lang="en-US" sz="3600" i="0" noProof="0" dirty="0">
                          <a:solidFill>
                            <a:schemeClr val="tx2">
                              <a:lumMod val="50000"/>
                            </a:schemeClr>
                          </a:solidFill>
                          <a:latin typeface="+mn-lt"/>
                          <a:cs typeface="Calibri" panose="020F0502020204030204" pitchFamily="34" charset="0"/>
                        </a:rPr>
                        <a:t>per each transmission.</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② PRACH Coverage: Even if there are sufficient</a:t>
                      </a:r>
                      <a:b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b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PRACH preamble formats in specification, limited</a:t>
                      </a:r>
                      <a:b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b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continuous time duration for the uplink in TDD limits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its allocation flexibility in real network.</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only short preamble sequence can be used for DDDSU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pattern with 30kHz SCS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ea typeface="맑은 고딕" panose="020B0503020000020004" pitchFamily="50" charset="-127"/>
                          <a:cs typeface="Calibri" panose="020F0502020204030204" pitchFamily="34" charset="0"/>
                        </a:rPr>
                        <a:t>(=0.5ms UL slot duration) → Max. PRACH detection distance = 4.6km</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586378687"/>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Maximizing the mid-band 5G coverage in LOS environment</a:t>
                      </a:r>
                      <a:endParaRPr lang="en-GB" sz="3600" i="0" noProof="0" dirty="0">
                        <a:solidFill>
                          <a:schemeClr val="tx2">
                            <a:lumMod val="50000"/>
                          </a:schemeClr>
                        </a:solidFill>
                        <a:latin typeface="+mn-lt"/>
                        <a:cs typeface="Calibri" panose="020F0502020204030204" pitchFamily="34" charset="0"/>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3447065434"/>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17</a:t>
            </a:fld>
            <a:endParaRPr lang="en-GB" dirty="0"/>
          </a:p>
        </p:txBody>
      </p:sp>
      <p:sp>
        <p:nvSpPr>
          <p:cNvPr id="7" name="TextBox 6"/>
          <p:cNvSpPr txBox="1"/>
          <p:nvPr/>
        </p:nvSpPr>
        <p:spPr>
          <a:xfrm>
            <a:off x="21227742" y="1388594"/>
            <a:ext cx="2772943" cy="461665"/>
          </a:xfrm>
          <a:prstGeom prst="rect">
            <a:avLst/>
          </a:prstGeom>
          <a:noFill/>
        </p:spPr>
        <p:txBody>
          <a:bodyPr wrap="square" rtlCol="0">
            <a:spAutoFit/>
          </a:bodyPr>
          <a:lstStyle/>
          <a:p>
            <a:r>
              <a:rPr lang="en-GB" sz="2400" dirty="0">
                <a:solidFill>
                  <a:schemeClr val="accent4"/>
                </a:solidFill>
              </a:rPr>
              <a:t>ENHANCEMENT</a:t>
            </a:r>
          </a:p>
        </p:txBody>
      </p:sp>
      <p:graphicFrame>
        <p:nvGraphicFramePr>
          <p:cNvPr id="8" name="표 1">
            <a:extLst>
              <a:ext uri="{FF2B5EF4-FFF2-40B4-BE49-F238E27FC236}">
                <a16:creationId xmlns:a16="http://schemas.microsoft.com/office/drawing/2014/main" id="{6E7308A5-F2B4-CCE4-ED1C-CB6C074156E8}"/>
              </a:ext>
            </a:extLst>
          </p:cNvPr>
          <p:cNvGraphicFramePr>
            <a:graphicFrameLocks noGrp="1"/>
          </p:cNvGraphicFramePr>
          <p:nvPr>
            <p:extLst>
              <p:ext uri="{D42A27DB-BD31-4B8C-83A1-F6EECF244321}">
                <p14:modId xmlns:p14="http://schemas.microsoft.com/office/powerpoint/2010/main" val="1387117178"/>
              </p:ext>
            </p:extLst>
          </p:nvPr>
        </p:nvGraphicFramePr>
        <p:xfrm>
          <a:off x="16167101" y="5485203"/>
          <a:ext cx="7331328" cy="3558664"/>
        </p:xfrm>
        <a:graphic>
          <a:graphicData uri="http://schemas.openxmlformats.org/drawingml/2006/table">
            <a:tbl>
              <a:tblPr/>
              <a:tblGrid>
                <a:gridCol w="934189">
                  <a:extLst>
                    <a:ext uri="{9D8B030D-6E8A-4147-A177-3AD203B41FA5}">
                      <a16:colId xmlns:a16="http://schemas.microsoft.com/office/drawing/2014/main" val="1016620011"/>
                    </a:ext>
                  </a:extLst>
                </a:gridCol>
                <a:gridCol w="3248749">
                  <a:extLst>
                    <a:ext uri="{9D8B030D-6E8A-4147-A177-3AD203B41FA5}">
                      <a16:colId xmlns:a16="http://schemas.microsoft.com/office/drawing/2014/main" val="1255031544"/>
                    </a:ext>
                  </a:extLst>
                </a:gridCol>
                <a:gridCol w="1574195">
                  <a:extLst>
                    <a:ext uri="{9D8B030D-6E8A-4147-A177-3AD203B41FA5}">
                      <a16:colId xmlns:a16="http://schemas.microsoft.com/office/drawing/2014/main" val="1311666643"/>
                    </a:ext>
                  </a:extLst>
                </a:gridCol>
                <a:gridCol w="1574195">
                  <a:extLst>
                    <a:ext uri="{9D8B030D-6E8A-4147-A177-3AD203B41FA5}">
                      <a16:colId xmlns:a16="http://schemas.microsoft.com/office/drawing/2014/main" val="2682858262"/>
                    </a:ext>
                  </a:extLst>
                </a:gridCol>
              </a:tblGrid>
              <a:tr h="307673">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1" i="0" u="none" strike="noStrike">
                          <a:solidFill>
                            <a:srgbClr val="000000"/>
                          </a:solidFill>
                          <a:effectLst/>
                          <a:latin typeface="Calibri" panose="020F0502020204030204" pitchFamily="34" charset="0"/>
                          <a:ea typeface="맑은 고딕" panose="020B0503020000020004" pitchFamily="50" charset="-127"/>
                        </a:rPr>
                        <a:t>Direction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1" i="0" u="none" strike="noStrike" dirty="0">
                          <a:solidFill>
                            <a:srgbClr val="000000"/>
                          </a:solidFill>
                          <a:effectLst/>
                          <a:latin typeface="Calibri" panose="020F0502020204030204" pitchFamily="34" charset="0"/>
                          <a:ea typeface="맑은 고딕" panose="020B0503020000020004" pitchFamily="50" charset="-127"/>
                        </a:rPr>
                        <a:t>QoS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2">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1" i="0" u="none" strike="noStrike" dirty="0">
                          <a:solidFill>
                            <a:srgbClr val="000000"/>
                          </a:solidFill>
                          <a:effectLst/>
                          <a:latin typeface="Calibri" panose="020F0502020204030204" pitchFamily="34" charset="0"/>
                          <a:ea typeface="맑은 고딕" panose="020B0503020000020004" pitchFamily="50" charset="-127"/>
                        </a:rPr>
                        <a:t>UL 1Mbps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pPr latinLnBrk="1"/>
                      <a:endParaRPr lang="ko-KR" altLang="en-US"/>
                    </a:p>
                  </a:txBody>
                  <a:tcPr/>
                </a:tc>
                <a:extLst>
                  <a:ext uri="{0D108BD9-81ED-4DB2-BD59-A6C34878D82A}">
                    <a16:rowId xmlns:a16="http://schemas.microsoft.com/office/drawing/2014/main" val="3125047185"/>
                  </a:ext>
                </a:extLst>
              </a:tr>
              <a:tr h="307673">
                <a:tc rowSpan="5">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dirty="0" err="1">
                          <a:solidFill>
                            <a:srgbClr val="000000"/>
                          </a:solidFill>
                          <a:effectLst/>
                          <a:latin typeface="Calibri" panose="020F0502020204030204" pitchFamily="34" charset="0"/>
                          <a:ea typeface="맑은 고딕" panose="020B0503020000020004" pitchFamily="50" charset="-127"/>
                        </a:rPr>
                        <a:t>Tx</a:t>
                      </a:r>
                      <a:endParaRPr lang="en-US" sz="1800" b="0" i="0" u="none" strike="noStrike" dirty="0">
                        <a:solidFill>
                          <a:srgbClr val="000000"/>
                        </a:solidFill>
                        <a:effectLst/>
                        <a:latin typeface="Calibri" panose="020F0502020204030204" pitchFamily="34" charset="0"/>
                        <a:ea typeface="맑은 고딕" panose="020B0503020000020004" pitchFamily="50" charset="-127"/>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a:solidFill>
                            <a:srgbClr val="000000"/>
                          </a:solidFill>
                          <a:effectLst/>
                          <a:latin typeface="Calibri" panose="020F0502020204030204" pitchFamily="34" charset="0"/>
                          <a:ea typeface="맑은 고딕" panose="020B0503020000020004" pitchFamily="50" charset="-127"/>
                        </a:rPr>
                        <a:t>UE Tx Power (dBm)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a:solidFill>
                            <a:srgbClr val="000000"/>
                          </a:solidFill>
                          <a:effectLst/>
                          <a:latin typeface="Calibri" panose="020F0502020204030204" pitchFamily="34" charset="0"/>
                          <a:ea typeface="맑은 고딕" panose="020B0503020000020004" pitchFamily="50" charset="-127"/>
                        </a:rPr>
                        <a:t>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30881316"/>
                  </a:ext>
                </a:extLst>
              </a:tr>
              <a:tr h="307673">
                <a:tc vMerge="1">
                  <a:txBody>
                    <a:bodyPr/>
                    <a:lstStyle/>
                    <a:p>
                      <a:pPr latinLnBrk="1"/>
                      <a:endParaRPr lang="ko-KR" altLang="en-US"/>
                    </a:p>
                  </a:txBody>
                  <a:tcPr>
                    <a:lnT w="12700" cap="flat" cmpd="sng" algn="ctr">
                      <a:solidFill>
                        <a:schemeClr val="tx1"/>
                      </a:solidFill>
                      <a:prstDash val="solid"/>
                      <a:round/>
                      <a:headEnd type="none" w="med" len="med"/>
                      <a:tailEnd type="none" w="med" len="med"/>
                    </a:lnT>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1" i="0" u="none" strike="noStrike">
                          <a:solidFill>
                            <a:srgbClr val="000000"/>
                          </a:solidFill>
                          <a:effectLst/>
                          <a:latin typeface="Calibri" panose="020F0502020204030204" pitchFamily="34" charset="0"/>
                          <a:ea typeface="맑은 고딕" panose="020B0503020000020004" pitchFamily="50" charset="-127"/>
                        </a:rPr>
                        <a:t>Duplex (DL/UL)</a:t>
                      </a:r>
                    </a:p>
                  </a:txBody>
                  <a:tcPr marL="9525" marR="9525" marT="9525" marB="0" anchor="ctr">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E699"/>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1" i="0" u="none" strike="noStrike" dirty="0">
                          <a:solidFill>
                            <a:srgbClr val="000000"/>
                          </a:solidFill>
                          <a:effectLst/>
                          <a:latin typeface="Calibri" panose="020F0502020204030204" pitchFamily="34" charset="0"/>
                          <a:ea typeface="맑은 고딕" panose="020B0503020000020004" pitchFamily="50" charset="-127"/>
                        </a:rPr>
                        <a:t>DDDSU</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E699"/>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1" i="0" u="none" strike="noStrike" dirty="0">
                          <a:solidFill>
                            <a:srgbClr val="000000"/>
                          </a:solidFill>
                          <a:effectLst/>
                          <a:latin typeface="Calibri" panose="020F0502020204030204" pitchFamily="34" charset="0"/>
                          <a:ea typeface="맑은 고딕" panose="020B0503020000020004" pitchFamily="50" charset="-127"/>
                        </a:rPr>
                        <a:t>FDD (or XXXXU)</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E699"/>
                    </a:solidFill>
                  </a:tcPr>
                </a:tc>
                <a:extLst>
                  <a:ext uri="{0D108BD9-81ED-4DB2-BD59-A6C34878D82A}">
                    <a16:rowId xmlns:a16="http://schemas.microsoft.com/office/drawing/2014/main" val="81055621"/>
                  </a:ext>
                </a:extLst>
              </a:tr>
              <a:tr h="307673">
                <a:tc vMerge="1">
                  <a:txBody>
                    <a:bodyPr/>
                    <a:lstStyle/>
                    <a:p>
                      <a:pPr latinLnBrk="1"/>
                      <a:endParaRPr lang="ko-KR" altLang="en-US"/>
                    </a:p>
                  </a:txBody>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dirty="0">
                          <a:solidFill>
                            <a:srgbClr val="000000"/>
                          </a:solidFill>
                          <a:effectLst/>
                          <a:latin typeface="Calibri" panose="020F0502020204030204" pitchFamily="34" charset="0"/>
                          <a:ea typeface="맑은 고딕" panose="020B0503020000020004" pitchFamily="50" charset="-127"/>
                        </a:rPr>
                        <a:t>UL RB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75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28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491457112"/>
                  </a:ext>
                </a:extLst>
              </a:tr>
              <a:tr h="307673">
                <a:tc vMerge="1">
                  <a:txBody>
                    <a:bodyPr/>
                    <a:lstStyle/>
                    <a:p>
                      <a:pPr latinLnBrk="1"/>
                      <a:endParaRPr lang="ko-KR" altLang="en-US"/>
                    </a:p>
                  </a:txBody>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a:solidFill>
                            <a:srgbClr val="000000"/>
                          </a:solidFill>
                          <a:effectLst/>
                          <a:latin typeface="Calibri" panose="020F0502020204030204" pitchFamily="34" charset="0"/>
                          <a:ea typeface="맑은 고딕" panose="020B0503020000020004" pitchFamily="50" charset="-127"/>
                        </a:rPr>
                        <a:t>MCS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542352617"/>
                  </a:ext>
                </a:extLst>
              </a:tr>
              <a:tr h="307673">
                <a:tc vMerge="1">
                  <a:txBody>
                    <a:bodyPr/>
                    <a:lstStyle/>
                    <a:p>
                      <a:pPr latinLnBrk="1"/>
                      <a:endParaRPr lang="ko-KR" altLang="en-US"/>
                    </a:p>
                  </a:txBody>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a:solidFill>
                            <a:srgbClr val="000000"/>
                          </a:solidFill>
                          <a:effectLst/>
                          <a:latin typeface="Calibri" panose="020F0502020204030204" pitchFamily="34" charset="0"/>
                          <a:ea typeface="맑은 고딕" panose="020B0503020000020004" pitchFamily="50" charset="-127"/>
                        </a:rPr>
                        <a:t>UE EIRP (dBm/RB)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a:solidFill>
                            <a:srgbClr val="000000"/>
                          </a:solidFill>
                          <a:effectLst/>
                          <a:latin typeface="Calibri" panose="020F0502020204030204" pitchFamily="34" charset="0"/>
                          <a:ea typeface="맑은 고딕" panose="020B0503020000020004" pitchFamily="50" charset="-127"/>
                        </a:rPr>
                        <a:t>4.2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8.5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4014235578"/>
                  </a:ext>
                </a:extLst>
              </a:tr>
              <a:tr h="307673">
                <a:tc rowSpan="2">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latinLnBrk="1"/>
                      <a:endParaRPr lang="ko-KR" altLang="en-US" sz="6600"/>
                    </a:p>
                  </a:txBody>
                  <a:tcPr>
                    <a:lnL w="12700" cmpd="sng">
                      <a:solidFill>
                        <a:prstClr val="black"/>
                      </a:solidFill>
                      <a:prstDash val="solid"/>
                    </a:lnL>
                    <a:lnR w="12700" cmpd="sng">
                      <a:solidFill>
                        <a:prstClr val="black"/>
                      </a:solidFill>
                      <a:prstDash val="solid"/>
                    </a:lnR>
                    <a:lnT w="12700" cap="flat" cmpd="sng" algn="ctr">
                      <a:solidFill>
                        <a:srgbClr val="000000"/>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a:solidFill>
                            <a:srgbClr val="000000"/>
                          </a:solidFill>
                          <a:effectLst/>
                          <a:latin typeface="Calibri" panose="020F0502020204030204" pitchFamily="34" charset="0"/>
                          <a:ea typeface="맑은 고딕" panose="020B0503020000020004" pitchFamily="50" charset="-127"/>
                        </a:rPr>
                        <a:t>Required SNR (dB)</a:t>
                      </a:r>
                    </a:p>
                  </a:txBody>
                  <a:tcPr marL="9525" marR="9525" marT="9525" marB="0" anchor="ctr">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a:solidFill>
                            <a:srgbClr val="000000"/>
                          </a:solidFill>
                          <a:effectLst/>
                          <a:latin typeface="Calibri" panose="020F0502020204030204" pitchFamily="34" charset="0"/>
                          <a:ea typeface="맑은 고딕" panose="020B0503020000020004" pitchFamily="50" charset="-127"/>
                        </a:rPr>
                        <a:t>-3.0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-3.0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DEBF7"/>
                    </a:solidFill>
                  </a:tcPr>
                </a:tc>
                <a:extLst>
                  <a:ext uri="{0D108BD9-81ED-4DB2-BD59-A6C34878D82A}">
                    <a16:rowId xmlns:a16="http://schemas.microsoft.com/office/drawing/2014/main" val="2090921815"/>
                  </a:ext>
                </a:extLst>
              </a:tr>
              <a:tr h="756256">
                <a:tc vMerge="1">
                  <a:txBody>
                    <a:bodyPr/>
                    <a:lstStyle/>
                    <a:p>
                      <a:pPr latinLnBrk="1"/>
                      <a:endParaRPr lang="ko-KR" altLang="en-US"/>
                    </a:p>
                  </a:txBody>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a:solidFill>
                            <a:srgbClr val="000000"/>
                          </a:solidFill>
                          <a:effectLst/>
                          <a:latin typeface="Calibri" panose="020F0502020204030204" pitchFamily="34" charset="0"/>
                          <a:ea typeface="맑은 고딕" panose="020B0503020000020004" pitchFamily="50" charset="-127"/>
                        </a:rPr>
                        <a:t>Received Signal Strength (dBm/RB)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a:solidFill>
                            <a:srgbClr val="000000"/>
                          </a:solidFill>
                          <a:effectLst/>
                          <a:latin typeface="Calibri" panose="020F0502020204030204" pitchFamily="34" charset="0"/>
                          <a:ea typeface="맑은 고딕" panose="020B0503020000020004" pitchFamily="50" charset="-127"/>
                        </a:rPr>
                        <a:t>-117.2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dirty="0">
                          <a:solidFill>
                            <a:srgbClr val="000000"/>
                          </a:solidFill>
                          <a:effectLst/>
                          <a:latin typeface="Calibri" panose="020F0502020204030204" pitchFamily="34" charset="0"/>
                          <a:ea typeface="맑은 고딕" panose="020B0503020000020004" pitchFamily="50" charset="-127"/>
                        </a:rPr>
                        <a:t>-117.2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54314820"/>
                  </a:ext>
                </a:extLst>
              </a:tr>
              <a:tr h="307673">
                <a:tc gridSpan="2">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dirty="0">
                          <a:solidFill>
                            <a:srgbClr val="000000"/>
                          </a:solidFill>
                          <a:effectLst/>
                          <a:latin typeface="Calibri" panose="020F0502020204030204" pitchFamily="34" charset="0"/>
                          <a:ea typeface="맑은 고딕" panose="020B0503020000020004" pitchFamily="50" charset="-127"/>
                        </a:rPr>
                        <a:t>Max Allowable Pathloss (dB)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prstClr val="black"/>
                      </a:solidFill>
                      <a:prstDash val="soli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CE4D6"/>
                    </a:solidFill>
                  </a:tcPr>
                </a:tc>
                <a:tc hMerge="1">
                  <a:txBody>
                    <a:bodyPr/>
                    <a:lstStyle/>
                    <a:p>
                      <a:pPr latinLnBrk="1"/>
                      <a:endParaRPr lang="ko-KR" altLang="en-US"/>
                    </a:p>
                  </a:txBody>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a:solidFill>
                            <a:srgbClr val="000000"/>
                          </a:solidFill>
                          <a:effectLst/>
                          <a:latin typeface="Calibri" panose="020F0502020204030204" pitchFamily="34" charset="0"/>
                          <a:ea typeface="맑은 고딕" panose="020B0503020000020004" pitchFamily="50" charset="-127"/>
                        </a:rPr>
                        <a:t>146.4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CE4D6"/>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altLang="ko-KR" sz="1800" b="0" i="0" u="none" strike="noStrike">
                          <a:solidFill>
                            <a:srgbClr val="000000"/>
                          </a:solidFill>
                          <a:effectLst/>
                          <a:latin typeface="Calibri" panose="020F0502020204030204" pitchFamily="34" charset="0"/>
                          <a:ea typeface="맑은 고딕" panose="020B0503020000020004" pitchFamily="50" charset="-127"/>
                        </a:rPr>
                        <a:t>150.7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CE4D6"/>
                    </a:solidFill>
                  </a:tcPr>
                </a:tc>
                <a:extLst>
                  <a:ext uri="{0D108BD9-81ED-4DB2-BD59-A6C34878D82A}">
                    <a16:rowId xmlns:a16="http://schemas.microsoft.com/office/drawing/2014/main" val="3767829323"/>
                  </a:ext>
                </a:extLst>
              </a:tr>
              <a:tr h="307673">
                <a:tc gridSpan="2">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0" i="0" u="none" strike="noStrike" dirty="0">
                          <a:solidFill>
                            <a:srgbClr val="000000"/>
                          </a:solidFill>
                          <a:effectLst/>
                          <a:latin typeface="Calibri" panose="020F0502020204030204" pitchFamily="34" charset="0"/>
                          <a:ea typeface="맑은 고딕" panose="020B0503020000020004" pitchFamily="50" charset="-127"/>
                        </a:rPr>
                        <a:t>Max 2D Distance (</a:t>
                      </a:r>
                      <a:r>
                        <a:rPr lang="en-US" sz="1800" b="0" i="0" u="none" strike="noStrike" dirty="0" err="1">
                          <a:solidFill>
                            <a:srgbClr val="000000"/>
                          </a:solidFill>
                          <a:effectLst/>
                          <a:latin typeface="Calibri" panose="020F0502020204030204" pitchFamily="34" charset="0"/>
                          <a:ea typeface="맑은 고딕" panose="020B0503020000020004" pitchFamily="50" charset="-127"/>
                        </a:rPr>
                        <a:t>UMa</a:t>
                      </a:r>
                      <a:r>
                        <a:rPr lang="en-US" sz="1800" b="0" i="0" u="none" strike="noStrike" dirty="0">
                          <a:solidFill>
                            <a:srgbClr val="000000"/>
                          </a:solidFill>
                          <a:effectLst/>
                          <a:latin typeface="Calibri" panose="020F0502020204030204" pitchFamily="34" charset="0"/>
                          <a:ea typeface="맑은 고딕" panose="020B0503020000020004" pitchFamily="50" charset="-127"/>
                        </a:rPr>
                        <a:t> LOS, @3.65GHz, km)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CE4D6"/>
                    </a:solidFill>
                  </a:tcPr>
                </a:tc>
                <a:tc hMerge="1">
                  <a:txBody>
                    <a:bodyPr/>
                    <a:lstStyle/>
                    <a:p>
                      <a:pPr latinLnBrk="1"/>
                      <a:endParaRPr lang="ko-KR" altLang="en-US"/>
                    </a:p>
                  </a:txBody>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1" i="0" u="none" strike="noStrike" dirty="0">
                          <a:solidFill>
                            <a:srgbClr val="000000"/>
                          </a:solidFill>
                          <a:effectLst/>
                          <a:latin typeface="Calibri" panose="020F0502020204030204" pitchFamily="34" charset="0"/>
                          <a:ea typeface="맑은 고딕" panose="020B0503020000020004" pitchFamily="50" charset="-127"/>
                        </a:rPr>
                        <a:t>9.15km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CE4D6"/>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rtl="0" fontAlgn="ctr"/>
                      <a:r>
                        <a:rPr lang="en-US" sz="1800" b="1" i="0" u="none" strike="noStrike" dirty="0">
                          <a:solidFill>
                            <a:srgbClr val="000000"/>
                          </a:solidFill>
                          <a:effectLst/>
                          <a:latin typeface="Calibri" panose="020F0502020204030204" pitchFamily="34" charset="0"/>
                          <a:ea typeface="맑은 고딕" panose="020B0503020000020004" pitchFamily="50" charset="-127"/>
                        </a:rPr>
                        <a:t>12.4km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CE4D6"/>
                    </a:solidFill>
                  </a:tcPr>
                </a:tc>
                <a:extLst>
                  <a:ext uri="{0D108BD9-81ED-4DB2-BD59-A6C34878D82A}">
                    <a16:rowId xmlns:a16="http://schemas.microsoft.com/office/drawing/2014/main" val="3560718188"/>
                  </a:ext>
                </a:extLst>
              </a:tr>
            </a:tbl>
          </a:graphicData>
        </a:graphic>
      </p:graphicFrame>
      <p:sp>
        <p:nvSpPr>
          <p:cNvPr id="9" name="TextBox 8">
            <a:extLst>
              <a:ext uri="{FF2B5EF4-FFF2-40B4-BE49-F238E27FC236}">
                <a16:creationId xmlns:a16="http://schemas.microsoft.com/office/drawing/2014/main" id="{49CEEAD4-072D-0231-F572-4E0E1D0ACB18}"/>
              </a:ext>
            </a:extLst>
          </p:cNvPr>
          <p:cNvSpPr txBox="1"/>
          <p:nvPr/>
        </p:nvSpPr>
        <p:spPr>
          <a:xfrm>
            <a:off x="16167101" y="4974190"/>
            <a:ext cx="7331328" cy="397738"/>
          </a:xfrm>
          <a:prstGeom prst="rect">
            <a:avLst/>
          </a:prstGeom>
          <a:noFill/>
        </p:spPr>
        <p:txBody>
          <a:bodyPr wrap="square">
            <a:spAutoFit/>
          </a:bodyPr>
          <a:lstStyle/>
          <a:p>
            <a:pPr algn="ctr" defTabSz="914400" hangingPunct="0">
              <a:lnSpc>
                <a:spcPct val="107000"/>
              </a:lnSpc>
              <a:spcAft>
                <a:spcPts val="800"/>
              </a:spcAft>
            </a:pPr>
            <a:r>
              <a:rPr lang="en-US" altLang="ko-KR" sz="2000" kern="0" dirty="0">
                <a:solidFill>
                  <a:srgbClr val="000000"/>
                </a:solidFill>
                <a:ea typeface="바탕체" panose="02030609000101010101" pitchFamily="17" charset="-127"/>
                <a:cs typeface="Calibri"/>
                <a:sym typeface="Calibri"/>
              </a:rPr>
              <a:t>Table 1. Mid-Band NR QoS Coverage (UL 1Mbps)</a:t>
            </a:r>
            <a:endParaRPr lang="ko-KR" altLang="ko-KR" sz="2000" kern="0" dirty="0">
              <a:solidFill>
                <a:srgbClr val="000000"/>
              </a:solidFill>
              <a:ea typeface="맑은 고딕" panose="020B0503020000020004" pitchFamily="50" charset="-127"/>
              <a:cs typeface="Arial" panose="020B0604020202020204" pitchFamily="34" charset="0"/>
              <a:sym typeface="Calibri"/>
            </a:endParaRPr>
          </a:p>
        </p:txBody>
      </p:sp>
      <p:graphicFrame>
        <p:nvGraphicFramePr>
          <p:cNvPr id="12" name="표 4">
            <a:extLst>
              <a:ext uri="{FF2B5EF4-FFF2-40B4-BE49-F238E27FC236}">
                <a16:creationId xmlns:a16="http://schemas.microsoft.com/office/drawing/2014/main" id="{BB5BDBEA-15BD-1255-B2B3-1A2E22CF5642}"/>
              </a:ext>
            </a:extLst>
          </p:cNvPr>
          <p:cNvGraphicFramePr>
            <a:graphicFrameLocks noGrp="1"/>
          </p:cNvGraphicFramePr>
          <p:nvPr>
            <p:extLst>
              <p:ext uri="{D42A27DB-BD31-4B8C-83A1-F6EECF244321}">
                <p14:modId xmlns:p14="http://schemas.microsoft.com/office/powerpoint/2010/main" val="3132528365"/>
              </p:ext>
            </p:extLst>
          </p:nvPr>
        </p:nvGraphicFramePr>
        <p:xfrm>
          <a:off x="16167101" y="9694140"/>
          <a:ext cx="7331075" cy="1395532"/>
        </p:xfrm>
        <a:graphic>
          <a:graphicData uri="http://schemas.openxmlformats.org/drawingml/2006/table">
            <a:tbl>
              <a:tblPr firstRow="1" firstCol="1" bandRow="1"/>
              <a:tblGrid>
                <a:gridCol w="1092388">
                  <a:extLst>
                    <a:ext uri="{9D8B030D-6E8A-4147-A177-3AD203B41FA5}">
                      <a16:colId xmlns:a16="http://schemas.microsoft.com/office/drawing/2014/main" val="3966560838"/>
                    </a:ext>
                  </a:extLst>
                </a:gridCol>
                <a:gridCol w="912086">
                  <a:extLst>
                    <a:ext uri="{9D8B030D-6E8A-4147-A177-3AD203B41FA5}">
                      <a16:colId xmlns:a16="http://schemas.microsoft.com/office/drawing/2014/main" val="1465530851"/>
                    </a:ext>
                  </a:extLst>
                </a:gridCol>
                <a:gridCol w="1260670">
                  <a:extLst>
                    <a:ext uri="{9D8B030D-6E8A-4147-A177-3AD203B41FA5}">
                      <a16:colId xmlns:a16="http://schemas.microsoft.com/office/drawing/2014/main" val="2492599390"/>
                    </a:ext>
                  </a:extLst>
                </a:gridCol>
                <a:gridCol w="1260670">
                  <a:extLst>
                    <a:ext uri="{9D8B030D-6E8A-4147-A177-3AD203B41FA5}">
                      <a16:colId xmlns:a16="http://schemas.microsoft.com/office/drawing/2014/main" val="3012268606"/>
                    </a:ext>
                  </a:extLst>
                </a:gridCol>
                <a:gridCol w="1260670">
                  <a:extLst>
                    <a:ext uri="{9D8B030D-6E8A-4147-A177-3AD203B41FA5}">
                      <a16:colId xmlns:a16="http://schemas.microsoft.com/office/drawing/2014/main" val="2078278808"/>
                    </a:ext>
                  </a:extLst>
                </a:gridCol>
                <a:gridCol w="1544591">
                  <a:extLst>
                    <a:ext uri="{9D8B030D-6E8A-4147-A177-3AD203B41FA5}">
                      <a16:colId xmlns:a16="http://schemas.microsoft.com/office/drawing/2014/main" val="3740990233"/>
                    </a:ext>
                  </a:extLst>
                </a:gridCol>
              </a:tblGrid>
              <a:tr h="348883">
                <a:tc rowSpan="2">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Category</a:t>
                      </a:r>
                      <a:endParaRPr lang="ko-KR"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rowSpan="2">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Format</a:t>
                      </a:r>
                      <a:endParaRPr lang="ko-KR"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gridSpan="4">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Maximum Cell Radius (m)</a:t>
                      </a:r>
                      <a:endParaRPr lang="ko-KR"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182910959"/>
                  </a:ext>
                </a:extLst>
              </a:tr>
              <a:tr h="348883">
                <a:tc vMerge="1">
                  <a:txBody>
                    <a:bodyPr/>
                    <a:lstStyle/>
                    <a:p>
                      <a:pPr latinLnBrk="1"/>
                      <a:endParaRPr lang="ko-KR" altLang="en-US"/>
                    </a:p>
                  </a:txBody>
                  <a:tcPr/>
                </a:tc>
                <a:tc vMerge="1">
                  <a:txBody>
                    <a:bodyPr/>
                    <a:lstStyle/>
                    <a:p>
                      <a:pPr latinLnBrk="1"/>
                      <a:endParaRPr lang="ko-KR" altLang="en-US"/>
                    </a:p>
                  </a:txBody>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15kHz SCS</a:t>
                      </a:r>
                      <a:endParaRPr lang="ko-KR"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30kHz SCS</a:t>
                      </a:r>
                      <a:endParaRPr lang="ko-KR"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60kHz SCS</a:t>
                      </a:r>
                      <a:endParaRPr lang="ko-KR"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120kHz SCS</a:t>
                      </a:r>
                      <a:endParaRPr lang="ko-KR"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540005596"/>
                  </a:ext>
                </a:extLst>
              </a:tr>
              <a:tr h="348883">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latinLnBrk="1">
                        <a:lnSpc>
                          <a:spcPts val="1200"/>
                        </a:lnSpc>
                        <a:spcAft>
                          <a:spcPts val="0"/>
                        </a:spcAft>
                      </a:pPr>
                      <a:r>
                        <a:rPr lang="en-US" altLang="ko-KR"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rPr>
                        <a:t>short</a:t>
                      </a:r>
                      <a:endParaRPr lang="ko-KR" alt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endParaRPr>
                    </a:p>
                  </a:txBody>
                  <a:tcPr marT="0" marB="0" anchor="ctr">
                    <a:lnL w="12700" cmpd="sng">
                      <a:solidFill>
                        <a:prstClr val="black"/>
                      </a:solidFill>
                      <a:prstDash val="solid"/>
                    </a:lnL>
                    <a:lnR w="12700" cmpd="sng">
                      <a:solidFill>
                        <a:prstClr val="black"/>
                      </a:solidFill>
                      <a:prstDash val="solid"/>
                    </a:lnR>
                    <a:lnT w="12700" cap="flat" cmpd="sng" algn="ctr">
                      <a:solidFill>
                        <a:srgbClr val="000000"/>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0"/>
                        </a:spcAft>
                      </a:pPr>
                      <a:r>
                        <a:rPr 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rPr>
                        <a:t>C2</a:t>
                      </a:r>
                      <a:endParaRPr lang="ko-KR" alt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endParaRPr>
                    </a:p>
                  </a:txBody>
                  <a:tcPr marL="68580" marR="68580" marT="0" marB="0" anchor="ctr">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0"/>
                        </a:spcAft>
                      </a:pPr>
                      <a:r>
                        <a:rPr 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rPr>
                        <a:t>9301</a:t>
                      </a:r>
                      <a:endParaRPr lang="ko-KR" alt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0"/>
                        </a:spcAft>
                      </a:pPr>
                      <a:r>
                        <a:rPr lang="en-US" sz="1600" b="1" i="0" u="none" strike="noStrike" cap="none" spc="0" baseline="0" dirty="0">
                          <a:solidFill>
                            <a:srgbClr val="FF0000"/>
                          </a:solidFill>
                          <a:effectLst/>
                          <a:uFillTx/>
                          <a:latin typeface="Arial" panose="020B0604020202020204" pitchFamily="34" charset="0"/>
                          <a:ea typeface="맑은 고딕" panose="020B0503020000020004" pitchFamily="50" charset="-127"/>
                          <a:cs typeface="Arial" panose="020B0604020202020204" pitchFamily="34" charset="0"/>
                          <a:sym typeface="Calibri"/>
                        </a:rPr>
                        <a:t>4648</a:t>
                      </a:r>
                      <a:endParaRPr lang="ko-KR" altLang="en-US" sz="1600" b="1" i="0" u="none" strike="noStrike" cap="none" spc="0" baseline="0" dirty="0">
                        <a:solidFill>
                          <a:srgbClr val="FF0000"/>
                        </a:solidFill>
                        <a:effectLst/>
                        <a:uFillTx/>
                        <a:latin typeface="Arial" panose="020B0604020202020204" pitchFamily="34" charset="0"/>
                        <a:ea typeface="맑은 고딕" panose="020B0503020000020004" pitchFamily="50" charset="-127"/>
                        <a:cs typeface="Arial" panose="020B0604020202020204" pitchFamily="34" charset="0"/>
                        <a:sym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0"/>
                        </a:spcAft>
                      </a:pPr>
                      <a:r>
                        <a:rPr 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rPr>
                        <a:t>2324</a:t>
                      </a:r>
                      <a:endParaRPr lang="ko-KR" alt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0"/>
                        </a:spcAft>
                      </a:pPr>
                      <a:r>
                        <a:rPr 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rPr>
                        <a:t>1162</a:t>
                      </a:r>
                      <a:endParaRPr lang="ko-KR" altLang="en-US" sz="1600" b="0" i="0" u="none" strike="noStrike" cap="none" spc="0" baseline="0" dirty="0">
                        <a:solidFill>
                          <a:schemeClr val="tx1"/>
                        </a:solidFill>
                        <a:effectLst/>
                        <a:uFillTx/>
                        <a:latin typeface="Arial" panose="020B0604020202020204" pitchFamily="34" charset="0"/>
                        <a:ea typeface="맑은 고딕" panose="020B0503020000020004" pitchFamily="50" charset="-127"/>
                        <a:cs typeface="Arial" panose="020B0604020202020204" pitchFamily="34" charset="0"/>
                        <a:sym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46420524"/>
                  </a:ext>
                </a:extLst>
              </a:tr>
              <a:tr h="348883">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Long</a:t>
                      </a:r>
                      <a:endParaRPr lang="ko-KR"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solidFill>
                        <a:prstClr val="black"/>
                      </a:solidFill>
                      <a:prstDash val="soli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0</a:t>
                      </a:r>
                      <a:endParaRPr lang="ko-KR"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gridSpan="4">
                  <a:txBody>
                    <a:bodyPr/>
                    <a:lstStyle>
                      <a:lvl1pPr marL="0" algn="l" defTabSz="1828709" rtl="0" eaLnBrk="1" latinLnBrk="0" hangingPunct="1">
                        <a:defRPr sz="3600" kern="1200">
                          <a:solidFill>
                            <a:schemeClr val="tx1"/>
                          </a:solidFill>
                          <a:latin typeface="Times New Roman"/>
                          <a:ea typeface="Times New Roman"/>
                          <a:cs typeface="Times New Roman"/>
                        </a:defRPr>
                      </a:lvl1pPr>
                      <a:lvl2pPr marL="914354" algn="l" defTabSz="1828709" rtl="0" eaLnBrk="1" latinLnBrk="0" hangingPunct="1">
                        <a:defRPr sz="3600" kern="1200">
                          <a:solidFill>
                            <a:schemeClr val="tx1"/>
                          </a:solidFill>
                          <a:latin typeface="Times New Roman"/>
                          <a:ea typeface="Times New Roman"/>
                          <a:cs typeface="Times New Roman"/>
                        </a:defRPr>
                      </a:lvl2pPr>
                      <a:lvl3pPr marL="1828709" algn="l" defTabSz="1828709" rtl="0" eaLnBrk="1" latinLnBrk="0" hangingPunct="1">
                        <a:defRPr sz="3600" kern="1200">
                          <a:solidFill>
                            <a:schemeClr val="tx1"/>
                          </a:solidFill>
                          <a:latin typeface="Times New Roman"/>
                          <a:ea typeface="Times New Roman"/>
                          <a:cs typeface="Times New Roman"/>
                        </a:defRPr>
                      </a:lvl3pPr>
                      <a:lvl4pPr marL="2743063" algn="l" defTabSz="1828709" rtl="0" eaLnBrk="1" latinLnBrk="0" hangingPunct="1">
                        <a:defRPr sz="3600" kern="1200">
                          <a:solidFill>
                            <a:schemeClr val="tx1"/>
                          </a:solidFill>
                          <a:latin typeface="Times New Roman"/>
                          <a:ea typeface="Times New Roman"/>
                          <a:cs typeface="Times New Roman"/>
                        </a:defRPr>
                      </a:lvl4pPr>
                      <a:lvl5pPr marL="3657417" algn="l" defTabSz="1828709" rtl="0" eaLnBrk="1" latinLnBrk="0" hangingPunct="1">
                        <a:defRPr sz="3600" kern="1200">
                          <a:solidFill>
                            <a:schemeClr val="tx1"/>
                          </a:solidFill>
                          <a:latin typeface="Times New Roman"/>
                          <a:ea typeface="Times New Roman"/>
                          <a:cs typeface="Times New Roman"/>
                        </a:defRPr>
                      </a:lvl5pPr>
                      <a:lvl6pPr marL="4571771" algn="l" defTabSz="1828709" rtl="0" eaLnBrk="1" latinLnBrk="0" hangingPunct="1">
                        <a:defRPr sz="3600" kern="1200">
                          <a:solidFill>
                            <a:schemeClr val="tx1"/>
                          </a:solidFill>
                          <a:latin typeface="Times New Roman"/>
                          <a:ea typeface="Times New Roman"/>
                          <a:cs typeface="Times New Roman"/>
                        </a:defRPr>
                      </a:lvl6pPr>
                      <a:lvl7pPr marL="5486126" algn="l" defTabSz="1828709" rtl="0" eaLnBrk="1" latinLnBrk="0" hangingPunct="1">
                        <a:defRPr sz="3600" kern="1200">
                          <a:solidFill>
                            <a:schemeClr val="tx1"/>
                          </a:solidFill>
                          <a:latin typeface="Times New Roman"/>
                          <a:ea typeface="Times New Roman"/>
                          <a:cs typeface="Times New Roman"/>
                        </a:defRPr>
                      </a:lvl7pPr>
                      <a:lvl8pPr marL="6400480" algn="l" defTabSz="1828709" rtl="0" eaLnBrk="1" latinLnBrk="0" hangingPunct="1">
                        <a:defRPr sz="3600" kern="1200">
                          <a:solidFill>
                            <a:schemeClr val="tx1"/>
                          </a:solidFill>
                          <a:latin typeface="Times New Roman"/>
                          <a:ea typeface="Times New Roman"/>
                          <a:cs typeface="Times New Roman"/>
                        </a:defRPr>
                      </a:lvl8pPr>
                      <a:lvl9pPr marL="7314834" algn="l" defTabSz="1828709" rtl="0" eaLnBrk="1" latinLnBrk="0" hangingPunct="1">
                        <a:defRPr sz="3600" kern="1200">
                          <a:solidFill>
                            <a:schemeClr val="tx1"/>
                          </a:solidFill>
                          <a:latin typeface="Times New Roman"/>
                          <a:ea typeface="Times New Roman"/>
                          <a:cs typeface="Times New Roman"/>
                        </a:defRPr>
                      </a:lvl9pPr>
                    </a:lstStyle>
                    <a:p>
                      <a:pPr algn="ctr">
                        <a:lnSpc>
                          <a:spcPts val="1200"/>
                        </a:lnSpc>
                        <a:spcAft>
                          <a:spcPts val="800"/>
                        </a:spcAft>
                      </a:pPr>
                      <a:r>
                        <a:rPr lang="en-US" sz="1600" b="1" dirty="0">
                          <a:solidFill>
                            <a:srgbClr val="0000FF"/>
                          </a:solidFill>
                          <a:effectLst/>
                          <a:latin typeface="Arial" panose="020B0604020202020204" pitchFamily="34" charset="0"/>
                          <a:ea typeface="맑은 고딕" panose="020B0503020000020004" pitchFamily="50" charset="-127"/>
                          <a:cs typeface="Arial" panose="020B0604020202020204" pitchFamily="34" charset="0"/>
                        </a:rPr>
                        <a:t>12364</a:t>
                      </a:r>
                      <a:r>
                        <a:rPr lang="en-US" sz="1600" dirty="0">
                          <a:solidFill>
                            <a:schemeClr val="tx1"/>
                          </a:solidFill>
                          <a:effectLst/>
                          <a:latin typeface="Arial" panose="020B0604020202020204" pitchFamily="34" charset="0"/>
                          <a:ea typeface="맑은 고딕" panose="020B0503020000020004" pitchFamily="50" charset="-127"/>
                          <a:cs typeface="Arial" panose="020B0604020202020204" pitchFamily="34" charset="0"/>
                        </a:rPr>
                        <a:t> (SCS 1.25kHz)</a:t>
                      </a:r>
                      <a:endParaRPr lang="ko-KR"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44217722"/>
                  </a:ext>
                </a:extLst>
              </a:tr>
            </a:tbl>
          </a:graphicData>
        </a:graphic>
      </p:graphicFrame>
      <p:sp>
        <p:nvSpPr>
          <p:cNvPr id="13" name="TextBox 12">
            <a:extLst>
              <a:ext uri="{FF2B5EF4-FFF2-40B4-BE49-F238E27FC236}">
                <a16:creationId xmlns:a16="http://schemas.microsoft.com/office/drawing/2014/main" id="{2426AAA5-F7D3-59EB-8DC5-424622B47E2B}"/>
              </a:ext>
            </a:extLst>
          </p:cNvPr>
          <p:cNvSpPr txBox="1"/>
          <p:nvPr/>
        </p:nvSpPr>
        <p:spPr>
          <a:xfrm>
            <a:off x="16649701" y="9296401"/>
            <a:ext cx="6724650" cy="397738"/>
          </a:xfrm>
          <a:prstGeom prst="rect">
            <a:avLst/>
          </a:prstGeom>
          <a:noFill/>
        </p:spPr>
        <p:txBody>
          <a:bodyPr wrap="square">
            <a:spAutoFit/>
          </a:bodyPr>
          <a:lstStyle/>
          <a:p>
            <a:pPr algn="ctr" defTabSz="914400" hangingPunct="0">
              <a:lnSpc>
                <a:spcPct val="107000"/>
              </a:lnSpc>
              <a:spcAft>
                <a:spcPts val="800"/>
              </a:spcAft>
            </a:pPr>
            <a:r>
              <a:rPr lang="en-US" altLang="ko-KR" sz="2000" kern="0" dirty="0">
                <a:solidFill>
                  <a:srgbClr val="000000"/>
                </a:solidFill>
                <a:ea typeface="바탕체" panose="02030609000101010101" pitchFamily="17" charset="-127"/>
                <a:cs typeface="Calibri"/>
                <a:sym typeface="Calibri"/>
              </a:rPr>
              <a:t>Table 2. NR PRACH Cell Dimensioning</a:t>
            </a:r>
            <a:endParaRPr lang="ko-KR" altLang="ko-KR" sz="2000" kern="0" dirty="0">
              <a:solidFill>
                <a:srgbClr val="000000"/>
              </a:solidFill>
              <a:ea typeface="바탕체" panose="02030609000101010101" pitchFamily="17" charset="-127"/>
              <a:cs typeface="Calibri"/>
              <a:sym typeface="Calibri"/>
            </a:endParaRPr>
          </a:p>
        </p:txBody>
      </p:sp>
    </p:spTree>
    <p:extLst>
      <p:ext uri="{BB962C8B-B14F-4D97-AF65-F5344CB8AC3E}">
        <p14:creationId xmlns:p14="http://schemas.microsoft.com/office/powerpoint/2010/main" val="186037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1037207"/>
          </a:xfrm>
        </p:spPr>
        <p:txBody>
          <a:bodyPr/>
          <a:lstStyle/>
          <a:p>
            <a:pPr marL="0" indent="0"/>
            <a:r>
              <a:rPr lang="en-GB" dirty="0">
                <a:solidFill>
                  <a:schemeClr val="tx2">
                    <a:lumMod val="50000"/>
                  </a:schemeClr>
                </a:solidFill>
                <a:latin typeface="Calibri" panose="020F0502020204030204" pitchFamily="34" charset="0"/>
                <a:cs typeface="Calibri" panose="020F0502020204030204" pitchFamily="34" charset="0"/>
              </a:rPr>
              <a:t>AI/ML based Automation &amp; Efficiency improvement</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753001775"/>
              </p:ext>
            </p:extLst>
          </p:nvPr>
        </p:nvGraphicFramePr>
        <p:xfrm>
          <a:off x="882650" y="3536950"/>
          <a:ext cx="22617114" cy="6858000"/>
        </p:xfrm>
        <a:graphic>
          <a:graphicData uri="http://schemas.openxmlformats.org/drawingml/2006/table">
            <a:tbl>
              <a:tblPr firstRow="1" bandRow="1">
                <a:tableStyleId>{2D5ABB26-0587-4C30-8999-92F81FD0307C}</a:tableStyleId>
              </a:tblPr>
              <a:tblGrid>
                <a:gridCol w="5390134">
                  <a:extLst>
                    <a:ext uri="{9D8B030D-6E8A-4147-A177-3AD203B41FA5}">
                      <a16:colId xmlns:a16="http://schemas.microsoft.com/office/drawing/2014/main" val="2745667040"/>
                    </a:ext>
                  </a:extLst>
                </a:gridCol>
                <a:gridCol w="17226980">
                  <a:extLst>
                    <a:ext uri="{9D8B030D-6E8A-4147-A177-3AD203B41FA5}">
                      <a16:colId xmlns:a16="http://schemas.microsoft.com/office/drawing/2014/main" val="1494138860"/>
                    </a:ext>
                  </a:extLst>
                </a:gridCol>
              </a:tblGrid>
              <a:tr h="370840">
                <a:tc>
                  <a:txBody>
                    <a:bodyPr/>
                    <a:lstStyle/>
                    <a:p>
                      <a:r>
                        <a:rPr lang="en-GB" sz="3600" b="1" noProof="0" dirty="0">
                          <a:solidFill>
                            <a:schemeClr val="tx2">
                              <a:lumMod val="50000"/>
                            </a:schemeClr>
                          </a:solidFill>
                          <a:latin typeface="+mn-lt"/>
                          <a:cs typeface="Calibri" panose="020F0502020204030204" pitchFamily="34" charset="0"/>
                        </a:rPr>
                        <a:t>Definition</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indent="0" algn="l" hangingPunct="0">
                        <a:buNone/>
                      </a:pPr>
                      <a:r>
                        <a:rPr lang="en-GB" sz="3600" i="0" noProof="0" dirty="0">
                          <a:solidFill>
                            <a:schemeClr val="tx2">
                              <a:lumMod val="50000"/>
                            </a:schemeClr>
                          </a:solidFill>
                          <a:latin typeface="+mn-lt"/>
                          <a:cs typeface="Calibri" panose="020F0502020204030204" pitchFamily="34" charset="0"/>
                        </a:rPr>
                        <a:t>WI on AI/ML for NG-RAN in RAN3 and Physical Layer in RAN1 are ongoing in Rel-18, but the overall framework incl. Model handling and Life cycle management might not be ready and consistent between RAN/SA in Rel-18. Further work is to be done in Rel-19.</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2795814595"/>
                  </a:ext>
                </a:extLst>
              </a:tr>
              <a:tr h="370840">
                <a:tc>
                  <a:txBody>
                    <a:bodyPr/>
                    <a:lstStyle/>
                    <a:p>
                      <a:r>
                        <a:rPr lang="en-GB" sz="3600" b="1" noProof="0" dirty="0">
                          <a:solidFill>
                            <a:schemeClr val="tx2">
                              <a:lumMod val="50000"/>
                            </a:schemeClr>
                          </a:solidFill>
                          <a:latin typeface="+mn-lt"/>
                          <a:cs typeface="Calibri" panose="020F0502020204030204" pitchFamily="34" charset="0"/>
                        </a:rPr>
                        <a:t>Justification </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Definition of fully end-2-end AI/ML framework across domains (RAN/CN/OAM) incl. life-cycle management in 3GPP is required as baseline which should be achieved before further work is performed in RAN WGs.</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884944096"/>
                  </a:ext>
                </a:extLst>
              </a:tr>
              <a:tr h="370840">
                <a:tc>
                  <a:txBody>
                    <a:bodyPr/>
                    <a:lstStyle/>
                    <a:p>
                      <a:r>
                        <a:rPr lang="en-GB" sz="3600" b="1" noProof="0" dirty="0">
                          <a:solidFill>
                            <a:schemeClr val="tx2">
                              <a:lumMod val="50000"/>
                            </a:schemeClr>
                          </a:solidFill>
                          <a:latin typeface="+mn-lt"/>
                          <a:cs typeface="Calibri" panose="020F0502020204030204" pitchFamily="34" charset="0"/>
                        </a:rPr>
                        <a:t>Usage scenario</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Addressing the e2e framework as well as defining additional Use Cases is the next step for AI/ML support in NG-RAN (Rel-19 SI followed by a Rel-19 WI).</a:t>
                      </a:r>
                    </a:p>
                    <a:p>
                      <a:pPr marL="0" marR="0" lvl="0" indent="0" algn="l" defTabSz="914400" rtl="0" eaLnBrk="1" fontAlgn="auto" latinLnBrk="0" hangingPunct="0">
                        <a:lnSpc>
                          <a:spcPct val="100000"/>
                        </a:lnSpc>
                        <a:spcBef>
                          <a:spcPts val="0"/>
                        </a:spcBef>
                        <a:spcAft>
                          <a:spcPts val="0"/>
                        </a:spcAft>
                        <a:buClrTx/>
                        <a:buSzTx/>
                        <a:buFontTx/>
                        <a:buNone/>
                        <a:tabLst/>
                        <a:defRPr/>
                      </a:pPr>
                      <a:r>
                        <a:rPr lang="en-US" sz="3600" i="0" noProof="0" dirty="0">
                          <a:solidFill>
                            <a:schemeClr val="tx2">
                              <a:lumMod val="50000"/>
                            </a:schemeClr>
                          </a:solidFill>
                          <a:latin typeface="+mn-lt"/>
                          <a:cs typeface="Calibri" panose="020F0502020204030204" pitchFamily="34" charset="0"/>
                        </a:rPr>
                        <a:t>Normative work on AI/ML support for Physical Layer in Rel-19 based on Rel-18 SI as par of a consistent 3GPP AI/ML framework. Furthermore, also new Use Cases should be defined (Rel-19 SI).</a:t>
                      </a:r>
                    </a:p>
                  </a:txBody>
                  <a:tcPr>
                    <a:lnL w="12700" cap="flat" cmpd="sng" algn="ctr">
                      <a:solidFill>
                        <a:schemeClr val="bg2">
                          <a:lumMod val="75000"/>
                        </a:schemeClr>
                      </a:solid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extLst>
                  <a:ext uri="{0D108BD9-81ED-4DB2-BD59-A6C34878D82A}">
                    <a16:rowId xmlns:a16="http://schemas.microsoft.com/office/drawing/2014/main" val="1301751062"/>
                  </a:ext>
                </a:extLst>
              </a:tr>
            </a:tbl>
          </a:graphicData>
        </a:graphic>
      </p:graphicFrame>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18</a:t>
            </a:fld>
            <a:endParaRPr lang="en-GB" dirty="0"/>
          </a:p>
        </p:txBody>
      </p:sp>
      <p:sp>
        <p:nvSpPr>
          <p:cNvPr id="7" name="TextBox 6"/>
          <p:cNvSpPr txBox="1"/>
          <p:nvPr/>
        </p:nvSpPr>
        <p:spPr>
          <a:xfrm>
            <a:off x="21227742" y="1835159"/>
            <a:ext cx="2772943" cy="461665"/>
          </a:xfrm>
          <a:prstGeom prst="rect">
            <a:avLst/>
          </a:prstGeom>
          <a:noFill/>
        </p:spPr>
        <p:txBody>
          <a:bodyPr wrap="square" rtlCol="0">
            <a:spAutoFit/>
          </a:bodyPr>
          <a:lstStyle/>
          <a:p>
            <a:r>
              <a:rPr lang="en-GB" sz="2400" dirty="0">
                <a:solidFill>
                  <a:schemeClr val="accent4"/>
                </a:solidFill>
              </a:rPr>
              <a:t>ENHANCEMENT</a:t>
            </a:r>
          </a:p>
        </p:txBody>
      </p:sp>
      <p:sp>
        <p:nvSpPr>
          <p:cNvPr id="11" name="TextBox 10"/>
          <p:cNvSpPr txBox="1"/>
          <p:nvPr/>
        </p:nvSpPr>
        <p:spPr>
          <a:xfrm>
            <a:off x="21227742" y="1315250"/>
            <a:ext cx="3077741" cy="461665"/>
          </a:xfrm>
          <a:prstGeom prst="rect">
            <a:avLst/>
          </a:prstGeom>
          <a:noFill/>
        </p:spPr>
        <p:txBody>
          <a:bodyPr wrap="square" rtlCol="0">
            <a:spAutoFit/>
          </a:bodyPr>
          <a:lstStyle/>
          <a:p>
            <a:r>
              <a:rPr lang="en-GB" sz="2400" dirty="0">
                <a:solidFill>
                  <a:srgbClr val="0070C0"/>
                </a:solidFill>
              </a:rPr>
              <a:t>NEW CAPABILITIES</a:t>
            </a:r>
          </a:p>
        </p:txBody>
      </p:sp>
    </p:spTree>
    <p:extLst>
      <p:ext uri="{BB962C8B-B14F-4D97-AF65-F5344CB8AC3E}">
        <p14:creationId xmlns:p14="http://schemas.microsoft.com/office/powerpoint/2010/main" val="210173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761850263"/>
              </p:ext>
            </p:extLst>
          </p:nvPr>
        </p:nvGraphicFramePr>
        <p:xfrm>
          <a:off x="483601" y="1074820"/>
          <a:ext cx="22126738" cy="11189183"/>
        </p:xfrm>
        <a:graphic>
          <a:graphicData uri="http://schemas.openxmlformats.org/drawingml/2006/table">
            <a:tbl>
              <a:tblPr bandRow="1">
                <a:tableStyleId>{2D5ABB26-0587-4C30-8999-92F81FD0307C}</a:tableStyleId>
              </a:tblPr>
              <a:tblGrid>
                <a:gridCol w="3292896">
                  <a:extLst>
                    <a:ext uri="{9D8B030D-6E8A-4147-A177-3AD203B41FA5}">
                      <a16:colId xmlns:a16="http://schemas.microsoft.com/office/drawing/2014/main" val="201738029"/>
                    </a:ext>
                  </a:extLst>
                </a:gridCol>
                <a:gridCol w="5389969">
                  <a:extLst>
                    <a:ext uri="{9D8B030D-6E8A-4147-A177-3AD203B41FA5}">
                      <a16:colId xmlns:a16="http://schemas.microsoft.com/office/drawing/2014/main" val="2338416132"/>
                    </a:ext>
                  </a:extLst>
                </a:gridCol>
                <a:gridCol w="2369894">
                  <a:extLst>
                    <a:ext uri="{9D8B030D-6E8A-4147-A177-3AD203B41FA5}">
                      <a16:colId xmlns:a16="http://schemas.microsoft.com/office/drawing/2014/main" val="2639471719"/>
                    </a:ext>
                  </a:extLst>
                </a:gridCol>
                <a:gridCol w="11073979">
                  <a:extLst>
                    <a:ext uri="{9D8B030D-6E8A-4147-A177-3AD203B41FA5}">
                      <a16:colId xmlns:a16="http://schemas.microsoft.com/office/drawing/2014/main" val="514953518"/>
                    </a:ext>
                  </a:extLst>
                </a:gridCol>
              </a:tblGrid>
              <a:tr h="914340">
                <a:tc gridSpan="4">
                  <a:txBody>
                    <a:bodyPr/>
                    <a:lstStyle/>
                    <a:p>
                      <a:pPr marL="0" indent="0">
                        <a:buNone/>
                      </a:pPr>
                      <a:r>
                        <a:rPr lang="en-GB" sz="4800" b="1" noProof="0" dirty="0">
                          <a:solidFill>
                            <a:schemeClr val="tx2">
                              <a:lumMod val="50000"/>
                            </a:schemeClr>
                          </a:solidFill>
                          <a:latin typeface="Calibri" panose="020F0502020204030204" pitchFamily="34" charset="0"/>
                          <a:cs typeface="Calibri" panose="020F0502020204030204" pitchFamily="34" charset="0"/>
                        </a:rPr>
                        <a:t>NR Mobile Integrated Access and Backhaul (</a:t>
                      </a:r>
                      <a:r>
                        <a:rPr lang="en-GB" sz="4800" b="1" noProof="0" dirty="0" err="1">
                          <a:solidFill>
                            <a:schemeClr val="tx2">
                              <a:lumMod val="50000"/>
                            </a:schemeClr>
                          </a:solidFill>
                          <a:latin typeface="Calibri" panose="020F0502020204030204" pitchFamily="34" charset="0"/>
                          <a:cs typeface="Calibri" panose="020F0502020204030204" pitchFamily="34" charset="0"/>
                        </a:rPr>
                        <a:t>mIAB</a:t>
                      </a:r>
                      <a:r>
                        <a:rPr lang="en-GB" sz="4800" b="1" noProof="0" dirty="0">
                          <a:solidFill>
                            <a:schemeClr val="tx2">
                              <a:lumMod val="50000"/>
                            </a:schemeClr>
                          </a:solidFill>
                          <a:latin typeface="Calibri" panose="020F0502020204030204" pitchFamily="34" charset="0"/>
                          <a:cs typeface="Calibri" panose="020F0502020204030204" pitchFamily="34" charset="0"/>
                        </a:rPr>
                        <a:t>) enhancements</a:t>
                      </a:r>
                    </a:p>
                  </a:txBody>
                  <a:tcPr marL="182868" marR="182868" marT="91434" marB="91434"/>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280077">
                <a:tc>
                  <a:txBody>
                    <a:bodyPr/>
                    <a:lstStyle/>
                    <a:p>
                      <a:endParaRPr lang="en-GB" sz="7200" b="1" noProof="0">
                        <a:solidFill>
                          <a:schemeClr val="tx2">
                            <a:lumMod val="50000"/>
                          </a:schemeClr>
                        </a:solidFill>
                        <a:latin typeface="Calibri" panose="020F0502020204030204" pitchFamily="34" charset="0"/>
                        <a:cs typeface="Calibri" panose="020F0502020204030204" pitchFamily="34" charset="0"/>
                      </a:endParaRPr>
                    </a:p>
                  </a:txBody>
                  <a:tcPr marL="182868" marR="182868" marT="91434" marB="9143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noProof="0">
                        <a:solidFill>
                          <a:schemeClr val="tx2">
                            <a:lumMod val="50000"/>
                          </a:schemeClr>
                        </a:solidFill>
                        <a:latin typeface="Calibri" panose="020F0502020204030204" pitchFamily="34" charset="0"/>
                        <a:cs typeface="Calibri" panose="020F0502020204030204" pitchFamily="34" charset="0"/>
                      </a:endParaRPr>
                    </a:p>
                  </a:txBody>
                  <a:tcPr marL="182868" marR="182868" marT="91434" marB="9143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b="1" noProof="0" dirty="0">
                        <a:solidFill>
                          <a:schemeClr val="tx2">
                            <a:lumMod val="50000"/>
                          </a:schemeClr>
                        </a:solidFill>
                        <a:latin typeface="Calibri" panose="020F0502020204030204" pitchFamily="34" charset="0"/>
                        <a:cs typeface="Calibri" panose="020F0502020204030204" pitchFamily="34" charset="0"/>
                      </a:endParaRPr>
                    </a:p>
                  </a:txBody>
                  <a:tcPr marL="182868" marR="182868" marT="91434" marB="9143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kern="1200" noProof="0" dirty="0">
                        <a:solidFill>
                          <a:schemeClr val="tx2">
                            <a:lumMod val="50000"/>
                          </a:schemeClr>
                        </a:solidFill>
                        <a:latin typeface="Calibri" panose="020F0502020204030204" pitchFamily="34" charset="0"/>
                        <a:ea typeface="+mn-ea"/>
                        <a:cs typeface="Calibri" panose="020F0502020204030204" pitchFamily="34" charset="0"/>
                      </a:endParaRPr>
                    </a:p>
                  </a:txBody>
                  <a:tcPr marL="182868" marR="182868" marT="91434" marB="91434"/>
                </a:tc>
                <a:extLst>
                  <a:ext uri="{0D108BD9-81ED-4DB2-BD59-A6C34878D82A}">
                    <a16:rowId xmlns:a16="http://schemas.microsoft.com/office/drawing/2014/main" val="711006635"/>
                  </a:ext>
                </a:extLst>
              </a:tr>
              <a:tr h="3474494">
                <a:tc>
                  <a:txBody>
                    <a:bodyPr/>
                    <a:lstStyle/>
                    <a:p>
                      <a:r>
                        <a:rPr lang="en-GB" sz="3600" b="1" noProof="0" dirty="0">
                          <a:solidFill>
                            <a:schemeClr val="tx2">
                              <a:lumMod val="50000"/>
                            </a:schemeClr>
                          </a:solidFill>
                          <a:latin typeface="Calibri" panose="020F0502020204030204" pitchFamily="34" charset="0"/>
                          <a:cs typeface="Calibri" panose="020F0502020204030204" pitchFamily="34" charset="0"/>
                        </a:rPr>
                        <a:t>Definition</a:t>
                      </a:r>
                    </a:p>
                  </a:txBody>
                  <a:tcPr marL="182868" marR="182868" marT="91434" marB="91434"/>
                </a:tc>
                <a:tc gridSpan="3">
                  <a:txBody>
                    <a:bodyPr/>
                    <a:lstStyle/>
                    <a:p>
                      <a:pPr marL="0" indent="0" algn="just" hangingPunct="0">
                        <a:buNone/>
                      </a:pPr>
                      <a:r>
                        <a:rPr lang="en-GB" sz="3600" i="0" noProof="0" dirty="0">
                          <a:solidFill>
                            <a:schemeClr val="tx2">
                              <a:lumMod val="50000"/>
                            </a:schemeClr>
                          </a:solidFill>
                          <a:latin typeface="Calibri" panose="020F0502020204030204" pitchFamily="34" charset="0"/>
                          <a:cs typeface="Calibri" panose="020F0502020204030204" pitchFamily="34" charset="0"/>
                        </a:rPr>
                        <a:t>Mobile Integrated Access and Backhaul enables extension of cell coverage in situations where coverage is either difficult or prohibitive, or when infrequent surges in bandwidth demand do not justify permanent network provision. </a:t>
                      </a:r>
                      <a:r>
                        <a:rPr lang="en-GB" sz="3600" i="0" noProof="0" dirty="0" err="1">
                          <a:solidFill>
                            <a:schemeClr val="tx2">
                              <a:lumMod val="50000"/>
                            </a:schemeClr>
                          </a:solidFill>
                          <a:latin typeface="Calibri" panose="020F0502020204030204" pitchFamily="34" charset="0"/>
                          <a:cs typeface="Calibri" panose="020F0502020204030204" pitchFamily="34" charset="0"/>
                        </a:rPr>
                        <a:t>mIAB</a:t>
                      </a:r>
                      <a:r>
                        <a:rPr lang="en-GB" sz="3600" i="0" noProof="0" dirty="0">
                          <a:solidFill>
                            <a:schemeClr val="tx2">
                              <a:lumMod val="50000"/>
                            </a:schemeClr>
                          </a:solidFill>
                          <a:latin typeface="Calibri" panose="020F0502020204030204" pitchFamily="34" charset="0"/>
                          <a:cs typeface="Calibri" panose="020F0502020204030204" pitchFamily="34" charset="0"/>
                        </a:rPr>
                        <a:t> employs UEs with the </a:t>
                      </a:r>
                      <a:r>
                        <a:rPr lang="en-GB" sz="3600" i="0" noProof="0" dirty="0" err="1">
                          <a:solidFill>
                            <a:schemeClr val="tx2">
                              <a:lumMod val="50000"/>
                            </a:schemeClr>
                          </a:solidFill>
                          <a:latin typeface="Calibri" panose="020F0502020204030204" pitchFamily="34" charset="0"/>
                          <a:cs typeface="Calibri" panose="020F0502020204030204" pitchFamily="34" charset="0"/>
                        </a:rPr>
                        <a:t>mIAB</a:t>
                      </a:r>
                      <a:r>
                        <a:rPr lang="en-GB" sz="3600" i="0" noProof="0" dirty="0">
                          <a:solidFill>
                            <a:schemeClr val="tx2">
                              <a:lumMod val="50000"/>
                            </a:schemeClr>
                          </a:solidFill>
                          <a:latin typeface="Calibri" panose="020F0502020204030204" pitchFamily="34" charset="0"/>
                          <a:cs typeface="Calibri" panose="020F0502020204030204" pitchFamily="34" charset="0"/>
                        </a:rPr>
                        <a:t> capability to extend network coverage and bandwidth where normal access is insufficient or unavailable to meet demand.</a:t>
                      </a:r>
                    </a:p>
                    <a:p>
                      <a:pPr marL="0" indent="0" algn="just" hangingPunct="0">
                        <a:buNone/>
                      </a:pPr>
                      <a:endParaRPr lang="en-GB" sz="3600" i="0" noProof="0" dirty="0">
                        <a:solidFill>
                          <a:schemeClr val="tx2">
                            <a:lumMod val="50000"/>
                          </a:schemeClr>
                        </a:solidFill>
                        <a:latin typeface="Calibri" panose="020F0502020204030204" pitchFamily="34" charset="0"/>
                        <a:cs typeface="Calibri" panose="020F0502020204030204" pitchFamily="34" charset="0"/>
                      </a:endParaRPr>
                    </a:p>
                  </a:txBody>
                  <a:tcPr marL="182868" marR="182868" marT="91434" marB="91434"/>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3474494">
                <a:tc>
                  <a:txBody>
                    <a:bodyPr/>
                    <a:lstStyle/>
                    <a:p>
                      <a:r>
                        <a:rPr lang="en-GB" sz="3600" b="1" noProof="0" dirty="0">
                          <a:solidFill>
                            <a:schemeClr val="tx2">
                              <a:lumMod val="50000"/>
                            </a:schemeClr>
                          </a:solidFill>
                          <a:latin typeface="Calibri" panose="020F0502020204030204" pitchFamily="34" charset="0"/>
                          <a:cs typeface="Calibri" panose="020F0502020204030204" pitchFamily="34" charset="0"/>
                        </a:rPr>
                        <a:t>Justification </a:t>
                      </a:r>
                    </a:p>
                  </a:txBody>
                  <a:tcPr marL="182868" marR="182868" marT="91434" marB="91434"/>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Calibri" panose="020F0502020204030204" pitchFamily="34" charset="0"/>
                          <a:cs typeface="Calibri" panose="020F0502020204030204" pitchFamily="34" charset="0"/>
                        </a:rPr>
                        <a:t>The focus of Rel-18 was on specification of </a:t>
                      </a:r>
                      <a:r>
                        <a:rPr lang="en-GB" sz="3600" i="0" noProof="0" dirty="0">
                          <a:solidFill>
                            <a:schemeClr val="tx1"/>
                          </a:solidFill>
                          <a:latin typeface="Calibri" panose="020F0502020204030204" pitchFamily="34" charset="0"/>
                          <a:cs typeface="Calibri" panose="020F0502020204030204" pitchFamily="34" charset="0"/>
                        </a:rPr>
                        <a:t>supporting mobility for 5G standalone. Rel-19 aims to further enhance</a:t>
                      </a:r>
                      <a:r>
                        <a:rPr lang="en-GB" sz="3600" i="0" baseline="0" noProof="0" dirty="0">
                          <a:solidFill>
                            <a:schemeClr val="tx1"/>
                          </a:solidFill>
                          <a:latin typeface="Calibri" panose="020F0502020204030204" pitchFamily="34" charset="0"/>
                          <a:cs typeface="Calibri" panose="020F0502020204030204" pitchFamily="34" charset="0"/>
                        </a:rPr>
                        <a:t> with support of</a:t>
                      </a:r>
                      <a:r>
                        <a:rPr lang="en-GB" sz="3600" i="0" noProof="0" dirty="0">
                          <a:solidFill>
                            <a:schemeClr val="tx1"/>
                          </a:solidFill>
                          <a:latin typeface="Calibri" panose="020F0502020204030204" pitchFamily="34" charset="0"/>
                          <a:cs typeface="Calibri" panose="020F0502020204030204" pitchFamily="34" charset="0"/>
                        </a:rPr>
                        <a:t> multi-hop m-IAB, height</a:t>
                      </a:r>
                      <a:r>
                        <a:rPr lang="en-GB" sz="3600" i="0" baseline="0" noProof="0" dirty="0">
                          <a:solidFill>
                            <a:schemeClr val="tx1"/>
                          </a:solidFill>
                          <a:latin typeface="Calibri" panose="020F0502020204030204" pitchFamily="34" charset="0"/>
                          <a:cs typeface="Calibri" panose="020F0502020204030204" pitchFamily="34" charset="0"/>
                        </a:rPr>
                        <a:t> measurement and NTN backhaul</a:t>
                      </a:r>
                      <a:r>
                        <a:rPr lang="en-GB" sz="3600" i="0" noProof="0" dirty="0">
                          <a:solidFill>
                            <a:schemeClr val="tx1"/>
                          </a:solidFill>
                          <a:latin typeface="Calibri" panose="020F0502020204030204" pitchFamily="34" charset="0"/>
                          <a:cs typeface="Calibri" panose="020F0502020204030204" pitchFamily="34" charset="0"/>
                        </a:rPr>
                        <a:t> support which was down prioritized in Rel-18. These e</a:t>
                      </a:r>
                      <a:r>
                        <a:rPr lang="en-GB" sz="3600" i="0" noProof="0" dirty="0">
                          <a:solidFill>
                            <a:schemeClr val="tx2">
                              <a:lumMod val="50000"/>
                            </a:schemeClr>
                          </a:solidFill>
                          <a:latin typeface="Calibri" panose="020F0502020204030204" pitchFamily="34" charset="0"/>
                          <a:cs typeface="Calibri" panose="020F0502020204030204" pitchFamily="34" charset="0"/>
                        </a:rPr>
                        <a:t>nhancements offer better </a:t>
                      </a:r>
                      <a:r>
                        <a:rPr lang="en-US" sz="3600" i="0" noProof="0" dirty="0">
                          <a:solidFill>
                            <a:schemeClr val="tx2">
                              <a:lumMod val="50000"/>
                            </a:schemeClr>
                          </a:solidFill>
                          <a:latin typeface="Calibri" panose="020F0502020204030204" pitchFamily="34" charset="0"/>
                          <a:cs typeface="Calibri" panose="020F0502020204030204" pitchFamily="34" charset="0"/>
                        </a:rPr>
                        <a:t>portability/mobility for Public Safety (e.g., disaster/recovery deployments), special-event use cases, and also deployment flexibility for scalable user/enterprise deployments.</a:t>
                      </a:r>
                    </a:p>
                    <a:p>
                      <a:pPr marL="0" indent="0" algn="just" hangingPunct="0">
                        <a:buNone/>
                      </a:pPr>
                      <a:endParaRPr lang="en-GB" sz="3600" i="0" noProof="0" dirty="0">
                        <a:solidFill>
                          <a:schemeClr val="tx2">
                            <a:lumMod val="50000"/>
                          </a:schemeClr>
                        </a:solidFill>
                        <a:latin typeface="Calibri" panose="020F0502020204030204" pitchFamily="34" charset="0"/>
                        <a:cs typeface="Calibri" panose="020F0502020204030204" pitchFamily="34" charset="0"/>
                      </a:endParaRPr>
                    </a:p>
                  </a:txBody>
                  <a:tcPr marL="182868" marR="182868" marT="91434" marB="91434"/>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22664466"/>
                  </a:ext>
                </a:extLst>
              </a:tr>
              <a:tr h="2045231">
                <a:tc>
                  <a:txBody>
                    <a:bodyPr/>
                    <a:lstStyle/>
                    <a:p>
                      <a:r>
                        <a:rPr lang="en-GB" sz="3600" b="1" noProof="0" dirty="0">
                          <a:solidFill>
                            <a:schemeClr val="tx2">
                              <a:lumMod val="50000"/>
                            </a:schemeClr>
                          </a:solidFill>
                          <a:latin typeface="Calibri" panose="020F0502020204030204" pitchFamily="34" charset="0"/>
                          <a:cs typeface="Calibri" panose="020F0502020204030204" pitchFamily="34" charset="0"/>
                        </a:rPr>
                        <a:t>Usage scenario</a:t>
                      </a:r>
                    </a:p>
                  </a:txBody>
                  <a:tcPr marL="182868" marR="182868" marT="91434" marB="91434"/>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3600" i="0" noProof="0" dirty="0">
                          <a:solidFill>
                            <a:schemeClr val="tx2">
                              <a:lumMod val="50000"/>
                            </a:schemeClr>
                          </a:solidFill>
                          <a:latin typeface="Calibri" panose="020F0502020204030204" pitchFamily="34" charset="0"/>
                          <a:cs typeface="Calibri" panose="020F0502020204030204" pitchFamily="34" charset="0"/>
                        </a:rPr>
                        <a:t>Flexible and dynamic coverage, multi-frequency support for </a:t>
                      </a:r>
                      <a:r>
                        <a:rPr lang="en-GB" sz="3600" i="0" noProof="0" dirty="0" err="1">
                          <a:solidFill>
                            <a:schemeClr val="tx2">
                              <a:lumMod val="50000"/>
                            </a:schemeClr>
                          </a:solidFill>
                          <a:latin typeface="Calibri" panose="020F0502020204030204" pitchFamily="34" charset="0"/>
                          <a:cs typeface="Calibri" panose="020F0502020204030204" pitchFamily="34" charset="0"/>
                        </a:rPr>
                        <a:t>mIAB</a:t>
                      </a:r>
                      <a:endParaRPr lang="en-GB" sz="3600" i="0" noProof="0" dirty="0">
                        <a:solidFill>
                          <a:schemeClr val="tx2">
                            <a:lumMod val="50000"/>
                          </a:schemeClr>
                        </a:solidFill>
                        <a:latin typeface="Calibri" panose="020F0502020204030204" pitchFamily="34" charset="0"/>
                        <a:cs typeface="Calibri" panose="020F0502020204030204" pitchFamily="34" charset="0"/>
                      </a:endParaRPr>
                    </a:p>
                  </a:txBody>
                  <a:tcPr marL="182868" marR="182868" marT="91434" marB="91434"/>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498576"/>
                  </a:ext>
                </a:extLst>
              </a:tr>
            </a:tbl>
          </a:graphicData>
        </a:graphic>
      </p:graphicFrame>
      <p:sp>
        <p:nvSpPr>
          <p:cNvPr id="4" name="TextBox 3">
            <a:extLst>
              <a:ext uri="{FF2B5EF4-FFF2-40B4-BE49-F238E27FC236}">
                <a16:creationId xmlns:a16="http://schemas.microsoft.com/office/drawing/2014/main" id="{B84FE138-A5C7-C0EF-0E0D-505AD56E2AAA}"/>
              </a:ext>
            </a:extLst>
          </p:cNvPr>
          <p:cNvSpPr txBox="1"/>
          <p:nvPr/>
        </p:nvSpPr>
        <p:spPr>
          <a:xfrm>
            <a:off x="21227742" y="1835159"/>
            <a:ext cx="2772943" cy="461665"/>
          </a:xfrm>
          <a:prstGeom prst="rect">
            <a:avLst/>
          </a:prstGeom>
          <a:noFill/>
        </p:spPr>
        <p:txBody>
          <a:bodyPr wrap="square" rtlCol="0">
            <a:spAutoFit/>
          </a:bodyPr>
          <a:lstStyle/>
          <a:p>
            <a:r>
              <a:rPr lang="en-GB" sz="2400" dirty="0">
                <a:solidFill>
                  <a:schemeClr val="accent4"/>
                </a:solidFill>
              </a:rPr>
              <a:t>ENHANCEMENT</a:t>
            </a:r>
          </a:p>
        </p:txBody>
      </p:sp>
    </p:spTree>
    <p:extLst>
      <p:ext uri="{BB962C8B-B14F-4D97-AF65-F5344CB8AC3E}">
        <p14:creationId xmlns:p14="http://schemas.microsoft.com/office/powerpoint/2010/main" val="309873084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0DF31F8-35BC-DB0C-04ED-AFC523ECC0E0}"/>
              </a:ext>
            </a:extLst>
          </p:cNvPr>
          <p:cNvSpPr>
            <a:spLocks noGrp="1"/>
          </p:cNvSpPr>
          <p:nvPr>
            <p:ph type="title"/>
          </p:nvPr>
        </p:nvSpPr>
        <p:spPr>
          <a:xfrm>
            <a:off x="881064" y="881063"/>
            <a:ext cx="15552736" cy="1021818"/>
          </a:xfrm>
        </p:spPr>
        <p:txBody>
          <a:bodyPr/>
          <a:lstStyle/>
          <a:p>
            <a:r>
              <a:rPr lang="en-GB" dirty="0"/>
              <a:t>Introduction</a:t>
            </a:r>
          </a:p>
        </p:txBody>
      </p:sp>
      <p:sp>
        <p:nvSpPr>
          <p:cNvPr id="8" name="Content Placeholder 7">
            <a:extLst>
              <a:ext uri="{FF2B5EF4-FFF2-40B4-BE49-F238E27FC236}">
                <a16:creationId xmlns:a16="http://schemas.microsoft.com/office/drawing/2014/main" id="{4CDA6A4E-B431-20AA-E345-880BDE64DE6D}"/>
              </a:ext>
            </a:extLst>
          </p:cNvPr>
          <p:cNvSpPr>
            <a:spLocks noGrp="1"/>
          </p:cNvSpPr>
          <p:nvPr>
            <p:ph idx="1"/>
          </p:nvPr>
        </p:nvSpPr>
        <p:spPr>
          <a:xfrm>
            <a:off x="881062" y="1902881"/>
            <a:ext cx="22618701" cy="3611995"/>
          </a:xfrm>
        </p:spPr>
        <p:txBody>
          <a:bodyPr/>
          <a:lstStyle/>
          <a:p>
            <a:r>
              <a:rPr lang="en-GB" dirty="0"/>
              <a:t>The contribution provides an overview of the MNOs prospective on relevant items to be considered in R19 for RAN. </a:t>
            </a:r>
          </a:p>
          <a:p>
            <a:r>
              <a:rPr lang="en-GB" dirty="0">
                <a:solidFill>
                  <a:schemeClr val="tx1"/>
                </a:solidFill>
              </a:rPr>
              <a:t>The contribution is the result of consensus amongst all participants of the GSMA 3GPPOP community and hence can interpreted as items for which there were no objections from any MNOs in the group, but not necessarily being the highest priority items. </a:t>
            </a:r>
            <a:br>
              <a:rPr lang="en-GB" dirty="0">
                <a:solidFill>
                  <a:schemeClr val="tx1"/>
                </a:solidFill>
              </a:rPr>
            </a:br>
            <a:r>
              <a:rPr lang="en-GB" dirty="0">
                <a:solidFill>
                  <a:schemeClr val="tx1"/>
                </a:solidFill>
              </a:rPr>
              <a:t>The </a:t>
            </a:r>
            <a:r>
              <a:rPr lang="en-GB">
                <a:solidFill>
                  <a:schemeClr val="tx1"/>
                </a:solidFill>
              </a:rPr>
              <a:t>following 9 </a:t>
            </a:r>
            <a:r>
              <a:rPr lang="en-GB" dirty="0">
                <a:solidFill>
                  <a:schemeClr val="tx1"/>
                </a:solidFill>
              </a:rPr>
              <a:t>MNOs are supporting the contribution: </a:t>
            </a:r>
          </a:p>
        </p:txBody>
      </p:sp>
      <p:sp>
        <p:nvSpPr>
          <p:cNvPr id="4" name="Footer Placeholder 3">
            <a:extLst>
              <a:ext uri="{FF2B5EF4-FFF2-40B4-BE49-F238E27FC236}">
                <a16:creationId xmlns:a16="http://schemas.microsoft.com/office/drawing/2014/main" id="{4D1D01CC-6FC8-1D11-4265-B38FE0BB3295}"/>
              </a:ext>
            </a:extLst>
          </p:cNvPr>
          <p:cNvSpPr>
            <a:spLocks noGrp="1"/>
          </p:cNvSpPr>
          <p:nvPr>
            <p:ph type="ftr" sz="quarter" idx="11"/>
          </p:nvPr>
        </p:nvSpPr>
        <p:spPr/>
        <p:txBody>
          <a:bodyPr/>
          <a:lstStyle/>
          <a:p>
            <a:r>
              <a:rPr lang="en-GB" dirty="0"/>
              <a:t>© GSMA 2022</a:t>
            </a:r>
          </a:p>
        </p:txBody>
      </p:sp>
      <p:sp>
        <p:nvSpPr>
          <p:cNvPr id="5" name="Slide Number Placeholder 4">
            <a:extLst>
              <a:ext uri="{FF2B5EF4-FFF2-40B4-BE49-F238E27FC236}">
                <a16:creationId xmlns:a16="http://schemas.microsoft.com/office/drawing/2014/main" id="{D140E52C-C816-7DD2-4D4B-C6CBF28F74C7}"/>
              </a:ext>
            </a:extLst>
          </p:cNvPr>
          <p:cNvSpPr>
            <a:spLocks noGrp="1"/>
          </p:cNvSpPr>
          <p:nvPr>
            <p:ph type="sldNum" sz="quarter" idx="12"/>
          </p:nvPr>
        </p:nvSpPr>
        <p:spPr/>
        <p:txBody>
          <a:bodyPr/>
          <a:lstStyle/>
          <a:p>
            <a:fld id="{B51C77D3-387C-4881-A960-1F7F91E3F80B}" type="slidenum">
              <a:rPr lang="en-GB" smtClean="0"/>
              <a:t>2</a:t>
            </a:fld>
            <a:endParaRPr lang="en-GB" dirty="0"/>
          </a:p>
        </p:txBody>
      </p:sp>
      <p:sp>
        <p:nvSpPr>
          <p:cNvPr id="2" name="TextBox 1"/>
          <p:cNvSpPr txBox="1"/>
          <p:nvPr/>
        </p:nvSpPr>
        <p:spPr>
          <a:xfrm>
            <a:off x="881062" y="5777339"/>
            <a:ext cx="21718700" cy="6247864"/>
          </a:xfrm>
          <a:prstGeom prst="rect">
            <a:avLst/>
          </a:prstGeom>
          <a:noFill/>
        </p:spPr>
        <p:txBody>
          <a:bodyPr wrap="square" numCol="2" rtlCol="0">
            <a:spAutoFit/>
          </a:bodyPr>
          <a:lstStyle/>
          <a:p>
            <a:pPr marL="571500" indent="-571500">
              <a:buClr>
                <a:srgbClr val="DC002B"/>
              </a:buClr>
              <a:buFont typeface="Arial" panose="020B0604020202020204" pitchFamily="34" charset="0"/>
              <a:buChar char="─"/>
            </a:pPr>
            <a:r>
              <a:rPr lang="en-GB" sz="4000" dirty="0">
                <a:solidFill>
                  <a:srgbClr val="3C3D3D"/>
                </a:solidFill>
              </a:rPr>
              <a:t>CK Hutchison</a:t>
            </a:r>
          </a:p>
          <a:p>
            <a:pPr marL="571500" indent="-571500">
              <a:buClr>
                <a:srgbClr val="DC002B"/>
              </a:buClr>
              <a:buFont typeface="Arial" panose="020B0604020202020204" pitchFamily="34" charset="0"/>
              <a:buChar char="─"/>
            </a:pPr>
            <a:r>
              <a:rPr lang="en-GB" sz="4000" dirty="0">
                <a:solidFill>
                  <a:srgbClr val="3C3D3D"/>
                </a:solidFill>
              </a:rPr>
              <a:t>Dish, </a:t>
            </a:r>
          </a:p>
          <a:p>
            <a:pPr marL="571500" indent="-571500">
              <a:buClr>
                <a:srgbClr val="DC002B"/>
              </a:buClr>
              <a:buFont typeface="Arial" panose="020B0604020202020204" pitchFamily="34" charset="0"/>
              <a:buChar char="─"/>
            </a:pPr>
            <a:r>
              <a:rPr lang="en-GB" sz="4000" dirty="0">
                <a:solidFill>
                  <a:srgbClr val="3C3D3D"/>
                </a:solidFill>
              </a:rPr>
              <a:t>Deutsche Telekom, </a:t>
            </a:r>
          </a:p>
          <a:p>
            <a:pPr marL="571500" indent="-571500">
              <a:buClr>
                <a:srgbClr val="DC002B"/>
              </a:buClr>
              <a:buFont typeface="Arial" panose="020B0604020202020204" pitchFamily="34" charset="0"/>
              <a:buChar char="─"/>
            </a:pPr>
            <a:r>
              <a:rPr lang="en-GB" sz="4000" dirty="0">
                <a:solidFill>
                  <a:srgbClr val="3C3D3D"/>
                </a:solidFill>
              </a:rPr>
              <a:t>EE, </a:t>
            </a:r>
          </a:p>
          <a:p>
            <a:pPr marL="571500" indent="-571500">
              <a:buClr>
                <a:srgbClr val="DC002B"/>
              </a:buClr>
              <a:buFont typeface="Arial" panose="020B0604020202020204" pitchFamily="34" charset="0"/>
              <a:buChar char="─"/>
            </a:pPr>
            <a:r>
              <a:rPr lang="en-GB" sz="4000" dirty="0">
                <a:solidFill>
                  <a:srgbClr val="3C3D3D"/>
                </a:solidFill>
              </a:rPr>
              <a:t>KDDI, </a:t>
            </a:r>
          </a:p>
          <a:p>
            <a:pPr marL="571500" indent="-571500">
              <a:buClr>
                <a:srgbClr val="DC002B"/>
              </a:buClr>
              <a:buFont typeface="Arial" panose="020B0604020202020204" pitchFamily="34" charset="0"/>
              <a:buChar char="─"/>
            </a:pPr>
            <a:r>
              <a:rPr lang="en-GB" sz="4000" dirty="0">
                <a:solidFill>
                  <a:srgbClr val="3C3D3D"/>
                </a:solidFill>
              </a:rPr>
              <a:t>KPN, </a:t>
            </a:r>
          </a:p>
          <a:p>
            <a:pPr marL="571500" indent="-571500">
              <a:buClr>
                <a:srgbClr val="DC002B"/>
              </a:buClr>
              <a:buFont typeface="Arial" panose="020B0604020202020204" pitchFamily="34" charset="0"/>
              <a:buChar char="─"/>
            </a:pPr>
            <a:r>
              <a:rPr lang="en-GB" sz="4000" dirty="0">
                <a:solidFill>
                  <a:srgbClr val="3C3D3D"/>
                </a:solidFill>
              </a:rPr>
              <a:t>KT Corp, </a:t>
            </a:r>
          </a:p>
          <a:p>
            <a:pPr marL="571500" indent="-571500">
              <a:buClr>
                <a:srgbClr val="DC002B"/>
              </a:buClr>
              <a:buFont typeface="Arial" panose="020B0604020202020204" pitchFamily="34" charset="0"/>
              <a:buChar char="─"/>
            </a:pPr>
            <a:r>
              <a:rPr lang="en-GB" sz="4000" dirty="0">
                <a:solidFill>
                  <a:srgbClr val="3C3D3D"/>
                </a:solidFill>
              </a:rPr>
              <a:t>Orange, </a:t>
            </a:r>
          </a:p>
          <a:p>
            <a:pPr marL="571500" indent="-571500">
              <a:buClr>
                <a:srgbClr val="DC002B"/>
              </a:buClr>
              <a:buFont typeface="Arial" panose="020B0604020202020204" pitchFamily="34" charset="0"/>
              <a:buChar char="─"/>
            </a:pPr>
            <a:r>
              <a:rPr lang="en-GB" sz="4000" dirty="0">
                <a:solidFill>
                  <a:srgbClr val="3C3D3D"/>
                </a:solidFill>
              </a:rPr>
              <a:t>Telecom Italia </a:t>
            </a:r>
          </a:p>
          <a:p>
            <a:pPr>
              <a:buClr>
                <a:srgbClr val="DC002B"/>
              </a:buClr>
            </a:pPr>
            <a:endParaRPr lang="en-GB" sz="4000" dirty="0"/>
          </a:p>
        </p:txBody>
      </p:sp>
    </p:spTree>
    <p:extLst>
      <p:ext uri="{BB962C8B-B14F-4D97-AF65-F5344CB8AC3E}">
        <p14:creationId xmlns:p14="http://schemas.microsoft.com/office/powerpoint/2010/main" val="407108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365AF0D-C337-4F92-8F26-59A844408327}"/>
              </a:ext>
            </a:extLst>
          </p:cNvPr>
          <p:cNvSpPr>
            <a:spLocks noGrp="1"/>
          </p:cNvSpPr>
          <p:nvPr>
            <p:ph type="ftr" sz="quarter" idx="11"/>
          </p:nvPr>
        </p:nvSpPr>
        <p:spPr/>
        <p:txBody>
          <a:bodyPr/>
          <a:lstStyle/>
          <a:p>
            <a:r>
              <a:rPr lang="en-GB" dirty="0"/>
              <a:t>© GSMA 2022</a:t>
            </a:r>
          </a:p>
        </p:txBody>
      </p:sp>
      <p:sp>
        <p:nvSpPr>
          <p:cNvPr id="3" name="Slide Number Placeholder 2">
            <a:extLst>
              <a:ext uri="{FF2B5EF4-FFF2-40B4-BE49-F238E27FC236}">
                <a16:creationId xmlns:a16="http://schemas.microsoft.com/office/drawing/2014/main" id="{87BF1C35-1CE6-5EBE-1235-DF7F35034030}"/>
              </a:ext>
            </a:extLst>
          </p:cNvPr>
          <p:cNvSpPr>
            <a:spLocks noGrp="1"/>
          </p:cNvSpPr>
          <p:nvPr>
            <p:ph type="sldNum" sz="quarter" idx="12"/>
          </p:nvPr>
        </p:nvSpPr>
        <p:spPr/>
        <p:txBody>
          <a:bodyPr/>
          <a:lstStyle/>
          <a:p>
            <a:fld id="{B51C77D3-387C-4881-A960-1F7F91E3F80B}" type="slidenum">
              <a:rPr lang="en-GB" smtClean="0"/>
              <a:pPr/>
              <a:t>20</a:t>
            </a:fld>
            <a:endParaRPr lang="en-GB" dirty="0"/>
          </a:p>
        </p:txBody>
      </p:sp>
      <p:sp>
        <p:nvSpPr>
          <p:cNvPr id="4" name="Text Placeholder 3">
            <a:extLst>
              <a:ext uri="{FF2B5EF4-FFF2-40B4-BE49-F238E27FC236}">
                <a16:creationId xmlns:a16="http://schemas.microsoft.com/office/drawing/2014/main" id="{52EB288E-F6A5-C598-24B0-D1E9FC4FEB36}"/>
              </a:ext>
            </a:extLst>
          </p:cNvPr>
          <p:cNvSpPr>
            <a:spLocks noGrp="1"/>
          </p:cNvSpPr>
          <p:nvPr>
            <p:ph type="body" sz="quarter" idx="14"/>
          </p:nvPr>
        </p:nvSpPr>
        <p:spPr/>
        <p:txBody>
          <a:bodyPr/>
          <a:lstStyle/>
          <a:p>
            <a:r>
              <a:rPr lang="en-GB" dirty="0"/>
              <a:t>Thank you!</a:t>
            </a:r>
          </a:p>
          <a:p>
            <a:endParaRPr lang="en-GB" dirty="0"/>
          </a:p>
          <a:p>
            <a:r>
              <a:rPr lang="en-GB" sz="3200" dirty="0"/>
              <a:t>Contact: bpareglio@gsma.com</a:t>
            </a:r>
          </a:p>
        </p:txBody>
      </p:sp>
      <p:pic>
        <p:nvPicPr>
          <p:cNvPr id="7" name="Picture Placeholder 6" descr="A person holding an object&#10;&#10;Description automatically generated with medium confidence">
            <a:extLst>
              <a:ext uri="{FF2B5EF4-FFF2-40B4-BE49-F238E27FC236}">
                <a16:creationId xmlns:a16="http://schemas.microsoft.com/office/drawing/2014/main" id="{BBB34E56-47E0-5E90-7449-9D7C60189CEE}"/>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9310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C4AA48-BC46-2254-2251-DC18C03FBE06}"/>
              </a:ext>
            </a:extLst>
          </p:cNvPr>
          <p:cNvSpPr>
            <a:spLocks noGrp="1"/>
          </p:cNvSpPr>
          <p:nvPr>
            <p:ph type="title"/>
          </p:nvPr>
        </p:nvSpPr>
        <p:spPr/>
        <p:txBody>
          <a:bodyPr/>
          <a:lstStyle/>
          <a:p>
            <a:r>
              <a:rPr lang="en-GB" dirty="0"/>
              <a:t>The perspective of 11% of all 5G connections</a:t>
            </a:r>
          </a:p>
        </p:txBody>
      </p:sp>
      <p:sp>
        <p:nvSpPr>
          <p:cNvPr id="3" name="Footer Placeholder 2">
            <a:extLst>
              <a:ext uri="{FF2B5EF4-FFF2-40B4-BE49-F238E27FC236}">
                <a16:creationId xmlns:a16="http://schemas.microsoft.com/office/drawing/2014/main" id="{2EE7ECE5-89F0-CB2C-FE5E-FD5580CC410F}"/>
              </a:ext>
            </a:extLst>
          </p:cNvPr>
          <p:cNvSpPr>
            <a:spLocks noGrp="1"/>
          </p:cNvSpPr>
          <p:nvPr>
            <p:ph type="ftr" sz="quarter" idx="11"/>
          </p:nvPr>
        </p:nvSpPr>
        <p:spPr/>
        <p:txBody>
          <a:bodyPr/>
          <a:lstStyle/>
          <a:p>
            <a:r>
              <a:rPr lang="en-GB" dirty="0"/>
              <a:t>© GSMA 2022</a:t>
            </a:r>
          </a:p>
        </p:txBody>
      </p:sp>
      <p:sp>
        <p:nvSpPr>
          <p:cNvPr id="4" name="Slide Number Placeholder 3">
            <a:extLst>
              <a:ext uri="{FF2B5EF4-FFF2-40B4-BE49-F238E27FC236}">
                <a16:creationId xmlns:a16="http://schemas.microsoft.com/office/drawing/2014/main" id="{E8F3E785-D6D8-3A4E-D6F6-3337C30E67E8}"/>
              </a:ext>
            </a:extLst>
          </p:cNvPr>
          <p:cNvSpPr>
            <a:spLocks noGrp="1"/>
          </p:cNvSpPr>
          <p:nvPr>
            <p:ph type="sldNum" sz="quarter" idx="12"/>
          </p:nvPr>
        </p:nvSpPr>
        <p:spPr/>
        <p:txBody>
          <a:bodyPr/>
          <a:lstStyle/>
          <a:p>
            <a:fld id="{B51C77D3-387C-4881-A960-1F7F91E3F80B}" type="slidenum">
              <a:rPr lang="en-GB" smtClean="0"/>
              <a:t>3</a:t>
            </a:fld>
            <a:endParaRPr lang="en-GB" dirty="0"/>
          </a:p>
        </p:txBody>
      </p:sp>
      <p:sp>
        <p:nvSpPr>
          <p:cNvPr id="8" name="Text Placeholder 7">
            <a:extLst>
              <a:ext uri="{FF2B5EF4-FFF2-40B4-BE49-F238E27FC236}">
                <a16:creationId xmlns:a16="http://schemas.microsoft.com/office/drawing/2014/main" id="{B4EBCD28-3401-FC00-C893-39FB630C4527}"/>
              </a:ext>
            </a:extLst>
          </p:cNvPr>
          <p:cNvSpPr>
            <a:spLocks noGrp="1"/>
          </p:cNvSpPr>
          <p:nvPr>
            <p:ph type="body" sz="quarter" idx="14"/>
          </p:nvPr>
        </p:nvSpPr>
        <p:spPr>
          <a:xfrm>
            <a:off x="17672840" y="2582863"/>
            <a:ext cx="5660668" cy="9525000"/>
          </a:xfrm>
        </p:spPr>
        <p:txBody>
          <a:bodyPr anchor="ctr"/>
          <a:lstStyle/>
          <a:p>
            <a:r>
              <a:rPr lang="en-GB" b="0" dirty="0"/>
              <a:t>The 8 MNOs groups collective represent </a:t>
            </a:r>
            <a:r>
              <a:rPr lang="en-GB" b="0"/>
              <a:t>the 11</a:t>
            </a:r>
            <a:r>
              <a:rPr lang="en-GB"/>
              <a:t>% </a:t>
            </a:r>
            <a:r>
              <a:rPr lang="en-GB" dirty="0"/>
              <a:t>of all 5G connections in Q1 2023</a:t>
            </a:r>
            <a:r>
              <a:rPr lang="en-GB" b="0" dirty="0"/>
              <a:t>, according to GSMA Intelligence.</a:t>
            </a:r>
          </a:p>
        </p:txBody>
      </p:sp>
      <p:graphicFrame>
        <p:nvGraphicFramePr>
          <p:cNvPr id="10" name="Chart Placeholder 9">
            <a:extLst>
              <a:ext uri="{FF2B5EF4-FFF2-40B4-BE49-F238E27FC236}">
                <a16:creationId xmlns:a16="http://schemas.microsoft.com/office/drawing/2014/main" id="{9791EBC2-F1E1-3427-4EF2-CCC813EDC34E}"/>
              </a:ext>
            </a:extLst>
          </p:cNvPr>
          <p:cNvGraphicFramePr>
            <a:graphicFrameLocks noGrp="1"/>
          </p:cNvGraphicFramePr>
          <p:nvPr>
            <p:ph type="chart" sz="quarter" idx="13"/>
            <p:extLst>
              <p:ext uri="{D42A27DB-BD31-4B8C-83A1-F6EECF244321}">
                <p14:modId xmlns:p14="http://schemas.microsoft.com/office/powerpoint/2010/main" val="356326988"/>
              </p:ext>
            </p:extLst>
          </p:nvPr>
        </p:nvGraphicFramePr>
        <p:xfrm>
          <a:off x="1629208" y="2715765"/>
          <a:ext cx="16568737" cy="9525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86929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Key consideration for MNOs on R19 and onward</a:t>
            </a:r>
          </a:p>
        </p:txBody>
      </p:sp>
      <p:sp>
        <p:nvSpPr>
          <p:cNvPr id="8" name="Content Placeholder 7"/>
          <p:cNvSpPr>
            <a:spLocks noGrp="1"/>
          </p:cNvSpPr>
          <p:nvPr>
            <p:ph idx="1"/>
          </p:nvPr>
        </p:nvSpPr>
        <p:spPr/>
        <p:txBody>
          <a:bodyPr/>
          <a:lstStyle/>
          <a:p>
            <a:r>
              <a:rPr lang="en-GB" dirty="0"/>
              <a:t>In order to select the important features and set priorities for R19, and onward, MNOs are always considering the following topics as key indicators:</a:t>
            </a:r>
          </a:p>
          <a:p>
            <a:endParaRPr lang="en-GB" dirty="0"/>
          </a:p>
          <a:p>
            <a:pPr marL="571500" indent="-571500">
              <a:buClr>
                <a:srgbClr val="DC002B"/>
              </a:buClr>
              <a:buFont typeface="Arial" panose="020B0604020202020204" pitchFamily="34" charset="0"/>
              <a:buChar char="─"/>
            </a:pPr>
            <a:r>
              <a:rPr lang="en-GB" dirty="0">
                <a:solidFill>
                  <a:schemeClr val="tx1"/>
                </a:solidFill>
              </a:rPr>
              <a:t>Security</a:t>
            </a:r>
          </a:p>
          <a:p>
            <a:pPr marL="571500" indent="-571500">
              <a:buClr>
                <a:srgbClr val="DC002B"/>
              </a:buClr>
              <a:buFont typeface="Arial" panose="020B0604020202020204" pitchFamily="34" charset="0"/>
              <a:buChar char="─"/>
            </a:pPr>
            <a:r>
              <a:rPr lang="en-GB" dirty="0">
                <a:solidFill>
                  <a:schemeClr val="tx1"/>
                </a:solidFill>
              </a:rPr>
              <a:t>Energy </a:t>
            </a:r>
          </a:p>
          <a:p>
            <a:pPr marL="571500" indent="-571500">
              <a:buClr>
                <a:srgbClr val="DC002B"/>
              </a:buClr>
              <a:buFont typeface="Arial" panose="020B0604020202020204" pitchFamily="34" charset="0"/>
              <a:buChar char="─"/>
            </a:pPr>
            <a:r>
              <a:rPr lang="en-GB" dirty="0">
                <a:solidFill>
                  <a:schemeClr val="tx1"/>
                </a:solidFill>
              </a:rPr>
              <a:t>Privacy</a:t>
            </a:r>
          </a:p>
          <a:p>
            <a:pPr marL="571500" indent="-571500">
              <a:buClr>
                <a:srgbClr val="DC002B"/>
              </a:buClr>
              <a:buFont typeface="Arial" panose="020B0604020202020204" pitchFamily="34" charset="0"/>
              <a:buChar char="─"/>
            </a:pPr>
            <a:r>
              <a:rPr lang="en-GB" dirty="0">
                <a:solidFill>
                  <a:schemeClr val="tx1"/>
                </a:solidFill>
              </a:rPr>
              <a:t>Roaming </a:t>
            </a:r>
          </a:p>
          <a:p>
            <a:pPr marL="571500" indent="-571500">
              <a:buClr>
                <a:srgbClr val="DC002B"/>
              </a:buClr>
              <a:buFont typeface="Arial" panose="020B0604020202020204" pitchFamily="34" charset="0"/>
              <a:buChar char="─"/>
            </a:pPr>
            <a:r>
              <a:rPr lang="en-GB" dirty="0">
                <a:solidFill>
                  <a:schemeClr val="tx1"/>
                </a:solidFill>
              </a:rPr>
              <a:t>Complexity </a:t>
            </a:r>
          </a:p>
          <a:p>
            <a:pPr marL="571500" indent="-571500">
              <a:buClr>
                <a:srgbClr val="DC002B"/>
              </a:buClr>
              <a:buFont typeface="Arial" panose="020B0604020202020204" pitchFamily="34" charset="0"/>
              <a:buChar char="─"/>
            </a:pPr>
            <a:r>
              <a:rPr lang="en-GB" dirty="0">
                <a:solidFill>
                  <a:schemeClr val="tx1"/>
                </a:solidFill>
              </a:rPr>
              <a:t>Flexibility</a:t>
            </a:r>
          </a:p>
          <a:p>
            <a:pPr marL="571500" indent="-571500">
              <a:buClr>
                <a:srgbClr val="DC002B"/>
              </a:buClr>
              <a:buFont typeface="Arial" panose="020B0604020202020204" pitchFamily="34" charset="0"/>
              <a:buChar char="─"/>
            </a:pPr>
            <a:r>
              <a:rPr lang="en-GB" dirty="0">
                <a:solidFill>
                  <a:schemeClr val="tx1"/>
                </a:solidFill>
              </a:rPr>
              <a:t>API in support of GSMA Open Gateway</a:t>
            </a:r>
          </a:p>
          <a:p>
            <a:pPr marL="571500" indent="-571500">
              <a:buClr>
                <a:srgbClr val="DC002B"/>
              </a:buClr>
              <a:buFont typeface="Arial" panose="020B0604020202020204" pitchFamily="34" charset="0"/>
              <a:buChar char="─"/>
            </a:pPr>
            <a:r>
              <a:rPr lang="en-GB" dirty="0">
                <a:solidFill>
                  <a:schemeClr val="tx1"/>
                </a:solidFill>
              </a:rPr>
              <a:t>5G Deployment standards enhancements/bug fixes</a:t>
            </a:r>
          </a:p>
          <a:p>
            <a:endParaRPr lang="en-GB" dirty="0"/>
          </a:p>
          <a:p>
            <a:r>
              <a:rPr lang="en-GB" dirty="0"/>
              <a:t> </a:t>
            </a:r>
          </a:p>
        </p:txBody>
      </p:sp>
      <p:sp>
        <p:nvSpPr>
          <p:cNvPr id="3" name="Footer Placeholder 2"/>
          <p:cNvSpPr>
            <a:spLocks noGrp="1"/>
          </p:cNvSpPr>
          <p:nvPr>
            <p:ph type="ftr" sz="quarter" idx="11"/>
          </p:nvPr>
        </p:nvSpPr>
        <p:spPr/>
        <p:txBody>
          <a:bodyPr/>
          <a:lstStyle/>
          <a:p>
            <a:r>
              <a:rPr lang="en-GB"/>
              <a:t>© GSMA 2022</a:t>
            </a:r>
            <a:endParaRPr lang="en-GB" dirty="0"/>
          </a:p>
        </p:txBody>
      </p:sp>
      <p:sp>
        <p:nvSpPr>
          <p:cNvPr id="4" name="Slide Number Placeholder 3"/>
          <p:cNvSpPr>
            <a:spLocks noGrp="1"/>
          </p:cNvSpPr>
          <p:nvPr>
            <p:ph type="sldNum" sz="quarter" idx="12"/>
          </p:nvPr>
        </p:nvSpPr>
        <p:spPr/>
        <p:txBody>
          <a:bodyPr/>
          <a:lstStyle/>
          <a:p>
            <a:fld id="{B51C77D3-387C-4881-A960-1F7F91E3F80B}" type="slidenum">
              <a:rPr lang="en-GB" smtClean="0"/>
              <a:t>4</a:t>
            </a:fld>
            <a:endParaRPr lang="en-GB" dirty="0"/>
          </a:p>
        </p:txBody>
      </p:sp>
    </p:spTree>
    <p:extLst>
      <p:ext uri="{BB962C8B-B14F-4D97-AF65-F5344CB8AC3E}">
        <p14:creationId xmlns:p14="http://schemas.microsoft.com/office/powerpoint/2010/main" val="668572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881063" y="2027129"/>
            <a:ext cx="7124577" cy="8758238"/>
          </a:xfr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457200"/>
            <a:r>
              <a:rPr lang="en-GB" dirty="0"/>
              <a:t>Security</a:t>
            </a:r>
          </a:p>
          <a:p>
            <a:pPr defTabSz="457200"/>
            <a:endParaRPr lang="en-GB" sz="1800" dirty="0"/>
          </a:p>
          <a:p>
            <a:pPr defTabSz="457200"/>
            <a:r>
              <a:rPr lang="en-US" dirty="0">
                <a:solidFill>
                  <a:schemeClr val="tx1"/>
                </a:solidFill>
              </a:rPr>
              <a:t>The 3GPP system is still trusted as secure system to protect users and operators from malicious attacks and fraud. Each new feature and functionality needs to be assessed to comply with existing security standards and shall not deteriorate the overall system security. Rel-19 shall further improve protection of assets, examine potential threats associated with vulnerabilities and enhance system resilience against external attacks.</a:t>
            </a:r>
            <a:endParaRPr lang="en-GB" sz="180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5</a:t>
            </a:fld>
            <a:endParaRPr lang="en-GB" dirty="0"/>
          </a:p>
        </p:txBody>
      </p:sp>
      <p:sp>
        <p:nvSpPr>
          <p:cNvPr id="8" name="Content Placeholder 7"/>
          <p:cNvSpPr>
            <a:spLocks noGrp="1"/>
          </p:cNvSpPr>
          <p:nvPr>
            <p:ph idx="13"/>
          </p:nvPr>
        </p:nvSpPr>
        <p:spPr>
          <a:xfrm>
            <a:off x="8628918" y="2027129"/>
            <a:ext cx="7124577" cy="8758238"/>
          </a:xfrm>
        </p:spPr>
        <p:txBody>
          <a:bodyPr/>
          <a:lstStyle/>
          <a:p>
            <a:r>
              <a:rPr lang="en-GB" dirty="0"/>
              <a:t>Energy</a:t>
            </a:r>
          </a:p>
          <a:p>
            <a:endParaRPr lang="en-GB" dirty="0"/>
          </a:p>
          <a:p>
            <a:r>
              <a:rPr lang="en-GB" dirty="0">
                <a:solidFill>
                  <a:schemeClr val="tx1"/>
                </a:solidFill>
              </a:rPr>
              <a:t>In accordance to SA guidance  (  </a:t>
            </a:r>
            <a:r>
              <a:rPr lang="en-GB" u="sng" dirty="0">
                <a:solidFill>
                  <a:schemeClr val="tx1"/>
                </a:solidFill>
                <a:hlinkClick r:id="rId2"/>
              </a:rPr>
              <a:t>SP-211621</a:t>
            </a:r>
            <a:r>
              <a:rPr lang="en-GB" dirty="0">
                <a:solidFill>
                  <a:schemeClr val="tx1"/>
                </a:solidFill>
              </a:rPr>
              <a:t>) to all TSGs and WGs to consider Energy Efficiency even more as a guiding principle when developing new solutions and evolving the 3GPP systems specification, 5G System wide  and coordinated support of energy efficiency/energy saving in NG-RAN, 5GC (NFs and UPF), NG-RAN, UE and  OAM.</a:t>
            </a:r>
          </a:p>
        </p:txBody>
      </p:sp>
      <p:sp>
        <p:nvSpPr>
          <p:cNvPr id="9" name="Content Placeholder 8"/>
          <p:cNvSpPr>
            <a:spLocks noGrp="1"/>
          </p:cNvSpPr>
          <p:nvPr>
            <p:ph idx="14"/>
          </p:nvPr>
        </p:nvSpPr>
        <p:spPr>
          <a:xfrm>
            <a:off x="16373851" y="2027129"/>
            <a:ext cx="7124577" cy="8758238"/>
          </a:xfrm>
        </p:spPr>
        <p:txBody>
          <a:bodyPr/>
          <a:lstStyle/>
          <a:p>
            <a:r>
              <a:rPr lang="en-GB" dirty="0"/>
              <a:t>Privacy</a:t>
            </a:r>
          </a:p>
          <a:p>
            <a:endParaRPr lang="en-GB" dirty="0"/>
          </a:p>
          <a:p>
            <a:r>
              <a:rPr lang="en-GB" dirty="0">
                <a:solidFill>
                  <a:schemeClr val="tx1"/>
                </a:solidFill>
              </a:rPr>
              <a:t>One of the key role of the MNO is safeguarding the data of their users. Together with security and identity it creates trust which is of primary importance for the end user. Hence it is of primary importance that the 5G system provides security mechanism for protection of a variety of trusted information regarding human as well as machine-users</a:t>
            </a:r>
          </a:p>
        </p:txBody>
      </p:sp>
    </p:spTree>
    <p:extLst>
      <p:ext uri="{BB962C8B-B14F-4D97-AF65-F5344CB8AC3E}">
        <p14:creationId xmlns:p14="http://schemas.microsoft.com/office/powerpoint/2010/main" val="165295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1063" y="2005864"/>
            <a:ext cx="7124577" cy="8758238"/>
          </a:xfrm>
        </p:spPr>
        <p:txBody>
          <a:bodyPr/>
          <a:lstStyle/>
          <a:p>
            <a:r>
              <a:rPr lang="en-GB" dirty="0"/>
              <a:t>Roaming</a:t>
            </a:r>
          </a:p>
          <a:p>
            <a:endParaRPr lang="en-US" dirty="0"/>
          </a:p>
          <a:p>
            <a:r>
              <a:rPr lang="en-US" dirty="0">
                <a:solidFill>
                  <a:srgbClr val="3C3D3D"/>
                </a:solidFill>
              </a:rPr>
              <a:t>One of the vital roles of MNOs is to provide roaming services. 5G roaming has been developed with security by design. However, the roaming ecosystem is complex, with many players, such as MNOs, IPX, RH, RVAS providers. The 5G system should support all entities of the roaming ecosystem while maintaining a high level of security and flexibility but should try to reduce the complexity. </a:t>
            </a:r>
            <a:endParaRPr lang="en-GB" dirty="0">
              <a:solidFill>
                <a:srgbClr val="3C3D3D"/>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6</a:t>
            </a:fld>
            <a:endParaRPr lang="en-GB" dirty="0"/>
          </a:p>
        </p:txBody>
      </p:sp>
      <p:sp>
        <p:nvSpPr>
          <p:cNvPr id="6" name="Content Placeholder 5"/>
          <p:cNvSpPr>
            <a:spLocks noGrp="1"/>
          </p:cNvSpPr>
          <p:nvPr>
            <p:ph idx="13"/>
          </p:nvPr>
        </p:nvSpPr>
        <p:spPr>
          <a:xfrm>
            <a:off x="8628918" y="2005864"/>
            <a:ext cx="7124577" cy="8758238"/>
          </a:xfrm>
        </p:spPr>
        <p:txBody>
          <a:bodyPr/>
          <a:lstStyle/>
          <a:p>
            <a:r>
              <a:rPr lang="en-GB" dirty="0"/>
              <a:t>Complexity</a:t>
            </a:r>
          </a:p>
          <a:p>
            <a:endParaRPr lang="en-GB" dirty="0"/>
          </a:p>
          <a:p>
            <a:r>
              <a:rPr lang="en-GB" dirty="0">
                <a:solidFill>
                  <a:schemeClr val="tx1"/>
                </a:solidFill>
              </a:rPr>
              <a:t>The 5G system should reduce the complexity of planning, configuration and optimization of the whole system. 5G system should allow for easy deployment and management. Flexible network deployment/topology should be possible to address highly diversified service requirements and use cases and also be able to adapt to diversified network configurations.</a:t>
            </a:r>
          </a:p>
        </p:txBody>
      </p:sp>
      <p:sp>
        <p:nvSpPr>
          <p:cNvPr id="7" name="Content Placeholder 6"/>
          <p:cNvSpPr>
            <a:spLocks noGrp="1"/>
          </p:cNvSpPr>
          <p:nvPr>
            <p:ph idx="14"/>
          </p:nvPr>
        </p:nvSpPr>
        <p:spPr>
          <a:xfrm>
            <a:off x="16373851" y="2005864"/>
            <a:ext cx="7124577" cy="8758238"/>
          </a:xfrm>
        </p:spPr>
        <p:txBody>
          <a:bodyPr/>
          <a:lstStyle/>
          <a:p>
            <a:r>
              <a:rPr lang="en-GB" dirty="0"/>
              <a:t>Flexibility</a:t>
            </a:r>
          </a:p>
          <a:p>
            <a:endParaRPr lang="en-GB" dirty="0"/>
          </a:p>
          <a:p>
            <a:r>
              <a:rPr lang="en-US" sz="2800" dirty="0">
                <a:solidFill>
                  <a:schemeClr val="tx1"/>
                </a:solidFill>
              </a:rPr>
              <a:t>5G Advanced should continue to evolve flexible wireless network topologies and deployments to meet wide ranging connectivity demands. From dense concentrations of mobile users, temporary and static traffic patterns, to users/devices in remote locations, the 5G system should be dynamic and integrate a variety of wireless connectivity. As part of deploying flexible network topologies, operators will have an even greater challenge of managing their networks and require advanced solutions to ensure high performance/reliability. It is imperative that 3GPP recognizes that the speed of a release is far less important than the quality of the release. Recent 3GPP work has resulted in non-backwards compatible features, errors, non-deployable features, and verticals that have no market interest. This has degraded the quality of the specifications and slowed down release roll out from both device and infrastructure vendors and should not be allowed to repeat itself. . </a:t>
            </a:r>
            <a:r>
              <a:rPr lang="en-GB" sz="2800" dirty="0"/>
              <a:t> </a:t>
            </a:r>
          </a:p>
        </p:txBody>
      </p:sp>
    </p:spTree>
    <p:extLst>
      <p:ext uri="{BB962C8B-B14F-4D97-AF65-F5344CB8AC3E}">
        <p14:creationId xmlns:p14="http://schemas.microsoft.com/office/powerpoint/2010/main" val="3665453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1063" y="2452435"/>
            <a:ext cx="7124577" cy="8758238"/>
          </a:xfrm>
        </p:spPr>
        <p:txBody>
          <a:bodyPr/>
          <a:lstStyle/>
          <a:p>
            <a:r>
              <a:rPr lang="en-GB" dirty="0"/>
              <a:t>API in support of GSMA Open Gateway</a:t>
            </a:r>
          </a:p>
          <a:p>
            <a:endParaRPr lang="en-GB" dirty="0">
              <a:solidFill>
                <a:schemeClr val="tx1"/>
              </a:solidFill>
            </a:endParaRPr>
          </a:p>
          <a:p>
            <a:r>
              <a:rPr lang="en-GB" dirty="0">
                <a:solidFill>
                  <a:schemeClr val="tx1"/>
                </a:solidFill>
              </a:rPr>
              <a:t>GSMA Open Gateway is a framework of APIs designed to provide universal access to operator networks for developers. Southbound interface of some APIs needs NEF/SCEF. The number of APIs will be increasing, so enhancement of 3GPP features is likely to be required.</a:t>
            </a: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7</a:t>
            </a:fld>
            <a:endParaRPr lang="en-GB" dirty="0"/>
          </a:p>
        </p:txBody>
      </p:sp>
      <p:sp>
        <p:nvSpPr>
          <p:cNvPr id="6" name="Content Placeholder 5"/>
          <p:cNvSpPr>
            <a:spLocks noGrp="1"/>
          </p:cNvSpPr>
          <p:nvPr>
            <p:ph idx="13"/>
          </p:nvPr>
        </p:nvSpPr>
        <p:spPr>
          <a:xfrm>
            <a:off x="8628918" y="2452435"/>
            <a:ext cx="7124577" cy="8758238"/>
          </a:xfrm>
        </p:spPr>
        <p:txBody>
          <a:bodyPr/>
          <a:lstStyle/>
          <a:p>
            <a:r>
              <a:rPr lang="en-GB" dirty="0"/>
              <a:t>General</a:t>
            </a:r>
          </a:p>
          <a:p>
            <a:endParaRPr lang="en-GB" dirty="0"/>
          </a:p>
          <a:p>
            <a:r>
              <a:rPr lang="en-GB" dirty="0">
                <a:solidFill>
                  <a:schemeClr val="tx1"/>
                </a:solidFill>
              </a:rPr>
              <a:t>As a guidance we recommend that features/capabilities developed by 3GPP do not exceed development on 3 releases. They need to have time to get commercially deployed and get feedback on the deployment before continue to evolve in </a:t>
            </a:r>
            <a:r>
              <a:rPr lang="en-GB" dirty="0" err="1">
                <a:solidFill>
                  <a:schemeClr val="tx1"/>
                </a:solidFill>
              </a:rPr>
              <a:t>futher</a:t>
            </a:r>
            <a:r>
              <a:rPr lang="en-GB" dirty="0">
                <a:solidFill>
                  <a:schemeClr val="tx1"/>
                </a:solidFill>
              </a:rPr>
              <a:t> releases</a:t>
            </a:r>
          </a:p>
        </p:txBody>
      </p:sp>
      <p:sp>
        <p:nvSpPr>
          <p:cNvPr id="7" name="Content Placeholder 6"/>
          <p:cNvSpPr>
            <a:spLocks noGrp="1"/>
          </p:cNvSpPr>
          <p:nvPr>
            <p:ph idx="14"/>
          </p:nvPr>
        </p:nvSpPr>
        <p:spPr>
          <a:xfrm>
            <a:off x="16373851" y="2452435"/>
            <a:ext cx="7124577" cy="8758238"/>
          </a:xfrm>
        </p:spPr>
        <p:txBody>
          <a:bodyPr/>
          <a:lstStyle/>
          <a:p>
            <a:endParaRPr lang="en-GB"/>
          </a:p>
        </p:txBody>
      </p:sp>
    </p:spTree>
    <p:extLst>
      <p:ext uri="{BB962C8B-B14F-4D97-AF65-F5344CB8AC3E}">
        <p14:creationId xmlns:p14="http://schemas.microsoft.com/office/powerpoint/2010/main" val="144288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919611"/>
          </a:xfrm>
        </p:spPr>
        <p:txBody>
          <a:bodyPr/>
          <a:lstStyle/>
          <a:p>
            <a:pPr marL="571500" indent="-571500"/>
            <a:r>
              <a:rPr lang="en-GB" sz="7200" dirty="0"/>
              <a:t>5G Deployment standards enhancements/bug fixes</a:t>
            </a: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8</a:t>
            </a:fld>
            <a:endParaRPr lang="en-GB" dirty="0"/>
          </a:p>
        </p:txBody>
      </p:sp>
      <p:pic>
        <p:nvPicPr>
          <p:cNvPr id="8" name="Chart Placeholder 8"/>
          <p:cNvPicPr>
            <a:picLocks noChangeAspect="1"/>
          </p:cNvPicPr>
          <p:nvPr/>
        </p:nvPicPr>
        <p:blipFill>
          <a:blip r:embed="rId2"/>
          <a:stretch>
            <a:fillRect/>
          </a:stretch>
        </p:blipFill>
        <p:spPr>
          <a:xfrm>
            <a:off x="881063" y="2085321"/>
            <a:ext cx="14713527" cy="10677073"/>
          </a:xfrm>
          <a:prstGeom prst="rect">
            <a:avLst/>
          </a:prstGeom>
        </p:spPr>
      </p:pic>
      <p:sp>
        <p:nvSpPr>
          <p:cNvPr id="9" name="Text Placeholder 5"/>
          <p:cNvSpPr txBox="1">
            <a:spLocks/>
          </p:cNvSpPr>
          <p:nvPr/>
        </p:nvSpPr>
        <p:spPr>
          <a:xfrm>
            <a:off x="16355291" y="2085321"/>
            <a:ext cx="7144472" cy="10021839"/>
          </a:xfrm>
          <a:prstGeom prst="rect">
            <a:avLst/>
          </a:prstGeom>
        </p:spPr>
        <p:txBody>
          <a:bodyPr/>
          <a:lstStyle>
            <a:lvl1pPr marL="0" indent="0" algn="l" defTabSz="1828709" rtl="0" eaLnBrk="1" latinLnBrk="0" hangingPunct="1">
              <a:lnSpc>
                <a:spcPct val="83000"/>
              </a:lnSpc>
              <a:spcBef>
                <a:spcPts val="0"/>
              </a:spcBef>
              <a:buFont typeface="Arial" panose="020B0604020202020204" pitchFamily="34" charset="0"/>
              <a:buNone/>
              <a:defRPr sz="4400" b="1" kern="1200" spc="-130" baseline="0">
                <a:solidFill>
                  <a:schemeClr val="tx1"/>
                </a:solidFill>
                <a:latin typeface="+mn-lt"/>
                <a:ea typeface="+mn-ea"/>
                <a:cs typeface="+mn-cs"/>
              </a:defRPr>
            </a:lvl1pPr>
            <a:lvl2pPr marL="0" indent="0" algn="l" defTabSz="1828709" rtl="0" eaLnBrk="1" latinLnBrk="0" hangingPunct="1">
              <a:lnSpc>
                <a:spcPct val="83000"/>
              </a:lnSpc>
              <a:spcBef>
                <a:spcPts val="0"/>
              </a:spcBef>
              <a:buFont typeface="Arial" panose="020B0604020202020204" pitchFamily="34" charset="0"/>
              <a:buNone/>
              <a:defRPr sz="4400" kern="1200" spc="-130" baseline="0">
                <a:solidFill>
                  <a:schemeClr val="tx1"/>
                </a:solidFill>
                <a:latin typeface="+mn-lt"/>
                <a:ea typeface="+mn-ea"/>
                <a:cs typeface="+mn-cs"/>
              </a:defRPr>
            </a:lvl2pPr>
            <a:lvl3pPr marL="0" indent="0" algn="l" defTabSz="1828709" rtl="0" eaLnBrk="1" latinLnBrk="0" hangingPunct="1">
              <a:lnSpc>
                <a:spcPct val="88000"/>
              </a:lnSpc>
              <a:spcBef>
                <a:spcPts val="0"/>
              </a:spcBef>
              <a:spcAft>
                <a:spcPts val="1800"/>
              </a:spcAft>
              <a:buFont typeface="Arial" panose="020B0604020202020204" pitchFamily="34" charset="0"/>
              <a:buNone/>
              <a:defRPr sz="3200" kern="1200" spc="-130" baseline="0">
                <a:solidFill>
                  <a:schemeClr val="tx1"/>
                </a:solidFill>
                <a:latin typeface="+mn-lt"/>
                <a:ea typeface="+mn-ea"/>
                <a:cs typeface="+mn-cs"/>
              </a:defRPr>
            </a:lvl3pPr>
            <a:lvl4pPr marL="648000" indent="-648000" algn="l" defTabSz="1828709" rtl="0" eaLnBrk="1" latinLnBrk="0" hangingPunct="1">
              <a:lnSpc>
                <a:spcPct val="88000"/>
              </a:lnSpc>
              <a:spcBef>
                <a:spcPts val="0"/>
              </a:spcBef>
              <a:spcAft>
                <a:spcPts val="1800"/>
              </a:spcAft>
              <a:buClr>
                <a:schemeClr val="accent4"/>
              </a:buClr>
              <a:buFont typeface="Arial" panose="020B0604020202020204" pitchFamily="34" charset="0"/>
              <a:buChar char="–"/>
              <a:defRPr sz="3200" kern="1200" spc="-130" baseline="0">
                <a:solidFill>
                  <a:schemeClr val="tx1"/>
                </a:solidFill>
                <a:latin typeface="+mn-lt"/>
                <a:ea typeface="+mn-ea"/>
                <a:cs typeface="+mn-cs"/>
              </a:defRPr>
            </a:lvl4pPr>
            <a:lvl5pPr marL="0" indent="0" algn="l" defTabSz="1828709" rtl="0" eaLnBrk="1" latinLnBrk="0" hangingPunct="1">
              <a:lnSpc>
                <a:spcPct val="95000"/>
              </a:lnSpc>
              <a:spcBef>
                <a:spcPts val="0"/>
              </a:spcBef>
              <a:buFont typeface="Arial" panose="020B0604020202020204" pitchFamily="34" charset="0"/>
              <a:buNone/>
              <a:defRPr sz="1800" kern="1200" spc="-30" baseline="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GB" sz="4100" b="0" dirty="0"/>
              <a:t>5G standalone will be essential to delivering the real benefits of the technology. At the end of 2022, there were 237 live 5G networks globally, of which 35 were 5G SA. </a:t>
            </a:r>
          </a:p>
          <a:p>
            <a:endParaRPr lang="en-GB" sz="4100" b="0" dirty="0"/>
          </a:p>
          <a:p>
            <a:r>
              <a:rPr lang="en-GB" sz="4100" b="0" dirty="0"/>
              <a:t>While this represents a small proportion, momentum for 5G SA is building. </a:t>
            </a:r>
            <a:r>
              <a:rPr lang="en-GB" sz="4100" dirty="0"/>
              <a:t>Most operators are in the midst of 5GSA deployments.</a:t>
            </a:r>
            <a:r>
              <a:rPr lang="en-GB" sz="4100" b="0" dirty="0"/>
              <a:t> At a global level, </a:t>
            </a:r>
            <a:r>
              <a:rPr lang="en-GB" sz="4100" dirty="0"/>
              <a:t>the percentage of live 5G networks that are 5G SA or planned to become 5G SA is around 50%</a:t>
            </a:r>
            <a:r>
              <a:rPr lang="en-GB" sz="4100" b="0" dirty="0"/>
              <a:t>. </a:t>
            </a:r>
          </a:p>
          <a:p>
            <a:endParaRPr lang="en-GB" sz="4100" b="0" dirty="0"/>
          </a:p>
          <a:p>
            <a:r>
              <a:rPr lang="en-GB" sz="4100" b="0" dirty="0"/>
              <a:t>Asia Pacific has the highest 5G SA ratio, with more than 75% of live 5G networks already 5G SA or planned to become 5G SA. </a:t>
            </a:r>
          </a:p>
        </p:txBody>
      </p:sp>
    </p:spTree>
    <p:extLst>
      <p:ext uri="{BB962C8B-B14F-4D97-AF65-F5344CB8AC3E}">
        <p14:creationId xmlns:p14="http://schemas.microsoft.com/office/powerpoint/2010/main" val="1682286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064" y="881063"/>
            <a:ext cx="22617364" cy="2043636"/>
          </a:xfrm>
        </p:spPr>
        <p:txBody>
          <a:bodyPr/>
          <a:lstStyle/>
          <a:p>
            <a:r>
              <a:rPr lang="en-GB" dirty="0"/>
              <a:t>5G Deployment standards enhancements/bug fixes</a:t>
            </a:r>
          </a:p>
        </p:txBody>
      </p:sp>
      <p:sp>
        <p:nvSpPr>
          <p:cNvPr id="3" name="Content Placeholder 2"/>
          <p:cNvSpPr>
            <a:spLocks noGrp="1"/>
          </p:cNvSpPr>
          <p:nvPr>
            <p:ph idx="1"/>
          </p:nvPr>
        </p:nvSpPr>
        <p:spPr/>
        <p:txBody>
          <a:bodyPr/>
          <a:lstStyle/>
          <a:p>
            <a:pPr marL="571500" indent="-571500">
              <a:buClr>
                <a:schemeClr val="accent4"/>
              </a:buClr>
              <a:buFont typeface="Arial" panose="020B0604020202020204" pitchFamily="34" charset="0"/>
              <a:buChar char="─"/>
            </a:pPr>
            <a:r>
              <a:rPr lang="en-US" b="0" dirty="0">
                <a:solidFill>
                  <a:schemeClr val="tx1"/>
                </a:solidFill>
              </a:rPr>
              <a:t>These deployments are identifying standards gaps that require immediate attention in 3GPP</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For operators it is essential that 3GPP addresses them as soon as possible</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These issues are deployment related and should not be going through work prioritization process</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Most of these issues that we have been identified so far can be handled either as TEI19 or by small studies</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We request that RAN allocates time for this activity from out of R-19 time units. </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This time should be in addition to regular TEI 19 time unit allocation. </a:t>
            </a:r>
          </a:p>
          <a:p>
            <a:pPr marL="571500" indent="-571500">
              <a:buClr>
                <a:schemeClr val="accent4"/>
              </a:buClr>
              <a:buFont typeface="Arial" panose="020B0604020202020204" pitchFamily="34" charset="0"/>
              <a:buChar char="─"/>
            </a:pPr>
            <a:endParaRPr lang="en-US" b="0" dirty="0">
              <a:solidFill>
                <a:schemeClr val="tx1"/>
              </a:solidFill>
            </a:endParaRPr>
          </a:p>
          <a:p>
            <a:pPr marL="571500" indent="-571500">
              <a:buClr>
                <a:schemeClr val="accent4"/>
              </a:buClr>
              <a:buFont typeface="Arial" panose="020B0604020202020204" pitchFamily="34" charset="0"/>
              <a:buChar char="─"/>
            </a:pPr>
            <a:r>
              <a:rPr lang="en-US" b="0" dirty="0">
                <a:solidFill>
                  <a:schemeClr val="tx1"/>
                </a:solidFill>
              </a:rPr>
              <a:t>It is essential that 3GPP releases are driven by features that generate enough interest amongst the operator community to result in widespread deployment</a:t>
            </a:r>
          </a:p>
          <a:p>
            <a:pPr marL="571500" indent="-571500">
              <a:buClr>
                <a:schemeClr val="accent4"/>
              </a:buClr>
              <a:buFont typeface="Arial" panose="020B0604020202020204" pitchFamily="34" charset="0"/>
              <a:buChar char="─"/>
            </a:pPr>
            <a:endParaRPr lang="en-US" b="0" dirty="0">
              <a:solidFill>
                <a:schemeClr val="tx1"/>
              </a:solidFill>
            </a:endParaRPr>
          </a:p>
          <a:p>
            <a:endParaRPr lang="en-US" dirty="0"/>
          </a:p>
          <a:p>
            <a:pPr marL="571500" indent="-571500">
              <a:buClr>
                <a:schemeClr val="accent4"/>
              </a:buClr>
              <a:buFont typeface="Arial" panose="020B0604020202020204" pitchFamily="34" charset="0"/>
              <a:buChar char="─"/>
            </a:pPr>
            <a:endParaRPr lang="en-GB" b="0" dirty="0">
              <a:solidFill>
                <a:schemeClr val="tx1"/>
              </a:solidFill>
            </a:endParaRPr>
          </a:p>
        </p:txBody>
      </p:sp>
      <p:sp>
        <p:nvSpPr>
          <p:cNvPr id="4" name="Footer Placeholder 3"/>
          <p:cNvSpPr>
            <a:spLocks noGrp="1"/>
          </p:cNvSpPr>
          <p:nvPr>
            <p:ph type="ftr" sz="quarter" idx="11"/>
          </p:nvPr>
        </p:nvSpPr>
        <p:spPr/>
        <p:txBody>
          <a:bodyPr/>
          <a:lstStyle/>
          <a:p>
            <a:r>
              <a:rPr lang="en-GB"/>
              <a:t>© GSMA 2022</a:t>
            </a:r>
            <a:endParaRPr lang="en-GB" dirty="0"/>
          </a:p>
        </p:txBody>
      </p:sp>
      <p:sp>
        <p:nvSpPr>
          <p:cNvPr id="5" name="Slide Number Placeholder 4"/>
          <p:cNvSpPr>
            <a:spLocks noGrp="1"/>
          </p:cNvSpPr>
          <p:nvPr>
            <p:ph type="sldNum" sz="quarter" idx="12"/>
          </p:nvPr>
        </p:nvSpPr>
        <p:spPr/>
        <p:txBody>
          <a:bodyPr/>
          <a:lstStyle/>
          <a:p>
            <a:fld id="{B51C77D3-387C-4881-A960-1F7F91E3F80B}" type="slidenum">
              <a:rPr lang="en-GB" smtClean="0"/>
              <a:t>9</a:t>
            </a:fld>
            <a:endParaRPr lang="en-GB" dirty="0"/>
          </a:p>
        </p:txBody>
      </p:sp>
    </p:spTree>
    <p:extLst>
      <p:ext uri="{BB962C8B-B14F-4D97-AF65-F5344CB8AC3E}">
        <p14:creationId xmlns:p14="http://schemas.microsoft.com/office/powerpoint/2010/main" val="165061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SMA">
  <a:themeElements>
    <a:clrScheme name="GSMA">
      <a:dk1>
        <a:sysClr val="windowText" lastClr="000000"/>
      </a:dk1>
      <a:lt1>
        <a:sysClr val="window" lastClr="FFFFFF"/>
      </a:lt1>
      <a:dk2>
        <a:srgbClr val="878787"/>
      </a:dk2>
      <a:lt2>
        <a:srgbClr val="F0F0F0"/>
      </a:lt2>
      <a:accent1>
        <a:srgbClr val="750A22"/>
      </a:accent1>
      <a:accent2>
        <a:srgbClr val="970725"/>
      </a:accent2>
      <a:accent3>
        <a:srgbClr val="BA0328"/>
      </a:accent3>
      <a:accent4>
        <a:srgbClr val="DC002B"/>
      </a:accent4>
      <a:accent5>
        <a:srgbClr val="CF3944"/>
      </a:accent5>
      <a:accent6>
        <a:srgbClr val="DF4C62"/>
      </a:accent6>
      <a:hlink>
        <a:srgbClr val="000000"/>
      </a:hlink>
      <a:folHlink>
        <a:srgbClr val="878787"/>
      </a:folHlink>
    </a:clrScheme>
    <a:fontScheme name="GSMA">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Times New Roman"/>
      <a:ea typeface="Times New Roman"/>
      <a:cs typeface="Times New Roma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F954FBBABE2E4BB504BBFBFD80A41C" ma:contentTypeVersion="7" ma:contentTypeDescription="Create a new document." ma:contentTypeScope="" ma:versionID="a13dda63000b29d33f80ca662d46c229">
  <xsd:schema xmlns:xsd="http://www.w3.org/2001/XMLSchema" xmlns:xs="http://www.w3.org/2001/XMLSchema" xmlns:p="http://schemas.microsoft.com/office/2006/metadata/properties" xmlns:ns2="21c31fe8-cc48-4e09-ba4b-927d168bd464" xmlns:ns3="c3431049-9850-4277-9078-deb2ec5d9b2c" targetNamespace="http://schemas.microsoft.com/office/2006/metadata/properties" ma:root="true" ma:fieldsID="b581d91981a9df28eac439b5bbd2b3f5" ns2:_="" ns3:_="">
    <xsd:import namespace="21c31fe8-cc48-4e09-ba4b-927d168bd464"/>
    <xsd:import namespace="c3431049-9850-4277-9078-deb2ec5d9b2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c31fe8-cc48-4e09-ba4b-927d168bd4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31049-9850-4277-9078-deb2ec5d9b2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309F605-0FEE-4E12-9D87-BEC97714E89E}">
  <ds:schemaRefs>
    <ds:schemaRef ds:uri="http://schemas.microsoft.com/sharepoint/v3/contenttype/forms"/>
  </ds:schemaRefs>
</ds:datastoreItem>
</file>

<file path=customXml/itemProps2.xml><?xml version="1.0" encoding="utf-8"?>
<ds:datastoreItem xmlns:ds="http://schemas.openxmlformats.org/officeDocument/2006/customXml" ds:itemID="{FFA4A053-C482-4D66-AD44-159320E8FD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c31fe8-cc48-4e09-ba4b-927d168bd464"/>
    <ds:schemaRef ds:uri="c3431049-9850-4277-9078-deb2ec5d9b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1146E1-6583-4CC3-82DF-7B4B79B5D114}">
  <ds:schemaRefs>
    <ds:schemaRef ds:uri="http://schemas.microsoft.com/office/2006/documentManagement/types"/>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 ds:uri="http://purl.org/dc/dcmitype/"/>
    <ds:schemaRef ds:uri="ed36606b-ca35-43ff-9ea7-b6a67108e046"/>
    <ds:schemaRef ds:uri="ff48040d-ca98-4791-8a64-eae4c296a8e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2918</Words>
  <Application>Microsoft Office PowerPoint</Application>
  <PresentationFormat>Custom</PresentationFormat>
  <Paragraphs>295</Paragraphs>
  <Slides>20</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맑은 고딕</vt:lpstr>
      <vt:lpstr>Arial</vt:lpstr>
      <vt:lpstr>Calibri</vt:lpstr>
      <vt:lpstr>Montserrat</vt:lpstr>
      <vt:lpstr>Times New Roman</vt:lpstr>
      <vt:lpstr>Wingdings</vt:lpstr>
      <vt:lpstr>나눔스퀘어</vt:lpstr>
      <vt:lpstr>GSMA</vt:lpstr>
      <vt:lpstr>PowerPoint Presentation</vt:lpstr>
      <vt:lpstr>Introduction</vt:lpstr>
      <vt:lpstr>The perspective of 11% of all 5G connections</vt:lpstr>
      <vt:lpstr>Key consideration for MNOs on R19 and onward</vt:lpstr>
      <vt:lpstr>PowerPoint Presentation</vt:lpstr>
      <vt:lpstr>PowerPoint Presentation</vt:lpstr>
      <vt:lpstr>PowerPoint Presentation</vt:lpstr>
      <vt:lpstr>5G Deployment standards enhancements/bug fixes</vt:lpstr>
      <vt:lpstr>5G Deployment standards enhancements/bug fixes</vt:lpstr>
      <vt:lpstr>5G Deployment standards enhancements/bug fixes</vt:lpstr>
      <vt:lpstr>GSMA OP Rel-19 topics for consideration</vt:lpstr>
      <vt:lpstr>Evolution of Network Energy Savings (eNES)</vt:lpstr>
      <vt:lpstr>TN/NTN integration/interworking </vt:lpstr>
      <vt:lpstr>NR mobility enhancements</vt:lpstr>
      <vt:lpstr>SON/MDT enhancements</vt:lpstr>
      <vt:lpstr>More than 32TRx MIMO</vt:lpstr>
      <vt:lpstr>Sub-band Full Duplex for Random Access Coverage Enhancement</vt:lpstr>
      <vt:lpstr>AI/ML based Automation &amp; Efficiency improvement</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 Roe</dc:creator>
  <cp:lastModifiedBy>Wayne Cutler</cp:lastModifiedBy>
  <cp:revision>146</cp:revision>
  <dcterms:created xsi:type="dcterms:W3CDTF">2022-06-30T20:40:13Z</dcterms:created>
  <dcterms:modified xsi:type="dcterms:W3CDTF">2023-05-31T20:08:47Z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0x01010031F954FBBABE2E4BB504BBFBFD80A41C</vt:lpwstr>
  </property>
  <property fmtid="{D5CDD505-2E9C-101B-9397-08002B2CF9AE}" pid="3" name="MediaServiceImageTags">
    <vt:lpwstr/>
  </property>
</Properties>
</file>