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9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6"/>
    <p:sldMasterId id="2147483841" r:id="rId7"/>
    <p:sldMasterId id="2147483911" r:id="rId8"/>
  </p:sldMasterIdLst>
  <p:notesMasterIdLst>
    <p:notesMasterId r:id="rId15"/>
  </p:notesMasterIdLst>
  <p:sldIdLst>
    <p:sldId id="2147475560" r:id="rId9"/>
    <p:sldId id="2147475577" r:id="rId10"/>
    <p:sldId id="2147475576" r:id="rId11"/>
    <p:sldId id="2147475571" r:id="rId12"/>
    <p:sldId id="2147475575" r:id="rId13"/>
    <p:sldId id="2147473441" r:id="rId1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B00"/>
    <a:srgbClr val="FFFFBE"/>
    <a:srgbClr val="CCCCCC"/>
    <a:srgbClr val="E1E1E1"/>
    <a:srgbClr val="001135"/>
    <a:srgbClr val="001D47"/>
    <a:srgbClr val="0A0908"/>
    <a:srgbClr val="FF8B10"/>
    <a:srgbClr val="666666"/>
    <a:srgbClr val="333333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A02E79-5510-2DAC-FBCD-A4FCA4668839}" v="8" dt="2023-05-31T11:44:06.2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688" autoAdjust="0"/>
    <p:restoredTop sz="95070" autoAdjust="0"/>
  </p:normalViewPr>
  <p:slideViewPr>
    <p:cSldViewPr snapToGrid="0">
      <p:cViewPr varScale="1">
        <p:scale>
          <a:sx n="90" d="100"/>
          <a:sy n="90" d="100"/>
        </p:scale>
        <p:origin x="872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431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8390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1222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466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8895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8889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6002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172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3127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5639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9201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8390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12222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4664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889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88892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60025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17240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3127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5639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92012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1 - End BlueGreen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897789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3 - End BlueGreen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06626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4 - End PurpleBlue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5271785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5 - End Blue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694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Public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6 - End 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266987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8 -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Nokia Public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600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320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7818652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2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1988">
                <a:latin typeface="+mj-lt"/>
              </a:defRPr>
            </a:lvl2pPr>
            <a:lvl3pPr>
              <a:defRPr sz="1988">
                <a:latin typeface="+mj-lt"/>
              </a:defRPr>
            </a:lvl3pPr>
            <a:lvl4pPr>
              <a:defRPr sz="1988">
                <a:latin typeface="+mj-lt"/>
              </a:defRPr>
            </a:lvl4pPr>
            <a:lvl5pPr>
              <a:defRPr sz="1988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Public</a:t>
            </a:r>
            <a:endParaRPr lang="en-US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836EC8E-5F24-405B-AED7-22B300A206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280991"/>
            <a:ext cx="8308800" cy="30935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headline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4022782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76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slideLayout" Target="../slideLayouts/slideLayout87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90" Type="http://schemas.openxmlformats.org/officeDocument/2006/relationships/slideLayout" Target="../slideLayouts/slideLayout90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3.xml"/><Relationship Id="rId6" Type="http://schemas.openxmlformats.org/officeDocument/2006/relationships/image" Target="../media/image22.png"/><Relationship Id="rId5" Type="http://schemas.openxmlformats.org/officeDocument/2006/relationships/image" Target="../media/image21.emf"/><Relationship Id="rId4" Type="http://schemas.openxmlformats.org/officeDocument/2006/relationships/oleObject" Target="../embeddings/oleObject1.bin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  <p:sldLayoutId id="2147484012" r:id="rId12"/>
    <p:sldLayoutId id="2147484013" r:id="rId13"/>
    <p:sldLayoutId id="2147484014" r:id="rId14"/>
    <p:sldLayoutId id="2147484015" r:id="rId15"/>
    <p:sldLayoutId id="2147484016" r:id="rId16"/>
    <p:sldLayoutId id="2147484017" r:id="rId17"/>
    <p:sldLayoutId id="2147484018" r:id="rId18"/>
    <p:sldLayoutId id="2147484019" r:id="rId19"/>
    <p:sldLayoutId id="2147484020" r:id="rId20"/>
    <p:sldLayoutId id="2147484021" r:id="rId21"/>
    <p:sldLayoutId id="2147484022" r:id="rId22"/>
    <p:sldLayoutId id="2147484023" r:id="rId23"/>
    <p:sldLayoutId id="2147484024" r:id="rId24"/>
    <p:sldLayoutId id="2147484025" r:id="rId25"/>
    <p:sldLayoutId id="2147483963" r:id="rId26"/>
    <p:sldLayoutId id="2147483923" r:id="rId27"/>
    <p:sldLayoutId id="2147483946" r:id="rId28"/>
    <p:sldLayoutId id="2147484026" r:id="rId29"/>
    <p:sldLayoutId id="2147484027" r:id="rId30"/>
    <p:sldLayoutId id="2147484028" r:id="rId31"/>
    <p:sldLayoutId id="2147483950" r:id="rId32"/>
    <p:sldLayoutId id="2147484029" r:id="rId33"/>
    <p:sldLayoutId id="2147484030" r:id="rId34"/>
    <p:sldLayoutId id="2147484031" r:id="rId35"/>
    <p:sldLayoutId id="2147484032" r:id="rId36"/>
    <p:sldLayoutId id="2147484033" r:id="rId37"/>
    <p:sldLayoutId id="2147484034" r:id="rId38"/>
    <p:sldLayoutId id="2147484035" r:id="rId39"/>
    <p:sldLayoutId id="2147484036" r:id="rId40"/>
    <p:sldLayoutId id="2147484037" r:id="rId41"/>
    <p:sldLayoutId id="2147484038" r:id="rId42"/>
    <p:sldLayoutId id="2147484039" r:id="rId43"/>
    <p:sldLayoutId id="2147483663" r:id="rId44"/>
    <p:sldLayoutId id="2147483726" r:id="rId45"/>
    <p:sldLayoutId id="2147483776" r:id="rId46"/>
    <p:sldLayoutId id="2147483778" r:id="rId47"/>
    <p:sldLayoutId id="2147483779" r:id="rId48"/>
    <p:sldLayoutId id="2147483780" r:id="rId49"/>
    <p:sldLayoutId id="2147483781" r:id="rId50"/>
    <p:sldLayoutId id="2147483777" r:id="rId51"/>
    <p:sldLayoutId id="2147483796" r:id="rId52"/>
    <p:sldLayoutId id="2147483763" r:id="rId53"/>
    <p:sldLayoutId id="2147483794" r:id="rId54"/>
    <p:sldLayoutId id="2147483775" r:id="rId55"/>
    <p:sldLayoutId id="2147483795" r:id="rId56"/>
    <p:sldLayoutId id="2147483816" r:id="rId57"/>
    <p:sldLayoutId id="2147483817" r:id="rId58"/>
    <p:sldLayoutId id="2147483818" r:id="rId59"/>
    <p:sldLayoutId id="2147483819" r:id="rId60"/>
    <p:sldLayoutId id="2147483820" r:id="rId61"/>
    <p:sldLayoutId id="2147483821" r:id="rId62"/>
    <p:sldLayoutId id="2147483822" r:id="rId63"/>
    <p:sldLayoutId id="2147483823" r:id="rId64"/>
    <p:sldLayoutId id="2147483824" r:id="rId65"/>
    <p:sldLayoutId id="2147483753" r:id="rId66"/>
    <p:sldLayoutId id="2147483757" r:id="rId67"/>
    <p:sldLayoutId id="2147483758" r:id="rId68"/>
    <p:sldLayoutId id="2147483815" r:id="rId69"/>
    <p:sldLayoutId id="2147483760" r:id="rId70"/>
    <p:sldLayoutId id="2147483761" r:id="rId71"/>
    <p:sldLayoutId id="2147483762" r:id="rId72"/>
    <p:sldLayoutId id="2147483774" r:id="rId73"/>
    <p:sldLayoutId id="2147483755" r:id="rId74"/>
    <p:sldLayoutId id="2147483756" r:id="rId75"/>
    <p:sldLayoutId id="2147483793" r:id="rId76"/>
    <p:sldLayoutId id="2147483814" r:id="rId77"/>
    <p:sldLayoutId id="2147483751" r:id="rId78"/>
    <p:sldLayoutId id="2147483746" r:id="rId79"/>
    <p:sldLayoutId id="2147483791" r:id="rId80"/>
    <p:sldLayoutId id="2147483749" r:id="rId81"/>
    <p:sldLayoutId id="2147483747" r:id="rId82"/>
    <p:sldLayoutId id="2147483748" r:id="rId83"/>
    <p:sldLayoutId id="2147483750" r:id="rId84"/>
    <p:sldLayoutId id="2147483772" r:id="rId85"/>
    <p:sldLayoutId id="2147483677" r:id="rId86"/>
    <p:sldLayoutId id="2147483792" r:id="rId87"/>
    <p:sldLayoutId id="2147483833" r:id="rId88"/>
    <p:sldLayoutId id="2147483769" r:id="rId89"/>
    <p:sldLayoutId id="2147483773" r:id="rId90"/>
    <p:sldLayoutId id="2147483771" r:id="rId91"/>
    <p:sldLayoutId id="2147483679" r:id="rId92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28751686-9367-4189-91D9-91E4C614B60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7" imgH="277" progId="TCLayout.ActiveDocument.1">
                  <p:embed/>
                </p:oleObj>
              </mc:Choice>
              <mc:Fallback>
                <p:oleObj name="think-cell Slide" r:id="rId4" imgW="277" imgH="277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28751686-9367-4189-91D9-91E4C614B6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/>
              <a:t>Nokia Public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259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 userDrawn="1"/>
        </p:nvSpPr>
        <p:spPr>
          <a:xfrm>
            <a:off x="755777" y="4816698"/>
            <a:ext cx="797771" cy="122341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3" y="4816860"/>
            <a:ext cx="252000" cy="122341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795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994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3999" y="4816800"/>
            <a:ext cx="2628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Public</a:t>
            </a:r>
            <a:endParaRPr lang="en-US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75E626D8-2123-46C2-96D3-42E300B759F1}"/>
              </a:ext>
            </a:extLst>
          </p:cNvPr>
          <p:cNvGrpSpPr/>
          <p:nvPr userDrawn="1"/>
        </p:nvGrpSpPr>
        <p:grpSpPr>
          <a:xfrm>
            <a:off x="-179387" y="-147638"/>
            <a:ext cx="9503900" cy="5464226"/>
            <a:chOff x="-179388" y="-147638"/>
            <a:chExt cx="9503900" cy="5464226"/>
          </a:xfrm>
        </p:grpSpPr>
        <p:sp>
          <p:nvSpPr>
            <p:cNvPr id="10" name="Line 9">
              <a:extLst>
                <a:ext uri="{FF2B5EF4-FFF2-40B4-BE49-F238E27FC236}">
                  <a16:creationId xmlns:a16="http://schemas.microsoft.com/office/drawing/2014/main" id="{63EF7259-2A6E-47F4-9715-664693E20E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11" name="Line 12">
              <a:extLst>
                <a:ext uri="{FF2B5EF4-FFF2-40B4-BE49-F238E27FC236}">
                  <a16:creationId xmlns:a16="http://schemas.microsoft.com/office/drawing/2014/main" id="{1D8E364D-F5BC-4555-8591-0635AE39BF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2" name="Line 9">
              <a:extLst>
                <a:ext uri="{FF2B5EF4-FFF2-40B4-BE49-F238E27FC236}">
                  <a16:creationId xmlns:a16="http://schemas.microsoft.com/office/drawing/2014/main" id="{9F6CEECC-3E35-46E0-9E65-FCA64664C5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3" name="Line 10">
              <a:extLst>
                <a:ext uri="{FF2B5EF4-FFF2-40B4-BE49-F238E27FC236}">
                  <a16:creationId xmlns:a16="http://schemas.microsoft.com/office/drawing/2014/main" id="{14A357EE-267E-40D6-A629-729DDE1F9F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179388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4" name="Line 12">
              <a:extLst>
                <a:ext uri="{FF2B5EF4-FFF2-40B4-BE49-F238E27FC236}">
                  <a16:creationId xmlns:a16="http://schemas.microsoft.com/office/drawing/2014/main" id="{172C827D-FAC4-489A-AC92-BC41F30998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B5DD1171-DDCD-4F11-8236-99EDDF20F9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79388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6" name="Line 14">
              <a:extLst>
                <a:ext uri="{FF2B5EF4-FFF2-40B4-BE49-F238E27FC236}">
                  <a16:creationId xmlns:a16="http://schemas.microsoft.com/office/drawing/2014/main" id="{5CB81B44-1D25-419B-9E45-B2FE2FE467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79388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7" name="Line 15">
              <a:extLst>
                <a:ext uri="{FF2B5EF4-FFF2-40B4-BE49-F238E27FC236}">
                  <a16:creationId xmlns:a16="http://schemas.microsoft.com/office/drawing/2014/main" id="{77B8D310-F8E6-458A-9601-8C2B24808E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7513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8" name="Line 17">
              <a:extLst>
                <a:ext uri="{FF2B5EF4-FFF2-40B4-BE49-F238E27FC236}">
                  <a16:creationId xmlns:a16="http://schemas.microsoft.com/office/drawing/2014/main" id="{2F9E619D-1FFF-47B7-A2E4-25A7A6E16D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56638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0" name="Line 9">
              <a:extLst>
                <a:ext uri="{FF2B5EF4-FFF2-40B4-BE49-F238E27FC236}">
                  <a16:creationId xmlns:a16="http://schemas.microsoft.com/office/drawing/2014/main" id="{63CFE0CF-842C-4156-96A9-1955A42F36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22" name="Line 12">
              <a:extLst>
                <a:ext uri="{FF2B5EF4-FFF2-40B4-BE49-F238E27FC236}">
                  <a16:creationId xmlns:a16="http://schemas.microsoft.com/office/drawing/2014/main" id="{09A43713-E8A6-4848-ABAC-E686CBEF90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4" name="Line 9">
              <a:extLst>
                <a:ext uri="{FF2B5EF4-FFF2-40B4-BE49-F238E27FC236}">
                  <a16:creationId xmlns:a16="http://schemas.microsoft.com/office/drawing/2014/main" id="{A23F96BE-AB65-49CE-B033-4C2B704D54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5" name="Line 10">
              <a:extLst>
                <a:ext uri="{FF2B5EF4-FFF2-40B4-BE49-F238E27FC236}">
                  <a16:creationId xmlns:a16="http://schemas.microsoft.com/office/drawing/2014/main" id="{49456F82-7FAD-4DA8-B4C4-BE676C6819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9180512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6" name="Line 12">
              <a:extLst>
                <a:ext uri="{FF2B5EF4-FFF2-40B4-BE49-F238E27FC236}">
                  <a16:creationId xmlns:a16="http://schemas.microsoft.com/office/drawing/2014/main" id="{BEBED2BB-2938-410A-BCEA-9C530C4696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7" name="Line 13">
              <a:extLst>
                <a:ext uri="{FF2B5EF4-FFF2-40B4-BE49-F238E27FC236}">
                  <a16:creationId xmlns:a16="http://schemas.microsoft.com/office/drawing/2014/main" id="{B29057E5-40CF-4341-9ED6-795E8FCBED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 flipV="1">
              <a:off x="9180512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8" name="Line 14">
              <a:extLst>
                <a:ext uri="{FF2B5EF4-FFF2-40B4-BE49-F238E27FC236}">
                  <a16:creationId xmlns:a16="http://schemas.microsoft.com/office/drawing/2014/main" id="{9EAABA67-27A4-40A1-963F-298DCD2EAB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80512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9" name="Line 15">
              <a:extLst>
                <a:ext uri="{FF2B5EF4-FFF2-40B4-BE49-F238E27FC236}">
                  <a16:creationId xmlns:a16="http://schemas.microsoft.com/office/drawing/2014/main" id="{365D9848-FC41-4F8E-AE01-181684EE17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17513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30" name="Line 17">
              <a:extLst>
                <a:ext uri="{FF2B5EF4-FFF2-40B4-BE49-F238E27FC236}">
                  <a16:creationId xmlns:a16="http://schemas.microsoft.com/office/drawing/2014/main" id="{ECD0CD1B-0DE4-4BA2-9715-10D5F6FB15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56638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</p:grp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C9F7C012-EBCF-4BA4-9A27-93B7A3350C6A}"/>
              </a:ext>
            </a:extLst>
          </p:cNvPr>
          <p:cNvSpPr>
            <a:spLocks noChangeAspect="1"/>
          </p:cNvSpPr>
          <p:nvPr userDrawn="1"/>
        </p:nvSpPr>
        <p:spPr>
          <a:xfrm>
            <a:off x="8035126" y="4805996"/>
            <a:ext cx="690457" cy="112293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en-US" sz="1800">
              <a:latin typeface="+mn-lt"/>
            </a:endParaRPr>
          </a:p>
        </p:txBody>
      </p:sp>
      <p:sp>
        <p:nvSpPr>
          <p:cNvPr id="34" name="Title Placeholder 1">
            <a:extLst>
              <a:ext uri="{FF2B5EF4-FFF2-40B4-BE49-F238E27FC236}">
                <a16:creationId xmlns:a16="http://schemas.microsoft.com/office/drawing/2014/main" id="{4F82A268-B90C-4847-B1A7-4E340190348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17600" y="280991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56972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</p:sldLayoutIdLst>
  <p:transition spd="slow">
    <p:fade/>
  </p:transition>
  <p:hf sldNum="0" hdr="0" ftr="0" dt="0"/>
  <p:txStyles>
    <p:titleStyle>
      <a:lvl1pPr algn="l" defTabSz="908685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757" indent="-340757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80" kern="1200">
          <a:solidFill>
            <a:schemeClr val="tx1"/>
          </a:solidFill>
          <a:latin typeface="+mn-lt"/>
          <a:ea typeface="+mn-ea"/>
          <a:cs typeface="+mn-cs"/>
        </a:defRPr>
      </a:lvl1pPr>
      <a:lvl2pPr marL="738308" indent="-283964" algn="l" defTabSz="90868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83" kern="1200">
          <a:solidFill>
            <a:schemeClr val="tx1"/>
          </a:solidFill>
          <a:latin typeface="+mn-lt"/>
          <a:ea typeface="+mn-ea"/>
          <a:cs typeface="+mn-cs"/>
        </a:defRPr>
      </a:lvl2pPr>
      <a:lvl3pPr marL="1135856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85" kern="1200">
          <a:solidFill>
            <a:schemeClr val="tx1"/>
          </a:solidFill>
          <a:latin typeface="+mn-lt"/>
          <a:ea typeface="+mn-ea"/>
          <a:cs typeface="+mn-cs"/>
        </a:defRPr>
      </a:lvl3pPr>
      <a:lvl4pPr marL="1590200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88" kern="1200">
          <a:solidFill>
            <a:schemeClr val="tx1"/>
          </a:solidFill>
          <a:latin typeface="+mn-lt"/>
          <a:ea typeface="+mn-ea"/>
          <a:cs typeface="+mn-cs"/>
        </a:defRPr>
      </a:lvl4pPr>
      <a:lvl5pPr marL="2044542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»"/>
        <a:defRPr sz="1988" kern="1200">
          <a:solidFill>
            <a:schemeClr val="tx1"/>
          </a:solidFill>
          <a:latin typeface="+mn-lt"/>
          <a:ea typeface="+mn-ea"/>
          <a:cs typeface="+mn-cs"/>
        </a:defRPr>
      </a:lvl5pPr>
      <a:lvl6pPr marL="2498885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6pPr>
      <a:lvl7pPr marL="2953227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7pPr>
      <a:lvl8pPr marL="3407570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8pPr>
      <a:lvl9pPr marL="3861914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1pPr>
      <a:lvl2pPr marL="454343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2pPr>
      <a:lvl3pPr marL="908685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3pPr>
      <a:lvl4pPr marL="1363028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4pPr>
      <a:lvl5pPr marL="1817371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5pPr>
      <a:lvl6pPr marL="2271713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6pPr>
      <a:lvl7pPr marL="2726056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7pPr>
      <a:lvl8pPr marL="3180400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8pPr>
      <a:lvl9pPr marL="3634742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2F4584-A238-F682-7968-31DB5964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0" y="1086033"/>
            <a:ext cx="4626183" cy="1631041"/>
          </a:xfrm>
        </p:spPr>
        <p:txBody>
          <a:bodyPr vert="horz" lIns="0" tIns="0" rIns="0" bIns="0">
            <a:noAutofit/>
          </a:bodyPr>
          <a:lstStyle/>
          <a:p>
            <a:r>
              <a:rPr lang="en-US" dirty="0"/>
              <a:t>SON/MDT enhancements</a:t>
            </a:r>
            <a:br>
              <a:rPr lang="en-US" dirty="0"/>
            </a:br>
            <a:r>
              <a:rPr lang="en-US" dirty="0"/>
              <a:t>in Rel-19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ACDEDB-24E6-2B78-F7E7-515259ADC0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530" y="3324448"/>
            <a:ext cx="3909884" cy="1056422"/>
          </a:xfrm>
        </p:spPr>
        <p:txBody>
          <a:bodyPr lIns="0" tIns="0" rIns="0" bIns="0" anchor="t">
            <a:noAutofit/>
          </a:bodyPr>
          <a:lstStyle/>
          <a:p>
            <a:r>
              <a:rPr lang="en-US" dirty="0"/>
              <a:t>Taipei, June 15-16, 2023</a:t>
            </a:r>
          </a:p>
          <a:p>
            <a:r>
              <a:rPr lang="en-US" dirty="0"/>
              <a:t>Agenda Item: 5</a:t>
            </a:r>
          </a:p>
          <a:p>
            <a:r>
              <a:rPr lang="it-IT" dirty="0">
                <a:solidFill>
                  <a:schemeClr val="bg1"/>
                </a:solidFill>
              </a:rPr>
              <a:t>Source: Nokia, Nokia Shanghai Bell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2DE5E08-98E7-9E7E-D44A-7CBAE9F6AF18}"/>
              </a:ext>
            </a:extLst>
          </p:cNvPr>
          <p:cNvSpPr txBox="1">
            <a:spLocks/>
          </p:cNvSpPr>
          <p:nvPr/>
        </p:nvSpPr>
        <p:spPr>
          <a:xfrm>
            <a:off x="417529" y="162545"/>
            <a:ext cx="5359494" cy="64680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RWS-230024		3GPP TSG RAN Rel-19 workshop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385758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C1F607-0265-13DD-2623-726074E984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SON/MDT enhancements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76B9E5-75A1-C1CA-29C8-07FE2A9DFD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Motivation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CD2612-E503-22E0-D492-A38EE42C39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83486"/>
            <a:ext cx="3864039" cy="3095494"/>
          </a:xfrm>
        </p:spPr>
        <p:txBody>
          <a:bodyPr lIns="0" tIns="0" rIns="0" bIns="0" anchor="t"/>
          <a:lstStyle/>
          <a:p>
            <a:pPr marL="179705" indent="-179705"/>
            <a:r>
              <a:rPr lang="en-GB" sz="1400" dirty="0"/>
              <a:t>SON/MDT mechanisms are key for autonomous network performance optimization </a:t>
            </a:r>
          </a:p>
          <a:p>
            <a:pPr marL="179705" indent="-179705"/>
            <a:endParaRPr lang="en-GB" sz="1400" dirty="0"/>
          </a:p>
          <a:p>
            <a:pPr marL="179705" indent="-179705"/>
            <a:r>
              <a:rPr lang="en-GB" sz="1400" dirty="0"/>
              <a:t>Further enhancements  of the SON/MDT framework are needed with each new 3GPP release and the new features they bring</a:t>
            </a:r>
          </a:p>
          <a:p>
            <a:pPr marL="179705" indent="-179705"/>
            <a:endParaRPr lang="en-GB" sz="1400" dirty="0"/>
          </a:p>
          <a:p>
            <a:pPr marL="179705" indent="-179705"/>
            <a:r>
              <a:rPr lang="en-GB" sz="1400" dirty="0"/>
              <a:t>Potential candidates for Rel-19 include:</a:t>
            </a:r>
          </a:p>
          <a:p>
            <a:pPr marL="359410" lvl="1" indent="-179705">
              <a:buFont typeface="Courier New" panose="020B0604020202020204" pitchFamily="34" charset="0"/>
              <a:buChar char="o"/>
            </a:pPr>
            <a:r>
              <a:rPr lang="en-US" dirty="0"/>
              <a:t>MRO for new mobility mechanisms</a:t>
            </a:r>
          </a:p>
          <a:p>
            <a:pPr marL="359410" lvl="1" indent="-179705">
              <a:buFont typeface="Courier New" panose="020B0604020202020204" pitchFamily="34" charset="0"/>
              <a:buChar char="o"/>
            </a:pPr>
            <a:r>
              <a:rPr lang="en-US" dirty="0"/>
              <a:t>Cross feature MRO enhancements</a:t>
            </a:r>
          </a:p>
          <a:p>
            <a:pPr marL="359410" lvl="1" indent="-179705">
              <a:buFont typeface="Courier New" panose="020B0604020202020204" pitchFamily="34" charset="0"/>
              <a:buChar char="o"/>
            </a:pPr>
            <a:r>
              <a:rPr lang="en-US" dirty="0"/>
              <a:t>Leftover topics from Rel-18</a:t>
            </a:r>
          </a:p>
          <a:p>
            <a:pPr marL="359410" lvl="1" indent="-179705"/>
            <a:endParaRPr lang="en-US" sz="1400" dirty="0"/>
          </a:p>
          <a:p>
            <a:pPr marL="359410" lvl="1" indent="-179705"/>
            <a:endParaRPr lang="en-GB" sz="1400" dirty="0"/>
          </a:p>
          <a:p>
            <a:pPr marL="179705" indent="-179705"/>
            <a:endParaRPr lang="en-GB" dirty="0"/>
          </a:p>
        </p:txBody>
      </p:sp>
      <p:pic>
        <p:nvPicPr>
          <p:cNvPr id="6" name="Picture 6" descr="Diagram&#10;&#10;Description automatically generated">
            <a:extLst>
              <a:ext uri="{FF2B5EF4-FFF2-40B4-BE49-F238E27FC236}">
                <a16:creationId xmlns:a16="http://schemas.microsoft.com/office/drawing/2014/main" id="{53C9C8D9-9CE2-A1B1-C244-CDCA2FC3C6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8278" y="1105174"/>
            <a:ext cx="3651336" cy="315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665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C1F607-0265-13DD-2623-726074E984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SON/MDT enhancements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76B9E5-75A1-C1CA-29C8-07FE2A9DFD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0" tIns="0" rIns="0" bIns="0" anchor="t"/>
          <a:lstStyle/>
          <a:p>
            <a:r>
              <a:rPr lang="en-US" dirty="0">
                <a:latin typeface="Nokia Pure Headline Light"/>
              </a:rPr>
              <a:t>MRO for new mobility mechanisms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CD2612-E503-22E0-D492-A38EE42C39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lIns="0" tIns="0" rIns="0" bIns="0" anchor="t"/>
          <a:lstStyle/>
          <a:p>
            <a:pPr marL="179705" indent="-179705"/>
            <a:r>
              <a:rPr lang="en-GB" sz="1400" dirty="0"/>
              <a:t>Rel-18 is introducing a series of new mobility mechanisms</a:t>
            </a:r>
          </a:p>
          <a:p>
            <a:pPr marL="539750" lvl="2" indent="-179705">
              <a:buFont typeface="Courier New" panose="020B0604020202020204" pitchFamily="34" charset="0"/>
              <a:buChar char="o"/>
            </a:pPr>
            <a:r>
              <a:rPr lang="en-US" sz="1400" dirty="0"/>
              <a:t>L1/L2 Triggered Mobility (LTM)</a:t>
            </a:r>
            <a:endParaRPr lang="en-GB" sz="1400" dirty="0"/>
          </a:p>
          <a:p>
            <a:pPr marL="539750" lvl="2" indent="-179705">
              <a:buFont typeface="Courier New" panose="020B0604020202020204" pitchFamily="34" charset="0"/>
              <a:buChar char="o"/>
            </a:pPr>
            <a:r>
              <a:rPr lang="en-US" sz="1400" dirty="0"/>
              <a:t>CHO + MR-DC</a:t>
            </a:r>
            <a:endParaRPr lang="en-GB" sz="1400" dirty="0"/>
          </a:p>
          <a:p>
            <a:pPr marL="539750" lvl="2" indent="-179705">
              <a:buFont typeface="Courier New" panose="020B0604020202020204" pitchFamily="34" charset="0"/>
              <a:buChar char="o"/>
            </a:pPr>
            <a:r>
              <a:rPr lang="en-US" sz="1400" dirty="0"/>
              <a:t>selective activation of SCG</a:t>
            </a:r>
          </a:p>
          <a:p>
            <a:pPr marL="360045" lvl="2" indent="0">
              <a:buNone/>
            </a:pPr>
            <a:endParaRPr lang="en-US" sz="1400" dirty="0"/>
          </a:p>
          <a:p>
            <a:pPr marL="179705" indent="-179705"/>
            <a:r>
              <a:rPr lang="en-US" sz="1400" dirty="0"/>
              <a:t>In order to achieve optimal network performance in terms of user throughput, latency and network resource utilization, the existing MRO framework needs updates:</a:t>
            </a:r>
          </a:p>
          <a:p>
            <a:pPr marL="539750" lvl="2" indent="-179705">
              <a:buFont typeface="Courier New" panose="020B0604020202020204" pitchFamily="34" charset="0"/>
              <a:buChar char="o"/>
            </a:pPr>
            <a:r>
              <a:rPr lang="en-US" sz="1400" dirty="0"/>
              <a:t>New failure and near-failure scenarios description</a:t>
            </a:r>
          </a:p>
          <a:p>
            <a:pPr marL="539750" lvl="2" indent="-179705">
              <a:buFont typeface="Courier New" panose="020B0604020202020204" pitchFamily="34" charset="0"/>
              <a:buChar char="o"/>
            </a:pPr>
            <a:r>
              <a:rPr lang="en-US" sz="1400" dirty="0"/>
              <a:t>New information to be collected from the UE and network side</a:t>
            </a:r>
          </a:p>
          <a:p>
            <a:pPr marL="539750" lvl="2" indent="-179705">
              <a:buFont typeface="Courier New" panose="020B0604020202020204" pitchFamily="34" charset="0"/>
              <a:buChar char="o"/>
            </a:pPr>
            <a:r>
              <a:rPr lang="en-US" sz="1400" dirty="0"/>
              <a:t>New KPIs and root cause analysis methods</a:t>
            </a:r>
          </a:p>
          <a:p>
            <a:pPr marL="360045" lvl="2" indent="0">
              <a:buNone/>
            </a:pPr>
            <a:endParaRPr lang="en-US" sz="1400" dirty="0"/>
          </a:p>
          <a:p>
            <a:pPr marL="359410" lvl="1" indent="-179705">
              <a:buFont typeface="Courier New" panose="020B0604020202020204" pitchFamily="34" charset="0"/>
              <a:buChar char="o"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9106873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C1F607-0265-13DD-2623-726074E984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SON/MDT enhancements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76B9E5-75A1-C1CA-29C8-07FE2A9DFD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Cross feature MRO enhancements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CD2612-E503-22E0-D492-A38EE42C39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lIns="0" tIns="0" rIns="0" bIns="0" anchor="t"/>
          <a:lstStyle/>
          <a:p>
            <a:pPr marL="179705" indent="-179705"/>
            <a:r>
              <a:rPr lang="en-GB" sz="1400" dirty="0"/>
              <a:t>With every new 3GPP release,  more and more features can be configured to each UE</a:t>
            </a:r>
            <a:endParaRPr lang="en-US"/>
          </a:p>
          <a:p>
            <a:pPr marL="179705" indent="-179705"/>
            <a:r>
              <a:rPr lang="en-GB" sz="1400" dirty="0"/>
              <a:t>When some of these features are activated, they may inadvertently introduce new failures</a:t>
            </a:r>
          </a:p>
          <a:p>
            <a:pPr marL="359410" lvl="1" indent="-179705">
              <a:buFont typeface="Courier New" panose="020B0604020202020204" pitchFamily="34" charset="0"/>
              <a:buChar char="o"/>
            </a:pPr>
            <a:r>
              <a:rPr lang="en-GB" sz="1400"/>
              <a:t>Examples includes MPE (Maximum Permissible Exposure), Multi-panel UE, slicing and energy saving</a:t>
            </a:r>
          </a:p>
          <a:p>
            <a:pPr marL="179705" indent="-179705"/>
            <a:r>
              <a:rPr lang="en-GB" sz="1400" dirty="0"/>
              <a:t>MRO mechanisms need to be adapted so that the correct source of these failures can be identified  (mobility or different active feature) </a:t>
            </a:r>
          </a:p>
        </p:txBody>
      </p:sp>
    </p:spTree>
    <p:extLst>
      <p:ext uri="{BB962C8B-B14F-4D97-AF65-F5344CB8AC3E}">
        <p14:creationId xmlns:p14="http://schemas.microsoft.com/office/powerpoint/2010/main" val="1645526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C1F607-0265-13DD-2623-726074E984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SON/MDT enhancements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76B9E5-75A1-C1CA-29C8-07FE2A9DFD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0" tIns="0" rIns="0" bIns="0" anchor="t"/>
          <a:lstStyle/>
          <a:p>
            <a:r>
              <a:rPr lang="en-US" dirty="0">
                <a:latin typeface="Nokia Pure Headline Light"/>
              </a:rPr>
              <a:t>Leftover topics from Release 18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CD2612-E503-22E0-D492-A38EE42C39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lIns="0" tIns="0" rIns="0" bIns="0" anchor="t"/>
          <a:lstStyle/>
          <a:p>
            <a:pPr marL="179705" indent="-179705"/>
            <a:r>
              <a:rPr lang="en-GB" sz="1400" dirty="0"/>
              <a:t>Topics initially included in the Rel-18 WID but not finished due to lack of time (TBD at end </a:t>
            </a:r>
            <a:r>
              <a:rPr lang="en-GB" sz="1400"/>
              <a:t>of release)</a:t>
            </a:r>
            <a:endParaRPr lang="en-GB" sz="1400" dirty="0"/>
          </a:p>
          <a:p>
            <a:pPr marL="359410" lvl="1" indent="-179705">
              <a:buFont typeface="Courier New" panose="020B0604020202020204" pitchFamily="34" charset="0"/>
              <a:buChar char="o"/>
            </a:pPr>
            <a:r>
              <a:rPr lang="en-GB" sz="1400" dirty="0"/>
              <a:t>Enhancements for SPR (Successful </a:t>
            </a:r>
            <a:r>
              <a:rPr lang="en-GB" sz="1400" dirty="0" err="1"/>
              <a:t>PScell</a:t>
            </a:r>
            <a:r>
              <a:rPr lang="en-GB" sz="1400" dirty="0"/>
              <a:t> Change/Addition Report)</a:t>
            </a:r>
          </a:p>
          <a:p>
            <a:pPr marL="0" indent="0">
              <a:buNone/>
            </a:pPr>
            <a:endParaRPr lang="en-GB" sz="1400" dirty="0"/>
          </a:p>
          <a:p>
            <a:pPr marL="179705" indent="-179705"/>
            <a:r>
              <a:rPr lang="en-GB" sz="1400" dirty="0"/>
              <a:t>Topics that were proposed but not included in the Rel-18 WID</a:t>
            </a:r>
          </a:p>
          <a:p>
            <a:pPr marL="359410" lvl="1" indent="-179705">
              <a:buFont typeface="Courier New" panose="020B0604020202020204" pitchFamily="34" charset="0"/>
              <a:buChar char="o"/>
            </a:pPr>
            <a:r>
              <a:rPr lang="en-US" sz="1400" dirty="0"/>
              <a:t>SON/MDT for MBS:  MDT measurement collection and MLB measurement </a:t>
            </a:r>
          </a:p>
          <a:p>
            <a:pPr marL="359410" lvl="1" indent="-179705">
              <a:buFont typeface="Courier New" panose="020B0604020202020204" pitchFamily="34" charset="0"/>
              <a:buChar char="o"/>
            </a:pPr>
            <a:r>
              <a:rPr lang="en-US" sz="1400" dirty="0"/>
              <a:t>Beam level MRO : instead of cell-to-cell MRO,  optimization could be carried at beam or beam group level</a:t>
            </a:r>
          </a:p>
          <a:p>
            <a:pPr marL="359410" lvl="1" indent="-179705">
              <a:buFont typeface="Courier New" panose="020B0604020202020204" pitchFamily="34" charset="0"/>
              <a:buChar char="o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0182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06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B4A126FF-C6CE-4A69-B5C5-BC11574908D1}" vid="{4E46BE80-07DA-49CD-8549-587C898E8144}"/>
    </a:ext>
  </a:extLst>
</a:theme>
</file>

<file path=ppt/theme/theme3.xml><?xml version="1.0" encoding="utf-8"?>
<a:theme xmlns:a="http://schemas.openxmlformats.org/drawingml/2006/main" name="2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 w="3175">
          <a:noFill/>
          <a:prstDash val="solid"/>
        </a:ln>
      </a:spPr>
      <a:bodyPr rot="0" spcFirstLastPara="0" vertOverflow="overflow" horzOverflow="overflow" vert="horz" wrap="square" lIns="90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lnSpc>
            <a:spcPct val="90000"/>
          </a:lnSpc>
          <a:spcAft>
            <a:spcPts val="600"/>
          </a:spcAft>
          <a:defRPr sz="1200" dirty="0" smtClean="0">
            <a:solidFill>
              <a:schemeClr val="tx2"/>
            </a:solidFill>
            <a:latin typeface="+mj-lt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algn="l" fontAlgn="auto">
          <a:lnSpc>
            <a:spcPct val="90000"/>
          </a:lnSpc>
          <a:spcAft>
            <a:spcPts val="600"/>
          </a:spcAft>
          <a:defRPr sz="1600" dirty="0">
            <a:solidFill>
              <a:sysClr val="windowText" lastClr="00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6205CDBA-22D6-4D7B-AFCF-904B849D1A79}" vid="{4B5F5FB7-7E9B-4B8B-941F-65FF29DB7DBE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25CE766812BD43B839BDD5C05D0D27" ma:contentTypeVersion="31" ma:contentTypeDescription="Create a new document." ma:contentTypeScope="" ma:versionID="1018e33d6ce2ff91022483c4927dd219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610ccbe2-d8cc-4d3a-b40d-a16ab8d3b403" targetNamespace="http://schemas.microsoft.com/office/2006/metadata/properties" ma:root="true" ma:fieldsID="0539b7f8b15af43d631498084947cb10" ns2:_="" ns3:_="" ns4:_="">
    <xsd:import namespace="71c5aaf6-e6ce-465b-b873-5148d2a4c105"/>
    <xsd:import namespace="3b34c8f0-1ef5-4d1e-bb66-517ce7fe7356"/>
    <xsd:import namespace="610ccbe2-d8cc-4d3a-b40d-a16ab8d3b40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4:MediaServiceMetadata" minOccurs="0"/>
                <xsd:element ref="ns4:MediaServiceFastMetadata" minOccurs="0"/>
                <xsd:element ref="ns3:SharedWithUsers" minOccurs="0"/>
                <xsd:element ref="ns3:Associated_x0020_Task" minOccurs="0"/>
                <xsd:element ref="ns3:SharedWithDetails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LengthInSeconds" minOccurs="0"/>
                <xsd:element ref="ns4:lcf76f155ced4ddcb4097134ff3c332f" minOccurs="0"/>
                <xsd:element ref="ns2:TaxCatchAll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  <xsd:element name="TaxCatchAll" ma:index="24" nillable="true" ma:displayName="Taxonomy Catch All Column" ma:hidden="true" ma:list="{5e7e0358-ff3a-47d0-9dac-4f7f999c176b}" ma:internalName="TaxCatchAll" ma:showField="CatchAllData" ma:web="3b34c8f0-1ef5-4d1e-bb66-517ce7fe735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SharedWithUsers" ma:index="15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ssociated_x0020_Task" ma:index="16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</xsd:restriction>
                </xsd:simple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0ccbe2-d8cc-4d3a-b40d-a16ab8d3b4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2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2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 xmlns="3b34c8f0-1ef5-4d1e-bb66-517ce7fe7356" xsi:nil="true"/>
    <HideFromDelve xmlns="71c5aaf6-e6ce-465b-b873-5148d2a4c105">false</HideFromDelve>
    <Associated_x0020_Task xmlns="3b34c8f0-1ef5-4d1e-bb66-517ce7fe7356" xsi:nil="true"/>
    <_dlc_DocId xmlns="71c5aaf6-e6ce-465b-b873-5148d2a4c105">5AIRPNAIUNRU-1916262822-2521</_dlc_DocId>
    <_dlc_DocIdUrl xmlns="71c5aaf6-e6ce-465b-b873-5148d2a4c105">
      <Url>https://nokia.sharepoint.com/sites/c5g/_layouts/15/DocIdRedir.aspx?ID=5AIRPNAIUNRU-1916262822-2521</Url>
      <Description>5AIRPNAIUNRU-1916262822-2521</Description>
    </_dlc_DocIdUrl>
    <TaxCatchAll xmlns="71c5aaf6-e6ce-465b-b873-5148d2a4c105" xsi:nil="true"/>
    <lcf76f155ced4ddcb4097134ff3c332f xmlns="610ccbe2-d8cc-4d3a-b40d-a16ab8d3b403">
      <Terms xmlns="http://schemas.microsoft.com/office/infopath/2007/PartnerControls"/>
    </lcf76f155ced4ddcb4097134ff3c332f>
  </documentManagement>
</p:properties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D5E462D1-5CF9-4D72-A078-AF08B6564B1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D08B932-C052-4FF8-BEF1-5A00252B255C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A7EB51F6-E833-4FA3-9206-BBA59C5B5F4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b34c8f0-1ef5-4d1e-bb66-517ce7fe7356"/>
    <ds:schemaRef ds:uri="610ccbe2-d8cc-4d3a-b40d-a16ab8d3b40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29F34A3B-01BA-4606-87DA-3E7B0B064FD5}">
  <ds:schemaRefs>
    <ds:schemaRef ds:uri="http://purl.org/dc/terms/"/>
    <ds:schemaRef ds:uri="http://schemas.openxmlformats.org/package/2006/metadata/core-properties"/>
    <ds:schemaRef ds:uri="610ccbe2-d8cc-4d3a-b40d-a16ab8d3b403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71c5aaf6-e6ce-465b-b873-5148d2a4c105"/>
    <ds:schemaRef ds:uri="3b34c8f0-1ef5-4d1e-bb66-517ce7fe7356"/>
    <ds:schemaRef ds:uri="http://schemas.microsoft.com/office/2006/metadata/properties"/>
    <ds:schemaRef ds:uri="http://www.w3.org/XML/1998/namespace"/>
  </ds:schemaRefs>
</ds:datastoreItem>
</file>

<file path=customXml/itemProps5.xml><?xml version="1.0" encoding="utf-8"?>
<ds:datastoreItem xmlns:ds="http://schemas.openxmlformats.org/officeDocument/2006/customXml" ds:itemID="{438A6303-8387-479D-96CC-0A45B50123B4}">
  <ds:schemaRefs>
    <ds:schemaRef ds:uri="Microsoft.SharePoint.Taxonomy.ContentTypeSync"/>
  </ds:schemaRefs>
</ds:datastoreItem>
</file>

<file path=docMetadata/LabelInfo.xml><?xml version="1.0" encoding="utf-8"?>
<clbl:labelList xmlns:clbl="http://schemas.microsoft.com/office/2020/mipLabelMetadata">
  <clbl:label id="{b1aa2129-79ec-42c0-bfac-e5b7a0374572}" enabled="1" method="Privileged" siteId="{5d471751-9675-428d-917b-70f44f9630b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332</Words>
  <Application>Microsoft Office PowerPoint</Application>
  <PresentationFormat>On-screen Show (16:9)</PresentationFormat>
  <Paragraphs>41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Arial</vt:lpstr>
      <vt:lpstr>Calibri</vt:lpstr>
      <vt:lpstr>Courier New</vt:lpstr>
      <vt:lpstr>Nokia Pure Headline Light</vt:lpstr>
      <vt:lpstr>Nokia Pure Headline Ultra Light</vt:lpstr>
      <vt:lpstr>Nokia Pure Text</vt:lpstr>
      <vt:lpstr>Nokia Pure Text Light</vt:lpstr>
      <vt:lpstr>1. Master</vt:lpstr>
      <vt:lpstr>1. White master</vt:lpstr>
      <vt:lpstr>2_Nokia White Master with headline</vt:lpstr>
      <vt:lpstr>think-cell Slide</vt:lpstr>
      <vt:lpstr>SON/MDT enhancements in Rel-19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Release 19</dc:title>
  <dc:creator/>
  <cp:lastModifiedBy/>
  <cp:revision>499</cp:revision>
  <dcterms:created xsi:type="dcterms:W3CDTF">2023-02-07T12:57:47Z</dcterms:created>
  <dcterms:modified xsi:type="dcterms:W3CDTF">2023-05-31T19:17:53Z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2023-02-27T22:05:02Z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78c89d18-b6a3-445a-8216-8f7e5a5d4a63</vt:lpwstr>
  </property>
  <property fmtid="{D5CDD505-2E9C-101B-9397-08002B2CF9AE}" pid="8" name="MSIP_Label_b1aa2129-79ec-42c0-bfac-e5b7a0374572_ContentBits">
    <vt:lpwstr>0</vt:lpwstr>
  </property>
  <property fmtid="{D5CDD505-2E9C-101B-9397-08002B2CF9AE}" pid="9" name="ContentTypeId">
    <vt:lpwstr>0x0101004225CE766812BD43B839BDD5C05D0D27</vt:lpwstr>
  </property>
  <property fmtid="{D5CDD505-2E9C-101B-9397-08002B2CF9AE}" pid="10" name="_dlc_DocIdItemGuid">
    <vt:lpwstr>639137e3-d090-45fd-81e9-dde1ac04d198</vt:lpwstr>
  </property>
  <property fmtid="{D5CDD505-2E9C-101B-9397-08002B2CF9AE}" pid="11" name="MediaServiceImageTags">
    <vt:lpwstr/>
  </property>
</Properties>
</file>