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ags/tag1.xml" ContentType="application/vnd.openxmlformats-officedocument.presentationml.tags+xml"/>
  <Override PartName="/ppt/slideLayouts/slideLayout9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slideLayouts/slideLayout9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6"/>
    <p:sldMasterId id="2147483841" r:id="rId7"/>
    <p:sldMasterId id="2147483911" r:id="rId8"/>
  </p:sldMasterIdLst>
  <p:notesMasterIdLst>
    <p:notesMasterId r:id="rId14"/>
  </p:notesMasterIdLst>
  <p:sldIdLst>
    <p:sldId id="2147475559" r:id="rId9"/>
    <p:sldId id="2147475569" r:id="rId10"/>
    <p:sldId id="2147475567" r:id="rId11"/>
    <p:sldId id="2147475568" r:id="rId12"/>
    <p:sldId id="2147473441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00"/>
    <a:srgbClr val="FFFFBE"/>
    <a:srgbClr val="CCCCCC"/>
    <a:srgbClr val="E1E1E1"/>
    <a:srgbClr val="001135"/>
    <a:srgbClr val="001D47"/>
    <a:srgbClr val="0A0908"/>
    <a:srgbClr val="FF8B10"/>
    <a:srgbClr val="666666"/>
    <a:srgbClr val="333333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688" autoAdjust="0"/>
    <p:restoredTop sz="95070" autoAdjust="0"/>
  </p:normalViewPr>
  <p:slideViewPr>
    <p:cSldViewPr snapToGrid="0">
      <p:cViewPr varScale="1">
        <p:scale>
          <a:sx n="90" d="100"/>
          <a:sy n="90" d="100"/>
        </p:scale>
        <p:origin x="872" y="6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4315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2.xml"/><Relationship Id="rId19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5600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7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21.emf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08966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429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63547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572000" y="0"/>
            <a:ext cx="4572001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28130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1585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572000" y="0"/>
            <a:ext cx="4571999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99" y="395946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599" y="764520"/>
            <a:ext cx="378890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8" y="1260000"/>
            <a:ext cx="378890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553670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3096000" y="0"/>
            <a:ext cx="6048000" cy="514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95946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2402061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339" y="1260000"/>
            <a:ext cx="2402061" cy="329184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98390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812222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464664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1pPr>
            <a:lvl2pPr marL="18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2pPr>
            <a:lvl3pPr marL="36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3pPr>
            <a:lvl4pPr marL="54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4pPr>
            <a:lvl5pPr marL="720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2889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96995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888923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658664" y="1260000"/>
            <a:ext cx="4068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760025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222000" y="1260000"/>
            <a:ext cx="270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26662" y="1260000"/>
            <a:ext cx="2697658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417240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bg1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3127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bg1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bg1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bg1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bg1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15639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392012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0963352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901"/>
            <a:ext cx="5144400" cy="51444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09734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5144400" cy="51444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481593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5144400" cy="51444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92671" y="701061"/>
            <a:ext cx="3433727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292671" y="2126098"/>
            <a:ext cx="3433727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237478" y="4482674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5553597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5292671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378179" y="4858555"/>
            <a:ext cx="2592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6278509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320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8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526332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35326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44320" y="1260000"/>
            <a:ext cx="1980000" cy="3118980"/>
          </a:xfrm>
          <a:prstGeom prst="rect">
            <a:avLst/>
          </a:prstGeom>
        </p:spPr>
        <p:txBody>
          <a:bodyPr lIns="0" tIns="0" rIns="0" bIns="0"/>
          <a:lstStyle>
            <a:lvl1pPr marL="18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1pPr>
            <a:lvl2pPr marL="36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2pPr>
            <a:lvl3pPr marL="54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3pPr>
            <a:lvl4pPr marL="72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lang="en-US" sz="12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900000" indent="-1800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defRPr sz="1200">
                <a:solidFill>
                  <a:schemeClr val="tx2"/>
                </a:solidFill>
              </a:defRPr>
            </a:lvl5pPr>
            <a:lvl6pPr marL="1080000" indent="-180000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100">
                <a:solidFill>
                  <a:schemeClr val="tx2"/>
                </a:solidFill>
              </a:defRPr>
            </a:lvl6pPr>
            <a:lvl7pPr marL="1080000">
              <a:defRPr sz="12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85195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699756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31133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698114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5126775" y="-4796"/>
            <a:ext cx="4017225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903471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5126775" y="-4796"/>
            <a:ext cx="4017225" cy="51435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616006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58167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8945429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57383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4966626" y="0"/>
            <a:ext cx="4177374" cy="51444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 dirty="0"/>
              <a:t>Presentation</a:t>
            </a:r>
            <a:br>
              <a:rPr lang="en-GB" dirty="0"/>
            </a:br>
            <a:r>
              <a:rPr lang="en-GB" dirty="0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592906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021666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1575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1260000"/>
            <a:ext cx="8308800" cy="3118980"/>
          </a:xfrm>
          <a:prstGeom prst="rect">
            <a:avLst/>
          </a:prstGeom>
        </p:spPr>
        <p:txBody>
          <a:bodyPr lIns="0" tIns="0" rIns="0" bIns="0"/>
          <a:lstStyle>
            <a:lvl1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 sz="1200">
                <a:solidFill>
                  <a:schemeClr val="tx2"/>
                </a:solidFill>
              </a:defRPr>
            </a:lvl1pPr>
            <a:lvl2pPr marL="40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2"/>
              <a:defRPr sz="1200">
                <a:solidFill>
                  <a:schemeClr val="tx2"/>
                </a:solidFill>
              </a:defRPr>
            </a:lvl2pPr>
            <a:lvl3pPr marL="58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3"/>
              <a:defRPr sz="1200">
                <a:solidFill>
                  <a:schemeClr val="tx2"/>
                </a:solidFill>
              </a:defRPr>
            </a:lvl3pPr>
            <a:lvl4pPr marL="76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4"/>
              <a:defRPr sz="1200">
                <a:solidFill>
                  <a:schemeClr val="tx2"/>
                </a:solidFill>
              </a:defRPr>
            </a:lvl4pPr>
            <a:lvl5pPr marL="95715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+mj-lt"/>
              <a:buAutoNum type="arabicPeriod" startAt="5"/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Text here</a:t>
            </a:r>
          </a:p>
          <a:p>
            <a:pPr lvl="1"/>
            <a:r>
              <a:rPr lang="en-US" dirty="0"/>
              <a:t>Text here</a:t>
            </a:r>
          </a:p>
          <a:p>
            <a:pPr lvl="2"/>
            <a:r>
              <a:rPr lang="en-US" dirty="0"/>
              <a:t>Text here</a:t>
            </a:r>
          </a:p>
          <a:p>
            <a:pPr lvl="3"/>
            <a:r>
              <a:rPr lang="en-US" dirty="0"/>
              <a:t>Text here</a:t>
            </a:r>
          </a:p>
          <a:p>
            <a:pPr marL="957150" marR="0" lvl="4" indent="-2286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tabLst/>
              <a:defRPr/>
            </a:pPr>
            <a:r>
              <a:rPr lang="en-US" dirty="0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14687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38688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8056082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572037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97989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291692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897789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806626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5271785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3694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52320" y="4740459"/>
            <a:ext cx="972000" cy="219014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4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680028" y="4858555"/>
            <a:ext cx="631583" cy="123111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800" noProof="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419102" y="4858555"/>
            <a:ext cx="117020" cy="123111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04610" y="4858555"/>
            <a:ext cx="2880000" cy="1224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457200" rtl="0" eaLnBrk="1" latinLnBrk="0" hangingPunct="1">
              <a:defRPr lang="en-GB" sz="800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internal use</a:t>
            </a:r>
            <a:endParaRPr lang="en-US" dirty="0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7600" y="3161471"/>
            <a:ext cx="8308800" cy="110847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403610" y="4842900"/>
            <a:ext cx="0" cy="144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902244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26698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11565477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1833317" y="1954988"/>
            <a:ext cx="5477366" cy="1233523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K Red oran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3C12625E-01B4-4787-86BA-74DDA1B2CEB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5884562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27" imgH="327" progId="TCLayout.ActiveDocument.1">
                  <p:embed/>
                </p:oleObj>
              </mc:Choice>
              <mc:Fallback>
                <p:oleObj name="think-cell Slide" r:id="rId3" imgW="327" imgH="327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3C12625E-01B4-4787-86BA-74DDA1B2CE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967656" y="0"/>
            <a:ext cx="4176344" cy="51444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F8E89118-661E-014A-695E-E964D2B7F73F}"/>
              </a:ext>
            </a:extLst>
          </p:cNvPr>
          <p:cNvGrpSpPr/>
          <p:nvPr userDrawn="1"/>
        </p:nvGrpSpPr>
        <p:grpSpPr>
          <a:xfrm>
            <a:off x="7055828" y="2418218"/>
            <a:ext cx="1363492" cy="307063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DBDC2723-CE6D-D77D-2816-9F9C1D791C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" name="Freeform 31">
              <a:extLst>
                <a:ext uri="{FF2B5EF4-FFF2-40B4-BE49-F238E27FC236}">
                  <a16:creationId xmlns:a16="http://schemas.microsoft.com/office/drawing/2014/main" id="{DA8A2362-A326-274B-A0D2-611F253D94C7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" name="Freeform 32">
              <a:extLst>
                <a:ext uri="{FF2B5EF4-FFF2-40B4-BE49-F238E27FC236}">
                  <a16:creationId xmlns:a16="http://schemas.microsoft.com/office/drawing/2014/main" id="{080CF8D2-E394-BE42-6E49-7D6A5F71F37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" name="Freeform 33">
              <a:extLst>
                <a:ext uri="{FF2B5EF4-FFF2-40B4-BE49-F238E27FC236}">
                  <a16:creationId xmlns:a16="http://schemas.microsoft.com/office/drawing/2014/main" id="{752A09C6-5F6C-321C-3C8F-FEFCD05D85D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" name="Freeform 34">
              <a:extLst>
                <a:ext uri="{FF2B5EF4-FFF2-40B4-BE49-F238E27FC236}">
                  <a16:creationId xmlns:a16="http://schemas.microsoft.com/office/drawing/2014/main" id="{FB71F122-FBC2-EC1D-1E4E-7D9D34D01F2E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531" y="1634673"/>
            <a:ext cx="3909884" cy="1244465"/>
          </a:xfrm>
          <a:prstGeom prst="rect">
            <a:avLst/>
          </a:prstGeom>
        </p:spPr>
        <p:txBody>
          <a:bodyPr vert="horz"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36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Presentation</a:t>
            </a:r>
            <a:br>
              <a:rPr lang="en-US"/>
            </a:br>
            <a:r>
              <a:rPr lang="en-US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531" y="3059710"/>
            <a:ext cx="3909884" cy="590953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</p:spTree>
    <p:extLst>
      <p:ext uri="{BB962C8B-B14F-4D97-AF65-F5344CB8AC3E}">
        <p14:creationId xmlns:p14="http://schemas.microsoft.com/office/powerpoint/2010/main" val="1842475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Nokia internal use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60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320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7818652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590402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+mj-lt"/>
              </a:defRPr>
            </a:lvl1pPr>
            <a:lvl2pPr>
              <a:defRPr sz="1988">
                <a:latin typeface="+mj-lt"/>
              </a:defRPr>
            </a:lvl2pPr>
            <a:lvl3pPr>
              <a:defRPr sz="1988">
                <a:latin typeface="+mj-lt"/>
              </a:defRPr>
            </a:lvl3pPr>
            <a:lvl4pPr>
              <a:defRPr sz="1988">
                <a:latin typeface="+mj-lt"/>
              </a:defRPr>
            </a:lvl4pPr>
            <a:lvl5pPr>
              <a:defRPr sz="1988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internal use</a:t>
            </a:r>
            <a:endParaRPr lang="en-US"/>
          </a:p>
        </p:txBody>
      </p:sp>
      <p:sp>
        <p:nvSpPr>
          <p:cNvPr id="6" name="Titel 1">
            <a:extLst>
              <a:ext uri="{FF2B5EF4-FFF2-40B4-BE49-F238E27FC236}">
                <a16:creationId xmlns:a16="http://schemas.microsoft.com/office/drawing/2014/main" id="{C836EC8E-5F24-405B-AED7-22B300A2060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280991"/>
            <a:ext cx="8308800" cy="30935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headline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4022782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slideLayout" Target="../slideLayouts/slideLayout68.xml"/><Relationship Id="rId76" Type="http://schemas.openxmlformats.org/officeDocument/2006/relationships/slideLayout" Target="../slideLayouts/slideLayout76.xml"/><Relationship Id="rId84" Type="http://schemas.openxmlformats.org/officeDocument/2006/relationships/slideLayout" Target="../slideLayouts/slideLayout84.xml"/><Relationship Id="rId89" Type="http://schemas.openxmlformats.org/officeDocument/2006/relationships/slideLayout" Target="../slideLayouts/slideLayout89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74" Type="http://schemas.openxmlformats.org/officeDocument/2006/relationships/slideLayout" Target="../slideLayouts/slideLayout74.xml"/><Relationship Id="rId79" Type="http://schemas.openxmlformats.org/officeDocument/2006/relationships/slideLayout" Target="../slideLayouts/slideLayout79.xml"/><Relationship Id="rId87" Type="http://schemas.openxmlformats.org/officeDocument/2006/relationships/slideLayout" Target="../slideLayouts/slideLayout87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90" Type="http://schemas.openxmlformats.org/officeDocument/2006/relationships/slideLayout" Target="../slideLayouts/slideLayout90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69" Type="http://schemas.openxmlformats.org/officeDocument/2006/relationships/slideLayout" Target="../slideLayouts/slideLayout69.xml"/><Relationship Id="rId77" Type="http://schemas.openxmlformats.org/officeDocument/2006/relationships/slideLayout" Target="../slideLayouts/slideLayout77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80" Type="http://schemas.openxmlformats.org/officeDocument/2006/relationships/slideLayout" Target="../slideLayouts/slideLayout80.xml"/><Relationship Id="rId85" Type="http://schemas.openxmlformats.org/officeDocument/2006/relationships/slideLayout" Target="../slideLayouts/slideLayout85.xml"/><Relationship Id="rId93" Type="http://schemas.openxmlformats.org/officeDocument/2006/relationships/slideLayout" Target="../slideLayouts/slideLayout93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70" Type="http://schemas.openxmlformats.org/officeDocument/2006/relationships/slideLayout" Target="../slideLayouts/slideLayout70.xml"/><Relationship Id="rId75" Type="http://schemas.openxmlformats.org/officeDocument/2006/relationships/slideLayout" Target="../slideLayouts/slideLayout75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91" Type="http://schemas.openxmlformats.org/officeDocument/2006/relationships/slideLayout" Target="../slideLayouts/slideLayout9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9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94.xml"/><Relationship Id="rId6" Type="http://schemas.openxmlformats.org/officeDocument/2006/relationships/image" Target="../media/image23.png"/><Relationship Id="rId5" Type="http://schemas.openxmlformats.org/officeDocument/2006/relationships/image" Target="../media/image22.emf"/><Relationship Id="rId4" Type="http://schemas.openxmlformats.org/officeDocument/2006/relationships/oleObject" Target="../embeddings/oleObject2.bin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02" r:id="rId2"/>
    <p:sldLayoutId id="2147484003" r:id="rId3"/>
    <p:sldLayoutId id="2147484004" r:id="rId4"/>
    <p:sldLayoutId id="2147484005" r:id="rId5"/>
    <p:sldLayoutId id="2147484006" r:id="rId6"/>
    <p:sldLayoutId id="2147484007" r:id="rId7"/>
    <p:sldLayoutId id="2147484008" r:id="rId8"/>
    <p:sldLayoutId id="2147484009" r:id="rId9"/>
    <p:sldLayoutId id="2147484010" r:id="rId10"/>
    <p:sldLayoutId id="2147484011" r:id="rId11"/>
    <p:sldLayoutId id="2147484012" r:id="rId12"/>
    <p:sldLayoutId id="2147484013" r:id="rId13"/>
    <p:sldLayoutId id="2147484014" r:id="rId14"/>
    <p:sldLayoutId id="2147484015" r:id="rId15"/>
    <p:sldLayoutId id="2147484016" r:id="rId16"/>
    <p:sldLayoutId id="2147484017" r:id="rId17"/>
    <p:sldLayoutId id="2147484018" r:id="rId18"/>
    <p:sldLayoutId id="2147484019" r:id="rId19"/>
    <p:sldLayoutId id="2147484020" r:id="rId20"/>
    <p:sldLayoutId id="2147484021" r:id="rId21"/>
    <p:sldLayoutId id="2147484022" r:id="rId22"/>
    <p:sldLayoutId id="2147484023" r:id="rId23"/>
    <p:sldLayoutId id="2147484024" r:id="rId24"/>
    <p:sldLayoutId id="2147484025" r:id="rId25"/>
    <p:sldLayoutId id="2147483963" r:id="rId26"/>
    <p:sldLayoutId id="2147483923" r:id="rId27"/>
    <p:sldLayoutId id="2147483946" r:id="rId28"/>
    <p:sldLayoutId id="2147484026" r:id="rId29"/>
    <p:sldLayoutId id="2147484027" r:id="rId30"/>
    <p:sldLayoutId id="2147484028" r:id="rId31"/>
    <p:sldLayoutId id="2147483950" r:id="rId32"/>
    <p:sldLayoutId id="2147484029" r:id="rId33"/>
    <p:sldLayoutId id="2147484030" r:id="rId34"/>
    <p:sldLayoutId id="2147484031" r:id="rId35"/>
    <p:sldLayoutId id="2147484032" r:id="rId36"/>
    <p:sldLayoutId id="2147484033" r:id="rId37"/>
    <p:sldLayoutId id="2147484034" r:id="rId38"/>
    <p:sldLayoutId id="2147484035" r:id="rId39"/>
    <p:sldLayoutId id="2147484036" r:id="rId40"/>
    <p:sldLayoutId id="2147484037" r:id="rId41"/>
    <p:sldLayoutId id="2147484038" r:id="rId42"/>
    <p:sldLayoutId id="2147484039" r:id="rId43"/>
    <p:sldLayoutId id="2147483663" r:id="rId44"/>
    <p:sldLayoutId id="2147483726" r:id="rId45"/>
    <p:sldLayoutId id="2147483776" r:id="rId46"/>
    <p:sldLayoutId id="2147483778" r:id="rId47"/>
    <p:sldLayoutId id="2147483779" r:id="rId48"/>
    <p:sldLayoutId id="2147483780" r:id="rId49"/>
    <p:sldLayoutId id="2147483781" r:id="rId50"/>
    <p:sldLayoutId id="2147483777" r:id="rId51"/>
    <p:sldLayoutId id="2147483796" r:id="rId52"/>
    <p:sldLayoutId id="2147483763" r:id="rId53"/>
    <p:sldLayoutId id="2147483794" r:id="rId54"/>
    <p:sldLayoutId id="2147483775" r:id="rId55"/>
    <p:sldLayoutId id="2147483795" r:id="rId56"/>
    <p:sldLayoutId id="2147483816" r:id="rId57"/>
    <p:sldLayoutId id="2147483817" r:id="rId58"/>
    <p:sldLayoutId id="2147483818" r:id="rId59"/>
    <p:sldLayoutId id="2147483819" r:id="rId60"/>
    <p:sldLayoutId id="2147483820" r:id="rId61"/>
    <p:sldLayoutId id="2147483821" r:id="rId62"/>
    <p:sldLayoutId id="2147483822" r:id="rId63"/>
    <p:sldLayoutId id="2147483823" r:id="rId64"/>
    <p:sldLayoutId id="2147483824" r:id="rId65"/>
    <p:sldLayoutId id="2147483753" r:id="rId66"/>
    <p:sldLayoutId id="2147483757" r:id="rId67"/>
    <p:sldLayoutId id="2147483758" r:id="rId68"/>
    <p:sldLayoutId id="2147483815" r:id="rId69"/>
    <p:sldLayoutId id="2147483760" r:id="rId70"/>
    <p:sldLayoutId id="2147483761" r:id="rId71"/>
    <p:sldLayoutId id="2147483762" r:id="rId72"/>
    <p:sldLayoutId id="2147483774" r:id="rId73"/>
    <p:sldLayoutId id="2147483755" r:id="rId74"/>
    <p:sldLayoutId id="2147483756" r:id="rId75"/>
    <p:sldLayoutId id="2147483793" r:id="rId76"/>
    <p:sldLayoutId id="2147483814" r:id="rId77"/>
    <p:sldLayoutId id="2147483751" r:id="rId78"/>
    <p:sldLayoutId id="2147483746" r:id="rId79"/>
    <p:sldLayoutId id="2147483791" r:id="rId80"/>
    <p:sldLayoutId id="2147483749" r:id="rId81"/>
    <p:sldLayoutId id="2147483747" r:id="rId82"/>
    <p:sldLayoutId id="2147483748" r:id="rId83"/>
    <p:sldLayoutId id="2147483750" r:id="rId84"/>
    <p:sldLayoutId id="2147483772" r:id="rId85"/>
    <p:sldLayoutId id="2147483677" r:id="rId86"/>
    <p:sldLayoutId id="2147483792" r:id="rId87"/>
    <p:sldLayoutId id="2147483833" r:id="rId88"/>
    <p:sldLayoutId id="2147483769" r:id="rId89"/>
    <p:sldLayoutId id="2147483773" r:id="rId90"/>
    <p:sldLayoutId id="2147483771" r:id="rId91"/>
    <p:sldLayoutId id="2147483679" r:id="rId92"/>
    <p:sldLayoutId id="2147484040" r:id="rId93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28751686-9367-4189-91D9-91E4C614B60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277" imgH="277" progId="TCLayout.ActiveDocument.1">
                  <p:embed/>
                </p:oleObj>
              </mc:Choice>
              <mc:Fallback>
                <p:oleObj name="think-cell Slide" r:id="rId4" imgW="277" imgH="277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28751686-9367-4189-91D9-91E4C614B60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Nokia internal use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59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 userDrawn="1"/>
        </p:nvSpPr>
        <p:spPr>
          <a:xfrm>
            <a:off x="755777" y="4816698"/>
            <a:ext cx="797771" cy="122341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2020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6860"/>
            <a:ext cx="252000" cy="122341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795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994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3999" y="4816800"/>
            <a:ext cx="2628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795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internal use</a:t>
            </a:r>
            <a:endParaRPr lang="en-US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Headline Light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>
                <a:defRPr/>
              </a:pPr>
              <a:endParaRPr lang="en-GB" sz="1800">
                <a:solidFill>
                  <a:srgbClr val="124191"/>
                </a:solidFill>
                <a:latin typeface="Nokia Pure Text Light" panose="020B0304040602060303" pitchFamily="34" charset="0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6" y="4805996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endParaRPr lang="en-US" sz="1800">
              <a:latin typeface="+mn-lt"/>
            </a:endParaRPr>
          </a:p>
        </p:txBody>
      </p:sp>
      <p:sp>
        <p:nvSpPr>
          <p:cNvPr id="34" name="Title Placeholder 1">
            <a:extLst>
              <a:ext uri="{FF2B5EF4-FFF2-40B4-BE49-F238E27FC236}">
                <a16:creationId xmlns:a16="http://schemas.microsoft.com/office/drawing/2014/main" id="{4F82A268-B90C-4847-B1A7-4E340190348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17600" y="280991"/>
            <a:ext cx="8308800" cy="309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5697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</p:sldLayoutIdLst>
  <p:transition spd="slow">
    <p:fade/>
  </p:transition>
  <p:hf sldNum="0" hdr="0" ftr="0" dt="0"/>
  <p:txStyles>
    <p:titleStyle>
      <a:lvl1pPr algn="l" defTabSz="908685" rtl="0" eaLnBrk="1" latinLnBrk="0" hangingPunct="1">
        <a:spcBef>
          <a:spcPct val="0"/>
        </a:spcBef>
        <a:buNone/>
        <a:defRPr sz="20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0757" indent="-340757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80" kern="1200">
          <a:solidFill>
            <a:schemeClr val="tx1"/>
          </a:solidFill>
          <a:latin typeface="+mn-lt"/>
          <a:ea typeface="+mn-ea"/>
          <a:cs typeface="+mn-cs"/>
        </a:defRPr>
      </a:lvl1pPr>
      <a:lvl2pPr marL="738308" indent="-283964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83" kern="1200">
          <a:solidFill>
            <a:schemeClr val="tx1"/>
          </a:solidFill>
          <a:latin typeface="+mn-lt"/>
          <a:ea typeface="+mn-ea"/>
          <a:cs typeface="+mn-cs"/>
        </a:defRPr>
      </a:lvl2pPr>
      <a:lvl3pPr marL="1135856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2385" kern="1200">
          <a:solidFill>
            <a:schemeClr val="tx1"/>
          </a:solidFill>
          <a:latin typeface="+mn-lt"/>
          <a:ea typeface="+mn-ea"/>
          <a:cs typeface="+mn-cs"/>
        </a:defRPr>
      </a:lvl3pPr>
      <a:lvl4pPr marL="159020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88" kern="1200">
          <a:solidFill>
            <a:schemeClr val="tx1"/>
          </a:solidFill>
          <a:latin typeface="+mn-lt"/>
          <a:ea typeface="+mn-ea"/>
          <a:cs typeface="+mn-cs"/>
        </a:defRPr>
      </a:lvl4pPr>
      <a:lvl5pPr marL="2044542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»"/>
        <a:defRPr sz="1988" kern="1200">
          <a:solidFill>
            <a:schemeClr val="tx1"/>
          </a:solidFill>
          <a:latin typeface="+mn-lt"/>
          <a:ea typeface="+mn-ea"/>
          <a:cs typeface="+mn-cs"/>
        </a:defRPr>
      </a:lvl5pPr>
      <a:lvl6pPr marL="2498885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6pPr>
      <a:lvl7pPr marL="2953227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7pPr>
      <a:lvl8pPr marL="3407570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8pPr>
      <a:lvl9pPr marL="3861914" indent="-227171" algn="l" defTabSz="908685" rtl="0" eaLnBrk="1" latinLnBrk="0" hangingPunct="1">
        <a:spcBef>
          <a:spcPct val="20000"/>
        </a:spcBef>
        <a:buFont typeface="Arial" panose="020B0604020202020204" pitchFamily="34" charset="0"/>
        <a:buChar char="•"/>
        <a:defRPr sz="19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1pPr>
      <a:lvl2pPr marL="45434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2pPr>
      <a:lvl3pPr marL="908685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3pPr>
      <a:lvl4pPr marL="1363028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4pPr>
      <a:lvl5pPr marL="1817371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5pPr>
      <a:lvl6pPr marL="2271713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6pPr>
      <a:lvl7pPr marL="2726056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7pPr>
      <a:lvl8pPr marL="3180400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8pPr>
      <a:lvl9pPr marL="3634742" algn="l" defTabSz="908685" rtl="0" eaLnBrk="1" latinLnBrk="0" hangingPunct="1">
        <a:defRPr sz="17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3.xml"/><Relationship Id="rId1" Type="http://schemas.openxmlformats.org/officeDocument/2006/relationships/tags" Target="../tags/tag3.xml"/><Relationship Id="rId5" Type="http://schemas.openxmlformats.org/officeDocument/2006/relationships/image" Target="../media/image21.emf"/><Relationship Id="rId4" Type="http://schemas.openxmlformats.org/officeDocument/2006/relationships/oleObject" Target="../embeddings/oleObject3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7.svg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F013F098-6FCA-412B-9CA1-8272164712B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27" imgH="327" progId="TCLayout.ActiveDocument.1">
                  <p:embed/>
                </p:oleObj>
              </mc:Choice>
              <mc:Fallback>
                <p:oleObj name="think-cell Slide" r:id="rId4" imgW="327" imgH="327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F013F098-6FCA-412B-9CA1-8272164712B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B86B6EAD-6F7B-4559-94A9-8AB25C12F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530" y="1195315"/>
            <a:ext cx="4154470" cy="1244465"/>
          </a:xfrm>
        </p:spPr>
        <p:txBody>
          <a:bodyPr/>
          <a:lstStyle/>
          <a:p>
            <a:r>
              <a:rPr lang="en-US" dirty="0"/>
              <a:t>5G </a:t>
            </a:r>
            <a:r>
              <a:rPr lang="en-US" dirty="0" err="1"/>
              <a:t>Femto</a:t>
            </a:r>
            <a:br>
              <a:rPr lang="en-US" sz="2400" dirty="0"/>
            </a:br>
            <a:br>
              <a:rPr lang="en-US" sz="2400" dirty="0"/>
            </a:br>
            <a:endParaRPr lang="fi-FI" dirty="0"/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8C6160C9-D767-932E-B0C3-15E43623DE03}"/>
              </a:ext>
            </a:extLst>
          </p:cNvPr>
          <p:cNvSpPr txBox="1">
            <a:spLocks/>
          </p:cNvSpPr>
          <p:nvPr/>
        </p:nvSpPr>
        <p:spPr>
          <a:xfrm>
            <a:off x="417530" y="3111795"/>
            <a:ext cx="4586861" cy="148319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Taipei, June 15-16, 2023</a:t>
            </a:r>
          </a:p>
          <a:p>
            <a:r>
              <a:rPr lang="en-US" dirty="0"/>
              <a:t>Agenda Item: 5</a:t>
            </a:r>
          </a:p>
          <a:p>
            <a:r>
              <a:rPr lang="it-IT" dirty="0"/>
              <a:t>Source: Nokia, Nokia Shanghai Bell, </a:t>
            </a:r>
            <a:r>
              <a:rPr lang="it-IT" dirty="0" err="1"/>
              <a:t>Verizon</a:t>
            </a:r>
            <a:r>
              <a:rPr lang="it-IT" dirty="0"/>
              <a:t>, T-Mobile USA, SK Telecom, NTT DOCOMO</a:t>
            </a:r>
            <a:r>
              <a:rPr lang="it-IT"/>
              <a:t>, CHTTL</a:t>
            </a:r>
            <a:r>
              <a:rPr lang="it-IT" dirty="0"/>
              <a:t>, BT, </a:t>
            </a:r>
            <a:r>
              <a:rPr lang="it-IT"/>
              <a:t>AT&amp;T, Samsung</a:t>
            </a:r>
            <a:r>
              <a:rPr lang="it-IT" dirty="0"/>
              <a:t>, NEC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9C702F81-4192-A03A-24B0-2018A3920B17}"/>
              </a:ext>
            </a:extLst>
          </p:cNvPr>
          <p:cNvSpPr txBox="1">
            <a:spLocks/>
          </p:cNvSpPr>
          <p:nvPr/>
        </p:nvSpPr>
        <p:spPr>
          <a:xfrm>
            <a:off x="417530" y="162545"/>
            <a:ext cx="6217186" cy="646805"/>
          </a:xfrm>
          <a:prstGeom prst="rect">
            <a:avLst/>
          </a:prstGeom>
        </p:spPr>
        <p:txBody>
          <a:bodyPr lIns="0" tIns="0" rIns="0" bIns="0" anchor="t">
            <a:noAutofit/>
          </a:bodyPr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1pPr>
            <a:lvl2pPr marL="230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2pPr>
            <a:lvl3pPr marL="4626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2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3pPr>
            <a:lvl4pPr marL="693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4pPr>
            <a:lvl5pPr marL="9234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 kern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  <a:cs typeface="+mn-cs"/>
              </a:defRPr>
            </a:lvl5pPr>
            <a:lvl6pPr marL="11538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kern="12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6pPr>
            <a:lvl7pPr marL="13842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7pPr>
            <a:lvl8pPr marL="1614600" indent="0" algn="l" defTabSz="6858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600" kern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RWS-230022			3GPP TSG RAN Rel-19 workshop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54477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C1F607-0265-13DD-2623-726074E984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5G </a:t>
            </a:r>
            <a:r>
              <a:rPr lang="en-US" dirty="0" err="1"/>
              <a:t>Femto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6B9E5-75A1-C1CA-29C8-07FE2A9DF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Motivation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2612-E503-22E0-D492-A38EE42C39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sz="1400" dirty="0"/>
              <a:t>5G </a:t>
            </a:r>
            <a:r>
              <a:rPr lang="en-US" sz="1400" dirty="0" err="1"/>
              <a:t>Femto</a:t>
            </a:r>
            <a:r>
              <a:rPr lang="en-US" sz="1400" dirty="0"/>
              <a:t> is analogous to the LTE concept of HeNB, deployed at e.g. home or at enterprise premises.</a:t>
            </a:r>
          </a:p>
          <a:p>
            <a:pPr lvl="1"/>
            <a:r>
              <a:rPr lang="en-US" dirty="0"/>
              <a:t>HeNB has been widely deployed in many LTE markets across multiple regions with great success</a:t>
            </a:r>
          </a:p>
          <a:p>
            <a:pPr lvl="1"/>
            <a:endParaRPr lang="en-US" dirty="0"/>
          </a:p>
          <a:p>
            <a:r>
              <a:rPr lang="en-US" sz="1400" dirty="0"/>
              <a:t>The motivation to introduce 5G </a:t>
            </a:r>
            <a:r>
              <a:rPr lang="en-US" sz="1400" dirty="0" err="1"/>
              <a:t>Femto</a:t>
            </a:r>
            <a:r>
              <a:rPr lang="en-US" sz="1400" dirty="0"/>
              <a:t> for NR access is as follows:</a:t>
            </a:r>
          </a:p>
          <a:p>
            <a:pPr lvl="1"/>
            <a:r>
              <a:rPr lang="en-US" dirty="0"/>
              <a:t>5G </a:t>
            </a:r>
            <a:r>
              <a:rPr lang="en-US" dirty="0" err="1"/>
              <a:t>Femto</a:t>
            </a:r>
            <a:r>
              <a:rPr lang="en-US" dirty="0"/>
              <a:t> offers a cost-effective way to improve 5G indoor coverage, offload macro gNB network traffic, enable better voice quality, and better support for Enterprise mobility. </a:t>
            </a:r>
          </a:p>
          <a:p>
            <a:pPr lvl="1"/>
            <a:r>
              <a:rPr lang="en-US" dirty="0"/>
              <a:t>5G </a:t>
            </a:r>
            <a:r>
              <a:rPr lang="en-US" dirty="0" err="1"/>
              <a:t>Femto</a:t>
            </a:r>
            <a:r>
              <a:rPr lang="en-US" dirty="0"/>
              <a:t> extends coverage using higher frequency bands, leading to efficient and effective usage of higher frequency spectrum.</a:t>
            </a:r>
          </a:p>
          <a:p>
            <a:pPr lvl="1"/>
            <a:r>
              <a:rPr lang="en-US" dirty="0"/>
              <a:t>High number of mobile sessions are indoor and inside coverage with 5G mid and high-bands is limited. Need for a solution that enables simple end user plug and play and allowing for customized access control.</a:t>
            </a:r>
          </a:p>
          <a:p>
            <a:pPr lvl="1"/>
            <a:r>
              <a:rPr lang="en-US" dirty="0"/>
              <a:t>High bandwidth and throughput with 5G are required at home and at campus locations to enable new immersive applications such as AR/VR/MR gaming, e-sports, UHD 8K video, telepresence, etc.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8873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C1F607-0265-13DD-2623-726074E984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5G </a:t>
            </a:r>
            <a:r>
              <a:rPr lang="en-US" dirty="0" err="1"/>
              <a:t>Femto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6B9E5-75A1-C1CA-29C8-07FE2A9DF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RAN Considerations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2612-E503-22E0-D492-A38EE42C39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337" y="1260000"/>
            <a:ext cx="2929961" cy="3118980"/>
          </a:xfrm>
        </p:spPr>
        <p:txBody>
          <a:bodyPr/>
          <a:lstStyle/>
          <a:p>
            <a:r>
              <a:rPr lang="en-US" sz="1400" dirty="0"/>
              <a:t>Support for large numbers of 5G </a:t>
            </a:r>
            <a:r>
              <a:rPr lang="en-US" sz="1400" dirty="0" err="1"/>
              <a:t>Femto</a:t>
            </a:r>
            <a:r>
              <a:rPr lang="en-US" sz="1400" dirty="0"/>
              <a:t> in a scalable manner.</a:t>
            </a:r>
          </a:p>
          <a:p>
            <a:pPr lvl="1"/>
            <a:r>
              <a:rPr lang="en-US" dirty="0"/>
              <a:t>N2 aggregation via 5G </a:t>
            </a:r>
            <a:r>
              <a:rPr lang="en-US" dirty="0" err="1"/>
              <a:t>Femto</a:t>
            </a:r>
            <a:r>
              <a:rPr lang="en-US" dirty="0"/>
              <a:t> gateway (GW)</a:t>
            </a:r>
          </a:p>
          <a:p>
            <a:endParaRPr lang="en-US" sz="1400" dirty="0"/>
          </a:p>
          <a:p>
            <a:r>
              <a:rPr lang="en-US" sz="1400" dirty="0"/>
              <a:t>Access control for 5G </a:t>
            </a:r>
            <a:r>
              <a:rPr lang="en-US" sz="1400" dirty="0" err="1"/>
              <a:t>Femto</a:t>
            </a:r>
            <a:endParaRPr lang="en-US" sz="1400" dirty="0"/>
          </a:p>
          <a:p>
            <a:pPr lvl="1"/>
            <a:r>
              <a:rPr lang="en-US" dirty="0"/>
              <a:t>May leverage the CAG concept defined for PNI-NPN in Release 16.</a:t>
            </a:r>
          </a:p>
          <a:p>
            <a:pPr lvl="1"/>
            <a:endParaRPr lang="en-US" dirty="0"/>
          </a:p>
          <a:p>
            <a:r>
              <a:rPr lang="en-US" sz="1400" dirty="0"/>
              <a:t>Access to local services from the 5G </a:t>
            </a:r>
            <a:r>
              <a:rPr lang="en-US" sz="1400" dirty="0" err="1"/>
              <a:t>Femto</a:t>
            </a:r>
            <a:endParaRPr lang="en-US" sz="1400" dirty="0"/>
          </a:p>
          <a:p>
            <a:pPr lvl="1"/>
            <a:r>
              <a:rPr lang="en-US" dirty="0"/>
              <a:t>Local UPF collocated with the 5G </a:t>
            </a:r>
            <a:r>
              <a:rPr lang="en-US" dirty="0" err="1"/>
              <a:t>Femto</a:t>
            </a:r>
            <a:endParaRPr lang="en-US" dirty="0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0811F8E-7E99-B905-B2A2-642D1CF2C912}"/>
              </a:ext>
            </a:extLst>
          </p:cNvPr>
          <p:cNvCxnSpPr>
            <a:cxnSpLocks/>
            <a:stCxn id="27" idx="2"/>
            <a:endCxn id="31" idx="0"/>
          </p:cNvCxnSpPr>
          <p:nvPr/>
        </p:nvCxnSpPr>
        <p:spPr>
          <a:xfrm flipH="1">
            <a:off x="3861224" y="1860046"/>
            <a:ext cx="1507228" cy="1503622"/>
          </a:xfrm>
          <a:prstGeom prst="straightConnector1">
            <a:avLst/>
          </a:prstGeom>
          <a:ln w="15875" cmpd="sng">
            <a:solidFill>
              <a:schemeClr val="tx2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AB9A62B-7DE7-B82E-0032-4A634B874C0D}"/>
              </a:ext>
            </a:extLst>
          </p:cNvPr>
          <p:cNvCxnSpPr>
            <a:cxnSpLocks/>
            <a:stCxn id="27" idx="2"/>
            <a:endCxn id="32" idx="0"/>
          </p:cNvCxnSpPr>
          <p:nvPr/>
        </p:nvCxnSpPr>
        <p:spPr>
          <a:xfrm flipH="1">
            <a:off x="5223680" y="1860046"/>
            <a:ext cx="144772" cy="1503622"/>
          </a:xfrm>
          <a:prstGeom prst="straightConnector1">
            <a:avLst/>
          </a:prstGeom>
          <a:ln w="15875" cmpd="sng">
            <a:solidFill>
              <a:schemeClr val="tx2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B5DA574-29B5-4194-0C88-B6B891C9EAF2}"/>
              </a:ext>
            </a:extLst>
          </p:cNvPr>
          <p:cNvCxnSpPr>
            <a:cxnSpLocks/>
          </p:cNvCxnSpPr>
          <p:nvPr/>
        </p:nvCxnSpPr>
        <p:spPr>
          <a:xfrm flipV="1">
            <a:off x="3866469" y="2479229"/>
            <a:ext cx="2244269" cy="882505"/>
          </a:xfrm>
          <a:prstGeom prst="line">
            <a:avLst/>
          </a:prstGeom>
          <a:ln w="15875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FCD40EB-F34D-7EC6-FFBF-05D1C948F7EA}"/>
              </a:ext>
            </a:extLst>
          </p:cNvPr>
          <p:cNvCxnSpPr>
            <a:cxnSpLocks/>
          </p:cNvCxnSpPr>
          <p:nvPr/>
        </p:nvCxnSpPr>
        <p:spPr>
          <a:xfrm flipV="1">
            <a:off x="5220722" y="2479229"/>
            <a:ext cx="890016" cy="882505"/>
          </a:xfrm>
          <a:prstGeom prst="line">
            <a:avLst/>
          </a:prstGeom>
          <a:ln w="15875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FAD42A9-A65D-B25B-9861-8884A97B45A6}"/>
              </a:ext>
            </a:extLst>
          </p:cNvPr>
          <p:cNvCxnSpPr>
            <a:cxnSpLocks/>
          </p:cNvCxnSpPr>
          <p:nvPr/>
        </p:nvCxnSpPr>
        <p:spPr>
          <a:xfrm flipH="1" flipV="1">
            <a:off x="6100668" y="2481163"/>
            <a:ext cx="590893" cy="882505"/>
          </a:xfrm>
          <a:prstGeom prst="line">
            <a:avLst/>
          </a:prstGeom>
          <a:ln w="15875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86EA4F2-2D44-D865-A9D1-33483585AD5E}"/>
              </a:ext>
            </a:extLst>
          </p:cNvPr>
          <p:cNvCxnSpPr>
            <a:cxnSpLocks/>
          </p:cNvCxnSpPr>
          <p:nvPr/>
        </p:nvCxnSpPr>
        <p:spPr>
          <a:xfrm>
            <a:off x="6100668" y="2481163"/>
            <a:ext cx="2187035" cy="880571"/>
          </a:xfrm>
          <a:prstGeom prst="line">
            <a:avLst/>
          </a:prstGeom>
          <a:ln w="15875">
            <a:solidFill>
              <a:schemeClr val="tx2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7C6F00BB-E644-B235-75DE-8C445AB116DA}"/>
              </a:ext>
            </a:extLst>
          </p:cNvPr>
          <p:cNvSpPr txBox="1"/>
          <p:nvPr/>
        </p:nvSpPr>
        <p:spPr>
          <a:xfrm>
            <a:off x="5329885" y="2603706"/>
            <a:ext cx="1597304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800" dirty="0">
                <a:solidFill>
                  <a:schemeClr val="tx2"/>
                </a:solidFill>
              </a:rPr>
              <a:t>N2</a:t>
            </a:r>
            <a:endParaRPr lang="de-DE" sz="1000" dirty="0">
              <a:solidFill>
                <a:schemeClr val="tx2"/>
              </a:solidFill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243F5C2-FE44-D898-549F-75CAA3CF7B34}"/>
              </a:ext>
            </a:extLst>
          </p:cNvPr>
          <p:cNvCxnSpPr>
            <a:cxnSpLocks/>
          </p:cNvCxnSpPr>
          <p:nvPr/>
        </p:nvCxnSpPr>
        <p:spPr>
          <a:xfrm flipV="1">
            <a:off x="6110738" y="1717034"/>
            <a:ext cx="0" cy="301591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34FD13E0-A8AF-2B99-4006-C9ACF613E747}"/>
              </a:ext>
            </a:extLst>
          </p:cNvPr>
          <p:cNvSpPr txBox="1"/>
          <p:nvPr/>
        </p:nvSpPr>
        <p:spPr>
          <a:xfrm>
            <a:off x="6293732" y="1152774"/>
            <a:ext cx="981330" cy="32280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>
            <a:defPPr>
              <a:defRPr lang="en-US"/>
            </a:defPPr>
            <a:lvl1pPr marL="171450" marR="0" indent="-171450" fontAlgn="base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1135"/>
              </a:buClr>
              <a:buSzTx/>
              <a:tabLst/>
              <a:defRPr sz="1200">
                <a:solidFill>
                  <a:schemeClr val="tx2"/>
                </a:solidFill>
                <a:ea typeface="Nokia Pure Text" panose="020B0503020202020204" pitchFamily="34" charset="0"/>
                <a:cs typeface="Nokia Pure Headline Light"/>
              </a:defRPr>
            </a:lvl1pPr>
          </a:lstStyle>
          <a:p>
            <a:r>
              <a:rPr lang="en-GB"/>
              <a:t>AMF (pool)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9714445-01FA-3AE8-42FA-7AB3320D876F}"/>
              </a:ext>
            </a:extLst>
          </p:cNvPr>
          <p:cNvCxnSpPr>
            <a:cxnSpLocks/>
          </p:cNvCxnSpPr>
          <p:nvPr/>
        </p:nvCxnSpPr>
        <p:spPr>
          <a:xfrm flipV="1">
            <a:off x="3866469" y="1710407"/>
            <a:ext cx="738891" cy="1651327"/>
          </a:xfrm>
          <a:prstGeom prst="line">
            <a:avLst/>
          </a:prstGeom>
          <a:ln w="15875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265AEEF-32BB-B20D-4371-92A857E89C7D}"/>
              </a:ext>
            </a:extLst>
          </p:cNvPr>
          <p:cNvCxnSpPr>
            <a:cxnSpLocks/>
            <a:stCxn id="32" idx="0"/>
          </p:cNvCxnSpPr>
          <p:nvPr/>
        </p:nvCxnSpPr>
        <p:spPr>
          <a:xfrm flipH="1" flipV="1">
            <a:off x="4605360" y="1710407"/>
            <a:ext cx="618320" cy="1653261"/>
          </a:xfrm>
          <a:prstGeom prst="line">
            <a:avLst/>
          </a:prstGeom>
          <a:ln w="15875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A88474A-7A49-FA17-51C4-6591EAD19D01}"/>
              </a:ext>
            </a:extLst>
          </p:cNvPr>
          <p:cNvCxnSpPr>
            <a:cxnSpLocks/>
            <a:endCxn id="37" idx="2"/>
          </p:cNvCxnSpPr>
          <p:nvPr/>
        </p:nvCxnSpPr>
        <p:spPr>
          <a:xfrm flipH="1" flipV="1">
            <a:off x="8048674" y="1715279"/>
            <a:ext cx="239028" cy="1646455"/>
          </a:xfrm>
          <a:prstGeom prst="line">
            <a:avLst/>
          </a:prstGeom>
          <a:ln w="15875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DA0C33DB-8948-031E-7A21-3C47BC968C6A}"/>
              </a:ext>
            </a:extLst>
          </p:cNvPr>
          <p:cNvCxnSpPr>
            <a:cxnSpLocks/>
            <a:endCxn id="37" idx="2"/>
          </p:cNvCxnSpPr>
          <p:nvPr/>
        </p:nvCxnSpPr>
        <p:spPr>
          <a:xfrm flipV="1">
            <a:off x="6691561" y="1715279"/>
            <a:ext cx="1357113" cy="1648389"/>
          </a:xfrm>
          <a:prstGeom prst="line">
            <a:avLst/>
          </a:prstGeom>
          <a:ln w="15875" cmpd="sng">
            <a:solidFill>
              <a:schemeClr val="bg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EA00785-B15C-1BE0-EC68-B0957D7C59F1}"/>
              </a:ext>
            </a:extLst>
          </p:cNvPr>
          <p:cNvSpPr txBox="1"/>
          <p:nvPr/>
        </p:nvSpPr>
        <p:spPr>
          <a:xfrm rot="17685064">
            <a:off x="4207799" y="2125599"/>
            <a:ext cx="316550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800">
                <a:solidFill>
                  <a:schemeClr val="tx2"/>
                </a:solidFill>
              </a:rPr>
              <a:t>N3</a:t>
            </a:r>
            <a:endParaRPr lang="de-DE" sz="1000">
              <a:solidFill>
                <a:schemeClr val="tx2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DCE8499-128E-5B01-AD15-36A4E48108F5}"/>
              </a:ext>
            </a:extLst>
          </p:cNvPr>
          <p:cNvSpPr txBox="1"/>
          <p:nvPr/>
        </p:nvSpPr>
        <p:spPr>
          <a:xfrm rot="18524302">
            <a:off x="7416920" y="2159509"/>
            <a:ext cx="316550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800" dirty="0">
                <a:solidFill>
                  <a:schemeClr val="tx2"/>
                </a:solidFill>
              </a:rPr>
              <a:t>N3</a:t>
            </a:r>
            <a:endParaRPr lang="de-DE" sz="1000" dirty="0">
              <a:solidFill>
                <a:schemeClr val="tx2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617C8BD-F16F-A11A-EAB3-615BDACAD9B0}"/>
              </a:ext>
            </a:extLst>
          </p:cNvPr>
          <p:cNvSpPr txBox="1"/>
          <p:nvPr/>
        </p:nvSpPr>
        <p:spPr>
          <a:xfrm rot="4873912">
            <a:off x="7992673" y="2234848"/>
            <a:ext cx="316550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800" dirty="0">
                <a:solidFill>
                  <a:schemeClr val="tx2"/>
                </a:solidFill>
              </a:rPr>
              <a:t>N3</a:t>
            </a:r>
            <a:endParaRPr lang="de-DE" sz="1000" dirty="0">
              <a:solidFill>
                <a:schemeClr val="tx2"/>
              </a:solidFill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4D3F425-38AC-62B6-76DA-61CAFB179A9A}"/>
              </a:ext>
            </a:extLst>
          </p:cNvPr>
          <p:cNvSpPr txBox="1"/>
          <p:nvPr/>
        </p:nvSpPr>
        <p:spPr>
          <a:xfrm>
            <a:off x="4813416" y="1153406"/>
            <a:ext cx="676154" cy="32280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/>
          <a:p>
            <a:pPr marL="171450" marR="0" indent="-171450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1135"/>
              </a:buClr>
              <a:buSzTx/>
              <a:tabLst/>
            </a:pPr>
            <a:r>
              <a:rPr lang="de-DE" sz="1200">
                <a:solidFill>
                  <a:schemeClr val="tx2"/>
                </a:solidFill>
                <a:latin typeface="+mn-lt"/>
                <a:ea typeface="Nokia Pure Text" panose="020B0503020202020204" pitchFamily="34" charset="0"/>
                <a:cs typeface="Nokia Pure Headline Light"/>
              </a:rPr>
              <a:t>UPF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C97D9EB-018C-9F76-B5B3-0ECADD75BBB9}"/>
              </a:ext>
            </a:extLst>
          </p:cNvPr>
          <p:cNvSpPr txBox="1"/>
          <p:nvPr/>
        </p:nvSpPr>
        <p:spPr>
          <a:xfrm>
            <a:off x="8240077" y="1148744"/>
            <a:ext cx="676154" cy="32280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/>
          <a:p>
            <a:pPr marL="171450" marR="0" indent="-171450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1135"/>
              </a:buClr>
              <a:buSzTx/>
              <a:tabLst/>
            </a:pPr>
            <a:r>
              <a:rPr lang="de-DE" sz="1200" dirty="0">
                <a:solidFill>
                  <a:schemeClr val="tx2"/>
                </a:solidFill>
                <a:latin typeface="+mn-lt"/>
                <a:ea typeface="Nokia Pure Text" panose="020B0503020202020204" pitchFamily="34" charset="0"/>
                <a:cs typeface="Nokia Pure Headline Light"/>
              </a:rPr>
              <a:t>UPF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CFE3727-DBEF-6DED-142A-60A34354CC96}"/>
              </a:ext>
            </a:extLst>
          </p:cNvPr>
          <p:cNvSpPr txBox="1"/>
          <p:nvPr/>
        </p:nvSpPr>
        <p:spPr>
          <a:xfrm>
            <a:off x="3573462" y="3698975"/>
            <a:ext cx="676154" cy="32280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/>
          <a:p>
            <a:pPr marL="171450" marR="0" indent="-171450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1135"/>
              </a:buClr>
              <a:buSzTx/>
              <a:tabLst/>
            </a:pPr>
            <a:r>
              <a:rPr lang="de-DE" sz="1200" dirty="0" err="1">
                <a:solidFill>
                  <a:schemeClr val="tx2"/>
                </a:solidFill>
                <a:latin typeface="+mn-lt"/>
                <a:ea typeface="Nokia Pure Text" panose="020B0503020202020204" pitchFamily="34" charset="0"/>
                <a:cs typeface="Nokia Pure Headline Light"/>
              </a:rPr>
              <a:t>HgNB</a:t>
            </a:r>
            <a:endParaRPr lang="de-DE" sz="1200" dirty="0">
              <a:solidFill>
                <a:schemeClr val="tx2"/>
              </a:solidFill>
              <a:latin typeface="+mn-lt"/>
              <a:ea typeface="Nokia Pure Text" panose="020B0503020202020204" pitchFamily="34" charset="0"/>
              <a:cs typeface="Nokia Pure Headline Light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0BA1901-88B2-CE1C-EDF1-43EB14076FF1}"/>
              </a:ext>
            </a:extLst>
          </p:cNvPr>
          <p:cNvSpPr txBox="1"/>
          <p:nvPr/>
        </p:nvSpPr>
        <p:spPr>
          <a:xfrm>
            <a:off x="4940282" y="3701188"/>
            <a:ext cx="676154" cy="32280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/>
          <a:p>
            <a:pPr marL="171450" marR="0" indent="-171450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1135"/>
              </a:buClr>
              <a:buSzTx/>
              <a:tabLst/>
            </a:pPr>
            <a:r>
              <a:rPr lang="de-DE" sz="1200" dirty="0" err="1">
                <a:solidFill>
                  <a:schemeClr val="tx2"/>
                </a:solidFill>
                <a:latin typeface="+mn-lt"/>
                <a:ea typeface="Nokia Pure Text" panose="020B0503020202020204" pitchFamily="34" charset="0"/>
                <a:cs typeface="Nokia Pure Headline Light"/>
              </a:rPr>
              <a:t>HgNB</a:t>
            </a:r>
            <a:endParaRPr lang="de-DE" sz="1200" dirty="0">
              <a:solidFill>
                <a:schemeClr val="tx2"/>
              </a:solidFill>
              <a:latin typeface="+mn-lt"/>
              <a:ea typeface="Nokia Pure Text" panose="020B0503020202020204" pitchFamily="34" charset="0"/>
              <a:cs typeface="Nokia Pure Headline Ligh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20084D3-4A42-AE21-5E9C-A4B7DB5B9A23}"/>
              </a:ext>
            </a:extLst>
          </p:cNvPr>
          <p:cNvSpPr txBox="1"/>
          <p:nvPr/>
        </p:nvSpPr>
        <p:spPr>
          <a:xfrm>
            <a:off x="6396114" y="3702028"/>
            <a:ext cx="676154" cy="32280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/>
          <a:p>
            <a:pPr marL="171450" marR="0" indent="-171450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1135"/>
              </a:buClr>
              <a:buSzTx/>
              <a:tabLst/>
            </a:pPr>
            <a:r>
              <a:rPr lang="de-DE" sz="1200" dirty="0" err="1">
                <a:solidFill>
                  <a:schemeClr val="tx2"/>
                </a:solidFill>
                <a:latin typeface="+mn-lt"/>
                <a:ea typeface="Nokia Pure Text" panose="020B0503020202020204" pitchFamily="34" charset="0"/>
                <a:cs typeface="Nokia Pure Headline Light"/>
              </a:rPr>
              <a:t>HgNB</a:t>
            </a:r>
            <a:endParaRPr lang="de-DE" sz="1200" dirty="0">
              <a:solidFill>
                <a:schemeClr val="tx2"/>
              </a:solidFill>
              <a:latin typeface="+mn-lt"/>
              <a:ea typeface="Nokia Pure Text" panose="020B0503020202020204" pitchFamily="34" charset="0"/>
              <a:cs typeface="Nokia Pure Headline Light"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6773118-BE4B-1230-9FEF-70D7F22B0AA8}"/>
              </a:ext>
            </a:extLst>
          </p:cNvPr>
          <p:cNvSpPr/>
          <p:nvPr/>
        </p:nvSpPr>
        <p:spPr>
          <a:xfrm>
            <a:off x="5120467" y="1637288"/>
            <a:ext cx="495969" cy="222758"/>
          </a:xfrm>
          <a:prstGeom prst="rect">
            <a:avLst/>
          </a:prstGeom>
          <a:solidFill>
            <a:schemeClr val="tx2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6213" indent="-176213" algn="ctr" fontAlgn="auto">
              <a:spcBef>
                <a:spcPts val="0"/>
              </a:spcBef>
              <a:spcAft>
                <a:spcPts val="0"/>
              </a:spcAft>
            </a:pPr>
            <a:r>
              <a:rPr lang="de-DE" sz="1200" dirty="0">
                <a:solidFill>
                  <a:schemeClr val="bg1"/>
                </a:solidFill>
              </a:rPr>
              <a:t>OAM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A3F97D04-A2A7-FD75-0B4F-90F3E9E8E81E}"/>
              </a:ext>
            </a:extLst>
          </p:cNvPr>
          <p:cNvCxnSpPr>
            <a:cxnSpLocks/>
            <a:stCxn id="27" idx="2"/>
          </p:cNvCxnSpPr>
          <p:nvPr/>
        </p:nvCxnSpPr>
        <p:spPr>
          <a:xfrm>
            <a:off x="5368452" y="1860046"/>
            <a:ext cx="479866" cy="387508"/>
          </a:xfrm>
          <a:prstGeom prst="straightConnector1">
            <a:avLst/>
          </a:prstGeom>
          <a:ln w="15875" cmpd="sng">
            <a:solidFill>
              <a:schemeClr val="tx2">
                <a:lumMod val="75000"/>
                <a:lumOff val="25000"/>
              </a:schemeClr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4EB90FAD-B14F-441D-AE4E-41C7DEF1DE2B}"/>
              </a:ext>
            </a:extLst>
          </p:cNvPr>
          <p:cNvSpPr txBox="1"/>
          <p:nvPr/>
        </p:nvSpPr>
        <p:spPr>
          <a:xfrm rot="4070977">
            <a:off x="4643965" y="2113809"/>
            <a:ext cx="317793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800">
                <a:solidFill>
                  <a:schemeClr val="tx2"/>
                </a:solidFill>
              </a:rPr>
              <a:t>N3</a:t>
            </a:r>
            <a:endParaRPr lang="de-DE" sz="1000">
              <a:solidFill>
                <a:schemeClr val="tx2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C619DD8-839B-6ABB-8609-19443780FBB6}"/>
              </a:ext>
            </a:extLst>
          </p:cNvPr>
          <p:cNvSpPr txBox="1"/>
          <p:nvPr/>
        </p:nvSpPr>
        <p:spPr>
          <a:xfrm>
            <a:off x="5914302" y="1765574"/>
            <a:ext cx="369246" cy="215444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800">
                <a:solidFill>
                  <a:schemeClr val="tx2"/>
                </a:solidFill>
              </a:rPr>
              <a:t>N2</a:t>
            </a:r>
            <a:endParaRPr lang="de-DE" sz="1000">
              <a:solidFill>
                <a:schemeClr val="tx2"/>
              </a:solidFill>
            </a:endParaRPr>
          </a:p>
        </p:txBody>
      </p:sp>
      <p:pic>
        <p:nvPicPr>
          <p:cNvPr id="31" name="Graphic 30">
            <a:extLst>
              <a:ext uri="{FF2B5EF4-FFF2-40B4-BE49-F238E27FC236}">
                <a16:creationId xmlns:a16="http://schemas.microsoft.com/office/drawing/2014/main" id="{40AAA8F5-1B77-19D0-3149-C14AF6EEBB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58021" y="3363668"/>
            <a:ext cx="406405" cy="406405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32524BEC-687D-DAD0-2328-6EBE96860A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20477" y="3363668"/>
            <a:ext cx="406405" cy="406405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BFAC91AC-3530-9D33-2A49-C632A809C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65229" y="3363668"/>
            <a:ext cx="406405" cy="406405"/>
          </a:xfrm>
          <a:prstGeom prst="rect">
            <a:avLst/>
          </a:prstGeom>
        </p:spPr>
      </p:pic>
      <p:pic>
        <p:nvPicPr>
          <p:cNvPr id="34" name="Graphic 33">
            <a:extLst>
              <a:ext uri="{FF2B5EF4-FFF2-40B4-BE49-F238E27FC236}">
                <a16:creationId xmlns:a16="http://schemas.microsoft.com/office/drawing/2014/main" id="{554601DB-EF9C-D6D5-5DF6-B24803CABC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084499" y="3363668"/>
            <a:ext cx="406405" cy="406405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19BA9223-313C-845C-883C-B9502402A5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77332" y="1237222"/>
            <a:ext cx="478057" cy="478057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D688F9A1-C075-92CE-91EE-39DFC8D60A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867804" y="2011188"/>
            <a:ext cx="478057" cy="478057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74436AE1-685A-37E3-F83B-76FFDB5D22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09645" y="1237222"/>
            <a:ext cx="478057" cy="478057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56723B79-65C1-3F0A-CE01-3CBF1C4847C0}"/>
              </a:ext>
            </a:extLst>
          </p:cNvPr>
          <p:cNvGrpSpPr/>
          <p:nvPr/>
        </p:nvGrpSpPr>
        <p:grpSpPr>
          <a:xfrm>
            <a:off x="5864069" y="1237222"/>
            <a:ext cx="478058" cy="478058"/>
            <a:chOff x="1451906" y="3763712"/>
            <a:chExt cx="540000" cy="540000"/>
          </a:xfrm>
        </p:grpSpPr>
        <p:sp>
          <p:nvSpPr>
            <p:cNvPr id="39" name="Freeform: Shape 150">
              <a:extLst>
                <a:ext uri="{FF2B5EF4-FFF2-40B4-BE49-F238E27FC236}">
                  <a16:creationId xmlns:a16="http://schemas.microsoft.com/office/drawing/2014/main" id="{A7F10935-EE7C-6E1A-CC32-BABBD46DD1D0}"/>
                </a:ext>
              </a:extLst>
            </p:cNvPr>
            <p:cNvSpPr/>
            <p:nvPr/>
          </p:nvSpPr>
          <p:spPr>
            <a:xfrm>
              <a:off x="1451906" y="3763712"/>
              <a:ext cx="540000" cy="540000"/>
            </a:xfrm>
            <a:custGeom>
              <a:avLst/>
              <a:gdLst>
                <a:gd name="connsiteX0" fmla="*/ 0 w 540000"/>
                <a:gd name="connsiteY0" fmla="*/ 0 h 540000"/>
                <a:gd name="connsiteX1" fmla="*/ 540000 w 540000"/>
                <a:gd name="connsiteY1" fmla="*/ 0 h 540000"/>
                <a:gd name="connsiteX2" fmla="*/ 540000 w 540000"/>
                <a:gd name="connsiteY2" fmla="*/ 540000 h 540000"/>
                <a:gd name="connsiteX3" fmla="*/ 0 w 540000"/>
                <a:gd name="connsiteY3" fmla="*/ 540000 h 54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0000" h="540000">
                  <a:moveTo>
                    <a:pt x="0" y="0"/>
                  </a:moveTo>
                  <a:lnTo>
                    <a:pt x="540000" y="0"/>
                  </a:lnTo>
                  <a:lnTo>
                    <a:pt x="540000" y="540000"/>
                  </a:lnTo>
                  <a:lnTo>
                    <a:pt x="0" y="540000"/>
                  </a:lnTo>
                  <a:close/>
                </a:path>
              </a:pathLst>
            </a:custGeom>
            <a:solidFill>
              <a:schemeClr val="tx2"/>
            </a:solidFill>
            <a:ln w="444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40" name="Graphic 11">
              <a:extLst>
                <a:ext uri="{FF2B5EF4-FFF2-40B4-BE49-F238E27FC236}">
                  <a16:creationId xmlns:a16="http://schemas.microsoft.com/office/drawing/2014/main" id="{93F837C1-DE22-AD7D-FB31-49835CA6C955}"/>
                </a:ext>
              </a:extLst>
            </p:cNvPr>
            <p:cNvGrpSpPr/>
            <p:nvPr/>
          </p:nvGrpSpPr>
          <p:grpSpPr>
            <a:xfrm>
              <a:off x="1600855" y="3876212"/>
              <a:ext cx="241684" cy="315000"/>
              <a:chOff x="1600855" y="3876212"/>
              <a:chExt cx="241684" cy="315000"/>
            </a:xfrm>
            <a:noFill/>
          </p:grpSpPr>
          <p:sp>
            <p:nvSpPr>
              <p:cNvPr id="41" name="Freeform: Shape 152">
                <a:extLst>
                  <a:ext uri="{FF2B5EF4-FFF2-40B4-BE49-F238E27FC236}">
                    <a16:creationId xmlns:a16="http://schemas.microsoft.com/office/drawing/2014/main" id="{F973482C-065F-2C3F-85B8-664C1B5ACD2D}"/>
                  </a:ext>
                </a:extLst>
              </p:cNvPr>
              <p:cNvSpPr/>
              <p:nvPr/>
            </p:nvSpPr>
            <p:spPr>
              <a:xfrm>
                <a:off x="1600855" y="3876212"/>
                <a:ext cx="241684" cy="315000"/>
              </a:xfrm>
              <a:custGeom>
                <a:avLst/>
                <a:gdLst>
                  <a:gd name="connsiteX0" fmla="*/ 233100 w 241684"/>
                  <a:gd name="connsiteY0" fmla="*/ 315000 h 315000"/>
                  <a:gd name="connsiteX1" fmla="*/ 9000 w 241684"/>
                  <a:gd name="connsiteY1" fmla="*/ 315000 h 315000"/>
                  <a:gd name="connsiteX2" fmla="*/ 0 w 241684"/>
                  <a:gd name="connsiteY2" fmla="*/ 306000 h 315000"/>
                  <a:gd name="connsiteX3" fmla="*/ 0 w 241684"/>
                  <a:gd name="connsiteY3" fmla="*/ 9000 h 315000"/>
                  <a:gd name="connsiteX4" fmla="*/ 9000 w 241684"/>
                  <a:gd name="connsiteY4" fmla="*/ 0 h 315000"/>
                  <a:gd name="connsiteX5" fmla="*/ 232650 w 241684"/>
                  <a:gd name="connsiteY5" fmla="*/ 0 h 315000"/>
                  <a:gd name="connsiteX6" fmla="*/ 241650 w 241684"/>
                  <a:gd name="connsiteY6" fmla="*/ 9000 h 315000"/>
                  <a:gd name="connsiteX7" fmla="*/ 241650 w 241684"/>
                  <a:gd name="connsiteY7" fmla="*/ 306000 h 315000"/>
                  <a:gd name="connsiteX8" fmla="*/ 233100 w 241684"/>
                  <a:gd name="connsiteY8" fmla="*/ 315000 h 315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41684" h="315000">
                    <a:moveTo>
                      <a:pt x="233100" y="315000"/>
                    </a:moveTo>
                    <a:lnTo>
                      <a:pt x="9000" y="315000"/>
                    </a:lnTo>
                    <a:cubicBezTo>
                      <a:pt x="4050" y="315000"/>
                      <a:pt x="0" y="310950"/>
                      <a:pt x="0" y="306000"/>
                    </a:cubicBezTo>
                    <a:lnTo>
                      <a:pt x="0" y="9000"/>
                    </a:lnTo>
                    <a:cubicBezTo>
                      <a:pt x="0" y="4050"/>
                      <a:pt x="4050" y="0"/>
                      <a:pt x="9000" y="0"/>
                    </a:cubicBezTo>
                    <a:lnTo>
                      <a:pt x="232650" y="0"/>
                    </a:lnTo>
                    <a:cubicBezTo>
                      <a:pt x="237600" y="0"/>
                      <a:pt x="241650" y="4050"/>
                      <a:pt x="241650" y="9000"/>
                    </a:cubicBezTo>
                    <a:lnTo>
                      <a:pt x="241650" y="306000"/>
                    </a:lnTo>
                    <a:cubicBezTo>
                      <a:pt x="242100" y="310950"/>
                      <a:pt x="238050" y="315000"/>
                      <a:pt x="233100" y="315000"/>
                    </a:cubicBezTo>
                    <a:close/>
                  </a:path>
                </a:pathLst>
              </a:custGeom>
              <a:noFill/>
              <a:ln w="1778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153">
                <a:extLst>
                  <a:ext uri="{FF2B5EF4-FFF2-40B4-BE49-F238E27FC236}">
                    <a16:creationId xmlns:a16="http://schemas.microsoft.com/office/drawing/2014/main" id="{83F9089F-D405-B4C1-FE20-5D2F0A102D6B}"/>
                  </a:ext>
                </a:extLst>
              </p:cNvPr>
              <p:cNvSpPr/>
              <p:nvPr/>
            </p:nvSpPr>
            <p:spPr>
              <a:xfrm>
                <a:off x="1609856" y="3949562"/>
                <a:ext cx="196200" cy="4500"/>
              </a:xfrm>
              <a:custGeom>
                <a:avLst/>
                <a:gdLst>
                  <a:gd name="connsiteX0" fmla="*/ 0 w 196200"/>
                  <a:gd name="connsiteY0" fmla="*/ 0 h 4500"/>
                  <a:gd name="connsiteX1" fmla="*/ 196200 w 196200"/>
                  <a:gd name="connsiteY1" fmla="*/ 0 h 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6200" h="4500">
                    <a:moveTo>
                      <a:pt x="0" y="0"/>
                    </a:moveTo>
                    <a:lnTo>
                      <a:pt x="196200" y="0"/>
                    </a:lnTo>
                  </a:path>
                </a:pathLst>
              </a:custGeom>
              <a:ln w="1778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154">
                <a:extLst>
                  <a:ext uri="{FF2B5EF4-FFF2-40B4-BE49-F238E27FC236}">
                    <a16:creationId xmlns:a16="http://schemas.microsoft.com/office/drawing/2014/main" id="{98DBD1A7-4F4D-1A38-2906-B8855A9E41EF}"/>
                  </a:ext>
                </a:extLst>
              </p:cNvPr>
              <p:cNvSpPr/>
              <p:nvPr/>
            </p:nvSpPr>
            <p:spPr>
              <a:xfrm>
                <a:off x="1609856" y="4117862"/>
                <a:ext cx="196200" cy="4500"/>
              </a:xfrm>
              <a:custGeom>
                <a:avLst/>
                <a:gdLst>
                  <a:gd name="connsiteX0" fmla="*/ 0 w 196200"/>
                  <a:gd name="connsiteY0" fmla="*/ 0 h 4500"/>
                  <a:gd name="connsiteX1" fmla="*/ 196200 w 196200"/>
                  <a:gd name="connsiteY1" fmla="*/ 0 h 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6200" h="4500">
                    <a:moveTo>
                      <a:pt x="0" y="0"/>
                    </a:moveTo>
                    <a:lnTo>
                      <a:pt x="196200" y="0"/>
                    </a:lnTo>
                  </a:path>
                </a:pathLst>
              </a:custGeom>
              <a:ln w="1778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4" name="Freeform: Shape 155">
                <a:extLst>
                  <a:ext uri="{FF2B5EF4-FFF2-40B4-BE49-F238E27FC236}">
                    <a16:creationId xmlns:a16="http://schemas.microsoft.com/office/drawing/2014/main" id="{F7142F92-A40E-0129-8BC6-DB3362B81671}"/>
                  </a:ext>
                </a:extLst>
              </p:cNvPr>
              <p:cNvSpPr/>
              <p:nvPr/>
            </p:nvSpPr>
            <p:spPr>
              <a:xfrm>
                <a:off x="1609856" y="4061612"/>
                <a:ext cx="196200" cy="4500"/>
              </a:xfrm>
              <a:custGeom>
                <a:avLst/>
                <a:gdLst>
                  <a:gd name="connsiteX0" fmla="*/ 0 w 196200"/>
                  <a:gd name="connsiteY0" fmla="*/ 0 h 4500"/>
                  <a:gd name="connsiteX1" fmla="*/ 196200 w 196200"/>
                  <a:gd name="connsiteY1" fmla="*/ 0 h 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6200" h="4500">
                    <a:moveTo>
                      <a:pt x="0" y="0"/>
                    </a:moveTo>
                    <a:lnTo>
                      <a:pt x="196200" y="0"/>
                    </a:lnTo>
                  </a:path>
                </a:pathLst>
              </a:custGeom>
              <a:ln w="1778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5" name="Freeform: Shape 156">
                <a:extLst>
                  <a:ext uri="{FF2B5EF4-FFF2-40B4-BE49-F238E27FC236}">
                    <a16:creationId xmlns:a16="http://schemas.microsoft.com/office/drawing/2014/main" id="{1194EBCE-8A36-A3AA-94CC-07EBBB57DAD3}"/>
                  </a:ext>
                </a:extLst>
              </p:cNvPr>
              <p:cNvSpPr/>
              <p:nvPr/>
            </p:nvSpPr>
            <p:spPr>
              <a:xfrm>
                <a:off x="1609856" y="4005812"/>
                <a:ext cx="196200" cy="4500"/>
              </a:xfrm>
              <a:custGeom>
                <a:avLst/>
                <a:gdLst>
                  <a:gd name="connsiteX0" fmla="*/ 0 w 196200"/>
                  <a:gd name="connsiteY0" fmla="*/ 0 h 4500"/>
                  <a:gd name="connsiteX1" fmla="*/ 196200 w 196200"/>
                  <a:gd name="connsiteY1" fmla="*/ 0 h 4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96200" h="4500">
                    <a:moveTo>
                      <a:pt x="0" y="0"/>
                    </a:moveTo>
                    <a:lnTo>
                      <a:pt x="196200" y="0"/>
                    </a:lnTo>
                  </a:path>
                </a:pathLst>
              </a:custGeom>
              <a:ln w="17780" cap="rnd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C087CEC1-6476-FE80-E98E-F23F393877A4}"/>
              </a:ext>
            </a:extLst>
          </p:cNvPr>
          <p:cNvSpPr txBox="1"/>
          <p:nvPr/>
        </p:nvSpPr>
        <p:spPr>
          <a:xfrm>
            <a:off x="6325477" y="2007287"/>
            <a:ext cx="1055344" cy="4819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72000" tIns="0" rIns="0" bIns="0" rtlCol="0" anchor="ctr">
            <a:noAutofit/>
          </a:bodyPr>
          <a:lstStyle/>
          <a:p>
            <a:pPr marR="0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1135"/>
              </a:buClr>
              <a:buSzTx/>
              <a:tabLst/>
            </a:pPr>
            <a:r>
              <a:rPr lang="en-GB" sz="1000" dirty="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Nokia Pure Headline Light"/>
              </a:rPr>
              <a:t>5G </a:t>
            </a:r>
            <a:r>
              <a:rPr lang="en-GB" sz="1000" dirty="0" err="1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Nokia Pure Headline Light"/>
              </a:rPr>
              <a:t>Femto</a:t>
            </a:r>
            <a:r>
              <a:rPr lang="en-GB" sz="1000" dirty="0">
                <a:solidFill>
                  <a:schemeClr val="tx2"/>
                </a:solidFill>
                <a:latin typeface="Nokia Pure Text" panose="020B0503020202020204" pitchFamily="34" charset="0"/>
                <a:ea typeface="Nokia Pure Text" panose="020B0503020202020204" pitchFamily="34" charset="0"/>
                <a:cs typeface="Nokia Pure Headline Light"/>
              </a:rPr>
              <a:t> GW </a:t>
            </a:r>
            <a:endParaRPr lang="en-GB" sz="800" dirty="0">
              <a:solidFill>
                <a:schemeClr val="tx2"/>
              </a:solidFill>
              <a:latin typeface="+mn-lt"/>
              <a:ea typeface="Nokia Pure Text" panose="020B0503020202020204" pitchFamily="34" charset="0"/>
              <a:cs typeface="Nokia Pure Headline Light"/>
            </a:endParaRPr>
          </a:p>
          <a:p>
            <a:pPr marR="0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1135"/>
              </a:buClr>
              <a:buSzTx/>
              <a:tabLst/>
            </a:pPr>
            <a:r>
              <a:rPr lang="en-GB" sz="800" dirty="0">
                <a:solidFill>
                  <a:schemeClr val="tx2"/>
                </a:solidFill>
                <a:latin typeface="+mn-lt"/>
                <a:ea typeface="Nokia Pure Text" panose="020B0503020202020204" pitchFamily="34" charset="0"/>
                <a:cs typeface="Nokia Pure Headline Light"/>
              </a:rPr>
              <a:t>- N2 aggregation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C8578E7-7636-1FA0-0695-DDFB81A398FC}"/>
              </a:ext>
            </a:extLst>
          </p:cNvPr>
          <p:cNvSpPr txBox="1"/>
          <p:nvPr/>
        </p:nvSpPr>
        <p:spPr>
          <a:xfrm>
            <a:off x="8014359" y="3698975"/>
            <a:ext cx="676154" cy="322802"/>
          </a:xfrm>
          <a:prstGeom prst="rect">
            <a:avLst/>
          </a:prstGeom>
          <a:noFill/>
        </p:spPr>
        <p:txBody>
          <a:bodyPr wrap="square" lIns="90000" tIns="90000" rIns="72000" bIns="46800" rtlCol="0">
            <a:spAutoFit/>
          </a:bodyPr>
          <a:lstStyle/>
          <a:p>
            <a:pPr marL="171450" marR="0" indent="-171450" defTabSz="4572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1135"/>
              </a:buClr>
              <a:buSzTx/>
              <a:tabLst/>
            </a:pPr>
            <a:r>
              <a:rPr lang="de-DE" sz="1200" dirty="0" err="1">
                <a:solidFill>
                  <a:schemeClr val="tx2"/>
                </a:solidFill>
                <a:latin typeface="+mn-lt"/>
                <a:ea typeface="Nokia Pure Text" panose="020B0503020202020204" pitchFamily="34" charset="0"/>
                <a:cs typeface="Nokia Pure Headline Light"/>
              </a:rPr>
              <a:t>HgNB</a:t>
            </a:r>
            <a:endParaRPr lang="de-DE" sz="1200" dirty="0">
              <a:solidFill>
                <a:schemeClr val="tx2"/>
              </a:solidFill>
              <a:latin typeface="+mn-lt"/>
              <a:ea typeface="Nokia Pure Text" panose="020B0503020202020204" pitchFamily="34" charset="0"/>
              <a:cs typeface="Nokia Pure Headline Light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38BE4573-D763-07ED-54CC-6E02AF61FA48}"/>
              </a:ext>
            </a:extLst>
          </p:cNvPr>
          <p:cNvSpPr txBox="1"/>
          <p:nvPr/>
        </p:nvSpPr>
        <p:spPr>
          <a:xfrm>
            <a:off x="4250967" y="4220172"/>
            <a:ext cx="3978627" cy="151179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noAutofit/>
          </a:bodyPr>
          <a:lstStyle/>
          <a:p>
            <a:pPr marL="0" marR="0" indent="0" algn="l" defTabSz="180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+mj-lt"/>
              <a:buNone/>
              <a:tabLst>
                <a:tab pos="180000" algn="l"/>
              </a:tabLst>
            </a:pP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Figure 1: Example RAN architecture including 5G </a:t>
            </a:r>
            <a:r>
              <a:rPr kumimoji="0" lang="en-US" sz="1100" b="1" i="0" u="none" strike="noStrike" kern="1200" cap="none" spc="0" normalizeH="0" baseline="0" noProof="0" dirty="0" err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Femto</a:t>
            </a:r>
            <a:r>
              <a: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Nokia Pure Text Light"/>
                <a:ea typeface="+mn-ea"/>
                <a:cs typeface="+mn-cs"/>
              </a:rPr>
              <a:t> GW  </a:t>
            </a:r>
            <a:endParaRPr kumimoji="0" lang="en-GB" sz="11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Nokia Pure Text Ligh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1637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EC1F607-0265-13DD-2623-726074E984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5G </a:t>
            </a:r>
            <a:r>
              <a:rPr lang="en-US" dirty="0" err="1"/>
              <a:t>Femto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76B9E5-75A1-C1CA-29C8-07FE2A9DFD3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Summary of potential objectives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CD2612-E503-22E0-D492-A38EE42C397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600" b="1" dirty="0"/>
              <a:t>RAN3-led study on the following aspects:</a:t>
            </a:r>
          </a:p>
          <a:p>
            <a:r>
              <a:rPr lang="en-US" sz="1600" dirty="0"/>
              <a:t>Overall RAN architecture and required functionalities for 5G </a:t>
            </a:r>
            <a:r>
              <a:rPr lang="en-US" sz="1600" dirty="0" err="1"/>
              <a:t>Femto</a:t>
            </a:r>
            <a:r>
              <a:rPr lang="en-US" sz="1600" dirty="0"/>
              <a:t> deployments</a:t>
            </a:r>
          </a:p>
          <a:p>
            <a:pPr lvl="1"/>
            <a:r>
              <a:rPr lang="en-US" sz="1400" dirty="0"/>
              <a:t>including a 5G </a:t>
            </a:r>
            <a:r>
              <a:rPr lang="en-US" sz="1400" dirty="0" err="1"/>
              <a:t>Femto</a:t>
            </a:r>
            <a:r>
              <a:rPr lang="en-US" sz="1400" dirty="0"/>
              <a:t> GW allowing for N2 aggregation (analogous to HeNB GW in 4G)</a:t>
            </a:r>
          </a:p>
          <a:p>
            <a:pPr lvl="1"/>
            <a:endParaRPr lang="en-US" sz="1400" dirty="0"/>
          </a:p>
          <a:p>
            <a:r>
              <a:rPr lang="en-US" sz="1600" dirty="0"/>
              <a:t>Access control mechanism based on the existing CAG functionality</a:t>
            </a:r>
          </a:p>
          <a:p>
            <a:endParaRPr lang="en-US" sz="1600" dirty="0"/>
          </a:p>
          <a:p>
            <a:r>
              <a:rPr lang="en-US" sz="1600" dirty="0"/>
              <a:t>Access to local services from the 5G </a:t>
            </a:r>
            <a:r>
              <a:rPr lang="en-US" sz="1600" dirty="0" err="1"/>
              <a:t>Femto</a:t>
            </a:r>
            <a:r>
              <a:rPr lang="en-US" sz="1600" dirty="0"/>
              <a:t> via collocated local UPF</a:t>
            </a:r>
          </a:p>
        </p:txBody>
      </p:sp>
    </p:spTree>
    <p:extLst>
      <p:ext uri="{BB962C8B-B14F-4D97-AF65-F5344CB8AC3E}">
        <p14:creationId xmlns:p14="http://schemas.microsoft.com/office/powerpoint/2010/main" val="3766691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7063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ank.potx" id="{B4A126FF-C6CE-4A69-B5C5-BC11574908D1}" vid="{4E46BE80-07DA-49CD-8549-587C898E8144}"/>
    </a:ext>
  </a:extLst>
</a:theme>
</file>

<file path=ppt/theme/theme3.xml><?xml version="1.0" encoding="utf-8"?>
<a:theme xmlns:a="http://schemas.openxmlformats.org/drawingml/2006/main" name="2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Mod val="20000"/>
            <a:lumOff val="80000"/>
          </a:schemeClr>
        </a:solidFill>
        <a:ln w="3175">
          <a:noFill/>
          <a:prstDash val="solid"/>
        </a:ln>
      </a:spPr>
      <a:bodyPr rot="0" spcFirstLastPara="0" vertOverflow="overflow" horzOverflow="overflow" vert="horz" wrap="square" lIns="90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lnSpc>
            <a:spcPct val="90000"/>
          </a:lnSpc>
          <a:spcAft>
            <a:spcPts val="600"/>
          </a:spcAft>
          <a:defRPr sz="1200" dirty="0" smtClean="0">
            <a:solidFill>
              <a:schemeClr val="tx2"/>
            </a:solidFill>
            <a:latin typeface="+mj-lt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algn="l" fontAlgn="auto">
          <a:lnSpc>
            <a:spcPct val="90000"/>
          </a:lnSpc>
          <a:spcAft>
            <a:spcPts val="600"/>
          </a:spcAft>
          <a:defRPr sz="1600" dirty="0">
            <a:solidFill>
              <a:sysClr val="windowText" lastClr="000000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1c5aaf6-e6ce-465b-b873-5148d2a4c105" xsi:nil="true"/>
    <Information xmlns="3b34c8f0-1ef5-4d1e-bb66-517ce7fe7356" xsi:nil="true"/>
    <HideFromDelve xmlns="71c5aaf6-e6ce-465b-b873-5148d2a4c105">false</HideFromDelve>
    <Associated_x0020_Task xmlns="3b34c8f0-1ef5-4d1e-bb66-517ce7fe7356" xsi:nil="true"/>
    <lcf76f155ced4ddcb4097134ff3c332f xmlns="610ccbe2-d8cc-4d3a-b40d-a16ab8d3b403">
      <Terms xmlns="http://schemas.microsoft.com/office/infopath/2007/PartnerControls"/>
    </lcf76f155ced4ddcb4097134ff3c332f>
    <_dlc_DocId xmlns="71c5aaf6-e6ce-465b-b873-5148d2a4c105">5AIRPNAIUNRU-1916262822-2507</_dlc_DocId>
    <_dlc_DocIdUrl xmlns="71c5aaf6-e6ce-465b-b873-5148d2a4c105">
      <Url>https://nokia.sharepoint.com/sites/c5g/_layouts/15/DocIdRedir.aspx?ID=5AIRPNAIUNRU-1916262822-2507</Url>
      <Description>5AIRPNAIUNRU-1916262822-2507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225CE766812BD43B839BDD5C05D0D27" ma:contentTypeVersion="31" ma:contentTypeDescription="Create a new document." ma:contentTypeScope="" ma:versionID="1018e33d6ce2ff91022483c4927dd219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610ccbe2-d8cc-4d3a-b40d-a16ab8d3b403" targetNamespace="http://schemas.microsoft.com/office/2006/metadata/properties" ma:root="true" ma:fieldsID="0539b7f8b15af43d631498084947cb10" ns2:_="" ns3:_="" ns4:_="">
    <xsd:import namespace="71c5aaf6-e6ce-465b-b873-5148d2a4c105"/>
    <xsd:import namespace="3b34c8f0-1ef5-4d1e-bb66-517ce7fe7356"/>
    <xsd:import namespace="610ccbe2-d8cc-4d3a-b40d-a16ab8d3b403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 minOccurs="0"/>
                <xsd:element ref="ns4:MediaServiceMetadata" minOccurs="0"/>
                <xsd:element ref="ns4:MediaServiceFastMetadata" minOccurs="0"/>
                <xsd:element ref="ns3:SharedWithUsers" minOccurs="0"/>
                <xsd:element ref="ns3:Associated_x0020_Task" minOccurs="0"/>
                <xsd:element ref="ns3:SharedWithDetails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LengthInSeconds" minOccurs="0"/>
                <xsd:element ref="ns4:lcf76f155ced4ddcb4097134ff3c332f" minOccurs="0"/>
                <xsd:element ref="ns2:TaxCatchAll" minOccurs="0"/>
                <xsd:element ref="ns4:MediaServiceGenerationTime" minOccurs="0"/>
                <xsd:element ref="ns4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  <xsd:element name="TaxCatchAll" ma:index="24" nillable="true" ma:displayName="Taxonomy Catch All Column" ma:hidden="true" ma:list="{5e7e0358-ff3a-47d0-9dac-4f7f999c176b}" ma:internalName="TaxCatchAll" ma:showField="CatchAllData" ma:web="3b34c8f0-1ef5-4d1e-bb66-517ce7fe735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nillable="true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SharedWithUsers" ma:index="15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ssociated_x0020_Task" ma:index="16" nillable="true" ma:displayName="C5G Task" ma:description="Task working on topic" ma:internalName="Associated_x0020_Task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</xsd:restriction>
                </xsd:simple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10ccbe2-d8cc-4d3a-b40d-a16ab8d3b4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2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2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438A6303-8387-479D-96CC-0A45B50123B4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29F34A3B-01BA-4606-87DA-3E7B0B064FD5}">
  <ds:schemaRefs>
    <ds:schemaRef ds:uri="http://purl.org/dc/elements/1.1/"/>
    <ds:schemaRef ds:uri="http://schemas.microsoft.com/office/2006/metadata/properties"/>
    <ds:schemaRef ds:uri="71c5aaf6-e6ce-465b-b873-5148d2a4c105"/>
    <ds:schemaRef ds:uri="http://purl.org/dc/terms/"/>
    <ds:schemaRef ds:uri="http://schemas.openxmlformats.org/package/2006/metadata/core-properties"/>
    <ds:schemaRef ds:uri="610ccbe2-d8cc-4d3a-b40d-a16ab8d3b403"/>
    <ds:schemaRef ds:uri="http://schemas.microsoft.com/office/2006/documentManagement/types"/>
    <ds:schemaRef ds:uri="http://schemas.microsoft.com/office/infopath/2007/PartnerControls"/>
    <ds:schemaRef ds:uri="3b34c8f0-1ef5-4d1e-bb66-517ce7fe7356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9475AD9-0B53-4B80-B11C-C85052B4610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610ccbe2-d8cc-4d3a-b40d-a16ab8d3b40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5D08B932-C052-4FF8-BEF1-5A00252B255C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D5E462D1-5CF9-4D72-A078-AF08B6564B13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b1aa2129-79ec-42c0-bfac-e5b7a0374572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template v1.3.1</Template>
  <TotalTime>0</TotalTime>
  <Words>384</Words>
  <Application>Microsoft Office PowerPoint</Application>
  <PresentationFormat>On-screen Show (16:9)</PresentationFormat>
  <Paragraphs>52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1. Master</vt:lpstr>
      <vt:lpstr>1. White master</vt:lpstr>
      <vt:lpstr>2_Nokia White Master with headline</vt:lpstr>
      <vt:lpstr>think-cell Slide</vt:lpstr>
      <vt:lpstr>5G Femto  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Release 19</dc:title>
  <dc:creator/>
  <cp:lastModifiedBy/>
  <cp:revision>195</cp:revision>
  <dcterms:created xsi:type="dcterms:W3CDTF">2023-02-07T12:57:47Z</dcterms:created>
  <dcterms:modified xsi:type="dcterms:W3CDTF">2023-05-31T19:16:17Z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b1aa2129-79ec-42c0-bfac-e5b7a0374572_Enabled">
    <vt:lpwstr>true</vt:lpwstr>
  </property>
  <property fmtid="{D5CDD505-2E9C-101B-9397-08002B2CF9AE}" pid="3" name="MSIP_Label_b1aa2129-79ec-42c0-bfac-e5b7a0374572_SetDate">
    <vt:lpwstr>2023-02-27T22:05:02Z</vt:lpwstr>
  </property>
  <property fmtid="{D5CDD505-2E9C-101B-9397-08002B2CF9AE}" pid="4" name="MSIP_Label_b1aa2129-79ec-42c0-bfac-e5b7a0374572_Method">
    <vt:lpwstr>Privileged</vt:lpwstr>
  </property>
  <property fmtid="{D5CDD505-2E9C-101B-9397-08002B2CF9AE}" pid="5" name="MSIP_Label_b1aa2129-79ec-42c0-bfac-e5b7a0374572_Name">
    <vt:lpwstr>b1aa2129-79ec-42c0-bfac-e5b7a0374572</vt:lpwstr>
  </property>
  <property fmtid="{D5CDD505-2E9C-101B-9397-08002B2CF9AE}" pid="6" name="MSIP_Label_b1aa2129-79ec-42c0-bfac-e5b7a0374572_SiteId">
    <vt:lpwstr>5d471751-9675-428d-917b-70f44f9630b0</vt:lpwstr>
  </property>
  <property fmtid="{D5CDD505-2E9C-101B-9397-08002B2CF9AE}" pid="7" name="MSIP_Label_b1aa2129-79ec-42c0-bfac-e5b7a0374572_ActionId">
    <vt:lpwstr>78c89d18-b6a3-445a-8216-8f7e5a5d4a63</vt:lpwstr>
  </property>
  <property fmtid="{D5CDD505-2E9C-101B-9397-08002B2CF9AE}" pid="8" name="MSIP_Label_b1aa2129-79ec-42c0-bfac-e5b7a0374572_ContentBits">
    <vt:lpwstr>0</vt:lpwstr>
  </property>
  <property fmtid="{D5CDD505-2E9C-101B-9397-08002B2CF9AE}" pid="9" name="ContentTypeId">
    <vt:lpwstr>0x0101004225CE766812BD43B839BDD5C05D0D27</vt:lpwstr>
  </property>
  <property fmtid="{D5CDD505-2E9C-101B-9397-08002B2CF9AE}" pid="10" name="_dlc_DocIdItemGuid">
    <vt:lpwstr>ccbb3814-af5e-4436-8977-a253341efb67</vt:lpwstr>
  </property>
  <property fmtid="{D5CDD505-2E9C-101B-9397-08002B2CF9AE}" pid="11" name="MediaServiceImageTags">
    <vt:lpwstr/>
  </property>
</Properties>
</file>