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9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841" r:id="rId7"/>
    <p:sldMasterId id="2147483911" r:id="rId8"/>
  </p:sldMasterIdLst>
  <p:notesMasterIdLst>
    <p:notesMasterId r:id="rId18"/>
  </p:notesMasterIdLst>
  <p:sldIdLst>
    <p:sldId id="2147475558" r:id="rId9"/>
    <p:sldId id="2147475559" r:id="rId10"/>
    <p:sldId id="2147475563" r:id="rId11"/>
    <p:sldId id="2147475569" r:id="rId12"/>
    <p:sldId id="2147475570" r:id="rId13"/>
    <p:sldId id="2147475571" r:id="rId14"/>
    <p:sldId id="2147475567" r:id="rId15"/>
    <p:sldId id="2147475566" r:id="rId16"/>
    <p:sldId id="2147473441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99906E02-EB94-8A3E-145D-0AA93697E388}" name="Prajwal Keshavamurthy (Nokia)" initials="PK(" userId="S::prajwal.keshavamurthy@nokia-bell-labs.com::80e4d430-58f2-4ce0-bc1a-ade5556ebee5" providerId="AD"/>
  <p188:author id="{4E15D00E-2FA0-EF00-5B07-BA58FE91F019}" name="Thomas Jacobsen (Nokia)" initials="TJ(" userId="S::thomas.jacobsen@nokia-bell-labs.com::b61abf68-3697-4ed5-af19-7d12db70f9ff" providerId="AD"/>
  <p188:author id="{02949D1A-9823-B538-E107-715E67B82C91}" name="Brajesh Soni (Nokia)" initials="B(" userId="S::brajesh.soni@nokia.com::d947ba6f-7b0f-412c-b416-fb17daa0ba9a" providerId="AD"/>
  <p188:author id="{09E7C034-566D-1A00-B525-B012516B0F38}" name="Daniel Medina (Nokia)" initials="DM(" userId="S::daniel.medina@nokia.com::b79db860-5d66-44dd-b8b7-7d64d6a17e7b" providerId="AD"/>
  <p188:author id="{8C914F35-B4BE-DA23-8046-3D2680103295}" name="Nokia - Farah" initials="FSS" userId="Nokia - Farah" providerId="None"/>
  <p188:author id="{4773D83B-20F0-3348-A11F-99550F102103}" name="Torsten Wildschek" initials="TW" userId="Torsten Wildschek" providerId="None"/>
  <p188:author id="{6E5BBD6A-C6E3-2C8D-71E9-0E4D253C8003}" name="Nuno Kiilerich Pratas (Nokia)" initials="N(" userId="S::nuno.kiilerich_pratas@nokia.com::7e4dfe1c-21e9-4d98-b8ae-046b16c44635" providerId="AD"/>
  <p188:author id="{7C97276F-CA75-1F9E-6925-52C2D38907D5}" name="Matthew Baker" initials="MPJB" userId="Matthew Baker" providerId="None"/>
  <p188:author id="{7D30F281-EA3F-1D54-49DF-A04544EEF4D9}" name="Stepan Kucera (Nokia)" initials="S(" userId="S::stepan.kucera@nokia.com::a99aa902-fccc-4fe2-81d3-c110f6e954e1" providerId="AD"/>
  <p188:author id="{366911A5-4512-35BA-4B24-885D86C2D7D4}" name="Benny Vejlgaard (Nokia)" initials="BV(" userId="S::benny.vejlgaard@nokia.com::6bee5984-93e8-4633-88d7-07035d56efa8" providerId="AD"/>
  <p188:author id="{B2D27CB8-1452-FB58-3109-2C01EB5491CA}" name="Renato Abreu (Nokia)" initials="RA(" userId="S::renato.abreu@nokia.com::2e37ed59-f98a-43a1-89b2-12f9db3ad5a5" providerId="AD"/>
  <p188:author id="{38BFC1DD-68A1-5BF5-C234-3DD91A8E467A}" name="Taylan Sahin (Nokia)" initials="T(" userId="S::taylan.sahin@nokia.com::44988920-1b7c-4c49-aa90-e7c20b1fba9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00"/>
    <a:srgbClr val="FFFFBE"/>
    <a:srgbClr val="CCCCCC"/>
    <a:srgbClr val="E1E1E1"/>
    <a:srgbClr val="001135"/>
    <a:srgbClr val="001D47"/>
    <a:srgbClr val="0A0908"/>
    <a:srgbClr val="FF8B10"/>
    <a:srgbClr val="666666"/>
    <a:srgbClr val="33333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E0A564-8076-9857-FACC-9AC0B9C1BCBA}" v="5" dt="2023-05-30T13:17:32.121"/>
    <p1510:client id="{E720429C-182F-4657-A881-D982FA71F6A6}" v="5" dt="2023-05-30T11:21:08.5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6" d="100"/>
          <a:sy n="146" d="100"/>
        </p:scale>
        <p:origin x="4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24" Type="http://schemas.microsoft.com/office/2018/10/relationships/authors" Target="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microsoft.com/office/2015/10/relationships/revisionInfo" Target="revisionInfo.xml"/><Relationship Id="rId10" Type="http://schemas.openxmlformats.org/officeDocument/2006/relationships/slide" Target="slides/slide2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Nokia Public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Public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headline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  <p:sldLayoutId id="2147484015" r:id="rId15"/>
    <p:sldLayoutId id="2147484016" r:id="rId16"/>
    <p:sldLayoutId id="2147484017" r:id="rId17"/>
    <p:sldLayoutId id="2147484018" r:id="rId18"/>
    <p:sldLayoutId id="2147484019" r:id="rId19"/>
    <p:sldLayoutId id="2147484020" r:id="rId20"/>
    <p:sldLayoutId id="2147484021" r:id="rId21"/>
    <p:sldLayoutId id="2147484022" r:id="rId22"/>
    <p:sldLayoutId id="2147484023" r:id="rId23"/>
    <p:sldLayoutId id="2147484024" r:id="rId24"/>
    <p:sldLayoutId id="2147484025" r:id="rId25"/>
    <p:sldLayoutId id="2147483963" r:id="rId26"/>
    <p:sldLayoutId id="2147483923" r:id="rId27"/>
    <p:sldLayoutId id="2147483946" r:id="rId28"/>
    <p:sldLayoutId id="2147484026" r:id="rId29"/>
    <p:sldLayoutId id="2147484027" r:id="rId30"/>
    <p:sldLayoutId id="2147484028" r:id="rId31"/>
    <p:sldLayoutId id="2147483950" r:id="rId32"/>
    <p:sldLayoutId id="2147484029" r:id="rId33"/>
    <p:sldLayoutId id="2147484030" r:id="rId34"/>
    <p:sldLayoutId id="2147484031" r:id="rId35"/>
    <p:sldLayoutId id="2147484032" r:id="rId36"/>
    <p:sldLayoutId id="2147484033" r:id="rId37"/>
    <p:sldLayoutId id="2147484034" r:id="rId38"/>
    <p:sldLayoutId id="2147484035" r:id="rId39"/>
    <p:sldLayoutId id="2147484036" r:id="rId40"/>
    <p:sldLayoutId id="2147484037" r:id="rId41"/>
    <p:sldLayoutId id="2147484038" r:id="rId42"/>
    <p:sldLayoutId id="2147484039" r:id="rId43"/>
    <p:sldLayoutId id="2147483663" r:id="rId44"/>
    <p:sldLayoutId id="2147483726" r:id="rId45"/>
    <p:sldLayoutId id="2147483776" r:id="rId46"/>
    <p:sldLayoutId id="2147483778" r:id="rId47"/>
    <p:sldLayoutId id="2147483779" r:id="rId48"/>
    <p:sldLayoutId id="2147483780" r:id="rId49"/>
    <p:sldLayoutId id="2147483781" r:id="rId50"/>
    <p:sldLayoutId id="2147483777" r:id="rId51"/>
    <p:sldLayoutId id="2147483796" r:id="rId52"/>
    <p:sldLayoutId id="2147483763" r:id="rId53"/>
    <p:sldLayoutId id="2147483794" r:id="rId54"/>
    <p:sldLayoutId id="2147483775" r:id="rId55"/>
    <p:sldLayoutId id="2147483795" r:id="rId56"/>
    <p:sldLayoutId id="2147483816" r:id="rId57"/>
    <p:sldLayoutId id="2147483817" r:id="rId58"/>
    <p:sldLayoutId id="2147483818" r:id="rId59"/>
    <p:sldLayoutId id="2147483819" r:id="rId60"/>
    <p:sldLayoutId id="2147483820" r:id="rId61"/>
    <p:sldLayoutId id="2147483821" r:id="rId62"/>
    <p:sldLayoutId id="2147483822" r:id="rId63"/>
    <p:sldLayoutId id="2147483823" r:id="rId64"/>
    <p:sldLayoutId id="2147483824" r:id="rId65"/>
    <p:sldLayoutId id="2147483753" r:id="rId66"/>
    <p:sldLayoutId id="2147483757" r:id="rId67"/>
    <p:sldLayoutId id="2147483758" r:id="rId68"/>
    <p:sldLayoutId id="2147483815" r:id="rId69"/>
    <p:sldLayoutId id="2147483760" r:id="rId70"/>
    <p:sldLayoutId id="2147483761" r:id="rId71"/>
    <p:sldLayoutId id="2147483762" r:id="rId72"/>
    <p:sldLayoutId id="2147483774" r:id="rId73"/>
    <p:sldLayoutId id="2147483755" r:id="rId74"/>
    <p:sldLayoutId id="2147483756" r:id="rId75"/>
    <p:sldLayoutId id="2147483793" r:id="rId76"/>
    <p:sldLayoutId id="2147483814" r:id="rId77"/>
    <p:sldLayoutId id="2147483751" r:id="rId78"/>
    <p:sldLayoutId id="2147483746" r:id="rId79"/>
    <p:sldLayoutId id="2147483791" r:id="rId80"/>
    <p:sldLayoutId id="2147483749" r:id="rId81"/>
    <p:sldLayoutId id="2147483747" r:id="rId82"/>
    <p:sldLayoutId id="2147483748" r:id="rId83"/>
    <p:sldLayoutId id="2147483750" r:id="rId84"/>
    <p:sldLayoutId id="2147483772" r:id="rId85"/>
    <p:sldLayoutId id="2147483677" r:id="rId86"/>
    <p:sldLayoutId id="2147483792" r:id="rId87"/>
    <p:sldLayoutId id="2147483833" r:id="rId88"/>
    <p:sldLayoutId id="2147483769" r:id="rId89"/>
    <p:sldLayoutId id="2147483773" r:id="rId90"/>
    <p:sldLayoutId id="2147483771" r:id="rId91"/>
    <p:sldLayoutId id="2147483679" r:id="rId9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Nokia Public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Public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0435DD-B27A-8C07-AFCB-D3CA693B4E81}"/>
              </a:ext>
            </a:extLst>
          </p:cNvPr>
          <p:cNvSpPr txBox="1">
            <a:spLocks/>
          </p:cNvSpPr>
          <p:nvPr/>
        </p:nvSpPr>
        <p:spPr>
          <a:xfrm>
            <a:off x="417531" y="1379163"/>
            <a:ext cx="4067438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indent="0" defTabSz="9144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baseline="0" dirty="0" smtClean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z="2800">
                <a:effectLst/>
                <a:latin typeface="Segoe UI" panose="020B0502040204020203" pitchFamily="34" charset="0"/>
              </a:rPr>
              <a:t>Sidelink Evolution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effectLst/>
                <a:latin typeface="Segoe UI" panose="020B0502040204020203" pitchFamily="34" charset="0"/>
              </a:rPr>
              <a:t>Sidelink Enhancements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effectLst/>
                <a:latin typeface="Segoe UI" panose="020B0502040204020203" pitchFamily="34" charset="0"/>
              </a:rPr>
              <a:t>Sidelink Relay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effectLst/>
                <a:latin typeface="Segoe UI" panose="020B0502040204020203" pitchFamily="34" charset="0"/>
              </a:rPr>
              <a:t>Sidelink Positioning</a:t>
            </a:r>
            <a:br>
              <a:rPr lang="en-US" sz="4800"/>
            </a:br>
            <a:endParaRPr lang="fi-FI" sz="480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9DE2782-013C-35CB-D3FA-5FE5484532EF}"/>
              </a:ext>
            </a:extLst>
          </p:cNvPr>
          <p:cNvSpPr txBox="1">
            <a:spLocks/>
          </p:cNvSpPr>
          <p:nvPr/>
        </p:nvSpPr>
        <p:spPr>
          <a:xfrm>
            <a:off x="417531" y="3193442"/>
            <a:ext cx="3909884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15</a:t>
            </a:r>
            <a:r>
              <a:rPr lang="en-US" baseline="30000"/>
              <a:t>th</a:t>
            </a:r>
            <a:r>
              <a:rPr lang="en-US"/>
              <a:t> – 16</a:t>
            </a:r>
            <a:r>
              <a:rPr lang="en-US" baseline="30000"/>
              <a:t>th</a:t>
            </a:r>
            <a:r>
              <a:rPr lang="en-US"/>
              <a:t> June, 2023</a:t>
            </a:r>
          </a:p>
          <a:p>
            <a:r>
              <a:rPr lang="it-IT"/>
              <a:t>Source: Nokia, Nokia Shanghai Bell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579CF2E-90F9-138E-42CA-A1D6A0DE18B9}"/>
              </a:ext>
            </a:extLst>
          </p:cNvPr>
          <p:cNvSpPr txBox="1">
            <a:spLocks/>
          </p:cNvSpPr>
          <p:nvPr/>
        </p:nvSpPr>
        <p:spPr>
          <a:xfrm>
            <a:off x="236714" y="162545"/>
            <a:ext cx="7261365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RWS-230020				</a:t>
            </a:r>
            <a:r>
              <a:rPr lang="en-GB" sz="1800" b="0" i="0" u="none" strike="noStrike" dirty="0">
                <a:solidFill>
                  <a:srgbClr val="FFFFFF"/>
                </a:solidFill>
                <a:effectLst/>
                <a:latin typeface="Nokia Pure Text Light" panose="020B0304040602060303" pitchFamily="34" charset="0"/>
              </a:rPr>
              <a:t>3GPP TSG RAN Rel-19 workshop</a:t>
            </a:r>
            <a:r>
              <a:rPr lang="en-GB" sz="1800" b="1" i="0" u="none" strike="noStrike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 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34752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D8C6D1-C6C7-3125-B848-2114AD026B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Sidelink enhancements to consider on top of Release 18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ECF128C-5D46-C326-304E-B4B3575198ED}"/>
              </a:ext>
            </a:extLst>
          </p:cNvPr>
          <p:cNvSpPr txBox="1">
            <a:spLocks/>
          </p:cNvSpPr>
          <p:nvPr/>
        </p:nvSpPr>
        <p:spPr>
          <a:xfrm>
            <a:off x="426800" y="993056"/>
            <a:ext cx="6200108" cy="367038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>
                <a:solidFill>
                  <a:schemeClr val="tx2"/>
                </a:solidFill>
              </a:rPr>
              <a:t>Release 18 forms the baseline for sidelink.</a:t>
            </a:r>
            <a:r>
              <a:rPr lang="en-US" sz="1200">
                <a:solidFill>
                  <a:schemeClr val="tx2"/>
                </a:solidFill>
              </a:rPr>
              <a:t> Few practical use cases </a:t>
            </a:r>
            <a:r>
              <a:rPr lang="en-FI" sz="1200">
                <a:solidFill>
                  <a:schemeClr val="tx2"/>
                </a:solidFill>
              </a:rPr>
              <a:t>are still </a:t>
            </a:r>
            <a:r>
              <a:rPr lang="en-US" sz="1200">
                <a:solidFill>
                  <a:schemeClr val="tx2"/>
                </a:solidFill>
              </a:rPr>
              <a:t>expected to need improvements for automotive and public safety scenarios. 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200">
              <a:solidFill>
                <a:schemeClr val="tx2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>
                <a:solidFill>
                  <a:schemeClr val="tx2"/>
                </a:solidFill>
              </a:rPr>
              <a:t>Potential enhancements (three main areas)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>
                <a:solidFill>
                  <a:schemeClr val="tx2"/>
                </a:solidFill>
              </a:rPr>
              <a:t>Sidelink enhancements:</a:t>
            </a:r>
          </a:p>
          <a:p>
            <a:pPr marL="445770" lvl="1" indent="-177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>
                <a:solidFill>
                  <a:schemeClr val="tx2"/>
                </a:solidFill>
              </a:rPr>
              <a:t>Sidelink FR2 will only complete the study in Rel. 18 =&gt; normative work postponed to Rel. 19.</a:t>
            </a:r>
          </a:p>
          <a:p>
            <a:pPr marL="445770" lvl="1" indent="-177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>
                <a:solidFill>
                  <a:schemeClr val="tx2"/>
                </a:solidFill>
              </a:rPr>
              <a:t>Completion of sidelink CA and extension to unlicensed bands in FR1 and licensed &amp; unlicensed bands in FR2 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>
                <a:solidFill>
                  <a:schemeClr val="tx2"/>
                </a:solidFill>
              </a:rPr>
              <a:t>Sidelink Relay:</a:t>
            </a:r>
          </a:p>
          <a:p>
            <a:pPr marL="445770" lvl="1" indent="-177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>
                <a:solidFill>
                  <a:schemeClr val="tx2"/>
                </a:solidFill>
              </a:rPr>
              <a:t>Support of Multi-hop U2N and U2U relay with both L3 and L2 relay solutions for extended coverage</a:t>
            </a:r>
          </a:p>
          <a:p>
            <a:pPr marL="445770" lvl="1" indent="-177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>
                <a:solidFill>
                  <a:schemeClr val="tx2"/>
                </a:solidFill>
              </a:rPr>
              <a:t>Extension of multipath U2N relay to have two indirect paths, and introducing multipath relay in U2U relay</a:t>
            </a:r>
            <a:endParaRPr lang="en-US" sz="1000">
              <a:solidFill>
                <a:schemeClr val="tx2"/>
              </a:solidFill>
              <a:ea typeface="Times New Roman" panose="02020603050405020304" pitchFamily="18" charset="0"/>
              <a:cs typeface="Calibri"/>
            </a:endParaRPr>
          </a:p>
          <a:p>
            <a:pPr marL="179705" indent="-17970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200">
                <a:solidFill>
                  <a:schemeClr val="tx2"/>
                </a:solidFill>
              </a:rPr>
              <a:t>Sidelink Positioning:</a:t>
            </a:r>
            <a:endParaRPr lang="en-US" sz="1000">
              <a:solidFill>
                <a:schemeClr val="tx2"/>
              </a:solidFill>
              <a:ea typeface="Times New Roman" panose="02020603050405020304" pitchFamily="18" charset="0"/>
              <a:cs typeface="Calibri"/>
            </a:endParaRPr>
          </a:p>
          <a:p>
            <a:pPr marL="445770" lvl="1" indent="-177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>
                <a:solidFill>
                  <a:schemeClr val="tx2"/>
                </a:solidFill>
                <a:ea typeface="Times New Roman" panose="02020603050405020304" pitchFamily="18" charset="0"/>
                <a:cs typeface="Calibri"/>
              </a:rPr>
              <a:t>Rel. 18 enhancements for reliability/accuracy, latency, low-power, and integrity </a:t>
            </a:r>
          </a:p>
          <a:p>
            <a:pPr marL="445770" lvl="1" indent="-177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>
                <a:solidFill>
                  <a:schemeClr val="tx2"/>
                </a:solidFill>
                <a:ea typeface="Times New Roman" panose="02020603050405020304" pitchFamily="18" charset="0"/>
                <a:cs typeface="Calibri"/>
              </a:rPr>
              <a:t>Sidelink PRS on unlicensed spectrum, with option of joint operating licensed/ITS and unlicensed spectrum</a:t>
            </a:r>
            <a:endParaRPr lang="en-US" sz="1000">
              <a:solidFill>
                <a:schemeClr val="tx2"/>
              </a:solidFill>
              <a:cs typeface="Calibri"/>
            </a:endParaRPr>
          </a:p>
          <a:p>
            <a:pPr marL="445770" lvl="1" indent="-1778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>
                <a:solidFill>
                  <a:schemeClr val="tx2"/>
                </a:solidFill>
                <a:ea typeface="Times New Roman" panose="02020603050405020304" pitchFamily="18" charset="0"/>
                <a:cs typeface="Calibri"/>
              </a:rPr>
              <a:t>Study application of high accuracy techniques such as carrier-phase-based positioning for sidelink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6454B25-1156-7529-31A8-166725B3733F}"/>
              </a:ext>
            </a:extLst>
          </p:cNvPr>
          <p:cNvCxnSpPr>
            <a:cxnSpLocks/>
          </p:cNvCxnSpPr>
          <p:nvPr/>
        </p:nvCxnSpPr>
        <p:spPr>
          <a:xfrm>
            <a:off x="7810504" y="2369086"/>
            <a:ext cx="341488" cy="0"/>
          </a:xfrm>
          <a:prstGeom prst="straightConnector1">
            <a:avLst/>
          </a:prstGeom>
          <a:ln w="6350" cmpd="sng">
            <a:solidFill>
              <a:schemeClr val="bg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E1177A9-970D-8D87-55C6-5DF878028A87}"/>
              </a:ext>
            </a:extLst>
          </p:cNvPr>
          <p:cNvCxnSpPr>
            <a:cxnSpLocks/>
          </p:cNvCxnSpPr>
          <p:nvPr/>
        </p:nvCxnSpPr>
        <p:spPr>
          <a:xfrm flipH="1">
            <a:off x="7810504" y="2232189"/>
            <a:ext cx="341488" cy="0"/>
          </a:xfrm>
          <a:prstGeom prst="straightConnector1">
            <a:avLst/>
          </a:prstGeom>
          <a:ln w="6350" cmpd="sng">
            <a:solidFill>
              <a:schemeClr val="bg2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F2C57F31-57CD-70E6-AA80-9626BB6AD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49829" y="2028337"/>
            <a:ext cx="540000" cy="540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DFE1B32-4A7A-7D66-7101-2E7FE70E3010}"/>
              </a:ext>
            </a:extLst>
          </p:cNvPr>
          <p:cNvGrpSpPr/>
          <p:nvPr/>
        </p:nvGrpSpPr>
        <p:grpSpPr>
          <a:xfrm rot="5400000">
            <a:off x="7249085" y="2761662"/>
            <a:ext cx="341488" cy="136897"/>
            <a:chOff x="7787809" y="2614062"/>
            <a:chExt cx="341488" cy="136897"/>
          </a:xfrm>
        </p:grpSpPr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BF65B118-F05D-785E-C774-81421FE10BBD}"/>
                </a:ext>
              </a:extLst>
            </p:cNvPr>
            <p:cNvCxnSpPr>
              <a:cxnSpLocks/>
            </p:cNvCxnSpPr>
            <p:nvPr/>
          </p:nvCxnSpPr>
          <p:spPr>
            <a:xfrm>
              <a:off x="7787809" y="2750959"/>
              <a:ext cx="341488" cy="0"/>
            </a:xfrm>
            <a:prstGeom prst="straightConnector1">
              <a:avLst/>
            </a:prstGeom>
            <a:ln w="6350" cmpd="sng">
              <a:solidFill>
                <a:schemeClr val="bg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73EE3B8D-B5DC-8CFB-3CF8-3A6E8D16260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87809" y="2614062"/>
              <a:ext cx="341488" cy="0"/>
            </a:xfrm>
            <a:prstGeom prst="straightConnector1">
              <a:avLst/>
            </a:prstGeom>
            <a:ln w="6350" cmpd="sng">
              <a:solidFill>
                <a:schemeClr val="bg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0FDCF4D4-B6C8-09AE-305C-DB4CF31132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49829" y="3087236"/>
            <a:ext cx="536400" cy="5364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E1517C17-1608-E4C5-2502-F930AA2731D8}"/>
              </a:ext>
            </a:extLst>
          </p:cNvPr>
          <p:cNvGrpSpPr/>
          <p:nvPr/>
        </p:nvGrpSpPr>
        <p:grpSpPr>
          <a:xfrm>
            <a:off x="7810504" y="3286987"/>
            <a:ext cx="341488" cy="136897"/>
            <a:chOff x="7787809" y="2614062"/>
            <a:chExt cx="341488" cy="136897"/>
          </a:xfrm>
        </p:grpSpPr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A3D2423E-C73B-BA1A-DD96-52BC6D547D32}"/>
                </a:ext>
              </a:extLst>
            </p:cNvPr>
            <p:cNvCxnSpPr>
              <a:cxnSpLocks/>
            </p:cNvCxnSpPr>
            <p:nvPr/>
          </p:nvCxnSpPr>
          <p:spPr>
            <a:xfrm>
              <a:off x="7787809" y="2750959"/>
              <a:ext cx="341488" cy="0"/>
            </a:xfrm>
            <a:prstGeom prst="straightConnector1">
              <a:avLst/>
            </a:prstGeom>
            <a:ln w="6350" cmpd="sng">
              <a:solidFill>
                <a:schemeClr val="bg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E8DC972-E663-2824-030F-FAF28D4A30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87809" y="2614062"/>
              <a:ext cx="341488" cy="0"/>
            </a:xfrm>
            <a:prstGeom prst="straightConnector1">
              <a:avLst/>
            </a:prstGeom>
            <a:ln w="6350" cmpd="sng">
              <a:solidFill>
                <a:schemeClr val="bg2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Graphic 24">
            <a:extLst>
              <a:ext uri="{FF2B5EF4-FFF2-40B4-BE49-F238E27FC236}">
                <a16:creationId xmlns:a16="http://schemas.microsoft.com/office/drawing/2014/main" id="{35261679-05F0-4D67-B063-F39626A9C7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61268" y="3087236"/>
            <a:ext cx="536400" cy="5364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2D80F560-8DBC-BCA7-9F50-91DD013A0B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61268" y="2031937"/>
            <a:ext cx="536400" cy="53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78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CB8BCBF-928F-926A-8319-EEDCEC80A5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70826"/>
            <a:ext cx="8308800" cy="340654"/>
          </a:xfrm>
        </p:spPr>
        <p:txBody>
          <a:bodyPr/>
          <a:lstStyle/>
          <a:p>
            <a:r>
              <a:rPr lang="en-US"/>
              <a:t>Sidelink PC5 Further Evolution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AAB97-DD27-D204-D810-D804A74DC3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39400"/>
            <a:ext cx="8308800" cy="340654"/>
          </a:xfrm>
        </p:spPr>
        <p:txBody>
          <a:bodyPr/>
          <a:lstStyle/>
          <a:p>
            <a:r>
              <a:rPr lang="en-US"/>
              <a:t>High-level view of sidelink evolution in Rel. 18 and proposals for Rel. 19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FC6662-B46A-C38A-1928-9A33D7196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661069" y="1297960"/>
            <a:ext cx="2986543" cy="995878"/>
          </a:xfrm>
        </p:spPr>
        <p:txBody>
          <a:bodyPr lIns="0" tIns="0" rIns="0" bIns="0" anchor="t"/>
          <a:lstStyle/>
          <a:p>
            <a:pPr marL="0" indent="0">
              <a:spcAft>
                <a:spcPts val="300"/>
              </a:spcAft>
              <a:buNone/>
            </a:pPr>
            <a:r>
              <a:rPr lang="en-US" sz="1000"/>
              <a:t>Release 18 Sidelink Enhancements:</a:t>
            </a:r>
          </a:p>
          <a:p>
            <a:pPr>
              <a:spcAft>
                <a:spcPts val="300"/>
              </a:spcAft>
            </a:pPr>
            <a:r>
              <a:rPr lang="en-US" sz="1000"/>
              <a:t>Carrier aggregation (</a:t>
            </a:r>
            <a:r>
              <a:rPr lang="en-US" sz="1000" kern="0"/>
              <a:t>limited to intra-band CA in ITS band)</a:t>
            </a:r>
            <a:endParaRPr lang="en-US" sz="1000"/>
          </a:p>
          <a:p>
            <a:pPr>
              <a:spcAft>
                <a:spcPts val="300"/>
              </a:spcAft>
            </a:pPr>
            <a:r>
              <a:rPr lang="en-US" sz="1000"/>
              <a:t>Unlicensed band operation (restricted to FR1)</a:t>
            </a:r>
          </a:p>
          <a:p>
            <a:pPr>
              <a:spcAft>
                <a:spcPts val="300"/>
              </a:spcAft>
            </a:pPr>
            <a:r>
              <a:rPr lang="en-US" sz="1000"/>
              <a:t>FR2 beam management  (study only in Rel. 18)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1240F-CE82-22C8-7309-99795A34BE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Nokia Public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9444B4F-0FEE-CE91-E171-BEAF0827EE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00" y="1531688"/>
            <a:ext cx="6868047" cy="287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344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CB8BCBF-928F-926A-8319-EEDCEC80A5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50730"/>
            <a:ext cx="8308800" cy="340654"/>
          </a:xfrm>
        </p:spPr>
        <p:txBody>
          <a:bodyPr/>
          <a:lstStyle/>
          <a:p>
            <a:r>
              <a:rPr lang="en-US"/>
              <a:t>Sidelink PC5 Further Evolution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AAB97-DD27-D204-D810-D804A74DC3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19304"/>
            <a:ext cx="8308800" cy="340654"/>
          </a:xfrm>
        </p:spPr>
        <p:txBody>
          <a:bodyPr/>
          <a:lstStyle/>
          <a:p>
            <a:r>
              <a:rPr lang="en-US"/>
              <a:t>Justification and proposed objectives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EA5A1B2-864D-D5FC-15D1-17D23E68A880}"/>
              </a:ext>
            </a:extLst>
          </p:cNvPr>
          <p:cNvSpPr txBox="1">
            <a:spLocks/>
          </p:cNvSpPr>
          <p:nvPr/>
        </p:nvSpPr>
        <p:spPr>
          <a:xfrm>
            <a:off x="417600" y="1183253"/>
            <a:ext cx="3922752" cy="3258841"/>
          </a:xfrm>
          <a:prstGeom prst="rect">
            <a:avLst/>
          </a:prstGeom>
        </p:spPr>
        <p:txBody>
          <a:bodyPr lIns="0" tIns="0" rIns="0" bIns="0" anchor="t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GB" sz="1000" b="1" kern="0" dirty="0"/>
              <a:t>Justification:</a:t>
            </a:r>
          </a:p>
          <a:p>
            <a:pPr marL="0" indent="0" defTabSz="914400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endParaRPr lang="en-GB" sz="1000" b="1" kern="0" dirty="0"/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To expand the applicability of NR sidelink operation to wider use cases in addition to support V2X and public safety use cases that </a:t>
            </a:r>
            <a:r>
              <a:rPr kumimoji="0" lang="en-GB" sz="1000" b="0" i="0" u="sng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require high throughput and low latency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Sidelink operation in  Rel.18 has some </a:t>
            </a:r>
            <a:r>
              <a:rPr kumimoji="0" lang="en-GB" sz="1000" b="0" i="0" u="sng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limitations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:</a:t>
            </a:r>
          </a:p>
          <a:p>
            <a:pPr marL="356870" marR="0" lvl="0" indent="-88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Sidelink in unlicensed spectrum:</a:t>
            </a:r>
          </a:p>
          <a:p>
            <a:pPr marL="537845" marR="0" lvl="2" indent="-88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Unlicensed spectrum in FR1 (no FR2),</a:t>
            </a:r>
          </a:p>
          <a:p>
            <a:pPr marL="537845" marR="0" lvl="2" indent="-88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Limited/simple multi-channel operation with no FBE channel access,</a:t>
            </a:r>
          </a:p>
          <a:p>
            <a:pPr marL="356870" marR="0" lvl="0" indent="-88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Sidelink in FR2 licensed spectrum:</a:t>
            </a:r>
          </a:p>
          <a:p>
            <a:pPr marL="537845" lvl="1" indent="-88900" defTabSz="91440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Limited to study only </a:t>
            </a:r>
            <a:r>
              <a:rPr lang="en-US" sz="1000" kern="0" dirty="0"/>
              <a:t>(with no time to study resource allocation enhancements)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537845" marR="0" lvl="1" indent="-88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Beam management study ins for unicast (w/o multiple UC links) but no broadcast and groupcast support,</a:t>
            </a:r>
          </a:p>
          <a:p>
            <a:pPr marL="356870" marR="0" lvl="0" indent="-88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Sidelink carrier aggregation:</a:t>
            </a:r>
          </a:p>
          <a:p>
            <a:pPr marL="536575" marR="0" lvl="1" indent="-88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Limited to intra-band CA in ITS band 47</a:t>
            </a:r>
          </a:p>
          <a:p>
            <a:pPr marL="536575" marR="0" lvl="1" indent="-88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Other limitations ; e.g. Mode 2 only, no handling of limited capability, 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same SCS, and aligned PSFCH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AF83FA-37ED-4591-74AA-564C36E1F53F}"/>
              </a:ext>
            </a:extLst>
          </p:cNvPr>
          <p:cNvSpPr/>
          <p:nvPr/>
        </p:nvSpPr>
        <p:spPr>
          <a:xfrm>
            <a:off x="329784" y="1083933"/>
            <a:ext cx="4120296" cy="3608647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957A3DD-358C-F403-A4AA-30BE86530997}"/>
              </a:ext>
            </a:extLst>
          </p:cNvPr>
          <p:cNvSpPr/>
          <p:nvPr/>
        </p:nvSpPr>
        <p:spPr>
          <a:xfrm>
            <a:off x="4624839" y="1083933"/>
            <a:ext cx="3992207" cy="3608647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5B12E2-B504-FBED-5F4A-D9EAF76E167A}"/>
              </a:ext>
            </a:extLst>
          </p:cNvPr>
          <p:cNvSpPr txBox="1">
            <a:spLocks/>
          </p:cNvSpPr>
          <p:nvPr/>
        </p:nvSpPr>
        <p:spPr>
          <a:xfrm>
            <a:off x="4809717" y="1183253"/>
            <a:ext cx="3769653" cy="3258841"/>
          </a:xfrm>
          <a:prstGeom prst="rect">
            <a:avLst/>
          </a:prstGeom>
        </p:spPr>
        <p:txBody>
          <a:bodyPr lIns="0" tIns="0" rIns="0" bIns="0" anchor="t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GB" sz="1000" b="1" kern="0" dirty="0"/>
              <a:t>Objectives:</a:t>
            </a:r>
          </a:p>
          <a:p>
            <a:pPr marL="0" indent="0" defTabSz="914400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endParaRPr lang="en-US" sz="1000" kern="0" dirty="0"/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LcPeriod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Study and specify enhanced SL-U operation in FR1 and support SL-U in FR2-2: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Complete/enhance Rel.18 features (e.g.  FBE channel access, resource allocation for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MCSt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),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Support SL-U in FR2.2 with the associated beam management and shared channel coexistence schemes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buFont typeface="+mj-lt"/>
              <a:buAutoNum type="romanLcPeriod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Complete study and specify beam management schemes: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Extend SL beam operation to carriers where the use of beams is necessary for all operations in all cast types,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Specify enhanced resource allocation and multiple unicast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Introduce multi-carrier support for the beam management operations (e.g. SL or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Uu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 in FR1 aiding operation of SL BM in FR2).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200"/>
              </a:spcAft>
              <a:buClrTx/>
              <a:buSzTx/>
              <a:buFont typeface="+mj-lt"/>
              <a:buAutoNum type="romanLcPeriod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Remove Rel.18 limitations and extend SL-CA support to inter band operations in unlicensed bands in FR1 and licensed &amp; unlicensed bands in FR2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LcPeriod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In addition, 3GPP can consider further enhancements to enable</a:t>
            </a:r>
          </a:p>
          <a:p>
            <a:pPr marL="359410" lvl="1" indent="-179705" defTabSz="91440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lang="en-US" sz="1000" kern="0" dirty="0"/>
              <a:t>Study necessity and possibilities of PC5 range extension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Power saving (e.g. DRX optimization for groupcast, SL-WUS)</a:t>
            </a:r>
          </a:p>
        </p:txBody>
      </p:sp>
    </p:spTree>
    <p:extLst>
      <p:ext uri="{BB962C8B-B14F-4D97-AF65-F5344CB8AC3E}">
        <p14:creationId xmlns:p14="http://schemas.microsoft.com/office/powerpoint/2010/main" val="4199760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42853F-E213-DAE3-3625-B6562491DE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75850"/>
            <a:ext cx="8308800" cy="340654"/>
          </a:xfrm>
        </p:spPr>
        <p:txBody>
          <a:bodyPr/>
          <a:lstStyle/>
          <a:p>
            <a:r>
              <a:rPr lang="en-US"/>
              <a:t>Sidelink Relay Evolution</a:t>
            </a:r>
          </a:p>
          <a:p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E024C6F-E737-778D-8FB9-170D7AD926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513" y="745079"/>
            <a:ext cx="8308975" cy="339725"/>
          </a:xfrm>
        </p:spPr>
        <p:txBody>
          <a:bodyPr/>
          <a:lstStyle/>
          <a:p>
            <a:r>
              <a:rPr lang="en-US"/>
              <a:t>High-level view of Sidelink Relay enhancements in Rel.18 and expectation for Rel.19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9FF8D0-3E1A-106A-3843-BCDD8908B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1" y="1200150"/>
            <a:ext cx="6486905" cy="20906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E284B1-B9A3-346A-957C-4A6029D07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669" y="1032017"/>
            <a:ext cx="3848100" cy="17134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EE9937-1980-24C9-DBB7-ECEED94F2B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231" y="3383294"/>
            <a:ext cx="3589020" cy="13411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49C91FA-7501-BFB9-7C4B-276948398B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4498" y="3209061"/>
            <a:ext cx="3535680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79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42853F-E213-DAE3-3625-B6562491DE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75850"/>
            <a:ext cx="8308800" cy="340654"/>
          </a:xfrm>
        </p:spPr>
        <p:txBody>
          <a:bodyPr/>
          <a:lstStyle/>
          <a:p>
            <a:r>
              <a:rPr lang="en-US"/>
              <a:t>Sidelink Relay Evolution</a:t>
            </a:r>
          </a:p>
          <a:p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E024C6F-E737-778D-8FB9-170D7AD926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513" y="745079"/>
            <a:ext cx="8308975" cy="339725"/>
          </a:xfrm>
        </p:spPr>
        <p:txBody>
          <a:bodyPr/>
          <a:lstStyle/>
          <a:p>
            <a:r>
              <a:rPr lang="en-US"/>
              <a:t>High-level view of Sidelink Relay enhancements in Rel. 18 and expectation for Rel. 19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6B5E6E89-C2E7-7F89-CB2D-EE1E76C40BD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06156"/>
            <a:ext cx="3916684" cy="3258841"/>
          </a:xfrm>
        </p:spPr>
        <p:txBody>
          <a:bodyPr lIns="0" tIns="0" rIns="0" bIns="0" anchor="t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Justification: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lang="en-GB" sz="1000" kern="0" dirty="0"/>
              <a:t>To support higher data rate or reliability as well as increased power efficiency in sidelink relayed communication for public safety as well as commercial use cases.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ea typeface="+mn-ea"/>
              <a:cs typeface="+mn-cs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Sidelink relay operation in  Rel.18 has some </a:t>
            </a:r>
            <a:r>
              <a:rPr kumimoji="0" lang="en-GB" sz="1000" b="0" i="0" u="sng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limitations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: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51450" lvl="1" indent="-171450" defTabSz="91440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Multi-path Relay is limited to U2N relay with one direct path and one indirect path. It does not consider two indirect path and does is not supported in U2U case.</a:t>
            </a:r>
            <a:endParaRPr lang="en-US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51450" lvl="1" indent="-171450" defTabSz="91440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Rel. 18 focuses on single-hop U2U and U2N Relay use cases, and does not consider enhancement/extension to network coverage as well as extended U2U operation range utilizing multi-hop</a:t>
            </a:r>
            <a:endParaRPr lang="en-US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351450" lvl="1" indent="-171450" defTabSz="91440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Power efficiency is only considered with low priority with basic DRX configuration. </a:t>
            </a:r>
            <a:endParaRPr lang="en-US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EFB47F-CA7B-7721-62A6-33F9355273E9}"/>
              </a:ext>
            </a:extLst>
          </p:cNvPr>
          <p:cNvSpPr/>
          <p:nvPr/>
        </p:nvSpPr>
        <p:spPr>
          <a:xfrm>
            <a:off x="329785" y="1149246"/>
            <a:ext cx="4054826" cy="3112957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C4C3F3B-84E4-AA69-5402-4CDC3B916595}"/>
              </a:ext>
            </a:extLst>
          </p:cNvPr>
          <p:cNvSpPr txBox="1">
            <a:spLocks/>
          </p:cNvSpPr>
          <p:nvPr/>
        </p:nvSpPr>
        <p:spPr>
          <a:xfrm>
            <a:off x="4809717" y="1206156"/>
            <a:ext cx="3572283" cy="2833281"/>
          </a:xfrm>
          <a:prstGeom prst="rect">
            <a:avLst/>
          </a:prstGeom>
        </p:spPr>
        <p:txBody>
          <a:bodyPr lIns="0" tIns="0" rIns="0" bIns="0" anchor="t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GB" sz="1000" b="1" kern="0" dirty="0"/>
              <a:t>Objectives:</a:t>
            </a:r>
          </a:p>
          <a:p>
            <a:pPr marL="0" indent="0" defTabSz="914400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endParaRPr lang="en-GB" sz="1000" b="1" kern="0" dirty="0"/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LcPeriod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Study and specify mechanisms for Multipath relay extension: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Multipath of L2 and L3 U2N relay with one direct path and one or more indirect path with different gNB,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Multipath of L2 and L3 U2N relay with two or more indirect paths (for L2 relay) with same or different gNB,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Multipath of U2U relay with two or more indirect paths,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Multipath of U2U communication with one direct PC5 path and one or more U2U indirect paths.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LcPeriod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Study and specify mechanisms to support Multi-hop U2N and U2U relay of both L2 and L3 relay solutions: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Extend Rel-18 one-hop relays to multi-hop relays,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Multi-hop connection management with or without support for service continuity.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LcPeriod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Further enhancements to enable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Power saving (e.g. DRX optimization)</a:t>
            </a:r>
          </a:p>
          <a:p>
            <a:pPr marL="359410" marR="0" lvl="1" indent="-179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ea typeface="+mn-ea"/>
                <a:cs typeface="+mn-cs"/>
              </a:rPr>
              <a:t>SDT over L2 U2N</a:t>
            </a:r>
            <a:endParaRPr kumimoji="0" lang="en-GB" sz="1000" b="1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indent="0" defTabSz="914400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endParaRPr lang="en-US" sz="1000" kern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225645-EACE-AD60-6959-1B5BE57A2FAB}"/>
              </a:ext>
            </a:extLst>
          </p:cNvPr>
          <p:cNvSpPr/>
          <p:nvPr/>
        </p:nvSpPr>
        <p:spPr>
          <a:xfrm>
            <a:off x="4624840" y="1149246"/>
            <a:ext cx="4054826" cy="3112957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440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42853F-E213-DAE3-3625-B6562491DE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75850"/>
            <a:ext cx="8308800" cy="340654"/>
          </a:xfrm>
        </p:spPr>
        <p:txBody>
          <a:bodyPr lIns="0" tIns="0" rIns="0" bIns="0" anchor="t"/>
          <a:lstStyle/>
          <a:p>
            <a:r>
              <a:rPr lang="en-US" err="1">
                <a:latin typeface="Nokia Pure Headline Light"/>
              </a:rPr>
              <a:t>Sidelink</a:t>
            </a:r>
            <a:r>
              <a:rPr lang="en-US">
                <a:latin typeface="Nokia Pure Headline Light"/>
              </a:rPr>
              <a:t> Positioning</a:t>
            </a:r>
            <a:endParaRPr lang="en-US"/>
          </a:p>
          <a:p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E024C6F-E737-778D-8FB9-170D7AD926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513" y="745079"/>
            <a:ext cx="8308975" cy="339725"/>
          </a:xfrm>
        </p:spPr>
        <p:txBody>
          <a:bodyPr lIns="0" tIns="0" rIns="0" bIns="0" anchor="t"/>
          <a:lstStyle/>
          <a:p>
            <a:r>
              <a:rPr lang="en-US">
                <a:latin typeface="Nokia Pure Headline Light"/>
              </a:rPr>
              <a:t>Overview of Rel. 19 expectations for sidelink positioning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854915B-7132-5473-FCFC-147DA758EFC0}"/>
              </a:ext>
            </a:extLst>
          </p:cNvPr>
          <p:cNvSpPr/>
          <p:nvPr/>
        </p:nvSpPr>
        <p:spPr>
          <a:xfrm>
            <a:off x="4165599" y="2600345"/>
            <a:ext cx="1744651" cy="389937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grpSp>
        <p:nvGrpSpPr>
          <p:cNvPr id="9" name="Graphic 68">
            <a:extLst>
              <a:ext uri="{FF2B5EF4-FFF2-40B4-BE49-F238E27FC236}">
                <a16:creationId xmlns:a16="http://schemas.microsoft.com/office/drawing/2014/main" id="{BCA04F0F-03D1-82C8-81CD-B190ED0233BB}"/>
              </a:ext>
            </a:extLst>
          </p:cNvPr>
          <p:cNvGrpSpPr/>
          <p:nvPr/>
        </p:nvGrpSpPr>
        <p:grpSpPr>
          <a:xfrm>
            <a:off x="5968809" y="3649709"/>
            <a:ext cx="270000" cy="326700"/>
            <a:chOff x="7859781" y="1208909"/>
            <a:chExt cx="270000" cy="326700"/>
          </a:xfrm>
          <a:noFill/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DFFA7B1F-FC30-25EB-575A-78E3530E8A6E}"/>
                </a:ext>
              </a:extLst>
            </p:cNvPr>
            <p:cNvSpPr/>
            <p:nvPr/>
          </p:nvSpPr>
          <p:spPr>
            <a:xfrm>
              <a:off x="7859781" y="1429859"/>
              <a:ext cx="270000" cy="105750"/>
            </a:xfrm>
            <a:custGeom>
              <a:avLst/>
              <a:gdLst>
                <a:gd name="connsiteX0" fmla="*/ 208350 w 270000"/>
                <a:gd name="connsiteY0" fmla="*/ 450 h 105750"/>
                <a:gd name="connsiteX1" fmla="*/ 270000 w 270000"/>
                <a:gd name="connsiteY1" fmla="*/ 48600 h 105750"/>
                <a:gd name="connsiteX2" fmla="*/ 135000 w 270000"/>
                <a:gd name="connsiteY2" fmla="*/ 105750 h 105750"/>
                <a:gd name="connsiteX3" fmla="*/ 0 w 270000"/>
                <a:gd name="connsiteY3" fmla="*/ 48600 h 105750"/>
                <a:gd name="connsiteX4" fmla="*/ 63900 w 270000"/>
                <a:gd name="connsiteY4" fmla="*/ 0 h 10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000" h="105750">
                  <a:moveTo>
                    <a:pt x="208350" y="450"/>
                  </a:moveTo>
                  <a:cubicBezTo>
                    <a:pt x="245250" y="10800"/>
                    <a:pt x="270000" y="28350"/>
                    <a:pt x="270000" y="48600"/>
                  </a:cubicBezTo>
                  <a:cubicBezTo>
                    <a:pt x="270000" y="80100"/>
                    <a:pt x="209700" y="105750"/>
                    <a:pt x="135000" y="105750"/>
                  </a:cubicBezTo>
                  <a:cubicBezTo>
                    <a:pt x="60300" y="105750"/>
                    <a:pt x="0" y="80100"/>
                    <a:pt x="0" y="48600"/>
                  </a:cubicBezTo>
                  <a:cubicBezTo>
                    <a:pt x="0" y="27900"/>
                    <a:pt x="25650" y="9900"/>
                    <a:pt x="63900" y="0"/>
                  </a:cubicBezTo>
                </a:path>
              </a:pathLst>
            </a:custGeom>
            <a:noFill/>
            <a:ln w="17780" cap="rnd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7174B28-60D1-5EF8-C1C6-6CEB3252EB90}"/>
                </a:ext>
              </a:extLst>
            </p:cNvPr>
            <p:cNvSpPr/>
            <p:nvPr/>
          </p:nvSpPr>
          <p:spPr>
            <a:xfrm>
              <a:off x="7911980" y="1208909"/>
              <a:ext cx="162900" cy="244799"/>
            </a:xfrm>
            <a:custGeom>
              <a:avLst/>
              <a:gdLst>
                <a:gd name="connsiteX0" fmla="*/ 0 w 162900"/>
                <a:gd name="connsiteY0" fmla="*/ 81450 h 244799"/>
                <a:gd name="connsiteX1" fmla="*/ 81450 w 162900"/>
                <a:gd name="connsiteY1" fmla="*/ 0 h 244799"/>
                <a:gd name="connsiteX2" fmla="*/ 162900 w 162900"/>
                <a:gd name="connsiteY2" fmla="*/ 81450 h 244799"/>
                <a:gd name="connsiteX3" fmla="*/ 81450 w 162900"/>
                <a:gd name="connsiteY3" fmla="*/ 244800 h 244799"/>
                <a:gd name="connsiteX4" fmla="*/ 0 w 162900"/>
                <a:gd name="connsiteY4" fmla="*/ 81450 h 244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900" h="244799">
                  <a:moveTo>
                    <a:pt x="0" y="81450"/>
                  </a:moveTo>
                  <a:cubicBezTo>
                    <a:pt x="0" y="36450"/>
                    <a:pt x="36450" y="0"/>
                    <a:pt x="81450" y="0"/>
                  </a:cubicBezTo>
                  <a:cubicBezTo>
                    <a:pt x="126450" y="0"/>
                    <a:pt x="162900" y="36450"/>
                    <a:pt x="162900" y="81450"/>
                  </a:cubicBezTo>
                  <a:cubicBezTo>
                    <a:pt x="162900" y="126450"/>
                    <a:pt x="81450" y="244800"/>
                    <a:pt x="81450" y="244800"/>
                  </a:cubicBezTo>
                  <a:cubicBezTo>
                    <a:pt x="81450" y="243900"/>
                    <a:pt x="0" y="126450"/>
                    <a:pt x="0" y="81450"/>
                  </a:cubicBezTo>
                  <a:close/>
                </a:path>
              </a:pathLst>
            </a:custGeom>
            <a:noFill/>
            <a:ln w="17780" cap="rnd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D0D2256-3DBB-5104-43E5-00323546E7CA}"/>
              </a:ext>
            </a:extLst>
          </p:cNvPr>
          <p:cNvSpPr/>
          <p:nvPr/>
        </p:nvSpPr>
        <p:spPr>
          <a:xfrm>
            <a:off x="6084909" y="3712259"/>
            <a:ext cx="36000" cy="36000"/>
          </a:xfrm>
          <a:custGeom>
            <a:avLst/>
            <a:gdLst>
              <a:gd name="connsiteX0" fmla="*/ 36000 w 36000"/>
              <a:gd name="connsiteY0" fmla="*/ 18000 h 36000"/>
              <a:gd name="connsiteX1" fmla="*/ 18000 w 36000"/>
              <a:gd name="connsiteY1" fmla="*/ 36000 h 36000"/>
              <a:gd name="connsiteX2" fmla="*/ 0 w 36000"/>
              <a:gd name="connsiteY2" fmla="*/ 18000 h 36000"/>
              <a:gd name="connsiteX3" fmla="*/ 18000 w 36000"/>
              <a:gd name="connsiteY3" fmla="*/ 0 h 36000"/>
              <a:gd name="connsiteX4" fmla="*/ 36000 w 36000"/>
              <a:gd name="connsiteY4" fmla="*/ 18000 h 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0" h="36000">
                <a:moveTo>
                  <a:pt x="36000" y="18000"/>
                </a:moveTo>
                <a:cubicBezTo>
                  <a:pt x="36000" y="27941"/>
                  <a:pt x="27941" y="36000"/>
                  <a:pt x="18000" y="36000"/>
                </a:cubicBezTo>
                <a:cubicBezTo>
                  <a:pt x="8059" y="36000"/>
                  <a:pt x="0" y="27941"/>
                  <a:pt x="0" y="18000"/>
                </a:cubicBezTo>
                <a:cubicBezTo>
                  <a:pt x="0" y="8059"/>
                  <a:pt x="8059" y="0"/>
                  <a:pt x="18000" y="0"/>
                </a:cubicBezTo>
                <a:cubicBezTo>
                  <a:pt x="27941" y="0"/>
                  <a:pt x="36000" y="8059"/>
                  <a:pt x="36000" y="18000"/>
                </a:cubicBezTo>
                <a:close/>
              </a:path>
            </a:pathLst>
          </a:custGeom>
          <a:solidFill>
            <a:schemeClr val="tx2"/>
          </a:solidFill>
          <a:ln w="1778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en-US" sz="1200"/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BB4C6170-D250-79E6-49FE-FE5AD7BE9353}"/>
              </a:ext>
            </a:extLst>
          </p:cNvPr>
          <p:cNvCxnSpPr>
            <a:cxnSpLocks/>
          </p:cNvCxnSpPr>
          <p:nvPr/>
        </p:nvCxnSpPr>
        <p:spPr>
          <a:xfrm>
            <a:off x="4215296" y="3006071"/>
            <a:ext cx="4719154" cy="0"/>
          </a:xfrm>
          <a:prstGeom prst="straightConnector1">
            <a:avLst/>
          </a:prstGeom>
          <a:ln w="63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FEE8B895-F08F-0AA9-DC43-CA8EB06DBD6C}"/>
              </a:ext>
            </a:extLst>
          </p:cNvPr>
          <p:cNvSpPr txBox="1"/>
          <p:nvPr/>
        </p:nvSpPr>
        <p:spPr>
          <a:xfrm>
            <a:off x="7833359" y="3026080"/>
            <a:ext cx="899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chemeClr val="tx2"/>
                </a:solidFill>
              </a:rPr>
              <a:t>Frequency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D1E894E1-9680-D2D1-1CC0-9CA82DD860F8}"/>
              </a:ext>
            </a:extLst>
          </p:cNvPr>
          <p:cNvSpPr/>
          <p:nvPr/>
        </p:nvSpPr>
        <p:spPr>
          <a:xfrm>
            <a:off x="5936523" y="2600345"/>
            <a:ext cx="1387331" cy="38993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>
                <a:solidFill>
                  <a:schemeClr val="tx2"/>
                </a:solidFill>
              </a:rPr>
              <a:t>Unlicensed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02F98F0E-9728-F9B2-767E-3DA579DC377F}"/>
              </a:ext>
            </a:extLst>
          </p:cNvPr>
          <p:cNvSpPr/>
          <p:nvPr/>
        </p:nvSpPr>
        <p:spPr>
          <a:xfrm>
            <a:off x="7369267" y="2600345"/>
            <a:ext cx="1387331" cy="38993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>
                <a:solidFill>
                  <a:schemeClr val="tx2"/>
                </a:solidFill>
              </a:rPr>
              <a:t>FR2</a:t>
            </a: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81BEBBCE-D3BF-6ADA-C06A-DC23560B3A94}"/>
              </a:ext>
            </a:extLst>
          </p:cNvPr>
          <p:cNvSpPr/>
          <p:nvPr/>
        </p:nvSpPr>
        <p:spPr>
          <a:xfrm>
            <a:off x="4215296" y="2600345"/>
            <a:ext cx="808344" cy="38993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>
                <a:solidFill>
                  <a:schemeClr val="tx2"/>
                </a:solidFill>
              </a:rPr>
              <a:t>Carrier 1</a:t>
            </a: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7E5E76C0-0686-5AC3-1B37-002934566769}"/>
              </a:ext>
            </a:extLst>
          </p:cNvPr>
          <p:cNvSpPr/>
          <p:nvPr/>
        </p:nvSpPr>
        <p:spPr>
          <a:xfrm>
            <a:off x="5063354" y="2600345"/>
            <a:ext cx="808344" cy="38993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300"/>
              </a:spcAft>
              <a:buSzPct val="100000"/>
            </a:pPr>
            <a:r>
              <a:rPr lang="en-US" sz="1200">
                <a:solidFill>
                  <a:schemeClr val="tx2"/>
                </a:solidFill>
              </a:rPr>
              <a:t>Carrier 2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2114AF6-371F-43BB-9D80-F822462D5F8C}"/>
              </a:ext>
            </a:extLst>
          </p:cNvPr>
          <p:cNvSpPr txBox="1"/>
          <p:nvPr/>
        </p:nvSpPr>
        <p:spPr>
          <a:xfrm>
            <a:off x="415083" y="1084804"/>
            <a:ext cx="775615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2"/>
                </a:solidFill>
              </a:rPr>
              <a:t>More reliable, accurate, low-latency, and resource-efficient SL positioning, including low-power UEs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39CFC7C-432A-52DA-24AE-D1CE2B0A2B22}"/>
              </a:ext>
            </a:extLst>
          </p:cNvPr>
          <p:cNvGrpSpPr/>
          <p:nvPr/>
        </p:nvGrpSpPr>
        <p:grpSpPr>
          <a:xfrm>
            <a:off x="290656" y="1453104"/>
            <a:ext cx="4209462" cy="3239333"/>
            <a:chOff x="102966" y="1696226"/>
            <a:chExt cx="4209462" cy="3239333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D0D0CE0-1F7A-CD10-C932-B9688705637E}"/>
                </a:ext>
              </a:extLst>
            </p:cNvPr>
            <p:cNvCxnSpPr>
              <a:cxnSpLocks/>
            </p:cNvCxnSpPr>
            <p:nvPr/>
          </p:nvCxnSpPr>
          <p:spPr>
            <a:xfrm>
              <a:off x="1527321" y="4655340"/>
              <a:ext cx="2785107" cy="0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C5272B1-C011-D0BD-D981-FB9E926A8A41}"/>
                </a:ext>
              </a:extLst>
            </p:cNvPr>
            <p:cNvCxnSpPr>
              <a:cxnSpLocks/>
            </p:cNvCxnSpPr>
            <p:nvPr/>
          </p:nvCxnSpPr>
          <p:spPr>
            <a:xfrm>
              <a:off x="1374921" y="4291672"/>
              <a:ext cx="2803420" cy="0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528E9ED-E50D-8BA1-00F7-17A1493C55A8}"/>
                </a:ext>
              </a:extLst>
            </p:cNvPr>
            <p:cNvGrpSpPr/>
            <p:nvPr/>
          </p:nvGrpSpPr>
          <p:grpSpPr>
            <a:xfrm>
              <a:off x="1921355" y="2438817"/>
              <a:ext cx="278100" cy="257399"/>
              <a:chOff x="7855281" y="2548554"/>
              <a:chExt cx="278100" cy="257399"/>
            </a:xfrm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EBD217B-2E6E-8BF6-2E52-EB7899BFCA60}"/>
                  </a:ext>
                </a:extLst>
              </p:cNvPr>
              <p:cNvSpPr/>
              <p:nvPr/>
            </p:nvSpPr>
            <p:spPr>
              <a:xfrm>
                <a:off x="7855281" y="2682655"/>
                <a:ext cx="278100" cy="70650"/>
              </a:xfrm>
              <a:custGeom>
                <a:avLst/>
                <a:gdLst>
                  <a:gd name="connsiteX0" fmla="*/ 249300 w 278100"/>
                  <a:gd name="connsiteY0" fmla="*/ 450 h 70650"/>
                  <a:gd name="connsiteX1" fmla="*/ 260550 w 278100"/>
                  <a:gd name="connsiteY1" fmla="*/ 5850 h 70650"/>
                  <a:gd name="connsiteX2" fmla="*/ 278100 w 278100"/>
                  <a:gd name="connsiteY2" fmla="*/ 27000 h 70650"/>
                  <a:gd name="connsiteX3" fmla="*/ 139050 w 278100"/>
                  <a:gd name="connsiteY3" fmla="*/ 70650 h 70650"/>
                  <a:gd name="connsiteX4" fmla="*/ 0 w 278100"/>
                  <a:gd name="connsiteY4" fmla="*/ 27000 h 70650"/>
                  <a:gd name="connsiteX5" fmla="*/ 17550 w 278100"/>
                  <a:gd name="connsiteY5" fmla="*/ 5850 h 70650"/>
                  <a:gd name="connsiteX6" fmla="*/ 30150 w 278100"/>
                  <a:gd name="connsiteY6" fmla="*/ 0 h 7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100" h="70650">
                    <a:moveTo>
                      <a:pt x="249300" y="450"/>
                    </a:moveTo>
                    <a:cubicBezTo>
                      <a:pt x="253350" y="2250"/>
                      <a:pt x="257400" y="4050"/>
                      <a:pt x="260550" y="5850"/>
                    </a:cubicBezTo>
                    <a:cubicBezTo>
                      <a:pt x="271800" y="12150"/>
                      <a:pt x="278100" y="19350"/>
                      <a:pt x="278100" y="27000"/>
                    </a:cubicBezTo>
                    <a:cubicBezTo>
                      <a:pt x="278100" y="51300"/>
                      <a:pt x="216000" y="70650"/>
                      <a:pt x="139050" y="70650"/>
                    </a:cubicBezTo>
                    <a:cubicBezTo>
                      <a:pt x="62100" y="70650"/>
                      <a:pt x="0" y="51300"/>
                      <a:pt x="0" y="27000"/>
                    </a:cubicBezTo>
                    <a:cubicBezTo>
                      <a:pt x="0" y="19350"/>
                      <a:pt x="6300" y="12150"/>
                      <a:pt x="17550" y="5850"/>
                    </a:cubicBezTo>
                    <a:cubicBezTo>
                      <a:pt x="21150" y="3600"/>
                      <a:pt x="25650" y="1800"/>
                      <a:pt x="30150" y="0"/>
                    </a:cubicBezTo>
                  </a:path>
                </a:pathLst>
              </a:custGeom>
              <a:noFill/>
              <a:ln w="18817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2DE1CA2-02E7-1A4B-6785-C0A3A07BD192}"/>
                  </a:ext>
                </a:extLst>
              </p:cNvPr>
              <p:cNvSpPr/>
              <p:nvPr/>
            </p:nvSpPr>
            <p:spPr>
              <a:xfrm>
                <a:off x="7909281" y="2548554"/>
                <a:ext cx="171000" cy="257399"/>
              </a:xfrm>
              <a:custGeom>
                <a:avLst/>
                <a:gdLst>
                  <a:gd name="connsiteX0" fmla="*/ 0 w 171000"/>
                  <a:gd name="connsiteY0" fmla="*/ 85500 h 257399"/>
                  <a:gd name="connsiteX1" fmla="*/ 85500 w 171000"/>
                  <a:gd name="connsiteY1" fmla="*/ 0 h 257399"/>
                  <a:gd name="connsiteX2" fmla="*/ 171000 w 171000"/>
                  <a:gd name="connsiteY2" fmla="*/ 85500 h 257399"/>
                  <a:gd name="connsiteX3" fmla="*/ 85500 w 171000"/>
                  <a:gd name="connsiteY3" fmla="*/ 257400 h 257399"/>
                  <a:gd name="connsiteX4" fmla="*/ 0 w 171000"/>
                  <a:gd name="connsiteY4" fmla="*/ 85500 h 257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000" h="257399">
                    <a:moveTo>
                      <a:pt x="0" y="85500"/>
                    </a:moveTo>
                    <a:cubicBezTo>
                      <a:pt x="0" y="38250"/>
                      <a:pt x="38250" y="0"/>
                      <a:pt x="85500" y="0"/>
                    </a:cubicBezTo>
                    <a:cubicBezTo>
                      <a:pt x="132750" y="0"/>
                      <a:pt x="171000" y="38250"/>
                      <a:pt x="171000" y="85500"/>
                    </a:cubicBezTo>
                    <a:cubicBezTo>
                      <a:pt x="171000" y="132750"/>
                      <a:pt x="85500" y="257400"/>
                      <a:pt x="85500" y="257400"/>
                    </a:cubicBezTo>
                    <a:cubicBezTo>
                      <a:pt x="85500" y="256500"/>
                      <a:pt x="0" y="132750"/>
                      <a:pt x="0" y="85500"/>
                    </a:cubicBezTo>
                    <a:close/>
                  </a:path>
                </a:pathLst>
              </a:custGeom>
              <a:noFill/>
              <a:ln w="18817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C260D1D-10AB-1289-7C4C-1091D110DD75}"/>
                  </a:ext>
                </a:extLst>
              </p:cNvPr>
              <p:cNvSpPr/>
              <p:nvPr/>
            </p:nvSpPr>
            <p:spPr>
              <a:xfrm>
                <a:off x="7975881" y="2616505"/>
                <a:ext cx="36000" cy="36000"/>
              </a:xfrm>
              <a:custGeom>
                <a:avLst/>
                <a:gdLst>
                  <a:gd name="connsiteX0" fmla="*/ 36000 w 36000"/>
                  <a:gd name="connsiteY0" fmla="*/ 18000 h 36000"/>
                  <a:gd name="connsiteX1" fmla="*/ 18000 w 36000"/>
                  <a:gd name="connsiteY1" fmla="*/ 36000 h 36000"/>
                  <a:gd name="connsiteX2" fmla="*/ 0 w 36000"/>
                  <a:gd name="connsiteY2" fmla="*/ 18000 h 36000"/>
                  <a:gd name="connsiteX3" fmla="*/ 18000 w 36000"/>
                  <a:gd name="connsiteY3" fmla="*/ 0 h 36000"/>
                  <a:gd name="connsiteX4" fmla="*/ 36000 w 36000"/>
                  <a:gd name="connsiteY4" fmla="*/ 18000 h 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0" h="36000">
                    <a:moveTo>
                      <a:pt x="36000" y="18000"/>
                    </a:moveTo>
                    <a:cubicBezTo>
                      <a:pt x="36000" y="27941"/>
                      <a:pt x="27941" y="36000"/>
                      <a:pt x="18000" y="36000"/>
                    </a:cubicBezTo>
                    <a:cubicBezTo>
                      <a:pt x="8059" y="36000"/>
                      <a:pt x="0" y="27941"/>
                      <a:pt x="0" y="18000"/>
                    </a:cubicBezTo>
                    <a:cubicBezTo>
                      <a:pt x="0" y="8059"/>
                      <a:pt x="8059" y="0"/>
                      <a:pt x="18000" y="0"/>
                    </a:cubicBezTo>
                    <a:cubicBezTo>
                      <a:pt x="27941" y="0"/>
                      <a:pt x="36000" y="8059"/>
                      <a:pt x="36000" y="180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778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DB59DB5B-837C-2388-40C6-A0B2394E1C16}"/>
                </a:ext>
              </a:extLst>
            </p:cNvPr>
            <p:cNvGrpSpPr/>
            <p:nvPr/>
          </p:nvGrpSpPr>
          <p:grpSpPr>
            <a:xfrm>
              <a:off x="1796281" y="2047914"/>
              <a:ext cx="540000" cy="540000"/>
              <a:chOff x="4833370" y="1102259"/>
              <a:chExt cx="540000" cy="540000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10AB85C-F070-24CD-F8E2-65D98BBA30B5}"/>
                  </a:ext>
                </a:extLst>
              </p:cNvPr>
              <p:cNvSpPr/>
              <p:nvPr/>
            </p:nvSpPr>
            <p:spPr>
              <a:xfrm>
                <a:off x="4833370" y="1102259"/>
                <a:ext cx="540000" cy="540000"/>
              </a:xfrm>
              <a:custGeom>
                <a:avLst/>
                <a:gdLst>
                  <a:gd name="connsiteX0" fmla="*/ 0 w 540000"/>
                  <a:gd name="connsiteY0" fmla="*/ 0 h 540000"/>
                  <a:gd name="connsiteX1" fmla="*/ 540000 w 540000"/>
                  <a:gd name="connsiteY1" fmla="*/ 0 h 540000"/>
                  <a:gd name="connsiteX2" fmla="*/ 540000 w 540000"/>
                  <a:gd name="connsiteY2" fmla="*/ 540000 h 540000"/>
                  <a:gd name="connsiteX3" fmla="*/ 0 w 540000"/>
                  <a:gd name="connsiteY3" fmla="*/ 540000 h 5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00" h="540000">
                    <a:moveTo>
                      <a:pt x="0" y="0"/>
                    </a:moveTo>
                    <a:lnTo>
                      <a:pt x="540000" y="0"/>
                    </a:lnTo>
                    <a:lnTo>
                      <a:pt x="540000" y="540000"/>
                    </a:lnTo>
                    <a:lnTo>
                      <a:pt x="0" y="540000"/>
                    </a:lnTo>
                    <a:close/>
                  </a:path>
                </a:pathLst>
              </a:custGeom>
              <a:noFill/>
              <a:ln w="44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76C6257-7FCD-0E16-34DE-432DA68EB78E}"/>
                  </a:ext>
                </a:extLst>
              </p:cNvPr>
              <p:cNvSpPr/>
              <p:nvPr/>
            </p:nvSpPr>
            <p:spPr>
              <a:xfrm>
                <a:off x="4923370" y="1240858"/>
                <a:ext cx="360449" cy="262406"/>
              </a:xfrm>
              <a:custGeom>
                <a:avLst/>
                <a:gdLst>
                  <a:gd name="connsiteX0" fmla="*/ 360450 w 360449"/>
                  <a:gd name="connsiteY0" fmla="*/ 196650 h 262406"/>
                  <a:gd name="connsiteX1" fmla="*/ 360450 w 360449"/>
                  <a:gd name="connsiteY1" fmla="*/ 147600 h 262406"/>
                  <a:gd name="connsiteX2" fmla="*/ 0 w 360449"/>
                  <a:gd name="connsiteY2" fmla="*/ 196650 h 262406"/>
                  <a:gd name="connsiteX3" fmla="*/ 0 w 360449"/>
                  <a:gd name="connsiteY3" fmla="*/ 147600 h 262406"/>
                  <a:gd name="connsiteX4" fmla="*/ 294750 w 360449"/>
                  <a:gd name="connsiteY4" fmla="*/ 32850 h 262406"/>
                  <a:gd name="connsiteX5" fmla="*/ 265950 w 360449"/>
                  <a:gd name="connsiteY5" fmla="*/ 8550 h 262406"/>
                  <a:gd name="connsiteX6" fmla="*/ 229500 w 360449"/>
                  <a:gd name="connsiteY6" fmla="*/ 0 h 262406"/>
                  <a:gd name="connsiteX7" fmla="*/ 130950 w 360449"/>
                  <a:gd name="connsiteY7" fmla="*/ 0 h 262406"/>
                  <a:gd name="connsiteX8" fmla="*/ 94500 w 360449"/>
                  <a:gd name="connsiteY8" fmla="*/ 8550 h 262406"/>
                  <a:gd name="connsiteX9" fmla="*/ 65700 w 360449"/>
                  <a:gd name="connsiteY9" fmla="*/ 32850 h 262406"/>
                  <a:gd name="connsiteX10" fmla="*/ 256950 w 360449"/>
                  <a:gd name="connsiteY10" fmla="*/ 262350 h 262406"/>
                  <a:gd name="connsiteX11" fmla="*/ 237150 w 360449"/>
                  <a:gd name="connsiteY11" fmla="*/ 256050 h 262406"/>
                  <a:gd name="connsiteX12" fmla="*/ 199350 w 360449"/>
                  <a:gd name="connsiteY12" fmla="*/ 228150 h 262406"/>
                  <a:gd name="connsiteX13" fmla="*/ 179550 w 360449"/>
                  <a:gd name="connsiteY13" fmla="*/ 221850 h 262406"/>
                  <a:gd name="connsiteX14" fmla="*/ 159750 w 360449"/>
                  <a:gd name="connsiteY14" fmla="*/ 228150 h 262406"/>
                  <a:gd name="connsiteX15" fmla="*/ 121950 w 360449"/>
                  <a:gd name="connsiteY15" fmla="*/ 256050 h 262406"/>
                  <a:gd name="connsiteX16" fmla="*/ 102150 w 360449"/>
                  <a:gd name="connsiteY16" fmla="*/ 262350 h 262406"/>
                  <a:gd name="connsiteX17" fmla="*/ 52200 w 360449"/>
                  <a:gd name="connsiteY17" fmla="*/ 262350 h 262406"/>
                  <a:gd name="connsiteX18" fmla="*/ 27450 w 360449"/>
                  <a:gd name="connsiteY18" fmla="*/ 253350 h 262406"/>
                  <a:gd name="connsiteX19" fmla="*/ 16200 w 360449"/>
                  <a:gd name="connsiteY19" fmla="*/ 229500 h 262406"/>
                  <a:gd name="connsiteX20" fmla="*/ 16200 w 360449"/>
                  <a:gd name="connsiteY20" fmla="*/ 128250 h 262406"/>
                  <a:gd name="connsiteX21" fmla="*/ 27450 w 360449"/>
                  <a:gd name="connsiteY21" fmla="*/ 103950 h 262406"/>
                  <a:gd name="connsiteX22" fmla="*/ 52200 w 360449"/>
                  <a:gd name="connsiteY22" fmla="*/ 94050 h 262406"/>
                  <a:gd name="connsiteX23" fmla="*/ 124200 w 360449"/>
                  <a:gd name="connsiteY23" fmla="*/ 87300 h 262406"/>
                  <a:gd name="connsiteX24" fmla="*/ 237150 w 360449"/>
                  <a:gd name="connsiteY24" fmla="*/ 87300 h 262406"/>
                  <a:gd name="connsiteX25" fmla="*/ 307800 w 360449"/>
                  <a:gd name="connsiteY25" fmla="*/ 95400 h 262406"/>
                  <a:gd name="connsiteX26" fmla="*/ 332550 w 360449"/>
                  <a:gd name="connsiteY26" fmla="*/ 104400 h 262406"/>
                  <a:gd name="connsiteX27" fmla="*/ 343800 w 360449"/>
                  <a:gd name="connsiteY27" fmla="*/ 128250 h 262406"/>
                  <a:gd name="connsiteX28" fmla="*/ 343800 w 360449"/>
                  <a:gd name="connsiteY28" fmla="*/ 229500 h 262406"/>
                  <a:gd name="connsiteX29" fmla="*/ 332550 w 360449"/>
                  <a:gd name="connsiteY29" fmla="*/ 253350 h 262406"/>
                  <a:gd name="connsiteX30" fmla="*/ 307800 w 360449"/>
                  <a:gd name="connsiteY30" fmla="*/ 262350 h 262406"/>
                  <a:gd name="connsiteX31" fmla="*/ 256950 w 360449"/>
                  <a:gd name="connsiteY31" fmla="*/ 262350 h 26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360449" h="262406">
                    <a:moveTo>
                      <a:pt x="360450" y="196650"/>
                    </a:moveTo>
                    <a:lnTo>
                      <a:pt x="360450" y="147600"/>
                    </a:lnTo>
                    <a:moveTo>
                      <a:pt x="0" y="196650"/>
                    </a:moveTo>
                    <a:lnTo>
                      <a:pt x="0" y="147600"/>
                    </a:lnTo>
                    <a:moveTo>
                      <a:pt x="294750" y="32850"/>
                    </a:moveTo>
                    <a:cubicBezTo>
                      <a:pt x="287100" y="22500"/>
                      <a:pt x="277200" y="14400"/>
                      <a:pt x="265950" y="8550"/>
                    </a:cubicBezTo>
                    <a:cubicBezTo>
                      <a:pt x="254700" y="2700"/>
                      <a:pt x="242100" y="0"/>
                      <a:pt x="229500" y="0"/>
                    </a:cubicBezTo>
                    <a:lnTo>
                      <a:pt x="130950" y="0"/>
                    </a:lnTo>
                    <a:cubicBezTo>
                      <a:pt x="118350" y="0"/>
                      <a:pt x="105750" y="2700"/>
                      <a:pt x="94500" y="8550"/>
                    </a:cubicBezTo>
                    <a:cubicBezTo>
                      <a:pt x="83250" y="14400"/>
                      <a:pt x="73350" y="22500"/>
                      <a:pt x="65700" y="32850"/>
                    </a:cubicBezTo>
                    <a:moveTo>
                      <a:pt x="256950" y="262350"/>
                    </a:moveTo>
                    <a:cubicBezTo>
                      <a:pt x="249750" y="262800"/>
                      <a:pt x="243000" y="260550"/>
                      <a:pt x="237150" y="256050"/>
                    </a:cubicBezTo>
                    <a:lnTo>
                      <a:pt x="199350" y="228150"/>
                    </a:lnTo>
                    <a:cubicBezTo>
                      <a:pt x="193500" y="224100"/>
                      <a:pt x="186750" y="221850"/>
                      <a:pt x="179550" y="221850"/>
                    </a:cubicBezTo>
                    <a:cubicBezTo>
                      <a:pt x="172350" y="221850"/>
                      <a:pt x="165600" y="224100"/>
                      <a:pt x="159750" y="228150"/>
                    </a:cubicBezTo>
                    <a:lnTo>
                      <a:pt x="121950" y="256050"/>
                    </a:lnTo>
                    <a:cubicBezTo>
                      <a:pt x="116550" y="260550"/>
                      <a:pt x="109350" y="262800"/>
                      <a:pt x="102150" y="262350"/>
                    </a:cubicBezTo>
                    <a:lnTo>
                      <a:pt x="52200" y="262350"/>
                    </a:lnTo>
                    <a:cubicBezTo>
                      <a:pt x="43200" y="262800"/>
                      <a:pt x="34200" y="259650"/>
                      <a:pt x="27450" y="253350"/>
                    </a:cubicBezTo>
                    <a:cubicBezTo>
                      <a:pt x="20700" y="247050"/>
                      <a:pt x="16650" y="238500"/>
                      <a:pt x="16200" y="229500"/>
                    </a:cubicBezTo>
                    <a:lnTo>
                      <a:pt x="16200" y="128250"/>
                    </a:lnTo>
                    <a:cubicBezTo>
                      <a:pt x="16650" y="118800"/>
                      <a:pt x="20700" y="110250"/>
                      <a:pt x="27450" y="103950"/>
                    </a:cubicBezTo>
                    <a:cubicBezTo>
                      <a:pt x="34200" y="97650"/>
                      <a:pt x="43200" y="94050"/>
                      <a:pt x="52200" y="94050"/>
                    </a:cubicBezTo>
                    <a:lnTo>
                      <a:pt x="124200" y="87300"/>
                    </a:lnTo>
                    <a:cubicBezTo>
                      <a:pt x="161550" y="82350"/>
                      <a:pt x="199800" y="82350"/>
                      <a:pt x="237150" y="87300"/>
                    </a:cubicBezTo>
                    <a:lnTo>
                      <a:pt x="307800" y="95400"/>
                    </a:lnTo>
                    <a:cubicBezTo>
                      <a:pt x="316800" y="94950"/>
                      <a:pt x="325800" y="98100"/>
                      <a:pt x="332550" y="104400"/>
                    </a:cubicBezTo>
                    <a:cubicBezTo>
                      <a:pt x="339300" y="110700"/>
                      <a:pt x="343350" y="119250"/>
                      <a:pt x="343800" y="128250"/>
                    </a:cubicBezTo>
                    <a:lnTo>
                      <a:pt x="343800" y="229500"/>
                    </a:lnTo>
                    <a:cubicBezTo>
                      <a:pt x="343350" y="238500"/>
                      <a:pt x="339300" y="247050"/>
                      <a:pt x="332550" y="253350"/>
                    </a:cubicBezTo>
                    <a:cubicBezTo>
                      <a:pt x="325800" y="259650"/>
                      <a:pt x="316800" y="262800"/>
                      <a:pt x="307800" y="262350"/>
                    </a:cubicBezTo>
                    <a:lnTo>
                      <a:pt x="256950" y="262350"/>
                    </a:lnTo>
                    <a:close/>
                  </a:path>
                </a:pathLst>
              </a:custGeom>
              <a:noFill/>
              <a:ln w="177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FEFA631-C5ED-870D-568B-CFBE5417516E}"/>
                </a:ext>
              </a:extLst>
            </p:cNvPr>
            <p:cNvGrpSpPr/>
            <p:nvPr/>
          </p:nvGrpSpPr>
          <p:grpSpPr>
            <a:xfrm>
              <a:off x="1444401" y="2586908"/>
              <a:ext cx="441880" cy="539999"/>
              <a:chOff x="1772266" y="1767622"/>
              <a:chExt cx="540000" cy="540000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BFBC7F0-CB36-7630-8906-9193AFD1A88B}"/>
                  </a:ext>
                </a:extLst>
              </p:cNvPr>
              <p:cNvSpPr/>
              <p:nvPr/>
            </p:nvSpPr>
            <p:spPr>
              <a:xfrm>
                <a:off x="1772266" y="1767622"/>
                <a:ext cx="540000" cy="540000"/>
              </a:xfrm>
              <a:custGeom>
                <a:avLst/>
                <a:gdLst>
                  <a:gd name="connsiteX0" fmla="*/ 0 w 540000"/>
                  <a:gd name="connsiteY0" fmla="*/ 0 h 540000"/>
                  <a:gd name="connsiteX1" fmla="*/ 540000 w 540000"/>
                  <a:gd name="connsiteY1" fmla="*/ 0 h 540000"/>
                  <a:gd name="connsiteX2" fmla="*/ 540000 w 540000"/>
                  <a:gd name="connsiteY2" fmla="*/ 540000 h 540000"/>
                  <a:gd name="connsiteX3" fmla="*/ 0 w 540000"/>
                  <a:gd name="connsiteY3" fmla="*/ 540000 h 5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00" h="540000">
                    <a:moveTo>
                      <a:pt x="0" y="0"/>
                    </a:moveTo>
                    <a:lnTo>
                      <a:pt x="540000" y="0"/>
                    </a:lnTo>
                    <a:lnTo>
                      <a:pt x="540000" y="540000"/>
                    </a:lnTo>
                    <a:lnTo>
                      <a:pt x="0" y="540000"/>
                    </a:lnTo>
                    <a:close/>
                  </a:path>
                </a:pathLst>
              </a:custGeom>
              <a:noFill/>
              <a:ln w="44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AC83388-02A2-1EA4-0517-6DB4000F7BE3}"/>
                  </a:ext>
                </a:extLst>
              </p:cNvPr>
              <p:cNvSpPr/>
              <p:nvPr/>
            </p:nvSpPr>
            <p:spPr>
              <a:xfrm>
                <a:off x="1928416" y="1857622"/>
                <a:ext cx="228150" cy="360000"/>
              </a:xfrm>
              <a:custGeom>
                <a:avLst/>
                <a:gdLst>
                  <a:gd name="connsiteX0" fmla="*/ 35100 w 228150"/>
                  <a:gd name="connsiteY0" fmla="*/ 56250 h 360000"/>
                  <a:gd name="connsiteX1" fmla="*/ 0 w 228150"/>
                  <a:gd name="connsiteY1" fmla="*/ 91350 h 360000"/>
                  <a:gd name="connsiteX2" fmla="*/ 0 w 228150"/>
                  <a:gd name="connsiteY2" fmla="*/ 267750 h 360000"/>
                  <a:gd name="connsiteX3" fmla="*/ 35100 w 228150"/>
                  <a:gd name="connsiteY3" fmla="*/ 302850 h 360000"/>
                  <a:gd name="connsiteX4" fmla="*/ 176400 w 228150"/>
                  <a:gd name="connsiteY4" fmla="*/ 302850 h 360000"/>
                  <a:gd name="connsiteX5" fmla="*/ 35100 w 228150"/>
                  <a:gd name="connsiteY5" fmla="*/ 56250 h 360000"/>
                  <a:gd name="connsiteX6" fmla="*/ 35100 w 228150"/>
                  <a:gd name="connsiteY6" fmla="*/ 17550 h 360000"/>
                  <a:gd name="connsiteX7" fmla="*/ 52650 w 228150"/>
                  <a:gd name="connsiteY7" fmla="*/ 0 h 360000"/>
                  <a:gd name="connsiteX8" fmla="*/ 153450 w 228150"/>
                  <a:gd name="connsiteY8" fmla="*/ 0 h 360000"/>
                  <a:gd name="connsiteX9" fmla="*/ 171000 w 228150"/>
                  <a:gd name="connsiteY9" fmla="*/ 17550 h 360000"/>
                  <a:gd name="connsiteX10" fmla="*/ 35100 w 228150"/>
                  <a:gd name="connsiteY10" fmla="*/ 56250 h 360000"/>
                  <a:gd name="connsiteX11" fmla="*/ 105750 w 228150"/>
                  <a:gd name="connsiteY11" fmla="*/ 56250 h 360000"/>
                  <a:gd name="connsiteX12" fmla="*/ 176400 w 228150"/>
                  <a:gd name="connsiteY12" fmla="*/ 56250 h 360000"/>
                  <a:gd name="connsiteX13" fmla="*/ 211500 w 228150"/>
                  <a:gd name="connsiteY13" fmla="*/ 91350 h 360000"/>
                  <a:gd name="connsiteX14" fmla="*/ 211500 w 228150"/>
                  <a:gd name="connsiteY14" fmla="*/ 267750 h 360000"/>
                  <a:gd name="connsiteX15" fmla="*/ 176400 w 228150"/>
                  <a:gd name="connsiteY15" fmla="*/ 302850 h 360000"/>
                  <a:gd name="connsiteX16" fmla="*/ 176400 w 228150"/>
                  <a:gd name="connsiteY16" fmla="*/ 303750 h 360000"/>
                  <a:gd name="connsiteX17" fmla="*/ 176400 w 228150"/>
                  <a:gd name="connsiteY17" fmla="*/ 342450 h 360000"/>
                  <a:gd name="connsiteX18" fmla="*/ 158850 w 228150"/>
                  <a:gd name="connsiteY18" fmla="*/ 360000 h 360000"/>
                  <a:gd name="connsiteX19" fmla="*/ 53100 w 228150"/>
                  <a:gd name="connsiteY19" fmla="*/ 360000 h 360000"/>
                  <a:gd name="connsiteX20" fmla="*/ 35550 w 228150"/>
                  <a:gd name="connsiteY20" fmla="*/ 342450 h 360000"/>
                  <a:gd name="connsiteX21" fmla="*/ 211950 w 228150"/>
                  <a:gd name="connsiteY21" fmla="*/ 208350 h 360000"/>
                  <a:gd name="connsiteX22" fmla="*/ 219150 w 228150"/>
                  <a:gd name="connsiteY22" fmla="*/ 208350 h 360000"/>
                  <a:gd name="connsiteX23" fmla="*/ 228150 w 228150"/>
                  <a:gd name="connsiteY23" fmla="*/ 199350 h 360000"/>
                  <a:gd name="connsiteX24" fmla="*/ 228150 w 228150"/>
                  <a:gd name="connsiteY24" fmla="*/ 167400 h 360000"/>
                  <a:gd name="connsiteX25" fmla="*/ 219150 w 228150"/>
                  <a:gd name="connsiteY25" fmla="*/ 158400 h 360000"/>
                  <a:gd name="connsiteX26" fmla="*/ 211950 w 228150"/>
                  <a:gd name="connsiteY26" fmla="*/ 1584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28150" h="360000">
                    <a:moveTo>
                      <a:pt x="35100" y="56250"/>
                    </a:moveTo>
                    <a:cubicBezTo>
                      <a:pt x="15750" y="56250"/>
                      <a:pt x="0" y="72000"/>
                      <a:pt x="0" y="91350"/>
                    </a:cubicBezTo>
                    <a:lnTo>
                      <a:pt x="0" y="267750"/>
                    </a:lnTo>
                    <a:cubicBezTo>
                      <a:pt x="0" y="287100"/>
                      <a:pt x="15750" y="302850"/>
                      <a:pt x="35100" y="302850"/>
                    </a:cubicBezTo>
                    <a:lnTo>
                      <a:pt x="176400" y="302850"/>
                    </a:lnTo>
                    <a:moveTo>
                      <a:pt x="35100" y="56250"/>
                    </a:moveTo>
                    <a:lnTo>
                      <a:pt x="35100" y="17550"/>
                    </a:lnTo>
                    <a:cubicBezTo>
                      <a:pt x="35100" y="6750"/>
                      <a:pt x="42300" y="0"/>
                      <a:pt x="52650" y="0"/>
                    </a:cubicBezTo>
                    <a:lnTo>
                      <a:pt x="153450" y="0"/>
                    </a:lnTo>
                    <a:cubicBezTo>
                      <a:pt x="164250" y="0"/>
                      <a:pt x="171000" y="7200"/>
                      <a:pt x="171000" y="17550"/>
                    </a:cubicBezTo>
                    <a:moveTo>
                      <a:pt x="35100" y="56250"/>
                    </a:moveTo>
                    <a:lnTo>
                      <a:pt x="105750" y="56250"/>
                    </a:lnTo>
                    <a:lnTo>
                      <a:pt x="176400" y="56250"/>
                    </a:lnTo>
                    <a:cubicBezTo>
                      <a:pt x="195750" y="56250"/>
                      <a:pt x="211500" y="72000"/>
                      <a:pt x="211500" y="91350"/>
                    </a:cubicBezTo>
                    <a:lnTo>
                      <a:pt x="211500" y="267750"/>
                    </a:lnTo>
                    <a:cubicBezTo>
                      <a:pt x="211500" y="287100"/>
                      <a:pt x="195750" y="302850"/>
                      <a:pt x="176400" y="302850"/>
                    </a:cubicBezTo>
                    <a:moveTo>
                      <a:pt x="176400" y="303750"/>
                    </a:moveTo>
                    <a:lnTo>
                      <a:pt x="176400" y="342450"/>
                    </a:lnTo>
                    <a:cubicBezTo>
                      <a:pt x="176400" y="353250"/>
                      <a:pt x="169200" y="360000"/>
                      <a:pt x="158850" y="360000"/>
                    </a:cubicBezTo>
                    <a:lnTo>
                      <a:pt x="53100" y="360000"/>
                    </a:lnTo>
                    <a:cubicBezTo>
                      <a:pt x="42300" y="360000"/>
                      <a:pt x="35550" y="352800"/>
                      <a:pt x="35550" y="342450"/>
                    </a:cubicBezTo>
                    <a:moveTo>
                      <a:pt x="211950" y="208350"/>
                    </a:moveTo>
                    <a:lnTo>
                      <a:pt x="219150" y="208350"/>
                    </a:lnTo>
                    <a:cubicBezTo>
                      <a:pt x="224550" y="208350"/>
                      <a:pt x="228150" y="204750"/>
                      <a:pt x="228150" y="199350"/>
                    </a:cubicBezTo>
                    <a:lnTo>
                      <a:pt x="228150" y="167400"/>
                    </a:lnTo>
                    <a:cubicBezTo>
                      <a:pt x="228150" y="162000"/>
                      <a:pt x="224550" y="158400"/>
                      <a:pt x="219150" y="158400"/>
                    </a:cubicBezTo>
                    <a:lnTo>
                      <a:pt x="211950" y="158400"/>
                    </a:lnTo>
                  </a:path>
                </a:pathLst>
              </a:custGeom>
              <a:noFill/>
              <a:ln w="177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D1D27E3-1EAD-E2BA-BF10-A12D1CBB661A}"/>
                </a:ext>
              </a:extLst>
            </p:cNvPr>
            <p:cNvGrpSpPr/>
            <p:nvPr/>
          </p:nvGrpSpPr>
          <p:grpSpPr>
            <a:xfrm>
              <a:off x="2419412" y="2902977"/>
              <a:ext cx="536400" cy="536400"/>
              <a:chOff x="4700321" y="2420783"/>
              <a:chExt cx="536400" cy="536400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0C9E28F-962A-C629-3255-839B8FD21105}"/>
                  </a:ext>
                </a:extLst>
              </p:cNvPr>
              <p:cNvSpPr/>
              <p:nvPr/>
            </p:nvSpPr>
            <p:spPr>
              <a:xfrm>
                <a:off x="4700321" y="2420783"/>
                <a:ext cx="536400" cy="536400"/>
              </a:xfrm>
              <a:custGeom>
                <a:avLst/>
                <a:gdLst>
                  <a:gd name="connsiteX0" fmla="*/ 0 w 536400"/>
                  <a:gd name="connsiteY0" fmla="*/ 0 h 536400"/>
                  <a:gd name="connsiteX1" fmla="*/ 536400 w 536400"/>
                  <a:gd name="connsiteY1" fmla="*/ 0 h 536400"/>
                  <a:gd name="connsiteX2" fmla="*/ 536400 w 536400"/>
                  <a:gd name="connsiteY2" fmla="*/ 536400 h 536400"/>
                  <a:gd name="connsiteX3" fmla="*/ 0 w 536400"/>
                  <a:gd name="connsiteY3" fmla="*/ 536400 h 53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00" h="536400">
                    <a:moveTo>
                      <a:pt x="0" y="0"/>
                    </a:moveTo>
                    <a:lnTo>
                      <a:pt x="536400" y="0"/>
                    </a:lnTo>
                    <a:lnTo>
                      <a:pt x="536400" y="536400"/>
                    </a:lnTo>
                    <a:lnTo>
                      <a:pt x="0" y="536400"/>
                    </a:lnTo>
                    <a:close/>
                  </a:path>
                </a:pathLst>
              </a:custGeom>
              <a:noFill/>
              <a:ln w="44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AF1F2A8F-8336-E7B1-679E-AE43778F8FF4}"/>
                  </a:ext>
                </a:extLst>
              </p:cNvPr>
              <p:cNvSpPr/>
              <p:nvPr/>
            </p:nvSpPr>
            <p:spPr>
              <a:xfrm>
                <a:off x="4862135" y="2511970"/>
                <a:ext cx="212324" cy="354023"/>
              </a:xfrm>
              <a:custGeom>
                <a:avLst/>
                <a:gdLst>
                  <a:gd name="connsiteX0" fmla="*/ 79566 w 212324"/>
                  <a:gd name="connsiteY0" fmla="*/ 283398 h 354023"/>
                  <a:gd name="connsiteX1" fmla="*/ 132759 w 212324"/>
                  <a:gd name="connsiteY1" fmla="*/ 283398 h 354023"/>
                  <a:gd name="connsiteX2" fmla="*/ 0 w 212324"/>
                  <a:gd name="connsiteY2" fmla="*/ 35313 h 354023"/>
                  <a:gd name="connsiteX3" fmla="*/ 28608 w 212324"/>
                  <a:gd name="connsiteY3" fmla="*/ 447 h 354023"/>
                  <a:gd name="connsiteX4" fmla="*/ 34419 w 212324"/>
                  <a:gd name="connsiteY4" fmla="*/ 0 h 354023"/>
                  <a:gd name="connsiteX5" fmla="*/ 177906 w 212324"/>
                  <a:gd name="connsiteY5" fmla="*/ 0 h 354023"/>
                  <a:gd name="connsiteX6" fmla="*/ 183717 w 212324"/>
                  <a:gd name="connsiteY6" fmla="*/ 447 h 354023"/>
                  <a:gd name="connsiteX7" fmla="*/ 212325 w 212324"/>
                  <a:gd name="connsiteY7" fmla="*/ 35313 h 354023"/>
                  <a:gd name="connsiteX8" fmla="*/ 212325 w 212324"/>
                  <a:gd name="connsiteY8" fmla="*/ 319605 h 354023"/>
                  <a:gd name="connsiteX9" fmla="*/ 211878 w 212324"/>
                  <a:gd name="connsiteY9" fmla="*/ 325416 h 354023"/>
                  <a:gd name="connsiteX10" fmla="*/ 177012 w 212324"/>
                  <a:gd name="connsiteY10" fmla="*/ 354024 h 354023"/>
                  <a:gd name="connsiteX11" fmla="*/ 34419 w 212324"/>
                  <a:gd name="connsiteY11" fmla="*/ 354024 h 354023"/>
                  <a:gd name="connsiteX12" fmla="*/ 28608 w 212324"/>
                  <a:gd name="connsiteY12" fmla="*/ 353577 h 354023"/>
                  <a:gd name="connsiteX13" fmla="*/ 0 w 212324"/>
                  <a:gd name="connsiteY13" fmla="*/ 318711 h 354023"/>
                  <a:gd name="connsiteX14" fmla="*/ 0 w 212324"/>
                  <a:gd name="connsiteY14" fmla="*/ 35313 h 35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2324" h="354023">
                    <a:moveTo>
                      <a:pt x="79566" y="283398"/>
                    </a:moveTo>
                    <a:lnTo>
                      <a:pt x="132759" y="283398"/>
                    </a:lnTo>
                    <a:moveTo>
                      <a:pt x="0" y="35313"/>
                    </a:moveTo>
                    <a:cubicBezTo>
                      <a:pt x="0" y="19221"/>
                      <a:pt x="10728" y="4470"/>
                      <a:pt x="28608" y="447"/>
                    </a:cubicBezTo>
                    <a:cubicBezTo>
                      <a:pt x="30396" y="0"/>
                      <a:pt x="32631" y="0"/>
                      <a:pt x="34419" y="0"/>
                    </a:cubicBezTo>
                    <a:lnTo>
                      <a:pt x="177906" y="0"/>
                    </a:lnTo>
                    <a:cubicBezTo>
                      <a:pt x="179694" y="0"/>
                      <a:pt x="181929" y="0"/>
                      <a:pt x="183717" y="447"/>
                    </a:cubicBezTo>
                    <a:cubicBezTo>
                      <a:pt x="201150" y="4470"/>
                      <a:pt x="212325" y="19221"/>
                      <a:pt x="212325" y="35313"/>
                    </a:cubicBezTo>
                    <a:lnTo>
                      <a:pt x="212325" y="319605"/>
                    </a:lnTo>
                    <a:cubicBezTo>
                      <a:pt x="212325" y="321393"/>
                      <a:pt x="212325" y="323628"/>
                      <a:pt x="211878" y="325416"/>
                    </a:cubicBezTo>
                    <a:cubicBezTo>
                      <a:pt x="207855" y="342849"/>
                      <a:pt x="193104" y="354024"/>
                      <a:pt x="177012" y="354024"/>
                    </a:cubicBezTo>
                    <a:lnTo>
                      <a:pt x="34419" y="354024"/>
                    </a:lnTo>
                    <a:cubicBezTo>
                      <a:pt x="32631" y="354024"/>
                      <a:pt x="30396" y="354024"/>
                      <a:pt x="28608" y="353577"/>
                    </a:cubicBezTo>
                    <a:cubicBezTo>
                      <a:pt x="11175" y="349554"/>
                      <a:pt x="0" y="334803"/>
                      <a:pt x="0" y="318711"/>
                    </a:cubicBezTo>
                    <a:lnTo>
                      <a:pt x="0" y="35313"/>
                    </a:lnTo>
                    <a:close/>
                  </a:path>
                </a:pathLst>
              </a:custGeom>
              <a:noFill/>
              <a:ln w="177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B7CEED3-3BB4-DB97-A5C0-BF37A9D5FE72}"/>
                </a:ext>
              </a:extLst>
            </p:cNvPr>
            <p:cNvGrpSpPr/>
            <p:nvPr/>
          </p:nvGrpSpPr>
          <p:grpSpPr>
            <a:xfrm>
              <a:off x="1621909" y="2360928"/>
              <a:ext cx="882887" cy="949588"/>
              <a:chOff x="1671389" y="3097168"/>
              <a:chExt cx="536400" cy="536400"/>
            </a:xfrm>
          </p:grpSpPr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B79A491-24EF-44CC-D4AE-F951FFBA14AA}"/>
                  </a:ext>
                </a:extLst>
              </p:cNvPr>
              <p:cNvSpPr/>
              <p:nvPr/>
            </p:nvSpPr>
            <p:spPr>
              <a:xfrm>
                <a:off x="1671389" y="3097168"/>
                <a:ext cx="536400" cy="536400"/>
              </a:xfrm>
              <a:custGeom>
                <a:avLst/>
                <a:gdLst>
                  <a:gd name="connsiteX0" fmla="*/ 0 w 536400"/>
                  <a:gd name="connsiteY0" fmla="*/ 0 h 536400"/>
                  <a:gd name="connsiteX1" fmla="*/ 536400 w 536400"/>
                  <a:gd name="connsiteY1" fmla="*/ 0 h 536400"/>
                  <a:gd name="connsiteX2" fmla="*/ 536400 w 536400"/>
                  <a:gd name="connsiteY2" fmla="*/ 536400 h 536400"/>
                  <a:gd name="connsiteX3" fmla="*/ 0 w 536400"/>
                  <a:gd name="connsiteY3" fmla="*/ 536400 h 53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400" h="536400">
                    <a:moveTo>
                      <a:pt x="0" y="0"/>
                    </a:moveTo>
                    <a:lnTo>
                      <a:pt x="536400" y="0"/>
                    </a:lnTo>
                    <a:lnTo>
                      <a:pt x="536400" y="536400"/>
                    </a:lnTo>
                    <a:lnTo>
                      <a:pt x="0" y="536400"/>
                    </a:lnTo>
                    <a:close/>
                  </a:path>
                </a:pathLst>
              </a:custGeom>
              <a:noFill/>
              <a:ln w="44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grpSp>
            <p:nvGrpSpPr>
              <p:cNvPr id="32" name="Graphic 41">
                <a:extLst>
                  <a:ext uri="{FF2B5EF4-FFF2-40B4-BE49-F238E27FC236}">
                    <a16:creationId xmlns:a16="http://schemas.microsoft.com/office/drawing/2014/main" id="{CF6D5C13-72DD-153D-0569-ED60D986CB31}"/>
                  </a:ext>
                </a:extLst>
              </p:cNvPr>
              <p:cNvGrpSpPr/>
              <p:nvPr/>
            </p:nvGrpSpPr>
            <p:grpSpPr>
              <a:xfrm>
                <a:off x="1791631" y="3186552"/>
                <a:ext cx="295913" cy="358062"/>
                <a:chOff x="1791631" y="3186552"/>
                <a:chExt cx="295913" cy="358062"/>
              </a:xfrm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1E10C9D-A77F-568B-B9E7-48D517C51133}"/>
                    </a:ext>
                  </a:extLst>
                </p:cNvPr>
                <p:cNvSpPr/>
                <p:nvPr/>
              </p:nvSpPr>
              <p:spPr>
                <a:xfrm>
                  <a:off x="1853318" y="3314410"/>
                  <a:ext cx="26820" cy="26820"/>
                </a:xfrm>
                <a:custGeom>
                  <a:avLst/>
                  <a:gdLst>
                    <a:gd name="connsiteX0" fmla="*/ 26820 w 26820"/>
                    <a:gd name="connsiteY0" fmla="*/ 13410 h 26820"/>
                    <a:gd name="connsiteX1" fmla="*/ 13410 w 26820"/>
                    <a:gd name="connsiteY1" fmla="*/ 26820 h 26820"/>
                    <a:gd name="connsiteX2" fmla="*/ 0 w 26820"/>
                    <a:gd name="connsiteY2" fmla="*/ 13410 h 26820"/>
                    <a:gd name="connsiteX3" fmla="*/ 13410 w 26820"/>
                    <a:gd name="connsiteY3" fmla="*/ 0 h 26820"/>
                    <a:gd name="connsiteX4" fmla="*/ 26820 w 26820"/>
                    <a:gd name="connsiteY4" fmla="*/ 13410 h 26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20" h="26820">
                      <a:moveTo>
                        <a:pt x="26820" y="13410"/>
                      </a:moveTo>
                      <a:cubicBezTo>
                        <a:pt x="26820" y="20816"/>
                        <a:pt x="20816" y="26820"/>
                        <a:pt x="13410" y="26820"/>
                      </a:cubicBezTo>
                      <a:cubicBezTo>
                        <a:pt x="6004" y="26820"/>
                        <a:pt x="0" y="20816"/>
                        <a:pt x="0" y="13410"/>
                      </a:cubicBezTo>
                      <a:cubicBezTo>
                        <a:pt x="0" y="6004"/>
                        <a:pt x="6004" y="0"/>
                        <a:pt x="13410" y="0"/>
                      </a:cubicBezTo>
                      <a:cubicBezTo>
                        <a:pt x="20816" y="0"/>
                        <a:pt x="26820" y="6004"/>
                        <a:pt x="26820" y="1341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177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grpSp>
              <p:nvGrpSpPr>
                <p:cNvPr id="34" name="Graphic 41">
                  <a:extLst>
                    <a:ext uri="{FF2B5EF4-FFF2-40B4-BE49-F238E27FC236}">
                      <a16:creationId xmlns:a16="http://schemas.microsoft.com/office/drawing/2014/main" id="{7F7E89B8-4C12-EC1D-D483-CCFC93FADA84}"/>
                    </a:ext>
                  </a:extLst>
                </p:cNvPr>
                <p:cNvGrpSpPr/>
                <p:nvPr/>
              </p:nvGrpSpPr>
              <p:grpSpPr>
                <a:xfrm>
                  <a:off x="1791631" y="3186552"/>
                  <a:ext cx="295913" cy="358062"/>
                  <a:chOff x="1791631" y="3186552"/>
                  <a:chExt cx="295913" cy="358062"/>
                </a:xfrm>
                <a:noFill/>
              </p:grpSpPr>
              <p:sp>
                <p:nvSpPr>
                  <p:cNvPr id="35" name="Freeform: Shape 34">
                    <a:extLst>
                      <a:ext uri="{FF2B5EF4-FFF2-40B4-BE49-F238E27FC236}">
                        <a16:creationId xmlns:a16="http://schemas.microsoft.com/office/drawing/2014/main" id="{C7C5FC0C-AC4B-C9AC-C832-FB2BD62959F4}"/>
                      </a:ext>
                    </a:extLst>
                  </p:cNvPr>
                  <p:cNvSpPr/>
                  <p:nvPr/>
                </p:nvSpPr>
                <p:spPr>
                  <a:xfrm>
                    <a:off x="1925284" y="3186554"/>
                    <a:ext cx="162260" cy="358060"/>
                  </a:xfrm>
                  <a:custGeom>
                    <a:avLst/>
                    <a:gdLst>
                      <a:gd name="connsiteX0" fmla="*/ 81354 w 162260"/>
                      <a:gd name="connsiteY0" fmla="*/ 460 h 358060"/>
                      <a:gd name="connsiteX1" fmla="*/ 145275 w 162260"/>
                      <a:gd name="connsiteY1" fmla="*/ 18340 h 358060"/>
                      <a:gd name="connsiteX2" fmla="*/ 152874 w 162260"/>
                      <a:gd name="connsiteY2" fmla="*/ 30409 h 358060"/>
                      <a:gd name="connsiteX3" fmla="*/ 141699 w 162260"/>
                      <a:gd name="connsiteY3" fmla="*/ 103717 h 358060"/>
                      <a:gd name="connsiteX4" fmla="*/ 158238 w 162260"/>
                      <a:gd name="connsiteY4" fmla="*/ 163168 h 358060"/>
                      <a:gd name="connsiteX5" fmla="*/ 158238 w 162260"/>
                      <a:gd name="connsiteY5" fmla="*/ 163168 h 358060"/>
                      <a:gd name="connsiteX6" fmla="*/ 162261 w 162260"/>
                      <a:gd name="connsiteY6" fmla="*/ 173896 h 358060"/>
                      <a:gd name="connsiteX7" fmla="*/ 162261 w 162260"/>
                      <a:gd name="connsiteY7" fmla="*/ 347332 h 358060"/>
                      <a:gd name="connsiteX8" fmla="*/ 151533 w 162260"/>
                      <a:gd name="connsiteY8" fmla="*/ 358060 h 358060"/>
                      <a:gd name="connsiteX9" fmla="*/ 10728 w 162260"/>
                      <a:gd name="connsiteY9" fmla="*/ 358060 h 358060"/>
                      <a:gd name="connsiteX10" fmla="*/ 0 w 162260"/>
                      <a:gd name="connsiteY10" fmla="*/ 347332 h 358060"/>
                      <a:gd name="connsiteX11" fmla="*/ 0 w 162260"/>
                      <a:gd name="connsiteY11" fmla="*/ 186412 h 358060"/>
                      <a:gd name="connsiteX12" fmla="*/ 3129 w 162260"/>
                      <a:gd name="connsiteY12" fmla="*/ 175684 h 358060"/>
                      <a:gd name="connsiteX13" fmla="*/ 21903 w 162260"/>
                      <a:gd name="connsiteY13" fmla="*/ 143500 h 358060"/>
                      <a:gd name="connsiteX14" fmla="*/ 54087 w 162260"/>
                      <a:gd name="connsiteY14" fmla="*/ 65275 h 358060"/>
                      <a:gd name="connsiteX15" fmla="*/ 68391 w 162260"/>
                      <a:gd name="connsiteY15" fmla="*/ 8506 h 358060"/>
                      <a:gd name="connsiteX16" fmla="*/ 81354 w 162260"/>
                      <a:gd name="connsiteY16" fmla="*/ 460 h 3580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62260" h="358060">
                        <a:moveTo>
                          <a:pt x="81354" y="460"/>
                        </a:moveTo>
                        <a:lnTo>
                          <a:pt x="145275" y="18340"/>
                        </a:lnTo>
                        <a:cubicBezTo>
                          <a:pt x="150639" y="19681"/>
                          <a:pt x="153768" y="25045"/>
                          <a:pt x="152874" y="30409"/>
                        </a:cubicBezTo>
                        <a:lnTo>
                          <a:pt x="141699" y="103717"/>
                        </a:lnTo>
                        <a:cubicBezTo>
                          <a:pt x="138570" y="124726"/>
                          <a:pt x="144381" y="146629"/>
                          <a:pt x="158238" y="163168"/>
                        </a:cubicBezTo>
                        <a:lnTo>
                          <a:pt x="158238" y="163168"/>
                        </a:lnTo>
                        <a:cubicBezTo>
                          <a:pt x="160920" y="166297"/>
                          <a:pt x="162261" y="169873"/>
                          <a:pt x="162261" y="173896"/>
                        </a:cubicBezTo>
                        <a:lnTo>
                          <a:pt x="162261" y="347332"/>
                        </a:lnTo>
                        <a:cubicBezTo>
                          <a:pt x="162261" y="353143"/>
                          <a:pt x="157344" y="358060"/>
                          <a:pt x="151533" y="358060"/>
                        </a:cubicBezTo>
                        <a:lnTo>
                          <a:pt x="10728" y="358060"/>
                        </a:lnTo>
                        <a:cubicBezTo>
                          <a:pt x="4917" y="358060"/>
                          <a:pt x="0" y="353143"/>
                          <a:pt x="0" y="347332"/>
                        </a:cubicBezTo>
                        <a:lnTo>
                          <a:pt x="0" y="186412"/>
                        </a:lnTo>
                        <a:cubicBezTo>
                          <a:pt x="0" y="182389"/>
                          <a:pt x="894" y="178813"/>
                          <a:pt x="3129" y="175684"/>
                        </a:cubicBezTo>
                        <a:lnTo>
                          <a:pt x="21903" y="143500"/>
                        </a:lnTo>
                        <a:cubicBezTo>
                          <a:pt x="36207" y="118915"/>
                          <a:pt x="46935" y="92542"/>
                          <a:pt x="54087" y="65275"/>
                        </a:cubicBezTo>
                        <a:lnTo>
                          <a:pt x="68391" y="8506"/>
                        </a:lnTo>
                        <a:cubicBezTo>
                          <a:pt x="69732" y="2248"/>
                          <a:pt x="75543" y="-1328"/>
                          <a:pt x="81354" y="460"/>
                        </a:cubicBezTo>
                        <a:close/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  <p:sp>
                <p:nvSpPr>
                  <p:cNvPr id="36" name="Freeform: Shape 35">
                    <a:extLst>
                      <a:ext uri="{FF2B5EF4-FFF2-40B4-BE49-F238E27FC236}">
                        <a16:creationId xmlns:a16="http://schemas.microsoft.com/office/drawing/2014/main" id="{14051C0A-0515-2AEA-63E1-715B0D900AB6}"/>
                      </a:ext>
                    </a:extLst>
                  </p:cNvPr>
                  <p:cNvSpPr/>
                  <p:nvPr/>
                </p:nvSpPr>
                <p:spPr>
                  <a:xfrm>
                    <a:off x="1791631" y="3186552"/>
                    <a:ext cx="151086" cy="358062"/>
                  </a:xfrm>
                  <a:custGeom>
                    <a:avLst/>
                    <a:gdLst>
                      <a:gd name="connsiteX0" fmla="*/ 147957 w 151086"/>
                      <a:gd name="connsiteY0" fmla="*/ 155572 h 358062"/>
                      <a:gd name="connsiteX1" fmla="*/ 140358 w 151086"/>
                      <a:gd name="connsiteY1" fmla="*/ 143056 h 358062"/>
                      <a:gd name="connsiteX2" fmla="*/ 108174 w 151086"/>
                      <a:gd name="connsiteY2" fmla="*/ 64831 h 358062"/>
                      <a:gd name="connsiteX3" fmla="*/ 94317 w 151086"/>
                      <a:gd name="connsiteY3" fmla="*/ 8062 h 358062"/>
                      <a:gd name="connsiteX4" fmla="*/ 80907 w 151086"/>
                      <a:gd name="connsiteY4" fmla="*/ 463 h 358062"/>
                      <a:gd name="connsiteX5" fmla="*/ 16986 w 151086"/>
                      <a:gd name="connsiteY5" fmla="*/ 18343 h 358062"/>
                      <a:gd name="connsiteX6" fmla="*/ 9387 w 151086"/>
                      <a:gd name="connsiteY6" fmla="*/ 30412 h 358062"/>
                      <a:gd name="connsiteX7" fmla="*/ 20562 w 151086"/>
                      <a:gd name="connsiteY7" fmla="*/ 103720 h 358062"/>
                      <a:gd name="connsiteX8" fmla="*/ 4023 w 151086"/>
                      <a:gd name="connsiteY8" fmla="*/ 163171 h 358062"/>
                      <a:gd name="connsiteX9" fmla="*/ 4023 w 151086"/>
                      <a:gd name="connsiteY9" fmla="*/ 163171 h 358062"/>
                      <a:gd name="connsiteX10" fmla="*/ 0 w 151086"/>
                      <a:gd name="connsiteY10" fmla="*/ 173899 h 358062"/>
                      <a:gd name="connsiteX11" fmla="*/ 0 w 151086"/>
                      <a:gd name="connsiteY11" fmla="*/ 347335 h 358062"/>
                      <a:gd name="connsiteX12" fmla="*/ 10728 w 151086"/>
                      <a:gd name="connsiteY12" fmla="*/ 358063 h 358062"/>
                      <a:gd name="connsiteX13" fmla="*/ 151086 w 151086"/>
                      <a:gd name="connsiteY13" fmla="*/ 358063 h 358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51086" h="358062">
                        <a:moveTo>
                          <a:pt x="147957" y="155572"/>
                        </a:moveTo>
                        <a:lnTo>
                          <a:pt x="140358" y="143056"/>
                        </a:lnTo>
                        <a:cubicBezTo>
                          <a:pt x="126054" y="118471"/>
                          <a:pt x="115326" y="92098"/>
                          <a:pt x="108174" y="64831"/>
                        </a:cubicBezTo>
                        <a:lnTo>
                          <a:pt x="94317" y="8062"/>
                        </a:lnTo>
                        <a:cubicBezTo>
                          <a:pt x="92976" y="2251"/>
                          <a:pt x="86718" y="-1325"/>
                          <a:pt x="80907" y="463"/>
                        </a:cubicBezTo>
                        <a:lnTo>
                          <a:pt x="16986" y="18343"/>
                        </a:lnTo>
                        <a:cubicBezTo>
                          <a:pt x="11622" y="19684"/>
                          <a:pt x="8493" y="25048"/>
                          <a:pt x="9387" y="30412"/>
                        </a:cubicBezTo>
                        <a:lnTo>
                          <a:pt x="20562" y="103720"/>
                        </a:lnTo>
                        <a:cubicBezTo>
                          <a:pt x="23691" y="124729"/>
                          <a:pt x="17880" y="146632"/>
                          <a:pt x="4023" y="163171"/>
                        </a:cubicBezTo>
                        <a:lnTo>
                          <a:pt x="4023" y="163171"/>
                        </a:lnTo>
                        <a:cubicBezTo>
                          <a:pt x="1341" y="166300"/>
                          <a:pt x="0" y="169876"/>
                          <a:pt x="0" y="173899"/>
                        </a:cubicBezTo>
                        <a:lnTo>
                          <a:pt x="0" y="347335"/>
                        </a:lnTo>
                        <a:cubicBezTo>
                          <a:pt x="0" y="353146"/>
                          <a:pt x="4917" y="358063"/>
                          <a:pt x="10728" y="358063"/>
                        </a:cubicBezTo>
                        <a:lnTo>
                          <a:pt x="151086" y="358063"/>
                        </a:lnTo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  <p:sp>
                <p:nvSpPr>
                  <p:cNvPr id="37" name="Freeform: Shape 36">
                    <a:extLst>
                      <a:ext uri="{FF2B5EF4-FFF2-40B4-BE49-F238E27FC236}">
                        <a16:creationId xmlns:a16="http://schemas.microsoft.com/office/drawing/2014/main" id="{63D245F0-91EF-C865-0406-C27132F73349}"/>
                      </a:ext>
                    </a:extLst>
                  </p:cNvPr>
                  <p:cNvSpPr/>
                  <p:nvPr/>
                </p:nvSpPr>
                <p:spPr>
                  <a:xfrm>
                    <a:off x="1792079" y="3467731"/>
                    <a:ext cx="133206" cy="4470"/>
                  </a:xfrm>
                  <a:custGeom>
                    <a:avLst/>
                    <a:gdLst>
                      <a:gd name="connsiteX0" fmla="*/ 0 w 133206"/>
                      <a:gd name="connsiteY0" fmla="*/ 0 h 4470"/>
                      <a:gd name="connsiteX1" fmla="*/ 133206 w 133206"/>
                      <a:gd name="connsiteY1" fmla="*/ 0 h 4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206" h="4470">
                        <a:moveTo>
                          <a:pt x="0" y="0"/>
                        </a:moveTo>
                        <a:lnTo>
                          <a:pt x="133206" y="0"/>
                        </a:lnTo>
                      </a:path>
                    </a:pathLst>
                  </a:custGeom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  <p:sp>
                <p:nvSpPr>
                  <p:cNvPr id="38" name="Freeform: Shape 37">
                    <a:extLst>
                      <a:ext uri="{FF2B5EF4-FFF2-40B4-BE49-F238E27FC236}">
                        <a16:creationId xmlns:a16="http://schemas.microsoft.com/office/drawing/2014/main" id="{F97DBC53-867C-546F-307A-112FBF8FE5A4}"/>
                      </a:ext>
                    </a:extLst>
                  </p:cNvPr>
                  <p:cNvSpPr/>
                  <p:nvPr/>
                </p:nvSpPr>
                <p:spPr>
                  <a:xfrm>
                    <a:off x="1982948" y="3445381"/>
                    <a:ext cx="45594" cy="45594"/>
                  </a:xfrm>
                  <a:custGeom>
                    <a:avLst/>
                    <a:gdLst>
                      <a:gd name="connsiteX0" fmla="*/ 0 w 45594"/>
                      <a:gd name="connsiteY0" fmla="*/ 0 h 45594"/>
                      <a:gd name="connsiteX1" fmla="*/ 45594 w 45594"/>
                      <a:gd name="connsiteY1" fmla="*/ 0 h 45594"/>
                      <a:gd name="connsiteX2" fmla="*/ 45594 w 45594"/>
                      <a:gd name="connsiteY2" fmla="*/ 45594 h 45594"/>
                      <a:gd name="connsiteX3" fmla="*/ 0 w 45594"/>
                      <a:gd name="connsiteY3" fmla="*/ 45594 h 455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594" h="45594">
                        <a:moveTo>
                          <a:pt x="0" y="0"/>
                        </a:moveTo>
                        <a:lnTo>
                          <a:pt x="45594" y="0"/>
                        </a:lnTo>
                        <a:lnTo>
                          <a:pt x="45594" y="45594"/>
                        </a:lnTo>
                        <a:lnTo>
                          <a:pt x="0" y="45594"/>
                        </a:lnTo>
                        <a:close/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  <p:sp>
                <p:nvSpPr>
                  <p:cNvPr id="39" name="Freeform: Shape 38">
                    <a:extLst>
                      <a:ext uri="{FF2B5EF4-FFF2-40B4-BE49-F238E27FC236}">
                        <a16:creationId xmlns:a16="http://schemas.microsoft.com/office/drawing/2014/main" id="{4873B81D-45CC-ABC9-6FB1-A1CDF983EC66}"/>
                      </a:ext>
                    </a:extLst>
                  </p:cNvPr>
                  <p:cNvSpPr/>
                  <p:nvPr/>
                </p:nvSpPr>
                <p:spPr>
                  <a:xfrm>
                    <a:off x="1925732" y="3467731"/>
                    <a:ext cx="56768" cy="4470"/>
                  </a:xfrm>
                  <a:custGeom>
                    <a:avLst/>
                    <a:gdLst>
                      <a:gd name="connsiteX0" fmla="*/ 0 w 56768"/>
                      <a:gd name="connsiteY0" fmla="*/ 0 h 4470"/>
                      <a:gd name="connsiteX1" fmla="*/ 56769 w 56768"/>
                      <a:gd name="connsiteY1" fmla="*/ 0 h 4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6768" h="4470">
                        <a:moveTo>
                          <a:pt x="0" y="0"/>
                        </a:moveTo>
                        <a:lnTo>
                          <a:pt x="56769" y="0"/>
                        </a:lnTo>
                      </a:path>
                    </a:pathLst>
                  </a:custGeom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</p:grpSp>
          </p:grp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172A001E-00A8-5EAE-F429-472B788EAC66}"/>
                </a:ext>
              </a:extLst>
            </p:cNvPr>
            <p:cNvGrpSpPr/>
            <p:nvPr/>
          </p:nvGrpSpPr>
          <p:grpSpPr>
            <a:xfrm>
              <a:off x="2554527" y="1696226"/>
              <a:ext cx="880333" cy="879582"/>
              <a:chOff x="7665966" y="1102259"/>
              <a:chExt cx="540000" cy="540000"/>
            </a:xfrm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F87FC5A8-F458-D47E-5586-3622C8DDFE60}"/>
                  </a:ext>
                </a:extLst>
              </p:cNvPr>
              <p:cNvSpPr/>
              <p:nvPr/>
            </p:nvSpPr>
            <p:spPr>
              <a:xfrm>
                <a:off x="7665966" y="1102259"/>
                <a:ext cx="540000" cy="540000"/>
              </a:xfrm>
              <a:custGeom>
                <a:avLst/>
                <a:gdLst>
                  <a:gd name="connsiteX0" fmla="*/ 0 w 540000"/>
                  <a:gd name="connsiteY0" fmla="*/ 0 h 540000"/>
                  <a:gd name="connsiteX1" fmla="*/ 540000 w 540000"/>
                  <a:gd name="connsiteY1" fmla="*/ 0 h 540000"/>
                  <a:gd name="connsiteX2" fmla="*/ 540000 w 540000"/>
                  <a:gd name="connsiteY2" fmla="*/ 540000 h 540000"/>
                  <a:gd name="connsiteX3" fmla="*/ 0 w 540000"/>
                  <a:gd name="connsiteY3" fmla="*/ 540000 h 5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00" h="540000">
                    <a:moveTo>
                      <a:pt x="0" y="0"/>
                    </a:moveTo>
                    <a:lnTo>
                      <a:pt x="540000" y="0"/>
                    </a:lnTo>
                    <a:lnTo>
                      <a:pt x="540000" y="540000"/>
                    </a:lnTo>
                    <a:lnTo>
                      <a:pt x="0" y="540000"/>
                    </a:lnTo>
                    <a:close/>
                  </a:path>
                </a:pathLst>
              </a:custGeom>
              <a:noFill/>
              <a:ln w="444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2" name="Graphic 56">
                <a:extLst>
                  <a:ext uri="{FF2B5EF4-FFF2-40B4-BE49-F238E27FC236}">
                    <a16:creationId xmlns:a16="http://schemas.microsoft.com/office/drawing/2014/main" id="{F7CF6546-528D-48CC-98B8-1105DF25CC08}"/>
                  </a:ext>
                </a:extLst>
              </p:cNvPr>
              <p:cNvGrpSpPr/>
              <p:nvPr/>
            </p:nvGrpSpPr>
            <p:grpSpPr>
              <a:xfrm>
                <a:off x="7764966" y="1192259"/>
                <a:ext cx="342000" cy="360000"/>
                <a:chOff x="7764966" y="1192259"/>
                <a:chExt cx="342000" cy="360000"/>
              </a:xfrm>
              <a:noFill/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58CE80D-279D-4179-C08C-9B0F5963BD1F}"/>
                    </a:ext>
                  </a:extLst>
                </p:cNvPr>
                <p:cNvSpPr/>
                <p:nvPr/>
              </p:nvSpPr>
              <p:spPr>
                <a:xfrm>
                  <a:off x="7935966" y="1393859"/>
                  <a:ext cx="4500" cy="158400"/>
                </a:xfrm>
                <a:custGeom>
                  <a:avLst/>
                  <a:gdLst>
                    <a:gd name="connsiteX0" fmla="*/ 0 w 4500"/>
                    <a:gd name="connsiteY0" fmla="*/ 0 h 158400"/>
                    <a:gd name="connsiteX1" fmla="*/ 0 w 4500"/>
                    <a:gd name="connsiteY1" fmla="*/ 158400 h 158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00" h="158400">
                      <a:moveTo>
                        <a:pt x="0" y="0"/>
                      </a:moveTo>
                      <a:lnTo>
                        <a:pt x="0" y="158400"/>
                      </a:lnTo>
                    </a:path>
                  </a:pathLst>
                </a:custGeom>
                <a:ln w="177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44" name="Graphic 56">
                  <a:extLst>
                    <a:ext uri="{FF2B5EF4-FFF2-40B4-BE49-F238E27FC236}">
                      <a16:creationId xmlns:a16="http://schemas.microsoft.com/office/drawing/2014/main" id="{77D05857-1D20-83A3-16E9-308330430319}"/>
                    </a:ext>
                  </a:extLst>
                </p:cNvPr>
                <p:cNvGrpSpPr/>
                <p:nvPr/>
              </p:nvGrpSpPr>
              <p:grpSpPr>
                <a:xfrm>
                  <a:off x="7764966" y="1195409"/>
                  <a:ext cx="47250" cy="106199"/>
                  <a:chOff x="7764966" y="1195409"/>
                  <a:chExt cx="47250" cy="106199"/>
                </a:xfrm>
              </p:grpSpPr>
              <p:sp>
                <p:nvSpPr>
                  <p:cNvPr id="53" name="Freeform: Shape 52">
                    <a:extLst>
                      <a:ext uri="{FF2B5EF4-FFF2-40B4-BE49-F238E27FC236}">
                        <a16:creationId xmlns:a16="http://schemas.microsoft.com/office/drawing/2014/main" id="{A812E6A7-291C-1FF8-3F1A-8A6C3289A933}"/>
                      </a:ext>
                    </a:extLst>
                  </p:cNvPr>
                  <p:cNvSpPr/>
                  <p:nvPr/>
                </p:nvSpPr>
                <p:spPr>
                  <a:xfrm>
                    <a:off x="7778916" y="1297109"/>
                    <a:ext cx="33299" cy="4500"/>
                  </a:xfrm>
                  <a:custGeom>
                    <a:avLst/>
                    <a:gdLst>
                      <a:gd name="connsiteX0" fmla="*/ 33300 w 33299"/>
                      <a:gd name="connsiteY0" fmla="*/ 0 h 4500"/>
                      <a:gd name="connsiteX1" fmla="*/ 0 w 33299"/>
                      <a:gd name="connsiteY1" fmla="*/ 4500 h 4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3299" h="4500">
                        <a:moveTo>
                          <a:pt x="33300" y="0"/>
                        </a:moveTo>
                        <a:lnTo>
                          <a:pt x="0" y="4500"/>
                        </a:lnTo>
                      </a:path>
                    </a:pathLst>
                  </a:custGeom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B2BDFBF1-8A08-23B7-9CF2-1F648CBB1167}"/>
                      </a:ext>
                    </a:extLst>
                  </p:cNvPr>
                  <p:cNvSpPr/>
                  <p:nvPr/>
                </p:nvSpPr>
                <p:spPr>
                  <a:xfrm>
                    <a:off x="7764966" y="1195409"/>
                    <a:ext cx="31950" cy="19350"/>
                  </a:xfrm>
                  <a:custGeom>
                    <a:avLst/>
                    <a:gdLst>
                      <a:gd name="connsiteX0" fmla="*/ 0 w 31950"/>
                      <a:gd name="connsiteY0" fmla="*/ 0 h 19350"/>
                      <a:gd name="connsiteX1" fmla="*/ 31950 w 31950"/>
                      <a:gd name="connsiteY1" fmla="*/ 19350 h 19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950" h="19350">
                        <a:moveTo>
                          <a:pt x="0" y="0"/>
                        </a:moveTo>
                        <a:lnTo>
                          <a:pt x="31950" y="19350"/>
                        </a:lnTo>
                      </a:path>
                    </a:pathLst>
                  </a:custGeom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AAD29544-EB53-8054-3F68-C4B8F37FAE5A}"/>
                    </a:ext>
                  </a:extLst>
                </p:cNvPr>
                <p:cNvSpPr/>
                <p:nvPr/>
              </p:nvSpPr>
              <p:spPr>
                <a:xfrm>
                  <a:off x="7792416" y="1380809"/>
                  <a:ext cx="26099" cy="26549"/>
                </a:xfrm>
                <a:custGeom>
                  <a:avLst/>
                  <a:gdLst>
                    <a:gd name="connsiteX0" fmla="*/ 0 w 26099"/>
                    <a:gd name="connsiteY0" fmla="*/ 26550 h 26549"/>
                    <a:gd name="connsiteX1" fmla="*/ 26100 w 26099"/>
                    <a:gd name="connsiteY1" fmla="*/ 0 h 26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099" h="26549">
                      <a:moveTo>
                        <a:pt x="0" y="26550"/>
                      </a:moveTo>
                      <a:lnTo>
                        <a:pt x="26100" y="0"/>
                      </a:lnTo>
                    </a:path>
                  </a:pathLst>
                </a:custGeom>
                <a:ln w="177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46" name="Graphic 56">
                  <a:extLst>
                    <a:ext uri="{FF2B5EF4-FFF2-40B4-BE49-F238E27FC236}">
                      <a16:creationId xmlns:a16="http://schemas.microsoft.com/office/drawing/2014/main" id="{0BCD5BEB-E26A-9A74-8012-9A31617CFA80}"/>
                    </a:ext>
                  </a:extLst>
                </p:cNvPr>
                <p:cNvGrpSpPr/>
                <p:nvPr/>
              </p:nvGrpSpPr>
              <p:grpSpPr>
                <a:xfrm>
                  <a:off x="8059716" y="1195409"/>
                  <a:ext cx="47250" cy="106199"/>
                  <a:chOff x="8059716" y="1195409"/>
                  <a:chExt cx="47250" cy="106199"/>
                </a:xfrm>
              </p:grpSpPr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5FECF4A5-F901-F326-0CAE-252AB14723DD}"/>
                      </a:ext>
                    </a:extLst>
                  </p:cNvPr>
                  <p:cNvSpPr/>
                  <p:nvPr/>
                </p:nvSpPr>
                <p:spPr>
                  <a:xfrm>
                    <a:off x="8059716" y="1297109"/>
                    <a:ext cx="33300" cy="4500"/>
                  </a:xfrm>
                  <a:custGeom>
                    <a:avLst/>
                    <a:gdLst>
                      <a:gd name="connsiteX0" fmla="*/ 0 w 33300"/>
                      <a:gd name="connsiteY0" fmla="*/ 0 h 4500"/>
                      <a:gd name="connsiteX1" fmla="*/ 33300 w 33300"/>
                      <a:gd name="connsiteY1" fmla="*/ 4500 h 4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3300" h="4500">
                        <a:moveTo>
                          <a:pt x="0" y="0"/>
                        </a:moveTo>
                        <a:lnTo>
                          <a:pt x="33300" y="4500"/>
                        </a:lnTo>
                      </a:path>
                    </a:pathLst>
                  </a:custGeom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46518EA9-0490-5357-58A9-043FAF29B8A6}"/>
                      </a:ext>
                    </a:extLst>
                  </p:cNvPr>
                  <p:cNvSpPr/>
                  <p:nvPr/>
                </p:nvSpPr>
                <p:spPr>
                  <a:xfrm>
                    <a:off x="8075016" y="1195409"/>
                    <a:ext cx="31949" cy="19350"/>
                  </a:xfrm>
                  <a:custGeom>
                    <a:avLst/>
                    <a:gdLst>
                      <a:gd name="connsiteX0" fmla="*/ 31950 w 31949"/>
                      <a:gd name="connsiteY0" fmla="*/ 0 h 19350"/>
                      <a:gd name="connsiteX1" fmla="*/ 0 w 31949"/>
                      <a:gd name="connsiteY1" fmla="*/ 19350 h 19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949" h="19350">
                        <a:moveTo>
                          <a:pt x="31950" y="0"/>
                        </a:moveTo>
                        <a:lnTo>
                          <a:pt x="0" y="19350"/>
                        </a:lnTo>
                      </a:path>
                    </a:pathLst>
                  </a:custGeom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5C991790-2FDF-05F0-E1A6-5F6AA291CD82}"/>
                    </a:ext>
                  </a:extLst>
                </p:cNvPr>
                <p:cNvSpPr/>
                <p:nvPr/>
              </p:nvSpPr>
              <p:spPr>
                <a:xfrm>
                  <a:off x="8053416" y="1380809"/>
                  <a:ext cx="26100" cy="26549"/>
                </a:xfrm>
                <a:custGeom>
                  <a:avLst/>
                  <a:gdLst>
                    <a:gd name="connsiteX0" fmla="*/ 26100 w 26100"/>
                    <a:gd name="connsiteY0" fmla="*/ 26550 h 26549"/>
                    <a:gd name="connsiteX1" fmla="*/ 0 w 26100"/>
                    <a:gd name="connsiteY1" fmla="*/ 0 h 26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100" h="26549">
                      <a:moveTo>
                        <a:pt x="26100" y="26550"/>
                      </a:moveTo>
                      <a:lnTo>
                        <a:pt x="0" y="0"/>
                      </a:lnTo>
                    </a:path>
                  </a:pathLst>
                </a:custGeom>
                <a:ln w="177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0B07BBC2-8CB5-C28E-2BED-3668F217CBF8}"/>
                    </a:ext>
                  </a:extLst>
                </p:cNvPr>
                <p:cNvSpPr/>
                <p:nvPr/>
              </p:nvSpPr>
              <p:spPr>
                <a:xfrm>
                  <a:off x="7998516" y="1192259"/>
                  <a:ext cx="28349" cy="199800"/>
                </a:xfrm>
                <a:custGeom>
                  <a:avLst/>
                  <a:gdLst>
                    <a:gd name="connsiteX0" fmla="*/ 28350 w 28349"/>
                    <a:gd name="connsiteY0" fmla="*/ 0 h 199800"/>
                    <a:gd name="connsiteX1" fmla="*/ 0 w 28349"/>
                    <a:gd name="connsiteY1" fmla="*/ 199800 h 19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49" h="199800">
                      <a:moveTo>
                        <a:pt x="28350" y="0"/>
                      </a:moveTo>
                      <a:lnTo>
                        <a:pt x="0" y="199800"/>
                      </a:lnTo>
                    </a:path>
                  </a:pathLst>
                </a:custGeom>
                <a:ln w="177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C6AC66F1-C17D-E131-FDD7-A63D7EA57BE1}"/>
                    </a:ext>
                  </a:extLst>
                </p:cNvPr>
                <p:cNvSpPr/>
                <p:nvPr/>
              </p:nvSpPr>
              <p:spPr>
                <a:xfrm>
                  <a:off x="7845066" y="1192259"/>
                  <a:ext cx="28350" cy="199800"/>
                </a:xfrm>
                <a:custGeom>
                  <a:avLst/>
                  <a:gdLst>
                    <a:gd name="connsiteX0" fmla="*/ 0 w 28350"/>
                    <a:gd name="connsiteY0" fmla="*/ 0 h 199800"/>
                    <a:gd name="connsiteX1" fmla="*/ 28350 w 28350"/>
                    <a:gd name="connsiteY1" fmla="*/ 199800 h 19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350" h="199800">
                      <a:moveTo>
                        <a:pt x="0" y="0"/>
                      </a:moveTo>
                      <a:lnTo>
                        <a:pt x="28350" y="199800"/>
                      </a:lnTo>
                    </a:path>
                  </a:pathLst>
                </a:custGeom>
                <a:ln w="177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D6E8F92A-4EBD-838C-C9A2-F836312D227C}"/>
                    </a:ext>
                  </a:extLst>
                </p:cNvPr>
                <p:cNvSpPr/>
                <p:nvPr/>
              </p:nvSpPr>
              <p:spPr>
                <a:xfrm>
                  <a:off x="7912116" y="1192259"/>
                  <a:ext cx="48150" cy="199350"/>
                </a:xfrm>
                <a:custGeom>
                  <a:avLst/>
                  <a:gdLst>
                    <a:gd name="connsiteX0" fmla="*/ 0 w 48150"/>
                    <a:gd name="connsiteY0" fmla="*/ 0 h 199350"/>
                    <a:gd name="connsiteX1" fmla="*/ 48150 w 48150"/>
                    <a:gd name="connsiteY1" fmla="*/ 0 h 199350"/>
                    <a:gd name="connsiteX2" fmla="*/ 48150 w 48150"/>
                    <a:gd name="connsiteY2" fmla="*/ 199350 h 199350"/>
                    <a:gd name="connsiteX3" fmla="*/ 0 w 48150"/>
                    <a:gd name="connsiteY3" fmla="*/ 199350 h 199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50" h="199350">
                      <a:moveTo>
                        <a:pt x="0" y="0"/>
                      </a:moveTo>
                      <a:lnTo>
                        <a:pt x="48150" y="0"/>
                      </a:lnTo>
                      <a:lnTo>
                        <a:pt x="48150" y="199350"/>
                      </a:lnTo>
                      <a:lnTo>
                        <a:pt x="0" y="199350"/>
                      </a:lnTo>
                      <a:close/>
                    </a:path>
                  </a:pathLst>
                </a:custGeom>
                <a:noFill/>
                <a:ln w="177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C1EFFB2A-3895-0AFC-6D5F-46FA9883B2B5}"/>
                </a:ext>
              </a:extLst>
            </p:cNvPr>
            <p:cNvGrpSpPr/>
            <p:nvPr/>
          </p:nvGrpSpPr>
          <p:grpSpPr>
            <a:xfrm>
              <a:off x="748250" y="3256764"/>
              <a:ext cx="720143" cy="720143"/>
              <a:chOff x="7924283" y="3083792"/>
              <a:chExt cx="540000" cy="540000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2632129-0A26-C219-A9CE-8B68A72EAB14}"/>
                  </a:ext>
                </a:extLst>
              </p:cNvPr>
              <p:cNvSpPr/>
              <p:nvPr/>
            </p:nvSpPr>
            <p:spPr>
              <a:xfrm>
                <a:off x="7924283" y="3083792"/>
                <a:ext cx="540000" cy="540000"/>
              </a:xfrm>
              <a:custGeom>
                <a:avLst/>
                <a:gdLst>
                  <a:gd name="connsiteX0" fmla="*/ 0 w 540000"/>
                  <a:gd name="connsiteY0" fmla="*/ 0 h 540000"/>
                  <a:gd name="connsiteX1" fmla="*/ 540000 w 540000"/>
                  <a:gd name="connsiteY1" fmla="*/ 0 h 540000"/>
                  <a:gd name="connsiteX2" fmla="*/ 540000 w 540000"/>
                  <a:gd name="connsiteY2" fmla="*/ 540000 h 540000"/>
                  <a:gd name="connsiteX3" fmla="*/ 0 w 540000"/>
                  <a:gd name="connsiteY3" fmla="*/ 540000 h 5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00" h="540000">
                    <a:moveTo>
                      <a:pt x="0" y="0"/>
                    </a:moveTo>
                    <a:lnTo>
                      <a:pt x="540000" y="0"/>
                    </a:lnTo>
                    <a:lnTo>
                      <a:pt x="540000" y="540000"/>
                    </a:lnTo>
                    <a:lnTo>
                      <a:pt x="0" y="540000"/>
                    </a:lnTo>
                    <a:close/>
                  </a:path>
                </a:pathLst>
              </a:custGeom>
              <a:noFill/>
              <a:ln w="44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0CAB0CA-90D3-7577-AE77-8F4F20F65632}"/>
                  </a:ext>
                </a:extLst>
              </p:cNvPr>
              <p:cNvSpPr/>
              <p:nvPr/>
            </p:nvSpPr>
            <p:spPr>
              <a:xfrm>
                <a:off x="8034533" y="3176492"/>
                <a:ext cx="319500" cy="354600"/>
              </a:xfrm>
              <a:custGeom>
                <a:avLst/>
                <a:gdLst>
                  <a:gd name="connsiteX0" fmla="*/ 0 w 319500"/>
                  <a:gd name="connsiteY0" fmla="*/ 131850 h 354600"/>
                  <a:gd name="connsiteX1" fmla="*/ 159750 w 319500"/>
                  <a:gd name="connsiteY1" fmla="*/ 176400 h 354600"/>
                  <a:gd name="connsiteX2" fmla="*/ 257400 w 319500"/>
                  <a:gd name="connsiteY2" fmla="*/ 167400 h 354600"/>
                  <a:gd name="connsiteX3" fmla="*/ 0 w 319500"/>
                  <a:gd name="connsiteY3" fmla="*/ 220950 h 354600"/>
                  <a:gd name="connsiteX4" fmla="*/ 159750 w 319500"/>
                  <a:gd name="connsiteY4" fmla="*/ 265500 h 354600"/>
                  <a:gd name="connsiteX5" fmla="*/ 257400 w 319500"/>
                  <a:gd name="connsiteY5" fmla="*/ 256500 h 354600"/>
                  <a:gd name="connsiteX6" fmla="*/ 0 w 319500"/>
                  <a:gd name="connsiteY6" fmla="*/ 42750 h 354600"/>
                  <a:gd name="connsiteX7" fmla="*/ 0 w 319500"/>
                  <a:gd name="connsiteY7" fmla="*/ 310050 h 354600"/>
                  <a:gd name="connsiteX8" fmla="*/ 159750 w 319500"/>
                  <a:gd name="connsiteY8" fmla="*/ 354600 h 354600"/>
                  <a:gd name="connsiteX9" fmla="*/ 319500 w 319500"/>
                  <a:gd name="connsiteY9" fmla="*/ 310050 h 354600"/>
                  <a:gd name="connsiteX10" fmla="*/ 319500 w 319500"/>
                  <a:gd name="connsiteY10" fmla="*/ 42750 h 354600"/>
                  <a:gd name="connsiteX11" fmla="*/ 159750 w 319500"/>
                  <a:gd name="connsiteY11" fmla="*/ 89100 h 354600"/>
                  <a:gd name="connsiteX12" fmla="*/ 319500 w 319500"/>
                  <a:gd name="connsiteY12" fmla="*/ 44550 h 354600"/>
                  <a:gd name="connsiteX13" fmla="*/ 159750 w 319500"/>
                  <a:gd name="connsiteY13" fmla="*/ 0 h 354600"/>
                  <a:gd name="connsiteX14" fmla="*/ 0 w 319500"/>
                  <a:gd name="connsiteY14" fmla="*/ 44550 h 354600"/>
                  <a:gd name="connsiteX15" fmla="*/ 159750 w 319500"/>
                  <a:gd name="connsiteY15" fmla="*/ 89100 h 35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9500" h="354600">
                    <a:moveTo>
                      <a:pt x="0" y="131850"/>
                    </a:moveTo>
                    <a:cubicBezTo>
                      <a:pt x="0" y="156600"/>
                      <a:pt x="71100" y="176400"/>
                      <a:pt x="159750" y="176400"/>
                    </a:cubicBezTo>
                    <a:cubicBezTo>
                      <a:pt x="197100" y="176400"/>
                      <a:pt x="230850" y="172800"/>
                      <a:pt x="257400" y="167400"/>
                    </a:cubicBezTo>
                    <a:moveTo>
                      <a:pt x="0" y="220950"/>
                    </a:moveTo>
                    <a:cubicBezTo>
                      <a:pt x="0" y="245700"/>
                      <a:pt x="71100" y="265500"/>
                      <a:pt x="159750" y="265500"/>
                    </a:cubicBezTo>
                    <a:cubicBezTo>
                      <a:pt x="197100" y="265500"/>
                      <a:pt x="230850" y="261900"/>
                      <a:pt x="257400" y="256500"/>
                    </a:cubicBezTo>
                    <a:moveTo>
                      <a:pt x="0" y="42750"/>
                    </a:moveTo>
                    <a:lnTo>
                      <a:pt x="0" y="310050"/>
                    </a:lnTo>
                    <a:cubicBezTo>
                      <a:pt x="0" y="334800"/>
                      <a:pt x="71100" y="354600"/>
                      <a:pt x="159750" y="354600"/>
                    </a:cubicBezTo>
                    <a:cubicBezTo>
                      <a:pt x="248400" y="354600"/>
                      <a:pt x="319500" y="334800"/>
                      <a:pt x="319500" y="310050"/>
                    </a:cubicBezTo>
                    <a:lnTo>
                      <a:pt x="319500" y="42750"/>
                    </a:lnTo>
                    <a:moveTo>
                      <a:pt x="159750" y="89100"/>
                    </a:moveTo>
                    <a:cubicBezTo>
                      <a:pt x="248400" y="89100"/>
                      <a:pt x="319500" y="69300"/>
                      <a:pt x="319500" y="44550"/>
                    </a:cubicBezTo>
                    <a:cubicBezTo>
                      <a:pt x="319500" y="19800"/>
                      <a:pt x="248400" y="0"/>
                      <a:pt x="159750" y="0"/>
                    </a:cubicBezTo>
                    <a:cubicBezTo>
                      <a:pt x="71100" y="0"/>
                      <a:pt x="0" y="19800"/>
                      <a:pt x="0" y="44550"/>
                    </a:cubicBezTo>
                    <a:cubicBezTo>
                      <a:pt x="0" y="69300"/>
                      <a:pt x="71100" y="89100"/>
                      <a:pt x="159750" y="89100"/>
                    </a:cubicBezTo>
                    <a:close/>
                  </a:path>
                </a:pathLst>
              </a:custGeom>
              <a:noFill/>
              <a:ln w="17780" cap="rnd">
                <a:solidFill>
                  <a:schemeClr val="tx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A832691-A925-CA57-495C-A0D760EA9B2B}"/>
                </a:ext>
              </a:extLst>
            </p:cNvPr>
            <p:cNvSpPr txBox="1"/>
            <p:nvPr/>
          </p:nvSpPr>
          <p:spPr>
            <a:xfrm>
              <a:off x="1572297" y="3126031"/>
              <a:ext cx="9220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>
                  <a:solidFill>
                    <a:schemeClr val="accent6"/>
                  </a:solidFill>
                </a:rPr>
                <a:t>Low Power</a:t>
              </a:r>
              <a:br>
                <a:rPr lang="en-US" sz="1200">
                  <a:solidFill>
                    <a:schemeClr val="accent6"/>
                  </a:solidFill>
                </a:rPr>
              </a:br>
              <a:r>
                <a:rPr lang="en-US" sz="1200">
                  <a:solidFill>
                    <a:schemeClr val="accent6"/>
                  </a:solidFill>
                </a:rPr>
                <a:t> UEs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4E63201-110F-69A0-235D-7142B0071B88}"/>
                </a:ext>
              </a:extLst>
            </p:cNvPr>
            <p:cNvSpPr txBox="1"/>
            <p:nvPr/>
          </p:nvSpPr>
          <p:spPr>
            <a:xfrm>
              <a:off x="806796" y="3843304"/>
              <a:ext cx="4635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solidFill>
                    <a:schemeClr val="tx2"/>
                  </a:solidFill>
                </a:rPr>
                <a:t>LMF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017100D-CD7D-8CF7-FAED-324EFDFEE946}"/>
                </a:ext>
              </a:extLst>
            </p:cNvPr>
            <p:cNvSpPr txBox="1"/>
            <p:nvPr/>
          </p:nvSpPr>
          <p:spPr>
            <a:xfrm>
              <a:off x="147486" y="2560845"/>
              <a:ext cx="8867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solidFill>
                    <a:schemeClr val="tx2"/>
                  </a:solidFill>
                </a:rPr>
                <a:t>Server &amp;</a:t>
              </a:r>
              <a:br>
                <a:rPr lang="en-US" sz="1200">
                  <a:solidFill>
                    <a:schemeClr val="tx2"/>
                  </a:solidFill>
                </a:rPr>
              </a:br>
              <a:r>
                <a:rPr lang="en-US" sz="1200">
                  <a:solidFill>
                    <a:schemeClr val="tx2"/>
                  </a:solidFill>
                </a:rPr>
                <a:t>Anchor UE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52F53A8-60D8-C69F-5E87-B8F526BC1245}"/>
                </a:ext>
              </a:extLst>
            </p:cNvPr>
            <p:cNvSpPr txBox="1"/>
            <p:nvPr/>
          </p:nvSpPr>
          <p:spPr>
            <a:xfrm>
              <a:off x="3001118" y="2292698"/>
              <a:ext cx="4459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>
                  <a:solidFill>
                    <a:schemeClr val="tx2"/>
                  </a:solidFill>
                </a:rPr>
                <a:t>TRP</a:t>
              </a:r>
            </a:p>
          </p:txBody>
        </p:sp>
        <p:grpSp>
          <p:nvGrpSpPr>
            <p:cNvPr id="62" name="Graphic 41">
              <a:extLst>
                <a:ext uri="{FF2B5EF4-FFF2-40B4-BE49-F238E27FC236}">
                  <a16:creationId xmlns:a16="http://schemas.microsoft.com/office/drawing/2014/main" id="{C0843BC5-C332-F161-31D0-A56BE8EEFC26}"/>
                </a:ext>
              </a:extLst>
            </p:cNvPr>
            <p:cNvGrpSpPr/>
            <p:nvPr/>
          </p:nvGrpSpPr>
          <p:grpSpPr>
            <a:xfrm>
              <a:off x="415084" y="2074077"/>
              <a:ext cx="579004" cy="579004"/>
              <a:chOff x="1772266" y="1102259"/>
              <a:chExt cx="540000" cy="540000"/>
            </a:xfrm>
          </p:grpSpPr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65BBEBB-3BEA-31A1-2E51-BF826543B0D1}"/>
                  </a:ext>
                </a:extLst>
              </p:cNvPr>
              <p:cNvSpPr/>
              <p:nvPr/>
            </p:nvSpPr>
            <p:spPr>
              <a:xfrm>
                <a:off x="1772266" y="1102259"/>
                <a:ext cx="540000" cy="540000"/>
              </a:xfrm>
              <a:custGeom>
                <a:avLst/>
                <a:gdLst>
                  <a:gd name="connsiteX0" fmla="*/ 0 w 540000"/>
                  <a:gd name="connsiteY0" fmla="*/ 0 h 540000"/>
                  <a:gd name="connsiteX1" fmla="*/ 540000 w 540000"/>
                  <a:gd name="connsiteY1" fmla="*/ 0 h 540000"/>
                  <a:gd name="connsiteX2" fmla="*/ 540000 w 540000"/>
                  <a:gd name="connsiteY2" fmla="*/ 540000 h 540000"/>
                  <a:gd name="connsiteX3" fmla="*/ 0 w 540000"/>
                  <a:gd name="connsiteY3" fmla="*/ 540000 h 5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00" h="540000">
                    <a:moveTo>
                      <a:pt x="0" y="0"/>
                    </a:moveTo>
                    <a:lnTo>
                      <a:pt x="540000" y="0"/>
                    </a:lnTo>
                    <a:lnTo>
                      <a:pt x="540000" y="540000"/>
                    </a:lnTo>
                    <a:lnTo>
                      <a:pt x="0" y="540000"/>
                    </a:lnTo>
                    <a:close/>
                  </a:path>
                </a:pathLst>
              </a:custGeom>
              <a:noFill/>
              <a:ln w="444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grpSp>
            <p:nvGrpSpPr>
              <p:cNvPr id="64" name="Graphic 41">
                <a:extLst>
                  <a:ext uri="{FF2B5EF4-FFF2-40B4-BE49-F238E27FC236}">
                    <a16:creationId xmlns:a16="http://schemas.microsoft.com/office/drawing/2014/main" id="{4E455C4B-FC71-ACE5-9787-BF42B397353D}"/>
                  </a:ext>
                </a:extLst>
              </p:cNvPr>
              <p:cNvGrpSpPr/>
              <p:nvPr/>
            </p:nvGrpSpPr>
            <p:grpSpPr>
              <a:xfrm>
                <a:off x="1862266" y="1194462"/>
                <a:ext cx="360449" cy="355996"/>
                <a:chOff x="1862266" y="1194462"/>
                <a:chExt cx="360449" cy="355996"/>
              </a:xfrm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6F1E67E7-80EA-7FE4-FD5B-387D19463635}"/>
                    </a:ext>
                  </a:extLst>
                </p:cNvPr>
                <p:cNvSpPr/>
                <p:nvPr/>
              </p:nvSpPr>
              <p:spPr>
                <a:xfrm>
                  <a:off x="1862266" y="1430309"/>
                  <a:ext cx="360449" cy="120149"/>
                </a:xfrm>
                <a:custGeom>
                  <a:avLst/>
                  <a:gdLst>
                    <a:gd name="connsiteX0" fmla="*/ 239850 w 360449"/>
                    <a:gd name="connsiteY0" fmla="*/ 120150 h 120149"/>
                    <a:gd name="connsiteX1" fmla="*/ 40050 w 360449"/>
                    <a:gd name="connsiteY1" fmla="*/ 120150 h 120149"/>
                    <a:gd name="connsiteX2" fmla="*/ 0 w 360449"/>
                    <a:gd name="connsiteY2" fmla="*/ 80100 h 120149"/>
                    <a:gd name="connsiteX3" fmla="*/ 0 w 360449"/>
                    <a:gd name="connsiteY3" fmla="*/ 40050 h 120149"/>
                    <a:gd name="connsiteX4" fmla="*/ 40050 w 360449"/>
                    <a:gd name="connsiteY4" fmla="*/ 0 h 120149"/>
                    <a:gd name="connsiteX5" fmla="*/ 320400 w 360449"/>
                    <a:gd name="connsiteY5" fmla="*/ 0 h 120149"/>
                    <a:gd name="connsiteX6" fmla="*/ 360450 w 360449"/>
                    <a:gd name="connsiteY6" fmla="*/ 40050 h 120149"/>
                    <a:gd name="connsiteX7" fmla="*/ 360450 w 360449"/>
                    <a:gd name="connsiteY7" fmla="*/ 80100 h 120149"/>
                    <a:gd name="connsiteX8" fmla="*/ 320400 w 360449"/>
                    <a:gd name="connsiteY8" fmla="*/ 120150 h 120149"/>
                    <a:gd name="connsiteX9" fmla="*/ 300150 w 360449"/>
                    <a:gd name="connsiteY9" fmla="*/ 120150 h 120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0449" h="120149">
                      <a:moveTo>
                        <a:pt x="239850" y="120150"/>
                      </a:moveTo>
                      <a:lnTo>
                        <a:pt x="40050" y="120150"/>
                      </a:lnTo>
                      <a:cubicBezTo>
                        <a:pt x="18000" y="120150"/>
                        <a:pt x="0" y="102150"/>
                        <a:pt x="0" y="80100"/>
                      </a:cubicBezTo>
                      <a:lnTo>
                        <a:pt x="0" y="40050"/>
                      </a:lnTo>
                      <a:cubicBezTo>
                        <a:pt x="0" y="18000"/>
                        <a:pt x="18000" y="0"/>
                        <a:pt x="40050" y="0"/>
                      </a:cubicBezTo>
                      <a:lnTo>
                        <a:pt x="320400" y="0"/>
                      </a:lnTo>
                      <a:cubicBezTo>
                        <a:pt x="342450" y="0"/>
                        <a:pt x="360450" y="18000"/>
                        <a:pt x="360450" y="40050"/>
                      </a:cubicBezTo>
                      <a:lnTo>
                        <a:pt x="360450" y="80100"/>
                      </a:lnTo>
                      <a:cubicBezTo>
                        <a:pt x="360450" y="102150"/>
                        <a:pt x="342450" y="120150"/>
                        <a:pt x="320400" y="120150"/>
                      </a:cubicBezTo>
                      <a:lnTo>
                        <a:pt x="300150" y="120150"/>
                      </a:lnTo>
                    </a:path>
                  </a:pathLst>
                </a:custGeom>
                <a:noFill/>
                <a:ln w="17780" cap="rnd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EFB18C50-2704-DBE3-44BA-2A6FAE5692C5}"/>
                    </a:ext>
                  </a:extLst>
                </p:cNvPr>
                <p:cNvSpPr/>
                <p:nvPr/>
              </p:nvSpPr>
              <p:spPr>
                <a:xfrm>
                  <a:off x="1925266" y="1483409"/>
                  <a:ext cx="13500" cy="13500"/>
                </a:xfrm>
                <a:custGeom>
                  <a:avLst/>
                  <a:gdLst>
                    <a:gd name="connsiteX0" fmla="*/ 13500 w 13500"/>
                    <a:gd name="connsiteY0" fmla="*/ 6750 h 13500"/>
                    <a:gd name="connsiteX1" fmla="*/ 6750 w 13500"/>
                    <a:gd name="connsiteY1" fmla="*/ 13500 h 13500"/>
                    <a:gd name="connsiteX2" fmla="*/ 0 w 13500"/>
                    <a:gd name="connsiteY2" fmla="*/ 6750 h 13500"/>
                    <a:gd name="connsiteX3" fmla="*/ 6750 w 13500"/>
                    <a:gd name="connsiteY3" fmla="*/ 0 h 13500"/>
                    <a:gd name="connsiteX4" fmla="*/ 13500 w 13500"/>
                    <a:gd name="connsiteY4" fmla="*/ 6750 h 13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00" h="13500">
                      <a:moveTo>
                        <a:pt x="13500" y="6750"/>
                      </a:moveTo>
                      <a:cubicBezTo>
                        <a:pt x="13500" y="10478"/>
                        <a:pt x="10478" y="13500"/>
                        <a:pt x="6750" y="13500"/>
                      </a:cubicBezTo>
                      <a:cubicBezTo>
                        <a:pt x="3022" y="13500"/>
                        <a:pt x="0" y="10478"/>
                        <a:pt x="0" y="6750"/>
                      </a:cubicBezTo>
                      <a:cubicBezTo>
                        <a:pt x="0" y="3022"/>
                        <a:pt x="3022" y="0"/>
                        <a:pt x="6750" y="0"/>
                      </a:cubicBezTo>
                      <a:cubicBezTo>
                        <a:pt x="10478" y="0"/>
                        <a:pt x="13500" y="3022"/>
                        <a:pt x="13500" y="67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7780" cap="flat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2306C3D9-8228-4B0A-9082-AC0BF5816D78}"/>
                    </a:ext>
                  </a:extLst>
                </p:cNvPr>
                <p:cNvSpPr/>
                <p:nvPr/>
              </p:nvSpPr>
              <p:spPr>
                <a:xfrm>
                  <a:off x="1942366" y="1310159"/>
                  <a:ext cx="220050" cy="120150"/>
                </a:xfrm>
                <a:custGeom>
                  <a:avLst/>
                  <a:gdLst>
                    <a:gd name="connsiteX0" fmla="*/ 220050 w 220050"/>
                    <a:gd name="connsiteY0" fmla="*/ 120150 h 120150"/>
                    <a:gd name="connsiteX1" fmla="*/ 0 w 220050"/>
                    <a:gd name="connsiteY1" fmla="*/ 0 h 120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0050" h="120150">
                      <a:moveTo>
                        <a:pt x="220050" y="120150"/>
                      </a:moveTo>
                      <a:lnTo>
                        <a:pt x="0" y="0"/>
                      </a:lnTo>
                    </a:path>
                  </a:pathLst>
                </a:custGeom>
                <a:ln w="17780" cap="rnd">
                  <a:solidFill>
                    <a:schemeClr val="tx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grpSp>
              <p:nvGrpSpPr>
                <p:cNvPr id="68" name="Graphic 41">
                  <a:extLst>
                    <a:ext uri="{FF2B5EF4-FFF2-40B4-BE49-F238E27FC236}">
                      <a16:creationId xmlns:a16="http://schemas.microsoft.com/office/drawing/2014/main" id="{CDF6B3AD-AC30-F931-8242-F182AB95F01C}"/>
                    </a:ext>
                  </a:extLst>
                </p:cNvPr>
                <p:cNvGrpSpPr/>
                <p:nvPr/>
              </p:nvGrpSpPr>
              <p:grpSpPr>
                <a:xfrm>
                  <a:off x="2069266" y="1194462"/>
                  <a:ext cx="142649" cy="141796"/>
                  <a:chOff x="2069266" y="1194462"/>
                  <a:chExt cx="142649" cy="141796"/>
                </a:xfrm>
                <a:noFill/>
              </p:grpSpPr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81BE79E2-6666-CE56-1746-E7768F9001A3}"/>
                      </a:ext>
                    </a:extLst>
                  </p:cNvPr>
                  <p:cNvSpPr/>
                  <p:nvPr/>
                </p:nvSpPr>
                <p:spPr>
                  <a:xfrm>
                    <a:off x="2072415" y="1194462"/>
                    <a:ext cx="139500" cy="89596"/>
                  </a:xfrm>
                  <a:custGeom>
                    <a:avLst/>
                    <a:gdLst>
                      <a:gd name="connsiteX0" fmla="*/ 0 w 139500"/>
                      <a:gd name="connsiteY0" fmla="*/ 3197 h 89596"/>
                      <a:gd name="connsiteX1" fmla="*/ 139500 w 139500"/>
                      <a:gd name="connsiteY1" fmla="*/ 89597 h 89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9500" h="89596">
                        <a:moveTo>
                          <a:pt x="0" y="3197"/>
                        </a:moveTo>
                        <a:cubicBezTo>
                          <a:pt x="62550" y="-11653"/>
                          <a:pt x="124650" y="26597"/>
                          <a:pt x="139500" y="89597"/>
                        </a:cubicBezTo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0EB8B2AA-F048-51EA-D96C-8A8D632C55B4}"/>
                      </a:ext>
                    </a:extLst>
                  </p:cNvPr>
                  <p:cNvSpPr/>
                  <p:nvPr/>
                </p:nvSpPr>
                <p:spPr>
                  <a:xfrm>
                    <a:off x="2071516" y="1250173"/>
                    <a:ext cx="93149" cy="59535"/>
                  </a:xfrm>
                  <a:custGeom>
                    <a:avLst/>
                    <a:gdLst>
                      <a:gd name="connsiteX0" fmla="*/ 0 w 93149"/>
                      <a:gd name="connsiteY0" fmla="*/ 1936 h 59535"/>
                      <a:gd name="connsiteX1" fmla="*/ 93150 w 93149"/>
                      <a:gd name="connsiteY1" fmla="*/ 59536 h 59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3149" h="59535">
                        <a:moveTo>
                          <a:pt x="0" y="1936"/>
                        </a:moveTo>
                        <a:cubicBezTo>
                          <a:pt x="40950" y="-7514"/>
                          <a:pt x="83250" y="18586"/>
                          <a:pt x="93150" y="59536"/>
                        </a:cubicBezTo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  <p:sp>
                <p:nvSpPr>
                  <p:cNvPr id="71" name="Freeform: Shape 70">
                    <a:extLst>
                      <a:ext uri="{FF2B5EF4-FFF2-40B4-BE49-F238E27FC236}">
                        <a16:creationId xmlns:a16="http://schemas.microsoft.com/office/drawing/2014/main" id="{1FC56D9E-86C6-44E0-0092-518388359965}"/>
                      </a:ext>
                    </a:extLst>
                  </p:cNvPr>
                  <p:cNvSpPr/>
                  <p:nvPr/>
                </p:nvSpPr>
                <p:spPr>
                  <a:xfrm>
                    <a:off x="2069266" y="1306409"/>
                    <a:ext cx="46350" cy="29849"/>
                  </a:xfrm>
                  <a:custGeom>
                    <a:avLst/>
                    <a:gdLst>
                      <a:gd name="connsiteX0" fmla="*/ 0 w 46350"/>
                      <a:gd name="connsiteY0" fmla="*/ 1050 h 29849"/>
                      <a:gd name="connsiteX1" fmla="*/ 46350 w 46350"/>
                      <a:gd name="connsiteY1" fmla="*/ 29850 h 29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6350" h="29849">
                        <a:moveTo>
                          <a:pt x="0" y="1050"/>
                        </a:moveTo>
                        <a:cubicBezTo>
                          <a:pt x="20700" y="-3900"/>
                          <a:pt x="41850" y="9150"/>
                          <a:pt x="46350" y="29850"/>
                        </a:cubicBezTo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</p:grpSp>
          </p:grpSp>
        </p:grpSp>
        <p:grpSp>
          <p:nvGrpSpPr>
            <p:cNvPr id="78" name="Graphic 68">
              <a:extLst>
                <a:ext uri="{FF2B5EF4-FFF2-40B4-BE49-F238E27FC236}">
                  <a16:creationId xmlns:a16="http://schemas.microsoft.com/office/drawing/2014/main" id="{11DDF5B6-E77F-041C-06CF-B8509C2114F2}"/>
                </a:ext>
              </a:extLst>
            </p:cNvPr>
            <p:cNvGrpSpPr/>
            <p:nvPr/>
          </p:nvGrpSpPr>
          <p:grpSpPr>
            <a:xfrm rot="2029472">
              <a:off x="1065550" y="2466490"/>
              <a:ext cx="360337" cy="223200"/>
              <a:chOff x="5264033" y="1258050"/>
              <a:chExt cx="360337" cy="223200"/>
            </a:xfrm>
            <a:noFill/>
          </p:grpSpPr>
          <p:grpSp>
            <p:nvGrpSpPr>
              <p:cNvPr id="79" name="Graphic 68">
                <a:extLst>
                  <a:ext uri="{FF2B5EF4-FFF2-40B4-BE49-F238E27FC236}">
                    <a16:creationId xmlns:a16="http://schemas.microsoft.com/office/drawing/2014/main" id="{2ECC43AE-7E3D-44A9-3ED2-F098E344D122}"/>
                  </a:ext>
                </a:extLst>
              </p:cNvPr>
              <p:cNvGrpSpPr/>
              <p:nvPr/>
            </p:nvGrpSpPr>
            <p:grpSpPr>
              <a:xfrm>
                <a:off x="5264033" y="1258050"/>
                <a:ext cx="360337" cy="88199"/>
                <a:chOff x="5264033" y="1258050"/>
                <a:chExt cx="360337" cy="88199"/>
              </a:xfrm>
              <a:noFill/>
            </p:grpSpPr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A566A9BC-DE06-71A5-9A89-176FA2772DA8}"/>
                    </a:ext>
                  </a:extLst>
                </p:cNvPr>
                <p:cNvSpPr/>
                <p:nvPr/>
              </p:nvSpPr>
              <p:spPr>
                <a:xfrm>
                  <a:off x="5264033" y="1302150"/>
                  <a:ext cx="350550" cy="4500"/>
                </a:xfrm>
                <a:custGeom>
                  <a:avLst/>
                  <a:gdLst>
                    <a:gd name="connsiteX0" fmla="*/ 350550 w 350550"/>
                    <a:gd name="connsiteY0" fmla="*/ 0 h 4500"/>
                    <a:gd name="connsiteX1" fmla="*/ 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35055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E4ABD5FE-0834-3593-F1AD-1FEE0A7560F8}"/>
                    </a:ext>
                  </a:extLst>
                </p:cNvPr>
                <p:cNvSpPr/>
                <p:nvPr/>
              </p:nvSpPr>
              <p:spPr>
                <a:xfrm>
                  <a:off x="5585783" y="1258050"/>
                  <a:ext cx="38587" cy="88199"/>
                </a:xfrm>
                <a:custGeom>
                  <a:avLst/>
                  <a:gdLst>
                    <a:gd name="connsiteX0" fmla="*/ 0 w 38587"/>
                    <a:gd name="connsiteY0" fmla="*/ 0 h 88199"/>
                    <a:gd name="connsiteX1" fmla="*/ 34200 w 38587"/>
                    <a:gd name="connsiteY1" fmla="*/ 34200 h 88199"/>
                    <a:gd name="connsiteX2" fmla="*/ 34200 w 38587"/>
                    <a:gd name="connsiteY2" fmla="*/ 53550 h 88199"/>
                    <a:gd name="connsiteX3" fmla="*/ 0 w 38587"/>
                    <a:gd name="connsiteY3" fmla="*/ 88200 h 88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87" h="88199">
                      <a:moveTo>
                        <a:pt x="0" y="0"/>
                      </a:moveTo>
                      <a:lnTo>
                        <a:pt x="34200" y="34200"/>
                      </a:lnTo>
                      <a:cubicBezTo>
                        <a:pt x="40050" y="40050"/>
                        <a:pt x="40050" y="48150"/>
                        <a:pt x="34200" y="53550"/>
                      </a:cubicBezTo>
                      <a:lnTo>
                        <a:pt x="0" y="8820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  <p:grpSp>
            <p:nvGrpSpPr>
              <p:cNvPr id="80" name="Graphic 68">
                <a:extLst>
                  <a:ext uri="{FF2B5EF4-FFF2-40B4-BE49-F238E27FC236}">
                    <a16:creationId xmlns:a16="http://schemas.microsoft.com/office/drawing/2014/main" id="{A5FDFA6D-4875-0C9B-2956-B2AD239A9026}"/>
                  </a:ext>
                </a:extLst>
              </p:cNvPr>
              <p:cNvGrpSpPr/>
              <p:nvPr/>
            </p:nvGrpSpPr>
            <p:grpSpPr>
              <a:xfrm>
                <a:off x="5264087" y="1393049"/>
                <a:ext cx="359495" cy="88200"/>
                <a:chOff x="5264087" y="1393049"/>
                <a:chExt cx="359495" cy="88200"/>
              </a:xfrm>
              <a:noFill/>
            </p:grpSpPr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3FD58BDB-F3B4-CD16-2E6E-50782CE54A6E}"/>
                    </a:ext>
                  </a:extLst>
                </p:cNvPr>
                <p:cNvSpPr/>
                <p:nvPr/>
              </p:nvSpPr>
              <p:spPr>
                <a:xfrm>
                  <a:off x="5273033" y="1437599"/>
                  <a:ext cx="350550" cy="4500"/>
                </a:xfrm>
                <a:custGeom>
                  <a:avLst/>
                  <a:gdLst>
                    <a:gd name="connsiteX0" fmla="*/ 0 w 350550"/>
                    <a:gd name="connsiteY0" fmla="*/ 0 h 4500"/>
                    <a:gd name="connsiteX1" fmla="*/ 35055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0" y="0"/>
                      </a:moveTo>
                      <a:lnTo>
                        <a:pt x="35055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82425CE9-6164-4DC3-F51E-D746204C4233}"/>
                    </a:ext>
                  </a:extLst>
                </p:cNvPr>
                <p:cNvSpPr/>
                <p:nvPr/>
              </p:nvSpPr>
              <p:spPr>
                <a:xfrm>
                  <a:off x="5264087" y="1393049"/>
                  <a:ext cx="39545" cy="88200"/>
                </a:xfrm>
                <a:custGeom>
                  <a:avLst/>
                  <a:gdLst>
                    <a:gd name="connsiteX0" fmla="*/ 36845 w 39545"/>
                    <a:gd name="connsiteY0" fmla="*/ 88200 h 88200"/>
                    <a:gd name="connsiteX1" fmla="*/ 3995 w 39545"/>
                    <a:gd name="connsiteY1" fmla="*/ 53100 h 88200"/>
                    <a:gd name="connsiteX2" fmla="*/ 4445 w 39545"/>
                    <a:gd name="connsiteY2" fmla="*/ 33750 h 88200"/>
                    <a:gd name="connsiteX3" fmla="*/ 39545 w 39545"/>
                    <a:gd name="connsiteY3" fmla="*/ 0 h 8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545" h="88200">
                      <a:moveTo>
                        <a:pt x="36845" y="88200"/>
                      </a:moveTo>
                      <a:lnTo>
                        <a:pt x="3995" y="53100"/>
                      </a:lnTo>
                      <a:cubicBezTo>
                        <a:pt x="-1405" y="47250"/>
                        <a:pt x="-1405" y="39150"/>
                        <a:pt x="4445" y="33750"/>
                      </a:cubicBezTo>
                      <a:lnTo>
                        <a:pt x="39545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</p:grp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964682FE-A45E-1D6F-DD13-6232F285AA06}"/>
                </a:ext>
              </a:extLst>
            </p:cNvPr>
            <p:cNvSpPr txBox="1"/>
            <p:nvPr/>
          </p:nvSpPr>
          <p:spPr>
            <a:xfrm>
              <a:off x="982855" y="2149801"/>
              <a:ext cx="90526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>
                  <a:solidFill>
                    <a:schemeClr val="accent1"/>
                  </a:solidFill>
                </a:rPr>
                <a:t>SL PRS</a:t>
              </a:r>
            </a:p>
          </p:txBody>
        </p:sp>
        <p:grpSp>
          <p:nvGrpSpPr>
            <p:cNvPr id="86" name="Graphic 68">
              <a:extLst>
                <a:ext uri="{FF2B5EF4-FFF2-40B4-BE49-F238E27FC236}">
                  <a16:creationId xmlns:a16="http://schemas.microsoft.com/office/drawing/2014/main" id="{83FDA34C-B101-85E6-254C-80671D417203}"/>
                </a:ext>
              </a:extLst>
            </p:cNvPr>
            <p:cNvGrpSpPr/>
            <p:nvPr/>
          </p:nvGrpSpPr>
          <p:grpSpPr>
            <a:xfrm rot="18900000">
              <a:off x="2344745" y="2177236"/>
              <a:ext cx="360337" cy="223200"/>
              <a:chOff x="5264033" y="1258050"/>
              <a:chExt cx="360337" cy="223200"/>
            </a:xfrm>
            <a:noFill/>
          </p:grpSpPr>
          <p:grpSp>
            <p:nvGrpSpPr>
              <p:cNvPr id="87" name="Graphic 68">
                <a:extLst>
                  <a:ext uri="{FF2B5EF4-FFF2-40B4-BE49-F238E27FC236}">
                    <a16:creationId xmlns:a16="http://schemas.microsoft.com/office/drawing/2014/main" id="{E7431363-E55D-2B5E-466B-EC3D6D5FCDC9}"/>
                  </a:ext>
                </a:extLst>
              </p:cNvPr>
              <p:cNvGrpSpPr/>
              <p:nvPr/>
            </p:nvGrpSpPr>
            <p:grpSpPr>
              <a:xfrm>
                <a:off x="5264033" y="1258050"/>
                <a:ext cx="360337" cy="88199"/>
                <a:chOff x="5264033" y="1258050"/>
                <a:chExt cx="360337" cy="88199"/>
              </a:xfrm>
              <a:noFill/>
            </p:grpSpPr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DC26AA85-E323-297F-D223-289A4361F877}"/>
                    </a:ext>
                  </a:extLst>
                </p:cNvPr>
                <p:cNvSpPr/>
                <p:nvPr/>
              </p:nvSpPr>
              <p:spPr>
                <a:xfrm>
                  <a:off x="5264033" y="1302150"/>
                  <a:ext cx="350550" cy="4500"/>
                </a:xfrm>
                <a:custGeom>
                  <a:avLst/>
                  <a:gdLst>
                    <a:gd name="connsiteX0" fmla="*/ 350550 w 350550"/>
                    <a:gd name="connsiteY0" fmla="*/ 0 h 4500"/>
                    <a:gd name="connsiteX1" fmla="*/ 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35055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9B8BE282-753F-9A68-027F-1C7D6B8A83ED}"/>
                    </a:ext>
                  </a:extLst>
                </p:cNvPr>
                <p:cNvSpPr/>
                <p:nvPr/>
              </p:nvSpPr>
              <p:spPr>
                <a:xfrm>
                  <a:off x="5585783" y="1258050"/>
                  <a:ext cx="38587" cy="88199"/>
                </a:xfrm>
                <a:custGeom>
                  <a:avLst/>
                  <a:gdLst>
                    <a:gd name="connsiteX0" fmla="*/ 0 w 38587"/>
                    <a:gd name="connsiteY0" fmla="*/ 0 h 88199"/>
                    <a:gd name="connsiteX1" fmla="*/ 34200 w 38587"/>
                    <a:gd name="connsiteY1" fmla="*/ 34200 h 88199"/>
                    <a:gd name="connsiteX2" fmla="*/ 34200 w 38587"/>
                    <a:gd name="connsiteY2" fmla="*/ 53550 h 88199"/>
                    <a:gd name="connsiteX3" fmla="*/ 0 w 38587"/>
                    <a:gd name="connsiteY3" fmla="*/ 88200 h 88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87" h="88199">
                      <a:moveTo>
                        <a:pt x="0" y="0"/>
                      </a:moveTo>
                      <a:lnTo>
                        <a:pt x="34200" y="34200"/>
                      </a:lnTo>
                      <a:cubicBezTo>
                        <a:pt x="40050" y="40050"/>
                        <a:pt x="40050" y="48150"/>
                        <a:pt x="34200" y="53550"/>
                      </a:cubicBezTo>
                      <a:lnTo>
                        <a:pt x="0" y="88200"/>
                      </a:lnTo>
                    </a:path>
                  </a:pathLst>
                </a:custGeom>
                <a:noFill/>
                <a:ln w="17780" cap="rnd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  <p:grpSp>
            <p:nvGrpSpPr>
              <p:cNvPr id="88" name="Graphic 68">
                <a:extLst>
                  <a:ext uri="{FF2B5EF4-FFF2-40B4-BE49-F238E27FC236}">
                    <a16:creationId xmlns:a16="http://schemas.microsoft.com/office/drawing/2014/main" id="{8CD416AA-0880-780B-FB66-26CEF7F61A89}"/>
                  </a:ext>
                </a:extLst>
              </p:cNvPr>
              <p:cNvGrpSpPr/>
              <p:nvPr/>
            </p:nvGrpSpPr>
            <p:grpSpPr>
              <a:xfrm>
                <a:off x="5264087" y="1393049"/>
                <a:ext cx="359495" cy="88200"/>
                <a:chOff x="5264087" y="1393049"/>
                <a:chExt cx="359495" cy="88200"/>
              </a:xfrm>
              <a:noFill/>
            </p:grpSpPr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FAC13524-FB1F-0616-29A3-30A2929E7835}"/>
                    </a:ext>
                  </a:extLst>
                </p:cNvPr>
                <p:cNvSpPr/>
                <p:nvPr/>
              </p:nvSpPr>
              <p:spPr>
                <a:xfrm>
                  <a:off x="5273033" y="1437599"/>
                  <a:ext cx="350550" cy="4500"/>
                </a:xfrm>
                <a:custGeom>
                  <a:avLst/>
                  <a:gdLst>
                    <a:gd name="connsiteX0" fmla="*/ 0 w 350550"/>
                    <a:gd name="connsiteY0" fmla="*/ 0 h 4500"/>
                    <a:gd name="connsiteX1" fmla="*/ 35055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0" y="0"/>
                      </a:moveTo>
                      <a:lnTo>
                        <a:pt x="35055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CDC30C66-DBB1-74CD-6792-9B3BEEC994AF}"/>
                    </a:ext>
                  </a:extLst>
                </p:cNvPr>
                <p:cNvSpPr/>
                <p:nvPr/>
              </p:nvSpPr>
              <p:spPr>
                <a:xfrm>
                  <a:off x="5264087" y="1393049"/>
                  <a:ext cx="39545" cy="88200"/>
                </a:xfrm>
                <a:custGeom>
                  <a:avLst/>
                  <a:gdLst>
                    <a:gd name="connsiteX0" fmla="*/ 36845 w 39545"/>
                    <a:gd name="connsiteY0" fmla="*/ 88200 h 88200"/>
                    <a:gd name="connsiteX1" fmla="*/ 3995 w 39545"/>
                    <a:gd name="connsiteY1" fmla="*/ 53100 h 88200"/>
                    <a:gd name="connsiteX2" fmla="*/ 4445 w 39545"/>
                    <a:gd name="connsiteY2" fmla="*/ 33750 h 88200"/>
                    <a:gd name="connsiteX3" fmla="*/ 39545 w 39545"/>
                    <a:gd name="connsiteY3" fmla="*/ 0 h 8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545" h="88200">
                      <a:moveTo>
                        <a:pt x="36845" y="88200"/>
                      </a:moveTo>
                      <a:lnTo>
                        <a:pt x="3995" y="53100"/>
                      </a:lnTo>
                      <a:cubicBezTo>
                        <a:pt x="-1405" y="47250"/>
                        <a:pt x="-1405" y="39150"/>
                        <a:pt x="4445" y="33750"/>
                      </a:cubicBezTo>
                      <a:lnTo>
                        <a:pt x="39545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</p:grp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D55A1774-6FF5-E961-659B-67AA5C7368DD}"/>
                </a:ext>
              </a:extLst>
            </p:cNvPr>
            <p:cNvSpPr txBox="1"/>
            <p:nvPr/>
          </p:nvSpPr>
          <p:spPr>
            <a:xfrm>
              <a:off x="2454366" y="2413676"/>
              <a:ext cx="9052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>
                  <a:solidFill>
                    <a:schemeClr val="accent2"/>
                  </a:solidFill>
                </a:rPr>
                <a:t>DL/UL PRS/SRS</a:t>
              </a:r>
            </a:p>
          </p:txBody>
        </p: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3611B9A4-4202-AAD6-F9DA-76F47DB6A8F2}"/>
                </a:ext>
              </a:extLst>
            </p:cNvPr>
            <p:cNvGrpSpPr/>
            <p:nvPr/>
          </p:nvGrpSpPr>
          <p:grpSpPr>
            <a:xfrm>
              <a:off x="1968805" y="3660748"/>
              <a:ext cx="540000" cy="540000"/>
              <a:chOff x="5197829" y="2426837"/>
              <a:chExt cx="540000" cy="540000"/>
            </a:xfrm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58545899-0282-7072-6690-329418726E95}"/>
                  </a:ext>
                </a:extLst>
              </p:cNvPr>
              <p:cNvSpPr/>
              <p:nvPr/>
            </p:nvSpPr>
            <p:spPr>
              <a:xfrm>
                <a:off x="5197829" y="2426837"/>
                <a:ext cx="540000" cy="540000"/>
              </a:xfrm>
              <a:custGeom>
                <a:avLst/>
                <a:gdLst>
                  <a:gd name="connsiteX0" fmla="*/ 0 w 540000"/>
                  <a:gd name="connsiteY0" fmla="*/ 0 h 540000"/>
                  <a:gd name="connsiteX1" fmla="*/ 540000 w 540000"/>
                  <a:gd name="connsiteY1" fmla="*/ 0 h 540000"/>
                  <a:gd name="connsiteX2" fmla="*/ 540000 w 540000"/>
                  <a:gd name="connsiteY2" fmla="*/ 540000 h 540000"/>
                  <a:gd name="connsiteX3" fmla="*/ 0 w 540000"/>
                  <a:gd name="connsiteY3" fmla="*/ 540000 h 5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00" h="540000">
                    <a:moveTo>
                      <a:pt x="0" y="0"/>
                    </a:moveTo>
                    <a:lnTo>
                      <a:pt x="540000" y="0"/>
                    </a:lnTo>
                    <a:lnTo>
                      <a:pt x="540000" y="540000"/>
                    </a:lnTo>
                    <a:lnTo>
                      <a:pt x="0" y="540000"/>
                    </a:lnTo>
                    <a:close/>
                  </a:path>
                </a:pathLst>
              </a:custGeom>
              <a:noFill/>
              <a:ln w="444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grpSp>
            <p:nvGrpSpPr>
              <p:cNvPr id="96" name="Graphic 63">
                <a:extLst>
                  <a:ext uri="{FF2B5EF4-FFF2-40B4-BE49-F238E27FC236}">
                    <a16:creationId xmlns:a16="http://schemas.microsoft.com/office/drawing/2014/main" id="{3DA1C6DB-7EF0-1E97-3EBB-22CFD881ED52}"/>
                  </a:ext>
                </a:extLst>
              </p:cNvPr>
              <p:cNvGrpSpPr/>
              <p:nvPr/>
            </p:nvGrpSpPr>
            <p:grpSpPr>
              <a:xfrm>
                <a:off x="5382329" y="2516837"/>
                <a:ext cx="171112" cy="360000"/>
                <a:chOff x="5382329" y="2516837"/>
                <a:chExt cx="171112" cy="360000"/>
              </a:xfrm>
              <a:noFill/>
            </p:grpSpPr>
            <p:grpSp>
              <p:nvGrpSpPr>
                <p:cNvPr id="97" name="Graphic 63">
                  <a:extLst>
                    <a:ext uri="{FF2B5EF4-FFF2-40B4-BE49-F238E27FC236}">
                      <a16:creationId xmlns:a16="http://schemas.microsoft.com/office/drawing/2014/main" id="{3179D312-5908-3788-4E85-BA3C132BFC2C}"/>
                    </a:ext>
                  </a:extLst>
                </p:cNvPr>
                <p:cNvGrpSpPr/>
                <p:nvPr/>
              </p:nvGrpSpPr>
              <p:grpSpPr>
                <a:xfrm>
                  <a:off x="5443979" y="2516837"/>
                  <a:ext cx="109462" cy="180000"/>
                  <a:chOff x="5443979" y="2516837"/>
                  <a:chExt cx="109462" cy="180000"/>
                </a:xfrm>
                <a:noFill/>
              </p:grpSpPr>
              <p:sp>
                <p:nvSpPr>
                  <p:cNvPr id="99" name="Freeform: Shape 98">
                    <a:extLst>
                      <a:ext uri="{FF2B5EF4-FFF2-40B4-BE49-F238E27FC236}">
                        <a16:creationId xmlns:a16="http://schemas.microsoft.com/office/drawing/2014/main" id="{359120B7-D82B-F1DC-7FC1-719838B2917B}"/>
                      </a:ext>
                    </a:extLst>
                  </p:cNvPr>
                  <p:cNvSpPr/>
                  <p:nvPr/>
                </p:nvSpPr>
                <p:spPr>
                  <a:xfrm>
                    <a:off x="5515978" y="2516837"/>
                    <a:ext cx="37462" cy="180000"/>
                  </a:xfrm>
                  <a:custGeom>
                    <a:avLst/>
                    <a:gdLst>
                      <a:gd name="connsiteX0" fmla="*/ 0 w 37462"/>
                      <a:gd name="connsiteY0" fmla="*/ 0 h 180000"/>
                      <a:gd name="connsiteX1" fmla="*/ 0 w 37462"/>
                      <a:gd name="connsiteY1" fmla="*/ 180000 h 18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7462" h="180000">
                        <a:moveTo>
                          <a:pt x="0" y="0"/>
                        </a:moveTo>
                        <a:cubicBezTo>
                          <a:pt x="49950" y="49950"/>
                          <a:pt x="49950" y="130050"/>
                          <a:pt x="0" y="180000"/>
                        </a:cubicBezTo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  <p:sp>
                <p:nvSpPr>
                  <p:cNvPr id="100" name="Freeform: Shape 99">
                    <a:extLst>
                      <a:ext uri="{FF2B5EF4-FFF2-40B4-BE49-F238E27FC236}">
                        <a16:creationId xmlns:a16="http://schemas.microsoft.com/office/drawing/2014/main" id="{5E3DCDB3-6CB8-6D64-7801-9C20F2A25834}"/>
                      </a:ext>
                    </a:extLst>
                  </p:cNvPr>
                  <p:cNvSpPr/>
                  <p:nvPr/>
                </p:nvSpPr>
                <p:spPr>
                  <a:xfrm>
                    <a:off x="5480879" y="2546537"/>
                    <a:ext cx="24637" cy="120149"/>
                  </a:xfrm>
                  <a:custGeom>
                    <a:avLst/>
                    <a:gdLst>
                      <a:gd name="connsiteX0" fmla="*/ 0 w 24637"/>
                      <a:gd name="connsiteY0" fmla="*/ 0 h 120149"/>
                      <a:gd name="connsiteX1" fmla="*/ 0 w 24637"/>
                      <a:gd name="connsiteY1" fmla="*/ 120150 h 12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37" h="120149">
                        <a:moveTo>
                          <a:pt x="0" y="0"/>
                        </a:moveTo>
                        <a:cubicBezTo>
                          <a:pt x="32850" y="32850"/>
                          <a:pt x="32850" y="87300"/>
                          <a:pt x="0" y="120150"/>
                        </a:cubicBezTo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  <p:sp>
                <p:nvSpPr>
                  <p:cNvPr id="101" name="Freeform: Shape 100">
                    <a:extLst>
                      <a:ext uri="{FF2B5EF4-FFF2-40B4-BE49-F238E27FC236}">
                        <a16:creationId xmlns:a16="http://schemas.microsoft.com/office/drawing/2014/main" id="{63623026-281A-8BBD-C2E7-4348ADD27E73}"/>
                      </a:ext>
                    </a:extLst>
                  </p:cNvPr>
                  <p:cNvSpPr/>
                  <p:nvPr/>
                </p:nvSpPr>
                <p:spPr>
                  <a:xfrm>
                    <a:off x="5443979" y="2576686"/>
                    <a:ext cx="12149" cy="59849"/>
                  </a:xfrm>
                  <a:custGeom>
                    <a:avLst/>
                    <a:gdLst>
                      <a:gd name="connsiteX0" fmla="*/ 0 w 12149"/>
                      <a:gd name="connsiteY0" fmla="*/ 0 h 59849"/>
                      <a:gd name="connsiteX1" fmla="*/ 0 w 12149"/>
                      <a:gd name="connsiteY1" fmla="*/ 59850 h 59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49" h="59849">
                        <a:moveTo>
                          <a:pt x="0" y="0"/>
                        </a:moveTo>
                        <a:cubicBezTo>
                          <a:pt x="16200" y="16200"/>
                          <a:pt x="16200" y="43650"/>
                          <a:pt x="0" y="59850"/>
                        </a:cubicBezTo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</p:grp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67D53D9A-3AD2-E3CE-8F33-7DE831BA5EBF}"/>
                    </a:ext>
                  </a:extLst>
                </p:cNvPr>
                <p:cNvSpPr/>
                <p:nvPr/>
              </p:nvSpPr>
              <p:spPr>
                <a:xfrm>
                  <a:off x="5382329" y="2606837"/>
                  <a:ext cx="4500" cy="270000"/>
                </a:xfrm>
                <a:custGeom>
                  <a:avLst/>
                  <a:gdLst>
                    <a:gd name="connsiteX0" fmla="*/ 0 w 4500"/>
                    <a:gd name="connsiteY0" fmla="*/ 0 h 270000"/>
                    <a:gd name="connsiteX1" fmla="*/ 0 w 4500"/>
                    <a:gd name="connsiteY1" fmla="*/ 270000 h 27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00" h="270000">
                      <a:moveTo>
                        <a:pt x="0" y="0"/>
                      </a:moveTo>
                      <a:lnTo>
                        <a:pt x="0" y="270000"/>
                      </a:lnTo>
                    </a:path>
                  </a:pathLst>
                </a:custGeom>
                <a:ln w="177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D47752A-D29D-B28B-45DF-7D639E731760}"/>
                </a:ext>
              </a:extLst>
            </p:cNvPr>
            <p:cNvGrpSpPr/>
            <p:nvPr/>
          </p:nvGrpSpPr>
          <p:grpSpPr>
            <a:xfrm>
              <a:off x="3104929" y="3629489"/>
              <a:ext cx="540000" cy="540000"/>
              <a:chOff x="5197829" y="2426837"/>
              <a:chExt cx="540000" cy="540000"/>
            </a:xfrm>
          </p:grpSpPr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806E95B6-056F-5A76-29A9-7023B9C2FCEF}"/>
                  </a:ext>
                </a:extLst>
              </p:cNvPr>
              <p:cNvSpPr/>
              <p:nvPr/>
            </p:nvSpPr>
            <p:spPr>
              <a:xfrm>
                <a:off x="5197829" y="2426837"/>
                <a:ext cx="540000" cy="540000"/>
              </a:xfrm>
              <a:custGeom>
                <a:avLst/>
                <a:gdLst>
                  <a:gd name="connsiteX0" fmla="*/ 0 w 540000"/>
                  <a:gd name="connsiteY0" fmla="*/ 0 h 540000"/>
                  <a:gd name="connsiteX1" fmla="*/ 540000 w 540000"/>
                  <a:gd name="connsiteY1" fmla="*/ 0 h 540000"/>
                  <a:gd name="connsiteX2" fmla="*/ 540000 w 540000"/>
                  <a:gd name="connsiteY2" fmla="*/ 540000 h 540000"/>
                  <a:gd name="connsiteX3" fmla="*/ 0 w 540000"/>
                  <a:gd name="connsiteY3" fmla="*/ 540000 h 5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000" h="540000">
                    <a:moveTo>
                      <a:pt x="0" y="0"/>
                    </a:moveTo>
                    <a:lnTo>
                      <a:pt x="540000" y="0"/>
                    </a:lnTo>
                    <a:lnTo>
                      <a:pt x="540000" y="540000"/>
                    </a:lnTo>
                    <a:lnTo>
                      <a:pt x="0" y="540000"/>
                    </a:lnTo>
                    <a:close/>
                  </a:path>
                </a:pathLst>
              </a:custGeom>
              <a:noFill/>
              <a:ln w="444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grpSp>
            <p:nvGrpSpPr>
              <p:cNvPr id="104" name="Graphic 63">
                <a:extLst>
                  <a:ext uri="{FF2B5EF4-FFF2-40B4-BE49-F238E27FC236}">
                    <a16:creationId xmlns:a16="http://schemas.microsoft.com/office/drawing/2014/main" id="{4472C2B5-CDEC-485A-438B-9E7AE1F8D667}"/>
                  </a:ext>
                </a:extLst>
              </p:cNvPr>
              <p:cNvGrpSpPr/>
              <p:nvPr/>
            </p:nvGrpSpPr>
            <p:grpSpPr>
              <a:xfrm>
                <a:off x="5382329" y="2516837"/>
                <a:ext cx="171112" cy="360000"/>
                <a:chOff x="5382329" y="2516837"/>
                <a:chExt cx="171112" cy="360000"/>
              </a:xfrm>
              <a:noFill/>
            </p:grpSpPr>
            <p:grpSp>
              <p:nvGrpSpPr>
                <p:cNvPr id="105" name="Graphic 63">
                  <a:extLst>
                    <a:ext uri="{FF2B5EF4-FFF2-40B4-BE49-F238E27FC236}">
                      <a16:creationId xmlns:a16="http://schemas.microsoft.com/office/drawing/2014/main" id="{2ADE32B6-BECC-5E7B-A6FC-1A824CF1A504}"/>
                    </a:ext>
                  </a:extLst>
                </p:cNvPr>
                <p:cNvGrpSpPr/>
                <p:nvPr/>
              </p:nvGrpSpPr>
              <p:grpSpPr>
                <a:xfrm>
                  <a:off x="5443979" y="2516837"/>
                  <a:ext cx="109462" cy="180000"/>
                  <a:chOff x="5443979" y="2516837"/>
                  <a:chExt cx="109462" cy="180000"/>
                </a:xfrm>
                <a:noFill/>
              </p:grpSpPr>
              <p:sp>
                <p:nvSpPr>
                  <p:cNvPr id="107" name="Freeform: Shape 106">
                    <a:extLst>
                      <a:ext uri="{FF2B5EF4-FFF2-40B4-BE49-F238E27FC236}">
                        <a16:creationId xmlns:a16="http://schemas.microsoft.com/office/drawing/2014/main" id="{16EFF40C-8513-F64F-AE9B-2D9531E80A7B}"/>
                      </a:ext>
                    </a:extLst>
                  </p:cNvPr>
                  <p:cNvSpPr/>
                  <p:nvPr/>
                </p:nvSpPr>
                <p:spPr>
                  <a:xfrm>
                    <a:off x="5515978" y="2516837"/>
                    <a:ext cx="37462" cy="180000"/>
                  </a:xfrm>
                  <a:custGeom>
                    <a:avLst/>
                    <a:gdLst>
                      <a:gd name="connsiteX0" fmla="*/ 0 w 37462"/>
                      <a:gd name="connsiteY0" fmla="*/ 0 h 180000"/>
                      <a:gd name="connsiteX1" fmla="*/ 0 w 37462"/>
                      <a:gd name="connsiteY1" fmla="*/ 180000 h 18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7462" h="180000">
                        <a:moveTo>
                          <a:pt x="0" y="0"/>
                        </a:moveTo>
                        <a:cubicBezTo>
                          <a:pt x="49950" y="49950"/>
                          <a:pt x="49950" y="130050"/>
                          <a:pt x="0" y="180000"/>
                        </a:cubicBezTo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79C8D0D2-37D1-2B25-0269-4B342B78B285}"/>
                      </a:ext>
                    </a:extLst>
                  </p:cNvPr>
                  <p:cNvSpPr/>
                  <p:nvPr/>
                </p:nvSpPr>
                <p:spPr>
                  <a:xfrm>
                    <a:off x="5480879" y="2546537"/>
                    <a:ext cx="24637" cy="120149"/>
                  </a:xfrm>
                  <a:custGeom>
                    <a:avLst/>
                    <a:gdLst>
                      <a:gd name="connsiteX0" fmla="*/ 0 w 24637"/>
                      <a:gd name="connsiteY0" fmla="*/ 0 h 120149"/>
                      <a:gd name="connsiteX1" fmla="*/ 0 w 24637"/>
                      <a:gd name="connsiteY1" fmla="*/ 120150 h 120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637" h="120149">
                        <a:moveTo>
                          <a:pt x="0" y="0"/>
                        </a:moveTo>
                        <a:cubicBezTo>
                          <a:pt x="32850" y="32850"/>
                          <a:pt x="32850" y="87300"/>
                          <a:pt x="0" y="120150"/>
                        </a:cubicBezTo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9063D808-4F50-02E6-193A-EF7046B665F0}"/>
                      </a:ext>
                    </a:extLst>
                  </p:cNvPr>
                  <p:cNvSpPr/>
                  <p:nvPr/>
                </p:nvSpPr>
                <p:spPr>
                  <a:xfrm>
                    <a:off x="5443979" y="2576686"/>
                    <a:ext cx="12149" cy="59849"/>
                  </a:xfrm>
                  <a:custGeom>
                    <a:avLst/>
                    <a:gdLst>
                      <a:gd name="connsiteX0" fmla="*/ 0 w 12149"/>
                      <a:gd name="connsiteY0" fmla="*/ 0 h 59849"/>
                      <a:gd name="connsiteX1" fmla="*/ 0 w 12149"/>
                      <a:gd name="connsiteY1" fmla="*/ 59850 h 59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49" h="59849">
                        <a:moveTo>
                          <a:pt x="0" y="0"/>
                        </a:moveTo>
                        <a:cubicBezTo>
                          <a:pt x="16200" y="16200"/>
                          <a:pt x="16200" y="43650"/>
                          <a:pt x="0" y="59850"/>
                        </a:cubicBezTo>
                      </a:path>
                    </a:pathLst>
                  </a:custGeom>
                  <a:noFill/>
                  <a:ln w="17780" cap="rnd">
                    <a:solidFill>
                      <a:schemeClr val="tx2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/>
                  </a:p>
                </p:txBody>
              </p:sp>
            </p:grp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91CC9084-2573-64B9-BDEE-AC0ADCF78DA7}"/>
                    </a:ext>
                  </a:extLst>
                </p:cNvPr>
                <p:cNvSpPr/>
                <p:nvPr/>
              </p:nvSpPr>
              <p:spPr>
                <a:xfrm>
                  <a:off x="5382329" y="2606837"/>
                  <a:ext cx="4500" cy="270000"/>
                </a:xfrm>
                <a:custGeom>
                  <a:avLst/>
                  <a:gdLst>
                    <a:gd name="connsiteX0" fmla="*/ 0 w 4500"/>
                    <a:gd name="connsiteY0" fmla="*/ 0 h 270000"/>
                    <a:gd name="connsiteX1" fmla="*/ 0 w 4500"/>
                    <a:gd name="connsiteY1" fmla="*/ 270000 h 27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00" h="270000">
                      <a:moveTo>
                        <a:pt x="0" y="0"/>
                      </a:moveTo>
                      <a:lnTo>
                        <a:pt x="0" y="270000"/>
                      </a:lnTo>
                    </a:path>
                  </a:pathLst>
                </a:custGeom>
                <a:ln w="17780" cap="rnd">
                  <a:solidFill>
                    <a:schemeClr val="tx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AD57FF2C-0091-13E6-C726-CE63A7D5D041}"/>
                </a:ext>
              </a:extLst>
            </p:cNvPr>
            <p:cNvGrpSpPr/>
            <p:nvPr/>
          </p:nvGrpSpPr>
          <p:grpSpPr>
            <a:xfrm>
              <a:off x="480484" y="3770941"/>
              <a:ext cx="316799" cy="356400"/>
              <a:chOff x="7526253" y="1194074"/>
              <a:chExt cx="316799" cy="356400"/>
            </a:xfrm>
            <a:noFill/>
          </p:grpSpPr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F40A2507-BE5B-AC61-00C6-4B3BC705DA54}"/>
                  </a:ext>
                </a:extLst>
              </p:cNvPr>
              <p:cNvSpPr/>
              <p:nvPr/>
            </p:nvSpPr>
            <p:spPr>
              <a:xfrm>
                <a:off x="7731903" y="1476674"/>
                <a:ext cx="111149" cy="73800"/>
              </a:xfrm>
              <a:custGeom>
                <a:avLst/>
                <a:gdLst>
                  <a:gd name="connsiteX0" fmla="*/ 111150 w 111149"/>
                  <a:gd name="connsiteY0" fmla="*/ 0 h 73800"/>
                  <a:gd name="connsiteX1" fmla="*/ 37350 w 111149"/>
                  <a:gd name="connsiteY1" fmla="*/ 73800 h 73800"/>
                  <a:gd name="connsiteX2" fmla="*/ 0 w 111149"/>
                  <a:gd name="connsiteY2" fmla="*/ 36900 h 73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149" h="73800">
                    <a:moveTo>
                      <a:pt x="111150" y="0"/>
                    </a:moveTo>
                    <a:lnTo>
                      <a:pt x="37350" y="73800"/>
                    </a:lnTo>
                    <a:lnTo>
                      <a:pt x="0" y="36900"/>
                    </a:lnTo>
                  </a:path>
                </a:pathLst>
              </a:custGeom>
              <a:grpFill/>
              <a:ln w="17780" cap="rnd">
                <a:solidFill>
                  <a:schemeClr val="accent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112" name="Graphic 77">
                <a:extLst>
                  <a:ext uri="{FF2B5EF4-FFF2-40B4-BE49-F238E27FC236}">
                    <a16:creationId xmlns:a16="http://schemas.microsoft.com/office/drawing/2014/main" id="{AF07E338-E561-9405-8EA4-BFEBEE1991E6}"/>
                  </a:ext>
                </a:extLst>
              </p:cNvPr>
              <p:cNvGrpSpPr/>
              <p:nvPr/>
            </p:nvGrpSpPr>
            <p:grpSpPr>
              <a:xfrm>
                <a:off x="7526253" y="1194074"/>
                <a:ext cx="291150" cy="356399"/>
                <a:chOff x="7526253" y="1194074"/>
                <a:chExt cx="291150" cy="356399"/>
              </a:xfrm>
              <a:grpFill/>
            </p:grpSpPr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EA2614AD-8BE0-02F8-860D-8F35BE91A11D}"/>
                    </a:ext>
                  </a:extLst>
                </p:cNvPr>
                <p:cNvSpPr/>
                <p:nvPr/>
              </p:nvSpPr>
              <p:spPr>
                <a:xfrm>
                  <a:off x="7573953" y="1194074"/>
                  <a:ext cx="196200" cy="163350"/>
                </a:xfrm>
                <a:custGeom>
                  <a:avLst/>
                  <a:gdLst>
                    <a:gd name="connsiteX0" fmla="*/ 196200 w 196200"/>
                    <a:gd name="connsiteY0" fmla="*/ 163350 h 163350"/>
                    <a:gd name="connsiteX1" fmla="*/ 196200 w 196200"/>
                    <a:gd name="connsiteY1" fmla="*/ 97650 h 163350"/>
                    <a:gd name="connsiteX2" fmla="*/ 98100 w 196200"/>
                    <a:gd name="connsiteY2" fmla="*/ 0 h 163350"/>
                    <a:gd name="connsiteX3" fmla="*/ 0 w 196200"/>
                    <a:gd name="connsiteY3" fmla="*/ 95850 h 163350"/>
                    <a:gd name="connsiteX4" fmla="*/ 0 w 196200"/>
                    <a:gd name="connsiteY4" fmla="*/ 161550 h 16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6200" h="163350">
                      <a:moveTo>
                        <a:pt x="196200" y="163350"/>
                      </a:moveTo>
                      <a:lnTo>
                        <a:pt x="196200" y="97650"/>
                      </a:lnTo>
                      <a:cubicBezTo>
                        <a:pt x="196200" y="44550"/>
                        <a:pt x="151650" y="0"/>
                        <a:pt x="98100" y="0"/>
                      </a:cubicBezTo>
                      <a:cubicBezTo>
                        <a:pt x="44550" y="0"/>
                        <a:pt x="1800" y="42750"/>
                        <a:pt x="0" y="95850"/>
                      </a:cubicBezTo>
                      <a:lnTo>
                        <a:pt x="0" y="161550"/>
                      </a:lnTo>
                    </a:path>
                  </a:pathLst>
                </a:custGeom>
                <a:grpFill/>
                <a:ln w="17780" cap="rnd">
                  <a:solidFill>
                    <a:schemeClr val="accent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9466DC0B-72F4-3C05-0566-6E3FB38B8987}"/>
                    </a:ext>
                  </a:extLst>
                </p:cNvPr>
                <p:cNvSpPr/>
                <p:nvPr/>
              </p:nvSpPr>
              <p:spPr>
                <a:xfrm>
                  <a:off x="7526253" y="1357425"/>
                  <a:ext cx="291150" cy="193049"/>
                </a:xfrm>
                <a:custGeom>
                  <a:avLst/>
                  <a:gdLst>
                    <a:gd name="connsiteX0" fmla="*/ 168750 w 291150"/>
                    <a:gd name="connsiteY0" fmla="*/ 193050 h 193049"/>
                    <a:gd name="connsiteX1" fmla="*/ 36000 w 291150"/>
                    <a:gd name="connsiteY1" fmla="*/ 193050 h 193049"/>
                    <a:gd name="connsiteX2" fmla="*/ 0 w 291150"/>
                    <a:gd name="connsiteY2" fmla="*/ 157050 h 193049"/>
                    <a:gd name="connsiteX3" fmla="*/ 0 w 291150"/>
                    <a:gd name="connsiteY3" fmla="*/ 36000 h 193049"/>
                    <a:gd name="connsiteX4" fmla="*/ 36000 w 291150"/>
                    <a:gd name="connsiteY4" fmla="*/ 0 h 193049"/>
                    <a:gd name="connsiteX5" fmla="*/ 255150 w 291150"/>
                    <a:gd name="connsiteY5" fmla="*/ 0 h 193049"/>
                    <a:gd name="connsiteX6" fmla="*/ 291150 w 291150"/>
                    <a:gd name="connsiteY6" fmla="*/ 36000 h 193049"/>
                    <a:gd name="connsiteX7" fmla="*/ 291150 w 291150"/>
                    <a:gd name="connsiteY7" fmla="*/ 64800 h 193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1150" h="193049">
                      <a:moveTo>
                        <a:pt x="168750" y="193050"/>
                      </a:moveTo>
                      <a:lnTo>
                        <a:pt x="36000" y="193050"/>
                      </a:lnTo>
                      <a:cubicBezTo>
                        <a:pt x="16200" y="193050"/>
                        <a:pt x="0" y="176850"/>
                        <a:pt x="0" y="157050"/>
                      </a:cubicBezTo>
                      <a:lnTo>
                        <a:pt x="0" y="36000"/>
                      </a:lnTo>
                      <a:cubicBezTo>
                        <a:pt x="0" y="16200"/>
                        <a:pt x="16200" y="0"/>
                        <a:pt x="36000" y="0"/>
                      </a:cubicBezTo>
                      <a:lnTo>
                        <a:pt x="255150" y="0"/>
                      </a:lnTo>
                      <a:cubicBezTo>
                        <a:pt x="274950" y="0"/>
                        <a:pt x="291150" y="16200"/>
                        <a:pt x="291150" y="36000"/>
                      </a:cubicBezTo>
                      <a:lnTo>
                        <a:pt x="291150" y="64800"/>
                      </a:lnTo>
                    </a:path>
                  </a:pathLst>
                </a:custGeom>
                <a:grpFill/>
                <a:ln w="17780" cap="rnd">
                  <a:solidFill>
                    <a:schemeClr val="accent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>
                    <a:solidFill>
                      <a:schemeClr val="accent2"/>
                    </a:solidFill>
                  </a:endParaRPr>
                </a:p>
              </p:txBody>
            </p:sp>
            <p:grpSp>
              <p:nvGrpSpPr>
                <p:cNvPr id="115" name="Graphic 77">
                  <a:extLst>
                    <a:ext uri="{FF2B5EF4-FFF2-40B4-BE49-F238E27FC236}">
                      <a16:creationId xmlns:a16="http://schemas.microsoft.com/office/drawing/2014/main" id="{B15D24D7-A7EA-BAA1-7D96-4C96F547A5D7}"/>
                    </a:ext>
                  </a:extLst>
                </p:cNvPr>
                <p:cNvGrpSpPr/>
                <p:nvPr/>
              </p:nvGrpSpPr>
              <p:grpSpPr>
                <a:xfrm>
                  <a:off x="7658553" y="1422224"/>
                  <a:ext cx="27000" cy="62100"/>
                  <a:chOff x="7658553" y="1422224"/>
                  <a:chExt cx="27000" cy="62100"/>
                </a:xfrm>
                <a:grpFill/>
              </p:grpSpPr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FD24216E-11FA-B10B-C4FB-A594EC873ED2}"/>
                      </a:ext>
                    </a:extLst>
                  </p:cNvPr>
                  <p:cNvSpPr/>
                  <p:nvPr/>
                </p:nvSpPr>
                <p:spPr>
                  <a:xfrm>
                    <a:off x="7658553" y="1422224"/>
                    <a:ext cx="27000" cy="27000"/>
                  </a:xfrm>
                  <a:custGeom>
                    <a:avLst/>
                    <a:gdLst>
                      <a:gd name="connsiteX0" fmla="*/ 13500 w 27000"/>
                      <a:gd name="connsiteY0" fmla="*/ 0 h 27000"/>
                      <a:gd name="connsiteX1" fmla="*/ 27000 w 27000"/>
                      <a:gd name="connsiteY1" fmla="*/ 13500 h 27000"/>
                      <a:gd name="connsiteX2" fmla="*/ 13500 w 27000"/>
                      <a:gd name="connsiteY2" fmla="*/ 27000 h 27000"/>
                      <a:gd name="connsiteX3" fmla="*/ 0 w 27000"/>
                      <a:gd name="connsiteY3" fmla="*/ 13500 h 27000"/>
                      <a:gd name="connsiteX4" fmla="*/ 13500 w 27000"/>
                      <a:gd name="connsiteY4" fmla="*/ 0 h 27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000" h="27000">
                        <a:moveTo>
                          <a:pt x="13500" y="0"/>
                        </a:moveTo>
                        <a:cubicBezTo>
                          <a:pt x="18900" y="0"/>
                          <a:pt x="27000" y="5400"/>
                          <a:pt x="27000" y="13500"/>
                        </a:cubicBezTo>
                        <a:cubicBezTo>
                          <a:pt x="27000" y="21600"/>
                          <a:pt x="21600" y="27000"/>
                          <a:pt x="13500" y="27000"/>
                        </a:cubicBezTo>
                        <a:cubicBezTo>
                          <a:pt x="5400" y="27000"/>
                          <a:pt x="0" y="21600"/>
                          <a:pt x="0" y="13500"/>
                        </a:cubicBezTo>
                        <a:cubicBezTo>
                          <a:pt x="0" y="5400"/>
                          <a:pt x="8100" y="0"/>
                          <a:pt x="13500" y="0"/>
                        </a:cubicBezTo>
                        <a:close/>
                      </a:path>
                    </a:pathLst>
                  </a:custGeom>
                  <a:grpFill/>
                  <a:ln w="17780" cap="rnd">
                    <a:solidFill>
                      <a:schemeClr val="accent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B8A2F6BB-9B6A-8DEF-276A-A0D78C011323}"/>
                      </a:ext>
                    </a:extLst>
                  </p:cNvPr>
                  <p:cNvSpPr/>
                  <p:nvPr/>
                </p:nvSpPr>
                <p:spPr>
                  <a:xfrm>
                    <a:off x="7672053" y="1433025"/>
                    <a:ext cx="4500" cy="51300"/>
                  </a:xfrm>
                  <a:custGeom>
                    <a:avLst/>
                    <a:gdLst>
                      <a:gd name="connsiteX0" fmla="*/ 0 w 4500"/>
                      <a:gd name="connsiteY0" fmla="*/ 0 h 51300"/>
                      <a:gd name="connsiteX1" fmla="*/ 0 w 4500"/>
                      <a:gd name="connsiteY1" fmla="*/ 51300 h 51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500" h="51300">
                        <a:moveTo>
                          <a:pt x="0" y="0"/>
                        </a:moveTo>
                        <a:lnTo>
                          <a:pt x="0" y="51300"/>
                        </a:lnTo>
                      </a:path>
                    </a:pathLst>
                  </a:custGeom>
                  <a:grpFill/>
                  <a:ln w="17780" cap="rnd">
                    <a:solidFill>
                      <a:schemeClr val="accent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 sz="1200">
                      <a:solidFill>
                        <a:schemeClr val="accent2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18" name="Graphic 68">
              <a:extLst>
                <a:ext uri="{FF2B5EF4-FFF2-40B4-BE49-F238E27FC236}">
                  <a16:creationId xmlns:a16="http://schemas.microsoft.com/office/drawing/2014/main" id="{FE502BC9-27BF-7873-0F8E-B94149C3C25B}"/>
                </a:ext>
              </a:extLst>
            </p:cNvPr>
            <p:cNvGrpSpPr/>
            <p:nvPr/>
          </p:nvGrpSpPr>
          <p:grpSpPr>
            <a:xfrm rot="2029472">
              <a:off x="2168504" y="2827774"/>
              <a:ext cx="360337" cy="223200"/>
              <a:chOff x="5264033" y="1258050"/>
              <a:chExt cx="360337" cy="223200"/>
            </a:xfrm>
            <a:noFill/>
          </p:grpSpPr>
          <p:grpSp>
            <p:nvGrpSpPr>
              <p:cNvPr id="119" name="Graphic 68">
                <a:extLst>
                  <a:ext uri="{FF2B5EF4-FFF2-40B4-BE49-F238E27FC236}">
                    <a16:creationId xmlns:a16="http://schemas.microsoft.com/office/drawing/2014/main" id="{E8D632CD-2420-EC40-D8B6-429D8BE6E88A}"/>
                  </a:ext>
                </a:extLst>
              </p:cNvPr>
              <p:cNvGrpSpPr/>
              <p:nvPr/>
            </p:nvGrpSpPr>
            <p:grpSpPr>
              <a:xfrm>
                <a:off x="5264033" y="1258050"/>
                <a:ext cx="360337" cy="88199"/>
                <a:chOff x="5264033" y="1258050"/>
                <a:chExt cx="360337" cy="88199"/>
              </a:xfrm>
              <a:noFill/>
            </p:grpSpPr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E8717D59-13EC-7AA7-7D12-243FFBA30FEF}"/>
                    </a:ext>
                  </a:extLst>
                </p:cNvPr>
                <p:cNvSpPr/>
                <p:nvPr/>
              </p:nvSpPr>
              <p:spPr>
                <a:xfrm>
                  <a:off x="5264033" y="1302150"/>
                  <a:ext cx="350550" cy="4500"/>
                </a:xfrm>
                <a:custGeom>
                  <a:avLst/>
                  <a:gdLst>
                    <a:gd name="connsiteX0" fmla="*/ 350550 w 350550"/>
                    <a:gd name="connsiteY0" fmla="*/ 0 h 4500"/>
                    <a:gd name="connsiteX1" fmla="*/ 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35055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E554AFBD-6197-199C-E4F8-31E5FD21FE59}"/>
                    </a:ext>
                  </a:extLst>
                </p:cNvPr>
                <p:cNvSpPr/>
                <p:nvPr/>
              </p:nvSpPr>
              <p:spPr>
                <a:xfrm>
                  <a:off x="5585783" y="1258050"/>
                  <a:ext cx="38587" cy="88199"/>
                </a:xfrm>
                <a:custGeom>
                  <a:avLst/>
                  <a:gdLst>
                    <a:gd name="connsiteX0" fmla="*/ 0 w 38587"/>
                    <a:gd name="connsiteY0" fmla="*/ 0 h 88199"/>
                    <a:gd name="connsiteX1" fmla="*/ 34200 w 38587"/>
                    <a:gd name="connsiteY1" fmla="*/ 34200 h 88199"/>
                    <a:gd name="connsiteX2" fmla="*/ 34200 w 38587"/>
                    <a:gd name="connsiteY2" fmla="*/ 53550 h 88199"/>
                    <a:gd name="connsiteX3" fmla="*/ 0 w 38587"/>
                    <a:gd name="connsiteY3" fmla="*/ 88200 h 88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87" h="88199">
                      <a:moveTo>
                        <a:pt x="0" y="0"/>
                      </a:moveTo>
                      <a:lnTo>
                        <a:pt x="34200" y="34200"/>
                      </a:lnTo>
                      <a:cubicBezTo>
                        <a:pt x="40050" y="40050"/>
                        <a:pt x="40050" y="48150"/>
                        <a:pt x="34200" y="53550"/>
                      </a:cubicBezTo>
                      <a:lnTo>
                        <a:pt x="0" y="8820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  <p:grpSp>
            <p:nvGrpSpPr>
              <p:cNvPr id="120" name="Graphic 68">
                <a:extLst>
                  <a:ext uri="{FF2B5EF4-FFF2-40B4-BE49-F238E27FC236}">
                    <a16:creationId xmlns:a16="http://schemas.microsoft.com/office/drawing/2014/main" id="{310E12A0-1A45-5F60-34DA-C067B621830D}"/>
                  </a:ext>
                </a:extLst>
              </p:cNvPr>
              <p:cNvGrpSpPr/>
              <p:nvPr/>
            </p:nvGrpSpPr>
            <p:grpSpPr>
              <a:xfrm>
                <a:off x="5264087" y="1393049"/>
                <a:ext cx="359495" cy="88200"/>
                <a:chOff x="5264087" y="1393049"/>
                <a:chExt cx="359495" cy="88200"/>
              </a:xfrm>
              <a:noFill/>
            </p:grpSpPr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04E5FF89-9F60-1C35-1DF8-1AC7391ADFE2}"/>
                    </a:ext>
                  </a:extLst>
                </p:cNvPr>
                <p:cNvSpPr/>
                <p:nvPr/>
              </p:nvSpPr>
              <p:spPr>
                <a:xfrm>
                  <a:off x="5273033" y="1437599"/>
                  <a:ext cx="350550" cy="4500"/>
                </a:xfrm>
                <a:custGeom>
                  <a:avLst/>
                  <a:gdLst>
                    <a:gd name="connsiteX0" fmla="*/ 0 w 350550"/>
                    <a:gd name="connsiteY0" fmla="*/ 0 h 4500"/>
                    <a:gd name="connsiteX1" fmla="*/ 35055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0" y="0"/>
                      </a:moveTo>
                      <a:lnTo>
                        <a:pt x="35055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5841328A-3692-ADF2-B615-0F1AB028F2B0}"/>
                    </a:ext>
                  </a:extLst>
                </p:cNvPr>
                <p:cNvSpPr/>
                <p:nvPr/>
              </p:nvSpPr>
              <p:spPr>
                <a:xfrm>
                  <a:off x="5264087" y="1393049"/>
                  <a:ext cx="39545" cy="88200"/>
                </a:xfrm>
                <a:custGeom>
                  <a:avLst/>
                  <a:gdLst>
                    <a:gd name="connsiteX0" fmla="*/ 36845 w 39545"/>
                    <a:gd name="connsiteY0" fmla="*/ 88200 h 88200"/>
                    <a:gd name="connsiteX1" fmla="*/ 3995 w 39545"/>
                    <a:gd name="connsiteY1" fmla="*/ 53100 h 88200"/>
                    <a:gd name="connsiteX2" fmla="*/ 4445 w 39545"/>
                    <a:gd name="connsiteY2" fmla="*/ 33750 h 88200"/>
                    <a:gd name="connsiteX3" fmla="*/ 39545 w 39545"/>
                    <a:gd name="connsiteY3" fmla="*/ 0 h 8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545" h="88200">
                      <a:moveTo>
                        <a:pt x="36845" y="88200"/>
                      </a:moveTo>
                      <a:lnTo>
                        <a:pt x="3995" y="53100"/>
                      </a:lnTo>
                      <a:cubicBezTo>
                        <a:pt x="-1405" y="47250"/>
                        <a:pt x="-1405" y="39150"/>
                        <a:pt x="4445" y="33750"/>
                      </a:cubicBezTo>
                      <a:lnTo>
                        <a:pt x="39545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</p:grp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81E099DD-1220-4B14-F898-CAD283750CD4}"/>
                </a:ext>
              </a:extLst>
            </p:cNvPr>
            <p:cNvSpPr txBox="1"/>
            <p:nvPr/>
          </p:nvSpPr>
          <p:spPr>
            <a:xfrm>
              <a:off x="102966" y="4105996"/>
              <a:ext cx="1187297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>
                  <a:solidFill>
                    <a:schemeClr val="accent6"/>
                  </a:solidFill>
                </a:rPr>
                <a:t>Integrity</a:t>
              </a:r>
            </a:p>
          </p:txBody>
        </p: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9DA136D5-34FC-C33D-02C5-664DF10CAC8E}"/>
                </a:ext>
              </a:extLst>
            </p:cNvPr>
            <p:cNvGrpSpPr/>
            <p:nvPr/>
          </p:nvGrpSpPr>
          <p:grpSpPr>
            <a:xfrm>
              <a:off x="2871748" y="4213822"/>
              <a:ext cx="360000" cy="295200"/>
              <a:chOff x="5326224" y="1224659"/>
              <a:chExt cx="360000" cy="295200"/>
            </a:xfrm>
          </p:grpSpPr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4CEA1208-E863-1B68-EC44-43EF71CBA53E}"/>
                  </a:ext>
                </a:extLst>
              </p:cNvPr>
              <p:cNvSpPr/>
              <p:nvPr/>
            </p:nvSpPr>
            <p:spPr>
              <a:xfrm>
                <a:off x="5326224" y="1416809"/>
                <a:ext cx="360000" cy="103050"/>
              </a:xfrm>
              <a:custGeom>
                <a:avLst/>
                <a:gdLst>
                  <a:gd name="connsiteX0" fmla="*/ 101250 w 360000"/>
                  <a:gd name="connsiteY0" fmla="*/ 0 h 103050"/>
                  <a:gd name="connsiteX1" fmla="*/ 59400 w 360000"/>
                  <a:gd name="connsiteY1" fmla="*/ 0 h 103050"/>
                  <a:gd name="connsiteX2" fmla="*/ 0 w 360000"/>
                  <a:gd name="connsiteY2" fmla="*/ 103050 h 103050"/>
                  <a:gd name="connsiteX3" fmla="*/ 360000 w 360000"/>
                  <a:gd name="connsiteY3" fmla="*/ 103050 h 103050"/>
                  <a:gd name="connsiteX4" fmla="*/ 302400 w 360000"/>
                  <a:gd name="connsiteY4" fmla="*/ 0 h 103050"/>
                  <a:gd name="connsiteX5" fmla="*/ 252900 w 360000"/>
                  <a:gd name="connsiteY5" fmla="*/ 0 h 10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0000" h="103050">
                    <a:moveTo>
                      <a:pt x="101250" y="0"/>
                    </a:moveTo>
                    <a:lnTo>
                      <a:pt x="59400" y="0"/>
                    </a:lnTo>
                    <a:lnTo>
                      <a:pt x="0" y="103050"/>
                    </a:lnTo>
                    <a:lnTo>
                      <a:pt x="360000" y="103050"/>
                    </a:lnTo>
                    <a:lnTo>
                      <a:pt x="302400" y="0"/>
                    </a:lnTo>
                    <a:lnTo>
                      <a:pt x="252900" y="0"/>
                    </a:lnTo>
                  </a:path>
                </a:pathLst>
              </a:custGeom>
              <a:noFill/>
              <a:ln w="1778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DE0AB1ED-B08D-91CF-1A39-7229BE886272}"/>
                  </a:ext>
                </a:extLst>
              </p:cNvPr>
              <p:cNvSpPr/>
              <p:nvPr/>
            </p:nvSpPr>
            <p:spPr>
              <a:xfrm>
                <a:off x="5428374" y="1224659"/>
                <a:ext cx="155700" cy="233999"/>
              </a:xfrm>
              <a:custGeom>
                <a:avLst/>
                <a:gdLst>
                  <a:gd name="connsiteX0" fmla="*/ 0 w 155700"/>
                  <a:gd name="connsiteY0" fmla="*/ 77850 h 233999"/>
                  <a:gd name="connsiteX1" fmla="*/ 77850 w 155700"/>
                  <a:gd name="connsiteY1" fmla="*/ 0 h 233999"/>
                  <a:gd name="connsiteX2" fmla="*/ 155700 w 155700"/>
                  <a:gd name="connsiteY2" fmla="*/ 77850 h 233999"/>
                  <a:gd name="connsiteX3" fmla="*/ 77850 w 155700"/>
                  <a:gd name="connsiteY3" fmla="*/ 234000 h 233999"/>
                  <a:gd name="connsiteX4" fmla="*/ 0 w 155700"/>
                  <a:gd name="connsiteY4" fmla="*/ 77850 h 23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700" h="233999">
                    <a:moveTo>
                      <a:pt x="0" y="77850"/>
                    </a:moveTo>
                    <a:cubicBezTo>
                      <a:pt x="0" y="35100"/>
                      <a:pt x="34650" y="0"/>
                      <a:pt x="77850" y="0"/>
                    </a:cubicBezTo>
                    <a:cubicBezTo>
                      <a:pt x="121050" y="0"/>
                      <a:pt x="155700" y="35100"/>
                      <a:pt x="155700" y="77850"/>
                    </a:cubicBezTo>
                    <a:cubicBezTo>
                      <a:pt x="155700" y="120600"/>
                      <a:pt x="77850" y="234000"/>
                      <a:pt x="77850" y="234000"/>
                    </a:cubicBezTo>
                    <a:cubicBezTo>
                      <a:pt x="77850" y="233550"/>
                      <a:pt x="0" y="121050"/>
                      <a:pt x="0" y="77850"/>
                    </a:cubicBezTo>
                    <a:close/>
                  </a:path>
                </a:pathLst>
              </a:custGeom>
              <a:noFill/>
              <a:ln w="1778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838DC2C5-FD44-447F-120C-5F3CF16635F5}"/>
                  </a:ext>
                </a:extLst>
              </p:cNvPr>
              <p:cNvSpPr/>
              <p:nvPr/>
            </p:nvSpPr>
            <p:spPr>
              <a:xfrm>
                <a:off x="5488224" y="1284509"/>
                <a:ext cx="36000" cy="36000"/>
              </a:xfrm>
              <a:custGeom>
                <a:avLst/>
                <a:gdLst>
                  <a:gd name="connsiteX0" fmla="*/ 36000 w 36000"/>
                  <a:gd name="connsiteY0" fmla="*/ 18000 h 36000"/>
                  <a:gd name="connsiteX1" fmla="*/ 18000 w 36000"/>
                  <a:gd name="connsiteY1" fmla="*/ 36000 h 36000"/>
                  <a:gd name="connsiteX2" fmla="*/ 0 w 36000"/>
                  <a:gd name="connsiteY2" fmla="*/ 18000 h 36000"/>
                  <a:gd name="connsiteX3" fmla="*/ 18000 w 36000"/>
                  <a:gd name="connsiteY3" fmla="*/ 0 h 36000"/>
                  <a:gd name="connsiteX4" fmla="*/ 36000 w 36000"/>
                  <a:gd name="connsiteY4" fmla="*/ 18000 h 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0" h="36000">
                    <a:moveTo>
                      <a:pt x="36000" y="18000"/>
                    </a:moveTo>
                    <a:cubicBezTo>
                      <a:pt x="36000" y="27941"/>
                      <a:pt x="27941" y="36000"/>
                      <a:pt x="18000" y="36000"/>
                    </a:cubicBezTo>
                    <a:cubicBezTo>
                      <a:pt x="8059" y="36000"/>
                      <a:pt x="0" y="27941"/>
                      <a:pt x="0" y="18000"/>
                    </a:cubicBezTo>
                    <a:cubicBezTo>
                      <a:pt x="0" y="8059"/>
                      <a:pt x="8059" y="0"/>
                      <a:pt x="18000" y="0"/>
                    </a:cubicBezTo>
                    <a:cubicBezTo>
                      <a:pt x="27941" y="0"/>
                      <a:pt x="36000" y="8059"/>
                      <a:pt x="36000" y="180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778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200"/>
              </a:p>
            </p:txBody>
          </p:sp>
        </p:grp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00DD5563-8AB6-F404-1F43-7F69BA9CDDA4}"/>
                </a:ext>
              </a:extLst>
            </p:cNvPr>
            <p:cNvSpPr txBox="1"/>
            <p:nvPr/>
          </p:nvSpPr>
          <p:spPr>
            <a:xfrm>
              <a:off x="2451925" y="3776360"/>
              <a:ext cx="780963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>
                  <a:solidFill>
                    <a:schemeClr val="tx2"/>
                  </a:solidFill>
                </a:rPr>
                <a:t>RSUs</a:t>
              </a:r>
              <a:endParaRPr lang="en-US" sz="1200"/>
            </a:p>
          </p:txBody>
        </p:sp>
        <p:pic>
          <p:nvPicPr>
            <p:cNvPr id="132" name="Graphic 131">
              <a:extLst>
                <a:ext uri="{FF2B5EF4-FFF2-40B4-BE49-F238E27FC236}">
                  <a16:creationId xmlns:a16="http://schemas.microsoft.com/office/drawing/2014/main" id="{558791D5-C8F9-079E-504B-08297A71B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448968" y="4313258"/>
              <a:ext cx="360000" cy="360000"/>
            </a:xfrm>
            <a:prstGeom prst="rect">
              <a:avLst/>
            </a:prstGeom>
          </p:spPr>
        </p:pic>
        <p:pic>
          <p:nvPicPr>
            <p:cNvPr id="133" name="Graphic 132">
              <a:extLst>
                <a:ext uri="{FF2B5EF4-FFF2-40B4-BE49-F238E27FC236}">
                  <a16:creationId xmlns:a16="http://schemas.microsoft.com/office/drawing/2014/main" id="{A5A0EAAE-8D4E-4FBF-0D30-0FF93942F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647524" y="4161153"/>
              <a:ext cx="440167" cy="440167"/>
            </a:xfrm>
            <a:prstGeom prst="rect">
              <a:avLst/>
            </a:prstGeom>
          </p:spPr>
        </p:pic>
        <p:pic>
          <p:nvPicPr>
            <p:cNvPr id="134" name="Graphic 133">
              <a:extLst>
                <a:ext uri="{FF2B5EF4-FFF2-40B4-BE49-F238E27FC236}">
                  <a16:creationId xmlns:a16="http://schemas.microsoft.com/office/drawing/2014/main" id="{4C5B5534-3F7E-D11E-8581-7D43E88997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3577120" y="4199469"/>
              <a:ext cx="440167" cy="440167"/>
            </a:xfrm>
            <a:prstGeom prst="rect">
              <a:avLst/>
            </a:prstGeom>
          </p:spPr>
        </p:pic>
        <p:pic>
          <p:nvPicPr>
            <p:cNvPr id="135" name="Graphic 134">
              <a:extLst>
                <a:ext uri="{FF2B5EF4-FFF2-40B4-BE49-F238E27FC236}">
                  <a16:creationId xmlns:a16="http://schemas.microsoft.com/office/drawing/2014/main" id="{1776F2E1-4E6F-B7B8-601E-FA33E8736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767117" y="4575559"/>
              <a:ext cx="360000" cy="360000"/>
            </a:xfrm>
            <a:prstGeom prst="rect">
              <a:avLst/>
            </a:prstGeom>
          </p:spPr>
        </p:pic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9142B364-07CA-E4F9-A1E8-5A4F4C153FD6}"/>
                </a:ext>
              </a:extLst>
            </p:cNvPr>
            <p:cNvSpPr txBox="1"/>
            <p:nvPr/>
          </p:nvSpPr>
          <p:spPr>
            <a:xfrm>
              <a:off x="2069063" y="4621878"/>
              <a:ext cx="85056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200">
                  <a:solidFill>
                    <a:schemeClr val="accent6"/>
                  </a:solidFill>
                </a:rPr>
                <a:t>VRUs</a:t>
              </a:r>
            </a:p>
          </p:txBody>
        </p:sp>
        <p:grpSp>
          <p:nvGrpSpPr>
            <p:cNvPr id="137" name="Graphic 68">
              <a:extLst>
                <a:ext uri="{FF2B5EF4-FFF2-40B4-BE49-F238E27FC236}">
                  <a16:creationId xmlns:a16="http://schemas.microsoft.com/office/drawing/2014/main" id="{0235265A-1B84-B88F-B9CF-67B52FBBE1C0}"/>
                </a:ext>
              </a:extLst>
            </p:cNvPr>
            <p:cNvGrpSpPr/>
            <p:nvPr/>
          </p:nvGrpSpPr>
          <p:grpSpPr>
            <a:xfrm rot="2029472">
              <a:off x="2200477" y="4182945"/>
              <a:ext cx="360337" cy="223200"/>
              <a:chOff x="5264033" y="1258050"/>
              <a:chExt cx="360337" cy="223200"/>
            </a:xfrm>
            <a:noFill/>
          </p:grpSpPr>
          <p:grpSp>
            <p:nvGrpSpPr>
              <p:cNvPr id="138" name="Graphic 68">
                <a:extLst>
                  <a:ext uri="{FF2B5EF4-FFF2-40B4-BE49-F238E27FC236}">
                    <a16:creationId xmlns:a16="http://schemas.microsoft.com/office/drawing/2014/main" id="{6CAE0DD0-A39E-AD9A-F0AF-4E0D1DC8E464}"/>
                  </a:ext>
                </a:extLst>
              </p:cNvPr>
              <p:cNvGrpSpPr/>
              <p:nvPr/>
            </p:nvGrpSpPr>
            <p:grpSpPr>
              <a:xfrm>
                <a:off x="5264033" y="1258050"/>
                <a:ext cx="360337" cy="88199"/>
                <a:chOff x="5264033" y="1258050"/>
                <a:chExt cx="360337" cy="88199"/>
              </a:xfrm>
              <a:noFill/>
            </p:grpSpPr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E1ED576E-A36C-DEEC-C017-CB3901E8E437}"/>
                    </a:ext>
                  </a:extLst>
                </p:cNvPr>
                <p:cNvSpPr/>
                <p:nvPr/>
              </p:nvSpPr>
              <p:spPr>
                <a:xfrm>
                  <a:off x="5264033" y="1302150"/>
                  <a:ext cx="350550" cy="4500"/>
                </a:xfrm>
                <a:custGeom>
                  <a:avLst/>
                  <a:gdLst>
                    <a:gd name="connsiteX0" fmla="*/ 350550 w 350550"/>
                    <a:gd name="connsiteY0" fmla="*/ 0 h 4500"/>
                    <a:gd name="connsiteX1" fmla="*/ 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35055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6A6E9D68-BE3D-F4F9-807F-E7D50979D501}"/>
                    </a:ext>
                  </a:extLst>
                </p:cNvPr>
                <p:cNvSpPr/>
                <p:nvPr/>
              </p:nvSpPr>
              <p:spPr>
                <a:xfrm>
                  <a:off x="5585783" y="1258050"/>
                  <a:ext cx="38587" cy="88199"/>
                </a:xfrm>
                <a:custGeom>
                  <a:avLst/>
                  <a:gdLst>
                    <a:gd name="connsiteX0" fmla="*/ 0 w 38587"/>
                    <a:gd name="connsiteY0" fmla="*/ 0 h 88199"/>
                    <a:gd name="connsiteX1" fmla="*/ 34200 w 38587"/>
                    <a:gd name="connsiteY1" fmla="*/ 34200 h 88199"/>
                    <a:gd name="connsiteX2" fmla="*/ 34200 w 38587"/>
                    <a:gd name="connsiteY2" fmla="*/ 53550 h 88199"/>
                    <a:gd name="connsiteX3" fmla="*/ 0 w 38587"/>
                    <a:gd name="connsiteY3" fmla="*/ 88200 h 88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87" h="88199">
                      <a:moveTo>
                        <a:pt x="0" y="0"/>
                      </a:moveTo>
                      <a:lnTo>
                        <a:pt x="34200" y="34200"/>
                      </a:lnTo>
                      <a:cubicBezTo>
                        <a:pt x="40050" y="40050"/>
                        <a:pt x="40050" y="48150"/>
                        <a:pt x="34200" y="53550"/>
                      </a:cubicBezTo>
                      <a:lnTo>
                        <a:pt x="0" y="8820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  <p:grpSp>
            <p:nvGrpSpPr>
              <p:cNvPr id="139" name="Graphic 68">
                <a:extLst>
                  <a:ext uri="{FF2B5EF4-FFF2-40B4-BE49-F238E27FC236}">
                    <a16:creationId xmlns:a16="http://schemas.microsoft.com/office/drawing/2014/main" id="{DD45A926-6B04-BDB0-1014-A2CD2908AFEC}"/>
                  </a:ext>
                </a:extLst>
              </p:cNvPr>
              <p:cNvGrpSpPr/>
              <p:nvPr/>
            </p:nvGrpSpPr>
            <p:grpSpPr>
              <a:xfrm>
                <a:off x="5264087" y="1393049"/>
                <a:ext cx="359495" cy="88200"/>
                <a:chOff x="5264087" y="1393049"/>
                <a:chExt cx="359495" cy="88200"/>
              </a:xfrm>
              <a:noFill/>
            </p:grpSpPr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0B697B92-2F5A-0685-C270-4B578B87B983}"/>
                    </a:ext>
                  </a:extLst>
                </p:cNvPr>
                <p:cNvSpPr/>
                <p:nvPr/>
              </p:nvSpPr>
              <p:spPr>
                <a:xfrm>
                  <a:off x="5273033" y="1437599"/>
                  <a:ext cx="350550" cy="4500"/>
                </a:xfrm>
                <a:custGeom>
                  <a:avLst/>
                  <a:gdLst>
                    <a:gd name="connsiteX0" fmla="*/ 0 w 350550"/>
                    <a:gd name="connsiteY0" fmla="*/ 0 h 4500"/>
                    <a:gd name="connsiteX1" fmla="*/ 35055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0" y="0"/>
                      </a:moveTo>
                      <a:lnTo>
                        <a:pt x="35055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D2425698-BEC7-46E2-469E-84E0E2FB86E1}"/>
                    </a:ext>
                  </a:extLst>
                </p:cNvPr>
                <p:cNvSpPr/>
                <p:nvPr/>
              </p:nvSpPr>
              <p:spPr>
                <a:xfrm>
                  <a:off x="5264087" y="1393049"/>
                  <a:ext cx="39545" cy="88200"/>
                </a:xfrm>
                <a:custGeom>
                  <a:avLst/>
                  <a:gdLst>
                    <a:gd name="connsiteX0" fmla="*/ 36845 w 39545"/>
                    <a:gd name="connsiteY0" fmla="*/ 88200 h 88200"/>
                    <a:gd name="connsiteX1" fmla="*/ 3995 w 39545"/>
                    <a:gd name="connsiteY1" fmla="*/ 53100 h 88200"/>
                    <a:gd name="connsiteX2" fmla="*/ 4445 w 39545"/>
                    <a:gd name="connsiteY2" fmla="*/ 33750 h 88200"/>
                    <a:gd name="connsiteX3" fmla="*/ 39545 w 39545"/>
                    <a:gd name="connsiteY3" fmla="*/ 0 h 8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545" h="88200">
                      <a:moveTo>
                        <a:pt x="36845" y="88200"/>
                      </a:moveTo>
                      <a:lnTo>
                        <a:pt x="3995" y="53100"/>
                      </a:lnTo>
                      <a:cubicBezTo>
                        <a:pt x="-1405" y="47250"/>
                        <a:pt x="-1405" y="39150"/>
                        <a:pt x="4445" y="33750"/>
                      </a:cubicBezTo>
                      <a:lnTo>
                        <a:pt x="39545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</p:grpSp>
        <p:grpSp>
          <p:nvGrpSpPr>
            <p:cNvPr id="144" name="Graphic 68">
              <a:extLst>
                <a:ext uri="{FF2B5EF4-FFF2-40B4-BE49-F238E27FC236}">
                  <a16:creationId xmlns:a16="http://schemas.microsoft.com/office/drawing/2014/main" id="{9193E8E7-CA6E-E18E-76CD-B1ADCAE96198}"/>
                </a:ext>
              </a:extLst>
            </p:cNvPr>
            <p:cNvGrpSpPr/>
            <p:nvPr/>
          </p:nvGrpSpPr>
          <p:grpSpPr>
            <a:xfrm rot="2029472">
              <a:off x="3363563" y="4056937"/>
              <a:ext cx="360337" cy="223200"/>
              <a:chOff x="5264033" y="1258050"/>
              <a:chExt cx="360337" cy="223200"/>
            </a:xfrm>
            <a:noFill/>
          </p:grpSpPr>
          <p:grpSp>
            <p:nvGrpSpPr>
              <p:cNvPr id="145" name="Graphic 68">
                <a:extLst>
                  <a:ext uri="{FF2B5EF4-FFF2-40B4-BE49-F238E27FC236}">
                    <a16:creationId xmlns:a16="http://schemas.microsoft.com/office/drawing/2014/main" id="{B0409063-C298-7F76-90DD-3C5F759649E0}"/>
                  </a:ext>
                </a:extLst>
              </p:cNvPr>
              <p:cNvGrpSpPr/>
              <p:nvPr/>
            </p:nvGrpSpPr>
            <p:grpSpPr>
              <a:xfrm>
                <a:off x="5264033" y="1258050"/>
                <a:ext cx="360337" cy="88199"/>
                <a:chOff x="5264033" y="1258050"/>
                <a:chExt cx="360337" cy="88199"/>
              </a:xfrm>
              <a:noFill/>
            </p:grpSpPr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C119D466-DE66-A826-4D57-27CA9AC4DA85}"/>
                    </a:ext>
                  </a:extLst>
                </p:cNvPr>
                <p:cNvSpPr/>
                <p:nvPr/>
              </p:nvSpPr>
              <p:spPr>
                <a:xfrm>
                  <a:off x="5264033" y="1302150"/>
                  <a:ext cx="350550" cy="4500"/>
                </a:xfrm>
                <a:custGeom>
                  <a:avLst/>
                  <a:gdLst>
                    <a:gd name="connsiteX0" fmla="*/ 350550 w 350550"/>
                    <a:gd name="connsiteY0" fmla="*/ 0 h 4500"/>
                    <a:gd name="connsiteX1" fmla="*/ 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35055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7E4FD74D-9261-570A-CA66-F8847FD4FD16}"/>
                    </a:ext>
                  </a:extLst>
                </p:cNvPr>
                <p:cNvSpPr/>
                <p:nvPr/>
              </p:nvSpPr>
              <p:spPr>
                <a:xfrm>
                  <a:off x="5585783" y="1258050"/>
                  <a:ext cx="38587" cy="88199"/>
                </a:xfrm>
                <a:custGeom>
                  <a:avLst/>
                  <a:gdLst>
                    <a:gd name="connsiteX0" fmla="*/ 0 w 38587"/>
                    <a:gd name="connsiteY0" fmla="*/ 0 h 88199"/>
                    <a:gd name="connsiteX1" fmla="*/ 34200 w 38587"/>
                    <a:gd name="connsiteY1" fmla="*/ 34200 h 88199"/>
                    <a:gd name="connsiteX2" fmla="*/ 34200 w 38587"/>
                    <a:gd name="connsiteY2" fmla="*/ 53550 h 88199"/>
                    <a:gd name="connsiteX3" fmla="*/ 0 w 38587"/>
                    <a:gd name="connsiteY3" fmla="*/ 88200 h 88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87" h="88199">
                      <a:moveTo>
                        <a:pt x="0" y="0"/>
                      </a:moveTo>
                      <a:lnTo>
                        <a:pt x="34200" y="34200"/>
                      </a:lnTo>
                      <a:cubicBezTo>
                        <a:pt x="40050" y="40050"/>
                        <a:pt x="40050" y="48150"/>
                        <a:pt x="34200" y="53550"/>
                      </a:cubicBezTo>
                      <a:lnTo>
                        <a:pt x="0" y="8820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  <p:grpSp>
            <p:nvGrpSpPr>
              <p:cNvPr id="146" name="Graphic 68">
                <a:extLst>
                  <a:ext uri="{FF2B5EF4-FFF2-40B4-BE49-F238E27FC236}">
                    <a16:creationId xmlns:a16="http://schemas.microsoft.com/office/drawing/2014/main" id="{91B84130-F08F-62EB-0AFD-72F772A389D0}"/>
                  </a:ext>
                </a:extLst>
              </p:cNvPr>
              <p:cNvGrpSpPr/>
              <p:nvPr/>
            </p:nvGrpSpPr>
            <p:grpSpPr>
              <a:xfrm>
                <a:off x="5264087" y="1393049"/>
                <a:ext cx="359495" cy="88200"/>
                <a:chOff x="5264087" y="1393049"/>
                <a:chExt cx="359495" cy="88200"/>
              </a:xfrm>
              <a:noFill/>
            </p:grpSpPr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7124C322-DBFB-2434-BCE5-9917894A1B01}"/>
                    </a:ext>
                  </a:extLst>
                </p:cNvPr>
                <p:cNvSpPr/>
                <p:nvPr/>
              </p:nvSpPr>
              <p:spPr>
                <a:xfrm>
                  <a:off x="5273033" y="1437599"/>
                  <a:ext cx="350550" cy="4500"/>
                </a:xfrm>
                <a:custGeom>
                  <a:avLst/>
                  <a:gdLst>
                    <a:gd name="connsiteX0" fmla="*/ 0 w 350550"/>
                    <a:gd name="connsiteY0" fmla="*/ 0 h 4500"/>
                    <a:gd name="connsiteX1" fmla="*/ 35055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0" y="0"/>
                      </a:moveTo>
                      <a:lnTo>
                        <a:pt x="35055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A67F0C1E-E180-AD9F-07E3-8A3504935077}"/>
                    </a:ext>
                  </a:extLst>
                </p:cNvPr>
                <p:cNvSpPr/>
                <p:nvPr/>
              </p:nvSpPr>
              <p:spPr>
                <a:xfrm>
                  <a:off x="5264087" y="1393049"/>
                  <a:ext cx="39545" cy="88200"/>
                </a:xfrm>
                <a:custGeom>
                  <a:avLst/>
                  <a:gdLst>
                    <a:gd name="connsiteX0" fmla="*/ 36845 w 39545"/>
                    <a:gd name="connsiteY0" fmla="*/ 88200 h 88200"/>
                    <a:gd name="connsiteX1" fmla="*/ 3995 w 39545"/>
                    <a:gd name="connsiteY1" fmla="*/ 53100 h 88200"/>
                    <a:gd name="connsiteX2" fmla="*/ 4445 w 39545"/>
                    <a:gd name="connsiteY2" fmla="*/ 33750 h 88200"/>
                    <a:gd name="connsiteX3" fmla="*/ 39545 w 39545"/>
                    <a:gd name="connsiteY3" fmla="*/ 0 h 8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545" h="88200">
                      <a:moveTo>
                        <a:pt x="36845" y="88200"/>
                      </a:moveTo>
                      <a:lnTo>
                        <a:pt x="3995" y="53100"/>
                      </a:lnTo>
                      <a:cubicBezTo>
                        <a:pt x="-1405" y="47250"/>
                        <a:pt x="-1405" y="39150"/>
                        <a:pt x="4445" y="33750"/>
                      </a:cubicBezTo>
                      <a:lnTo>
                        <a:pt x="39545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</p:grpSp>
        <p:grpSp>
          <p:nvGrpSpPr>
            <p:cNvPr id="151" name="Graphic 68">
              <a:extLst>
                <a:ext uri="{FF2B5EF4-FFF2-40B4-BE49-F238E27FC236}">
                  <a16:creationId xmlns:a16="http://schemas.microsoft.com/office/drawing/2014/main" id="{41693941-FD05-26E6-3423-6D78F6215F9C}"/>
                </a:ext>
              </a:extLst>
            </p:cNvPr>
            <p:cNvGrpSpPr/>
            <p:nvPr/>
          </p:nvGrpSpPr>
          <p:grpSpPr>
            <a:xfrm rot="19800000">
              <a:off x="3181036" y="4597802"/>
              <a:ext cx="360337" cy="223200"/>
              <a:chOff x="5264033" y="1258050"/>
              <a:chExt cx="360337" cy="223200"/>
            </a:xfrm>
            <a:noFill/>
          </p:grpSpPr>
          <p:grpSp>
            <p:nvGrpSpPr>
              <p:cNvPr id="152" name="Graphic 68">
                <a:extLst>
                  <a:ext uri="{FF2B5EF4-FFF2-40B4-BE49-F238E27FC236}">
                    <a16:creationId xmlns:a16="http://schemas.microsoft.com/office/drawing/2014/main" id="{77806A5D-75C1-E7BA-8D41-F4BD9CD346A0}"/>
                  </a:ext>
                </a:extLst>
              </p:cNvPr>
              <p:cNvGrpSpPr/>
              <p:nvPr/>
            </p:nvGrpSpPr>
            <p:grpSpPr>
              <a:xfrm>
                <a:off x="5264033" y="1258050"/>
                <a:ext cx="360337" cy="88199"/>
                <a:chOff x="5264033" y="1258050"/>
                <a:chExt cx="360337" cy="88199"/>
              </a:xfrm>
              <a:noFill/>
            </p:grpSpPr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D20336A4-11F4-FD8D-B132-6AB65BDCAE15}"/>
                    </a:ext>
                  </a:extLst>
                </p:cNvPr>
                <p:cNvSpPr/>
                <p:nvPr/>
              </p:nvSpPr>
              <p:spPr>
                <a:xfrm>
                  <a:off x="5264033" y="1302150"/>
                  <a:ext cx="350550" cy="4500"/>
                </a:xfrm>
                <a:custGeom>
                  <a:avLst/>
                  <a:gdLst>
                    <a:gd name="connsiteX0" fmla="*/ 350550 w 350550"/>
                    <a:gd name="connsiteY0" fmla="*/ 0 h 4500"/>
                    <a:gd name="connsiteX1" fmla="*/ 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35055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32368A14-2C10-8851-3ACB-22FF4FCE291F}"/>
                    </a:ext>
                  </a:extLst>
                </p:cNvPr>
                <p:cNvSpPr/>
                <p:nvPr/>
              </p:nvSpPr>
              <p:spPr>
                <a:xfrm>
                  <a:off x="5585783" y="1258050"/>
                  <a:ext cx="38587" cy="88199"/>
                </a:xfrm>
                <a:custGeom>
                  <a:avLst/>
                  <a:gdLst>
                    <a:gd name="connsiteX0" fmla="*/ 0 w 38587"/>
                    <a:gd name="connsiteY0" fmla="*/ 0 h 88199"/>
                    <a:gd name="connsiteX1" fmla="*/ 34200 w 38587"/>
                    <a:gd name="connsiteY1" fmla="*/ 34200 h 88199"/>
                    <a:gd name="connsiteX2" fmla="*/ 34200 w 38587"/>
                    <a:gd name="connsiteY2" fmla="*/ 53550 h 88199"/>
                    <a:gd name="connsiteX3" fmla="*/ 0 w 38587"/>
                    <a:gd name="connsiteY3" fmla="*/ 88200 h 88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87" h="88199">
                      <a:moveTo>
                        <a:pt x="0" y="0"/>
                      </a:moveTo>
                      <a:lnTo>
                        <a:pt x="34200" y="34200"/>
                      </a:lnTo>
                      <a:cubicBezTo>
                        <a:pt x="40050" y="40050"/>
                        <a:pt x="40050" y="48150"/>
                        <a:pt x="34200" y="53550"/>
                      </a:cubicBezTo>
                      <a:lnTo>
                        <a:pt x="0" y="8820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  <p:grpSp>
            <p:nvGrpSpPr>
              <p:cNvPr id="153" name="Graphic 68">
                <a:extLst>
                  <a:ext uri="{FF2B5EF4-FFF2-40B4-BE49-F238E27FC236}">
                    <a16:creationId xmlns:a16="http://schemas.microsoft.com/office/drawing/2014/main" id="{A573CBC5-83BE-3A9B-9F3E-FC2C258D04B3}"/>
                  </a:ext>
                </a:extLst>
              </p:cNvPr>
              <p:cNvGrpSpPr/>
              <p:nvPr/>
            </p:nvGrpSpPr>
            <p:grpSpPr>
              <a:xfrm>
                <a:off x="5264087" y="1393049"/>
                <a:ext cx="359495" cy="88200"/>
                <a:chOff x="5264087" y="1393049"/>
                <a:chExt cx="359495" cy="88200"/>
              </a:xfrm>
              <a:noFill/>
            </p:grpSpPr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A5C4B2E5-CB36-ADA7-E255-F488A1145792}"/>
                    </a:ext>
                  </a:extLst>
                </p:cNvPr>
                <p:cNvSpPr/>
                <p:nvPr/>
              </p:nvSpPr>
              <p:spPr>
                <a:xfrm>
                  <a:off x="5273033" y="1437599"/>
                  <a:ext cx="350550" cy="4500"/>
                </a:xfrm>
                <a:custGeom>
                  <a:avLst/>
                  <a:gdLst>
                    <a:gd name="connsiteX0" fmla="*/ 0 w 350550"/>
                    <a:gd name="connsiteY0" fmla="*/ 0 h 4500"/>
                    <a:gd name="connsiteX1" fmla="*/ 350550 w 350550"/>
                    <a:gd name="connsiteY1" fmla="*/ 0 h 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0550" h="4500">
                      <a:moveTo>
                        <a:pt x="0" y="0"/>
                      </a:moveTo>
                      <a:lnTo>
                        <a:pt x="350550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D9D57500-FFF8-21C8-3A4E-D126A6B90D03}"/>
                    </a:ext>
                  </a:extLst>
                </p:cNvPr>
                <p:cNvSpPr/>
                <p:nvPr/>
              </p:nvSpPr>
              <p:spPr>
                <a:xfrm>
                  <a:off x="5264087" y="1393049"/>
                  <a:ext cx="39545" cy="88200"/>
                </a:xfrm>
                <a:custGeom>
                  <a:avLst/>
                  <a:gdLst>
                    <a:gd name="connsiteX0" fmla="*/ 36845 w 39545"/>
                    <a:gd name="connsiteY0" fmla="*/ 88200 h 88200"/>
                    <a:gd name="connsiteX1" fmla="*/ 3995 w 39545"/>
                    <a:gd name="connsiteY1" fmla="*/ 53100 h 88200"/>
                    <a:gd name="connsiteX2" fmla="*/ 4445 w 39545"/>
                    <a:gd name="connsiteY2" fmla="*/ 33750 h 88200"/>
                    <a:gd name="connsiteX3" fmla="*/ 39545 w 39545"/>
                    <a:gd name="connsiteY3" fmla="*/ 0 h 8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545" h="88200">
                      <a:moveTo>
                        <a:pt x="36845" y="88200"/>
                      </a:moveTo>
                      <a:lnTo>
                        <a:pt x="3995" y="53100"/>
                      </a:lnTo>
                      <a:cubicBezTo>
                        <a:pt x="-1405" y="47250"/>
                        <a:pt x="-1405" y="39150"/>
                        <a:pt x="4445" y="33750"/>
                      </a:cubicBezTo>
                      <a:lnTo>
                        <a:pt x="39545" y="0"/>
                      </a:lnTo>
                    </a:path>
                  </a:pathLst>
                </a:custGeom>
                <a:noFill/>
                <a:ln w="17780" cap="rnd">
                  <a:solidFill>
                    <a:schemeClr val="accent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 sz="1200"/>
                </a:p>
              </p:txBody>
            </p:sp>
          </p:grpSp>
        </p:grp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A06D8A75-A047-40A5-7CE8-711B9A0F2106}"/>
              </a:ext>
            </a:extLst>
          </p:cNvPr>
          <p:cNvGrpSpPr/>
          <p:nvPr/>
        </p:nvGrpSpPr>
        <p:grpSpPr>
          <a:xfrm rot="2700000">
            <a:off x="5373309" y="3353931"/>
            <a:ext cx="790576" cy="540000"/>
            <a:chOff x="2228885" y="3767976"/>
            <a:chExt cx="540000" cy="540000"/>
          </a:xfrm>
        </p:grpSpPr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EBD1C292-E4BE-74AC-B7A7-B6246D62A4EE}"/>
                </a:ext>
              </a:extLst>
            </p:cNvPr>
            <p:cNvSpPr/>
            <p:nvPr/>
          </p:nvSpPr>
          <p:spPr>
            <a:xfrm>
              <a:off x="2228885" y="3767976"/>
              <a:ext cx="540000" cy="540000"/>
            </a:xfrm>
            <a:custGeom>
              <a:avLst/>
              <a:gdLst>
                <a:gd name="connsiteX0" fmla="*/ 0 w 540000"/>
                <a:gd name="connsiteY0" fmla="*/ 0 h 540000"/>
                <a:gd name="connsiteX1" fmla="*/ 540000 w 540000"/>
                <a:gd name="connsiteY1" fmla="*/ 0 h 540000"/>
                <a:gd name="connsiteX2" fmla="*/ 540000 w 540000"/>
                <a:gd name="connsiteY2" fmla="*/ 540000 h 540000"/>
                <a:gd name="connsiteX3" fmla="*/ 0 w 540000"/>
                <a:gd name="connsiteY3" fmla="*/ 540000 h 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000" h="540000">
                  <a:moveTo>
                    <a:pt x="0" y="0"/>
                  </a:moveTo>
                  <a:lnTo>
                    <a:pt x="540000" y="0"/>
                  </a:lnTo>
                  <a:lnTo>
                    <a:pt x="540000" y="540000"/>
                  </a:lnTo>
                  <a:lnTo>
                    <a:pt x="0" y="540000"/>
                  </a:lnTo>
                  <a:close/>
                </a:path>
              </a:pathLst>
            </a:custGeom>
            <a:noFill/>
            <a:ln w="44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0B7A7B48-01F8-136C-E72E-B7D1563CF98C}"/>
                </a:ext>
              </a:extLst>
            </p:cNvPr>
            <p:cNvSpPr/>
            <p:nvPr/>
          </p:nvSpPr>
          <p:spPr>
            <a:xfrm>
              <a:off x="2318885" y="3881656"/>
              <a:ext cx="360000" cy="312020"/>
            </a:xfrm>
            <a:custGeom>
              <a:avLst/>
              <a:gdLst>
                <a:gd name="connsiteX0" fmla="*/ 0 w 360000"/>
                <a:gd name="connsiteY0" fmla="*/ 182869 h 312020"/>
                <a:gd name="connsiteX1" fmla="*/ 25200 w 360000"/>
                <a:gd name="connsiteY1" fmla="*/ 182869 h 312020"/>
                <a:gd name="connsiteX2" fmla="*/ 32850 w 360000"/>
                <a:gd name="connsiteY2" fmla="*/ 182869 h 312020"/>
                <a:gd name="connsiteX3" fmla="*/ 72450 w 360000"/>
                <a:gd name="connsiteY3" fmla="*/ 142369 h 312020"/>
                <a:gd name="connsiteX4" fmla="*/ 82800 w 360000"/>
                <a:gd name="connsiteY4" fmla="*/ 97369 h 312020"/>
                <a:gd name="connsiteX5" fmla="*/ 117900 w 360000"/>
                <a:gd name="connsiteY5" fmla="*/ 97369 h 312020"/>
                <a:gd name="connsiteX6" fmla="*/ 155250 w 360000"/>
                <a:gd name="connsiteY6" fmla="*/ 291319 h 312020"/>
                <a:gd name="connsiteX7" fmla="*/ 193950 w 360000"/>
                <a:gd name="connsiteY7" fmla="*/ 290869 h 312020"/>
                <a:gd name="connsiteX8" fmla="*/ 235350 w 360000"/>
                <a:gd name="connsiteY8" fmla="*/ 16819 h 312020"/>
                <a:gd name="connsiteX9" fmla="*/ 264600 w 360000"/>
                <a:gd name="connsiteY9" fmla="*/ 17269 h 312020"/>
                <a:gd name="connsiteX10" fmla="*/ 280350 w 360000"/>
                <a:gd name="connsiteY10" fmla="*/ 130219 h 312020"/>
                <a:gd name="connsiteX11" fmla="*/ 325350 w 360000"/>
                <a:gd name="connsiteY11" fmla="*/ 182419 h 312020"/>
                <a:gd name="connsiteX12" fmla="*/ 325350 w 360000"/>
                <a:gd name="connsiteY12" fmla="*/ 182419 h 312020"/>
                <a:gd name="connsiteX13" fmla="*/ 360000 w 360000"/>
                <a:gd name="connsiteY13" fmla="*/ 182419 h 31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000" h="312020">
                  <a:moveTo>
                    <a:pt x="0" y="182869"/>
                  </a:moveTo>
                  <a:lnTo>
                    <a:pt x="25200" y="182869"/>
                  </a:lnTo>
                  <a:lnTo>
                    <a:pt x="32850" y="182869"/>
                  </a:lnTo>
                  <a:cubicBezTo>
                    <a:pt x="50850" y="182869"/>
                    <a:pt x="66600" y="166669"/>
                    <a:pt x="72450" y="142369"/>
                  </a:cubicBezTo>
                  <a:lnTo>
                    <a:pt x="82800" y="97369"/>
                  </a:lnTo>
                  <a:cubicBezTo>
                    <a:pt x="88200" y="73519"/>
                    <a:pt x="112050" y="73519"/>
                    <a:pt x="117900" y="97369"/>
                  </a:cubicBezTo>
                  <a:lnTo>
                    <a:pt x="155250" y="291319"/>
                  </a:lnTo>
                  <a:cubicBezTo>
                    <a:pt x="160650" y="319219"/>
                    <a:pt x="188550" y="318769"/>
                    <a:pt x="193950" y="290869"/>
                  </a:cubicBezTo>
                  <a:lnTo>
                    <a:pt x="235350" y="16819"/>
                  </a:lnTo>
                  <a:cubicBezTo>
                    <a:pt x="238950" y="-5681"/>
                    <a:pt x="261450" y="-5681"/>
                    <a:pt x="264600" y="17269"/>
                  </a:cubicBezTo>
                  <a:lnTo>
                    <a:pt x="280350" y="130219"/>
                  </a:lnTo>
                  <a:cubicBezTo>
                    <a:pt x="284850" y="160369"/>
                    <a:pt x="303300" y="182419"/>
                    <a:pt x="325350" y="182419"/>
                  </a:cubicBezTo>
                  <a:lnTo>
                    <a:pt x="325350" y="182419"/>
                  </a:lnTo>
                  <a:lnTo>
                    <a:pt x="360000" y="182419"/>
                  </a:lnTo>
                </a:path>
              </a:pathLst>
            </a:custGeom>
            <a:noFill/>
            <a:ln w="177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7210B599-4E55-F6E1-3C43-0FB20B3F4789}"/>
              </a:ext>
            </a:extLst>
          </p:cNvPr>
          <p:cNvGrpSpPr/>
          <p:nvPr/>
        </p:nvGrpSpPr>
        <p:grpSpPr>
          <a:xfrm rot="19800000">
            <a:off x="6161652" y="3479512"/>
            <a:ext cx="540000" cy="540000"/>
            <a:chOff x="2228885" y="3767976"/>
            <a:chExt cx="540000" cy="540000"/>
          </a:xfrm>
        </p:grpSpPr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191F7607-FB7F-FF1E-778D-CF617342AB2A}"/>
                </a:ext>
              </a:extLst>
            </p:cNvPr>
            <p:cNvSpPr/>
            <p:nvPr/>
          </p:nvSpPr>
          <p:spPr>
            <a:xfrm>
              <a:off x="2228885" y="3767976"/>
              <a:ext cx="540000" cy="540000"/>
            </a:xfrm>
            <a:custGeom>
              <a:avLst/>
              <a:gdLst>
                <a:gd name="connsiteX0" fmla="*/ 0 w 540000"/>
                <a:gd name="connsiteY0" fmla="*/ 0 h 540000"/>
                <a:gd name="connsiteX1" fmla="*/ 540000 w 540000"/>
                <a:gd name="connsiteY1" fmla="*/ 0 h 540000"/>
                <a:gd name="connsiteX2" fmla="*/ 540000 w 540000"/>
                <a:gd name="connsiteY2" fmla="*/ 540000 h 540000"/>
                <a:gd name="connsiteX3" fmla="*/ 0 w 540000"/>
                <a:gd name="connsiteY3" fmla="*/ 540000 h 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000" h="540000">
                  <a:moveTo>
                    <a:pt x="0" y="0"/>
                  </a:moveTo>
                  <a:lnTo>
                    <a:pt x="540000" y="0"/>
                  </a:lnTo>
                  <a:lnTo>
                    <a:pt x="540000" y="540000"/>
                  </a:lnTo>
                  <a:lnTo>
                    <a:pt x="0" y="540000"/>
                  </a:lnTo>
                  <a:close/>
                </a:path>
              </a:pathLst>
            </a:custGeom>
            <a:noFill/>
            <a:ln w="44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2BF93F25-B72E-4644-0A57-3911FB7B23BF}"/>
                </a:ext>
              </a:extLst>
            </p:cNvPr>
            <p:cNvSpPr/>
            <p:nvPr/>
          </p:nvSpPr>
          <p:spPr>
            <a:xfrm>
              <a:off x="2318885" y="3881656"/>
              <a:ext cx="360000" cy="312020"/>
            </a:xfrm>
            <a:custGeom>
              <a:avLst/>
              <a:gdLst>
                <a:gd name="connsiteX0" fmla="*/ 0 w 360000"/>
                <a:gd name="connsiteY0" fmla="*/ 182869 h 312020"/>
                <a:gd name="connsiteX1" fmla="*/ 25200 w 360000"/>
                <a:gd name="connsiteY1" fmla="*/ 182869 h 312020"/>
                <a:gd name="connsiteX2" fmla="*/ 32850 w 360000"/>
                <a:gd name="connsiteY2" fmla="*/ 182869 h 312020"/>
                <a:gd name="connsiteX3" fmla="*/ 72450 w 360000"/>
                <a:gd name="connsiteY3" fmla="*/ 142369 h 312020"/>
                <a:gd name="connsiteX4" fmla="*/ 82800 w 360000"/>
                <a:gd name="connsiteY4" fmla="*/ 97369 h 312020"/>
                <a:gd name="connsiteX5" fmla="*/ 117900 w 360000"/>
                <a:gd name="connsiteY5" fmla="*/ 97369 h 312020"/>
                <a:gd name="connsiteX6" fmla="*/ 155250 w 360000"/>
                <a:gd name="connsiteY6" fmla="*/ 291319 h 312020"/>
                <a:gd name="connsiteX7" fmla="*/ 193950 w 360000"/>
                <a:gd name="connsiteY7" fmla="*/ 290869 h 312020"/>
                <a:gd name="connsiteX8" fmla="*/ 235350 w 360000"/>
                <a:gd name="connsiteY8" fmla="*/ 16819 h 312020"/>
                <a:gd name="connsiteX9" fmla="*/ 264600 w 360000"/>
                <a:gd name="connsiteY9" fmla="*/ 17269 h 312020"/>
                <a:gd name="connsiteX10" fmla="*/ 280350 w 360000"/>
                <a:gd name="connsiteY10" fmla="*/ 130219 h 312020"/>
                <a:gd name="connsiteX11" fmla="*/ 325350 w 360000"/>
                <a:gd name="connsiteY11" fmla="*/ 182419 h 312020"/>
                <a:gd name="connsiteX12" fmla="*/ 325350 w 360000"/>
                <a:gd name="connsiteY12" fmla="*/ 182419 h 312020"/>
                <a:gd name="connsiteX13" fmla="*/ 360000 w 360000"/>
                <a:gd name="connsiteY13" fmla="*/ 182419 h 31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000" h="312020">
                  <a:moveTo>
                    <a:pt x="0" y="182869"/>
                  </a:moveTo>
                  <a:lnTo>
                    <a:pt x="25200" y="182869"/>
                  </a:lnTo>
                  <a:lnTo>
                    <a:pt x="32850" y="182869"/>
                  </a:lnTo>
                  <a:cubicBezTo>
                    <a:pt x="50850" y="182869"/>
                    <a:pt x="66600" y="166669"/>
                    <a:pt x="72450" y="142369"/>
                  </a:cubicBezTo>
                  <a:lnTo>
                    <a:pt x="82800" y="97369"/>
                  </a:lnTo>
                  <a:cubicBezTo>
                    <a:pt x="88200" y="73519"/>
                    <a:pt x="112050" y="73519"/>
                    <a:pt x="117900" y="97369"/>
                  </a:cubicBezTo>
                  <a:lnTo>
                    <a:pt x="155250" y="291319"/>
                  </a:lnTo>
                  <a:cubicBezTo>
                    <a:pt x="160650" y="319219"/>
                    <a:pt x="188550" y="318769"/>
                    <a:pt x="193950" y="290869"/>
                  </a:cubicBezTo>
                  <a:lnTo>
                    <a:pt x="235350" y="16819"/>
                  </a:lnTo>
                  <a:cubicBezTo>
                    <a:pt x="238950" y="-5681"/>
                    <a:pt x="261450" y="-5681"/>
                    <a:pt x="264600" y="17269"/>
                  </a:cubicBezTo>
                  <a:lnTo>
                    <a:pt x="280350" y="130219"/>
                  </a:lnTo>
                  <a:cubicBezTo>
                    <a:pt x="284850" y="160369"/>
                    <a:pt x="303300" y="182419"/>
                    <a:pt x="325350" y="182419"/>
                  </a:cubicBezTo>
                  <a:lnTo>
                    <a:pt x="325350" y="182419"/>
                  </a:lnTo>
                  <a:lnTo>
                    <a:pt x="360000" y="182419"/>
                  </a:lnTo>
                </a:path>
              </a:pathLst>
            </a:custGeom>
            <a:noFill/>
            <a:ln w="177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5E60516D-948F-1856-5F3C-7161CB9BD697}"/>
              </a:ext>
            </a:extLst>
          </p:cNvPr>
          <p:cNvGrpSpPr/>
          <p:nvPr/>
        </p:nvGrpSpPr>
        <p:grpSpPr>
          <a:xfrm rot="16200000">
            <a:off x="5813380" y="3886440"/>
            <a:ext cx="540000" cy="540000"/>
            <a:chOff x="2228885" y="3767976"/>
            <a:chExt cx="540000" cy="540000"/>
          </a:xfrm>
        </p:grpSpPr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F65A9576-1B2E-31B9-C399-D4B9B7A8E253}"/>
                </a:ext>
              </a:extLst>
            </p:cNvPr>
            <p:cNvSpPr/>
            <p:nvPr/>
          </p:nvSpPr>
          <p:spPr>
            <a:xfrm>
              <a:off x="2228885" y="3767976"/>
              <a:ext cx="540000" cy="540000"/>
            </a:xfrm>
            <a:custGeom>
              <a:avLst/>
              <a:gdLst>
                <a:gd name="connsiteX0" fmla="*/ 0 w 540000"/>
                <a:gd name="connsiteY0" fmla="*/ 0 h 540000"/>
                <a:gd name="connsiteX1" fmla="*/ 540000 w 540000"/>
                <a:gd name="connsiteY1" fmla="*/ 0 h 540000"/>
                <a:gd name="connsiteX2" fmla="*/ 540000 w 540000"/>
                <a:gd name="connsiteY2" fmla="*/ 540000 h 540000"/>
                <a:gd name="connsiteX3" fmla="*/ 0 w 540000"/>
                <a:gd name="connsiteY3" fmla="*/ 540000 h 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000" h="540000">
                  <a:moveTo>
                    <a:pt x="0" y="0"/>
                  </a:moveTo>
                  <a:lnTo>
                    <a:pt x="540000" y="0"/>
                  </a:lnTo>
                  <a:lnTo>
                    <a:pt x="540000" y="540000"/>
                  </a:lnTo>
                  <a:lnTo>
                    <a:pt x="0" y="540000"/>
                  </a:lnTo>
                  <a:close/>
                </a:path>
              </a:pathLst>
            </a:custGeom>
            <a:noFill/>
            <a:ln w="44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0584A513-AC55-A0F0-C888-24D2A8872068}"/>
                </a:ext>
              </a:extLst>
            </p:cNvPr>
            <p:cNvSpPr/>
            <p:nvPr/>
          </p:nvSpPr>
          <p:spPr>
            <a:xfrm>
              <a:off x="2318885" y="3881656"/>
              <a:ext cx="360000" cy="312020"/>
            </a:xfrm>
            <a:custGeom>
              <a:avLst/>
              <a:gdLst>
                <a:gd name="connsiteX0" fmla="*/ 0 w 360000"/>
                <a:gd name="connsiteY0" fmla="*/ 182869 h 312020"/>
                <a:gd name="connsiteX1" fmla="*/ 25200 w 360000"/>
                <a:gd name="connsiteY1" fmla="*/ 182869 h 312020"/>
                <a:gd name="connsiteX2" fmla="*/ 32850 w 360000"/>
                <a:gd name="connsiteY2" fmla="*/ 182869 h 312020"/>
                <a:gd name="connsiteX3" fmla="*/ 72450 w 360000"/>
                <a:gd name="connsiteY3" fmla="*/ 142369 h 312020"/>
                <a:gd name="connsiteX4" fmla="*/ 82800 w 360000"/>
                <a:gd name="connsiteY4" fmla="*/ 97369 h 312020"/>
                <a:gd name="connsiteX5" fmla="*/ 117900 w 360000"/>
                <a:gd name="connsiteY5" fmla="*/ 97369 h 312020"/>
                <a:gd name="connsiteX6" fmla="*/ 155250 w 360000"/>
                <a:gd name="connsiteY6" fmla="*/ 291319 h 312020"/>
                <a:gd name="connsiteX7" fmla="*/ 193950 w 360000"/>
                <a:gd name="connsiteY7" fmla="*/ 290869 h 312020"/>
                <a:gd name="connsiteX8" fmla="*/ 235350 w 360000"/>
                <a:gd name="connsiteY8" fmla="*/ 16819 h 312020"/>
                <a:gd name="connsiteX9" fmla="*/ 264600 w 360000"/>
                <a:gd name="connsiteY9" fmla="*/ 17269 h 312020"/>
                <a:gd name="connsiteX10" fmla="*/ 280350 w 360000"/>
                <a:gd name="connsiteY10" fmla="*/ 130219 h 312020"/>
                <a:gd name="connsiteX11" fmla="*/ 325350 w 360000"/>
                <a:gd name="connsiteY11" fmla="*/ 182419 h 312020"/>
                <a:gd name="connsiteX12" fmla="*/ 325350 w 360000"/>
                <a:gd name="connsiteY12" fmla="*/ 182419 h 312020"/>
                <a:gd name="connsiteX13" fmla="*/ 360000 w 360000"/>
                <a:gd name="connsiteY13" fmla="*/ 182419 h 31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0000" h="312020">
                  <a:moveTo>
                    <a:pt x="0" y="182869"/>
                  </a:moveTo>
                  <a:lnTo>
                    <a:pt x="25200" y="182869"/>
                  </a:lnTo>
                  <a:lnTo>
                    <a:pt x="32850" y="182869"/>
                  </a:lnTo>
                  <a:cubicBezTo>
                    <a:pt x="50850" y="182869"/>
                    <a:pt x="66600" y="166669"/>
                    <a:pt x="72450" y="142369"/>
                  </a:cubicBezTo>
                  <a:lnTo>
                    <a:pt x="82800" y="97369"/>
                  </a:lnTo>
                  <a:cubicBezTo>
                    <a:pt x="88200" y="73519"/>
                    <a:pt x="112050" y="73519"/>
                    <a:pt x="117900" y="97369"/>
                  </a:cubicBezTo>
                  <a:lnTo>
                    <a:pt x="155250" y="291319"/>
                  </a:lnTo>
                  <a:cubicBezTo>
                    <a:pt x="160650" y="319219"/>
                    <a:pt x="188550" y="318769"/>
                    <a:pt x="193950" y="290869"/>
                  </a:cubicBezTo>
                  <a:lnTo>
                    <a:pt x="235350" y="16819"/>
                  </a:lnTo>
                  <a:cubicBezTo>
                    <a:pt x="238950" y="-5681"/>
                    <a:pt x="261450" y="-5681"/>
                    <a:pt x="264600" y="17269"/>
                  </a:cubicBezTo>
                  <a:lnTo>
                    <a:pt x="280350" y="130219"/>
                  </a:lnTo>
                  <a:cubicBezTo>
                    <a:pt x="284850" y="160369"/>
                    <a:pt x="303300" y="182419"/>
                    <a:pt x="325350" y="182419"/>
                  </a:cubicBezTo>
                  <a:lnTo>
                    <a:pt x="325350" y="182419"/>
                  </a:lnTo>
                  <a:lnTo>
                    <a:pt x="360000" y="182419"/>
                  </a:lnTo>
                </a:path>
              </a:pathLst>
            </a:custGeom>
            <a:noFill/>
            <a:ln w="17780" cap="rnd">
              <a:solidFill>
                <a:schemeClr val="tx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 sz="1200"/>
            </a:p>
          </p:txBody>
        </p:sp>
      </p:grpSp>
      <p:sp>
        <p:nvSpPr>
          <p:cNvPr id="167" name="TextBox 166">
            <a:extLst>
              <a:ext uri="{FF2B5EF4-FFF2-40B4-BE49-F238E27FC236}">
                <a16:creationId xmlns:a16="http://schemas.microsoft.com/office/drawing/2014/main" id="{D26709EC-2650-0F55-5702-8245C24C1DC4}"/>
              </a:ext>
            </a:extLst>
          </p:cNvPr>
          <p:cNvSpPr txBox="1"/>
          <p:nvPr/>
        </p:nvSpPr>
        <p:spPr>
          <a:xfrm>
            <a:off x="5017433" y="4339495"/>
            <a:ext cx="206337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2"/>
                </a:solidFill>
              </a:rPr>
              <a:t>Carrier-phase</a:t>
            </a:r>
            <a:br>
              <a:rPr lang="en-US" sz="1200">
                <a:solidFill>
                  <a:schemeClr val="tx2"/>
                </a:solidFill>
              </a:rPr>
            </a:br>
            <a:r>
              <a:rPr lang="en-US" sz="1200">
                <a:solidFill>
                  <a:schemeClr val="tx2"/>
                </a:solidFill>
              </a:rPr>
              <a:t>Positioning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6C74FEFC-17C8-26E4-0255-A472093F02D3}"/>
              </a:ext>
            </a:extLst>
          </p:cNvPr>
          <p:cNvSpPr txBox="1"/>
          <p:nvPr/>
        </p:nvSpPr>
        <p:spPr>
          <a:xfrm>
            <a:off x="4178341" y="1867237"/>
            <a:ext cx="460692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2"/>
                </a:solidFill>
              </a:rPr>
              <a:t>Operation using unlicensed, FR2 spectrum, and carrier aggregation</a:t>
            </a:r>
          </a:p>
        </p:txBody>
      </p:sp>
    </p:spTree>
    <p:extLst>
      <p:ext uri="{BB962C8B-B14F-4D97-AF65-F5344CB8AC3E}">
        <p14:creationId xmlns:p14="http://schemas.microsoft.com/office/powerpoint/2010/main" val="139976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942853F-E213-DAE3-3625-B6562491DE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75850"/>
            <a:ext cx="8308800" cy="340654"/>
          </a:xfrm>
        </p:spPr>
        <p:txBody>
          <a:bodyPr lIns="0" tIns="0" rIns="0" bIns="0" anchor="t"/>
          <a:lstStyle/>
          <a:p>
            <a:r>
              <a:rPr lang="en-US" err="1">
                <a:latin typeface="Nokia Pure Headline Light"/>
              </a:rPr>
              <a:t>Sidelink</a:t>
            </a:r>
            <a:r>
              <a:rPr lang="en-US">
                <a:latin typeface="Nokia Pure Headline Light"/>
              </a:rPr>
              <a:t> Positioning</a:t>
            </a:r>
            <a:endParaRPr lang="en-US"/>
          </a:p>
          <a:p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E024C6F-E737-778D-8FB9-170D7AD926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513" y="745079"/>
            <a:ext cx="8308975" cy="339725"/>
          </a:xfrm>
        </p:spPr>
        <p:txBody>
          <a:bodyPr lIns="0" tIns="0" rIns="0" bIns="0" anchor="t"/>
          <a:lstStyle/>
          <a:p>
            <a:r>
              <a:rPr lang="en-US">
                <a:latin typeface="Nokia Pure Headline Light"/>
              </a:rPr>
              <a:t>Overview of Rel. 18 and expectation for Rel. 19 for sidelink positioning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6B5E6E89-C2E7-7F89-CB2D-EE1E76C40BD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06156"/>
            <a:ext cx="3916684" cy="3258841"/>
          </a:xfrm>
        </p:spPr>
        <p:txBody>
          <a:bodyPr lIns="0" tIns="0" rIns="0" bIns="0" anchor="t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Justification: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Sidelink</a:t>
            </a:r>
            <a:r>
              <a:rPr lang="en-US" sz="1000" kern="0" dirty="0"/>
              <a:t> positioning extends the 5G positioning framework with the addition of the PC5/SL interface, targeting higher performance requirements for vehicular, industrial, commercial, and public safety use cases under in-coverage, partial-coverage, and out-of-coverage scenarios, in terms of absolute or relative positioning, as well as angle and/or distance ranging.</a:t>
            </a:r>
            <a:endParaRPr lang="en-US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171450" indent="-171450" defTabSz="914400" fontAlgn="base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Rel. 18 </a:t>
            </a:r>
            <a:r>
              <a:rPr lang="en-US" sz="1000" kern="0" dirty="0"/>
              <a:t>introduced sidelink reference signal for positioning (SL PRS), its measurement and reporting, and resource allocation. Further, signaling and procedures between UEs are introduced as a part of new </a:t>
            </a:r>
            <a:r>
              <a:rPr lang="en-US" sz="1000" kern="0" dirty="0">
                <a:latin typeface="Nokia Pure Text Light"/>
                <a:cs typeface="Calibri"/>
              </a:rPr>
              <a:t>sidelink positioning protocol.</a:t>
            </a:r>
            <a:endParaRPr lang="en-US" sz="1000" kern="0" dirty="0"/>
          </a:p>
          <a:p>
            <a:pPr marL="171450" indent="-171450" defTabSz="914400">
              <a:spcBef>
                <a:spcPct val="0"/>
              </a:spcBef>
              <a:spcAft>
                <a:spcPct val="0"/>
              </a:spcAft>
              <a:buSzTx/>
              <a:defRPr/>
            </a:pPr>
            <a:endParaRPr lang="en-US" sz="1000" kern="0" dirty="0"/>
          </a:p>
          <a:p>
            <a:pPr marL="171450" indent="-171450" defTabSz="914400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lang="en-US" sz="1000" kern="0" dirty="0"/>
              <a:t>Sidelink positioning functionality needs improvements considering the high QoS requirements to be supported given limited spectrum available for different use cases (e.g., ITS band), different types of devices (e.g., low-power UEs), and considering highly dynamic and mobile nature of sidelink.</a:t>
            </a:r>
          </a:p>
          <a:p>
            <a:pPr marL="171450" indent="-171450" defTabSz="914400">
              <a:spcBef>
                <a:spcPct val="0"/>
              </a:spcBef>
              <a:spcAft>
                <a:spcPct val="0"/>
              </a:spcAft>
              <a:buSzTx/>
              <a:defRPr/>
            </a:pPr>
            <a:endParaRPr lang="en-US" sz="1000" kern="0" dirty="0"/>
          </a:p>
          <a:p>
            <a:pPr marL="171450" indent="-171450" defTabSz="914400">
              <a:spcBef>
                <a:spcPct val="0"/>
              </a:spcBef>
              <a:spcAft>
                <a:spcPct val="0"/>
              </a:spcAft>
              <a:buSzTx/>
              <a:defRPr/>
            </a:pPr>
            <a:endParaRPr lang="en-US" sz="1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EFB47F-CA7B-7721-62A6-33F9355273E9}"/>
              </a:ext>
            </a:extLst>
          </p:cNvPr>
          <p:cNvSpPr/>
          <p:nvPr/>
        </p:nvSpPr>
        <p:spPr>
          <a:xfrm>
            <a:off x="329785" y="1149246"/>
            <a:ext cx="4054826" cy="3112957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C4C3F3B-84E4-AA69-5402-4CDC3B916595}"/>
              </a:ext>
            </a:extLst>
          </p:cNvPr>
          <p:cNvSpPr txBox="1">
            <a:spLocks/>
          </p:cNvSpPr>
          <p:nvPr/>
        </p:nvSpPr>
        <p:spPr>
          <a:xfrm>
            <a:off x="4809717" y="1206156"/>
            <a:ext cx="3572283" cy="2833281"/>
          </a:xfrm>
          <a:prstGeom prst="rect">
            <a:avLst/>
          </a:prstGeom>
        </p:spPr>
        <p:txBody>
          <a:bodyPr lIns="0" tIns="0" rIns="0" bIns="0" anchor="t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lang="en-GB" sz="1000" b="1" kern="0" dirty="0"/>
              <a:t>Objectives:</a:t>
            </a:r>
          </a:p>
          <a:p>
            <a:pPr marL="0" indent="0" defTabSz="914400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endParaRPr lang="en-GB" sz="1000" b="1" kern="0" dirty="0"/>
          </a:p>
          <a:p>
            <a:pPr marL="179070" indent="-179070" defTabSz="914400" fontAlgn="base">
              <a:spcBef>
                <a:spcPct val="0"/>
              </a:spcBef>
              <a:spcAft>
                <a:spcPct val="0"/>
              </a:spcAft>
              <a:buSzTx/>
              <a:buFont typeface="+mj-lt"/>
              <a:buAutoNum type="romanLcPeriod"/>
              <a:defRPr/>
            </a:pPr>
            <a:r>
              <a:rPr lang="en-US" sz="1000" kern="0" dirty="0"/>
              <a:t>Specify mechanisms for Rel. 18 enhancements:</a:t>
            </a:r>
          </a:p>
          <a:p>
            <a:pPr marL="359410" lvl="1" indent="-179705" defTabSz="914400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lang="en-US" sz="1000" kern="0" dirty="0"/>
              <a:t>Reliability/accuracy and latency enhancements for SL PRS</a:t>
            </a:r>
          </a:p>
          <a:p>
            <a:pPr marL="359410" lvl="1" indent="-179705" defTabSz="914400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lang="en-US" sz="1000" kern="0" dirty="0"/>
              <a:t>Latency and signaling enhancements to procedures</a:t>
            </a:r>
          </a:p>
          <a:p>
            <a:pPr marL="359410" lvl="1" indent="-179705" defTabSz="914400"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lang="en-US" sz="1000" kern="0" dirty="0"/>
              <a:t>Support for low-power UEs</a:t>
            </a:r>
          </a:p>
          <a:p>
            <a:pPr marL="179070" indent="-179070" defTabSz="914400" fontAlgn="base">
              <a:spcBef>
                <a:spcPct val="0"/>
              </a:spcBef>
              <a:spcAft>
                <a:spcPct val="0"/>
              </a:spcAft>
              <a:buSzTx/>
              <a:buAutoNum type="romanLcPeriod"/>
              <a:defRPr/>
            </a:pPr>
            <a:r>
              <a:rPr lang="en-US" sz="1000" kern="0" dirty="0"/>
              <a:t>Study and specify integrity of sidelink positioning</a:t>
            </a:r>
          </a:p>
          <a:p>
            <a:pPr marL="179070" indent="-179070" defTabSz="914400">
              <a:spcBef>
                <a:spcPct val="0"/>
              </a:spcBef>
              <a:spcAft>
                <a:spcPct val="0"/>
              </a:spcAft>
              <a:buSzTx/>
              <a:buAutoNum type="romanLcPeriod"/>
              <a:defRPr/>
            </a:pPr>
            <a:r>
              <a:rPr lang="en-US" sz="1000" kern="0" dirty="0"/>
              <a:t>Study and specify sidelink positioning in unlicensed spectrum</a:t>
            </a:r>
            <a:endParaRPr lang="en-US" sz="1000" dirty="0"/>
          </a:p>
          <a:p>
            <a:pPr marL="179070" indent="-179070" defTabSz="914400" fontAlgn="base">
              <a:spcBef>
                <a:spcPct val="0"/>
              </a:spcBef>
              <a:spcAft>
                <a:spcPct val="0"/>
              </a:spcAft>
              <a:buSzTx/>
              <a:buFont typeface="+mj-lt"/>
              <a:buAutoNum type="romanLcPeriod"/>
              <a:defRPr/>
            </a:pPr>
            <a:r>
              <a:rPr lang="en-US" sz="1000" kern="0" dirty="0"/>
              <a:t>Study and specify sidelink carrier-phase-based positioning</a:t>
            </a:r>
          </a:p>
          <a:p>
            <a:pPr marL="179070" indent="-179070" defTabSz="914400" fontAlgn="base">
              <a:spcBef>
                <a:spcPct val="0"/>
              </a:spcBef>
              <a:spcAft>
                <a:spcPct val="0"/>
              </a:spcAft>
              <a:buSzTx/>
              <a:buFont typeface="+mj-lt"/>
              <a:buAutoNum type="romanLcPeriod"/>
              <a:defRPr/>
            </a:pPr>
            <a:r>
              <a:rPr lang="en-US" sz="1000" kern="0" dirty="0"/>
              <a:t>Study sidelink positioning operation on FR2 spectrum</a:t>
            </a:r>
          </a:p>
          <a:p>
            <a:pPr marL="179070" indent="-179070" defTabSz="914400" fontAlgn="base">
              <a:spcBef>
                <a:spcPct val="0"/>
              </a:spcBef>
              <a:spcAft>
                <a:spcPct val="0"/>
              </a:spcAft>
              <a:buSzTx/>
              <a:buFont typeface="+mj-lt"/>
              <a:buAutoNum type="romanLcPeriod"/>
              <a:defRPr/>
            </a:pPr>
            <a:r>
              <a:rPr lang="en-US" sz="1000" kern="0" dirty="0"/>
              <a:t>Study CA operation for sidelink positioning </a:t>
            </a:r>
            <a:endParaRPr lang="en-GB" sz="1000" dirty="0"/>
          </a:p>
          <a:p>
            <a:pPr marL="0" indent="0" defTabSz="914400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endParaRPr lang="en-US" sz="1000" kern="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225645-EACE-AD60-6959-1B5BE57A2FAB}"/>
              </a:ext>
            </a:extLst>
          </p:cNvPr>
          <p:cNvSpPr/>
          <p:nvPr/>
        </p:nvSpPr>
        <p:spPr>
          <a:xfrm>
            <a:off x="4624840" y="1149246"/>
            <a:ext cx="4054826" cy="3112957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909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0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c5aaf6-e6ce-465b-b873-5148d2a4c105" xsi:nil="true"/>
    <Information xmlns="3b34c8f0-1ef5-4d1e-bb66-517ce7fe7356" xsi:nil="true"/>
    <HideFromDelve xmlns="71c5aaf6-e6ce-465b-b873-5148d2a4c105">false</HideFromDelve>
    <Associated_x0020_Task xmlns="3b34c8f0-1ef5-4d1e-bb66-517ce7fe7356" xsi:nil="true"/>
    <lcf76f155ced4ddcb4097134ff3c332f xmlns="610ccbe2-d8cc-4d3a-b40d-a16ab8d3b403">
      <Terms xmlns="http://schemas.microsoft.com/office/infopath/2007/PartnerControls"/>
    </lcf76f155ced4ddcb4097134ff3c332f>
    <_dlc_DocId xmlns="71c5aaf6-e6ce-465b-b873-5148d2a4c105">5AIRPNAIUNRU-1916262822-2515</_dlc_DocId>
    <_dlc_DocIdUrl xmlns="71c5aaf6-e6ce-465b-b873-5148d2a4c105">
      <Url>https://nokia.sharepoint.com/sites/c5g/_layouts/15/DocIdRedir.aspx?ID=5AIRPNAIUNRU-1916262822-2515</Url>
      <Description>5AIRPNAIUNRU-1916262822-2515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25CE766812BD43B839BDD5C05D0D27" ma:contentTypeVersion="31" ma:contentTypeDescription="Create a new document." ma:contentTypeScope="" ma:versionID="1018e33d6ce2ff91022483c4927dd219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610ccbe2-d8cc-4d3a-b40d-a16ab8d3b403" targetNamespace="http://schemas.microsoft.com/office/2006/metadata/properties" ma:root="true" ma:fieldsID="0539b7f8b15af43d631498084947cb10" ns2:_="" ns3:_="" ns4:_="">
    <xsd:import namespace="71c5aaf6-e6ce-465b-b873-5148d2a4c105"/>
    <xsd:import namespace="3b34c8f0-1ef5-4d1e-bb66-517ce7fe7356"/>
    <xsd:import namespace="610ccbe2-d8cc-4d3a-b40d-a16ab8d3b4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Associated_x0020_Task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2:TaxCatchAll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4" nillable="true" ma:displayName="Taxonomy Catch All Column" ma:hidden="true" ma:list="{5e7e0358-ff3a-47d0-9dac-4f7f999c176b}" ma:internalName="TaxCatchAll" ma:showField="CatchAllData" ma:web="3b34c8f0-1ef5-4d1e-bb66-517ce7fe73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ssociated_x0020_Task" ma:index="16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</xsd:restriction>
                </xsd:simple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0ccbe2-d8cc-4d3a-b40d-a16ab8d3b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438A6303-8387-479D-96CC-0A45B50123B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29F34A3B-01BA-4606-87DA-3E7B0B064FD5}">
  <ds:schemaRefs>
    <ds:schemaRef ds:uri="http://purl.org/dc/terms/"/>
    <ds:schemaRef ds:uri="http://schemas.openxmlformats.org/package/2006/metadata/core-properties"/>
    <ds:schemaRef ds:uri="610ccbe2-d8cc-4d3a-b40d-a16ab8d3b403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3b34c8f0-1ef5-4d1e-bb66-517ce7fe73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5E462D1-5CF9-4D72-A078-AF08B6564B1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9475AD9-0B53-4B80-B11C-C85052B46105}">
  <ds:schemaRefs>
    <ds:schemaRef ds:uri="3b34c8f0-1ef5-4d1e-bb66-517ce7fe7356"/>
    <ds:schemaRef ds:uri="610ccbe2-d8cc-4d3a-b40d-a16ab8d3b403"/>
    <ds:schemaRef ds:uri="71c5aaf6-e6ce-465b-b873-5148d2a4c10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5D08B932-C052-4FF8-BEF1-5A00252B255C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1172</Words>
  <Application>Microsoft Office PowerPoint</Application>
  <PresentationFormat>On-screen Show (16:9)</PresentationFormat>
  <Paragraphs>122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Segoe UI</vt:lpstr>
      <vt:lpstr>1. Master</vt:lpstr>
      <vt:lpstr>1. White master</vt:lpstr>
      <vt:lpstr>2_Nokia White Master with headline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19</dc:title>
  <dc:creator/>
  <cp:lastModifiedBy>Benny Vejlgaard (Nokia)</cp:lastModifiedBy>
  <cp:revision>1</cp:revision>
  <dcterms:created xsi:type="dcterms:W3CDTF">2023-02-07T12:57:47Z</dcterms:created>
  <dcterms:modified xsi:type="dcterms:W3CDTF">2023-05-31T12:38:22Z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2023-02-27T22:05:02Z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78c89d18-b6a3-445a-8216-8f7e5a5d4a63</vt:lpwstr>
  </property>
  <property fmtid="{D5CDD505-2E9C-101B-9397-08002B2CF9AE}" pid="8" name="MSIP_Label_b1aa2129-79ec-42c0-bfac-e5b7a0374572_ContentBits">
    <vt:lpwstr>0</vt:lpwstr>
  </property>
  <property fmtid="{D5CDD505-2E9C-101B-9397-08002B2CF9AE}" pid="9" name="ContentTypeId">
    <vt:lpwstr>0x0101004225CE766812BD43B839BDD5C05D0D27</vt:lpwstr>
  </property>
  <property fmtid="{D5CDD505-2E9C-101B-9397-08002B2CF9AE}" pid="10" name="_dlc_DocIdItemGuid">
    <vt:lpwstr>cf5296e6-ab79-4f38-a1bd-dc26d5a5c3ad</vt:lpwstr>
  </property>
  <property fmtid="{D5CDD505-2E9C-101B-9397-08002B2CF9AE}" pid="11" name="MediaServiceImageTags">
    <vt:lpwstr/>
  </property>
</Properties>
</file>