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6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4"/>
    <p:sldMasterId id="2147483661" r:id="rId5"/>
    <p:sldMasterId id="2147483741" r:id="rId6"/>
    <p:sldMasterId id="2147483733" r:id="rId7"/>
    <p:sldMasterId id="2147483763" r:id="rId8"/>
    <p:sldMasterId id="2147483793" r:id="rId9"/>
    <p:sldMasterId id="2147483682" r:id="rId10"/>
  </p:sldMasterIdLst>
  <p:notesMasterIdLst>
    <p:notesMasterId r:id="rId17"/>
  </p:notesMasterIdLst>
  <p:sldIdLst>
    <p:sldId id="256" r:id="rId11"/>
    <p:sldId id="262" r:id="rId12"/>
    <p:sldId id="261" r:id="rId13"/>
    <p:sldId id="263" r:id="rId14"/>
    <p:sldId id="257" r:id="rId15"/>
    <p:sldId id="264" r:id="rId16"/>
  </p:sldIdLst>
  <p:sldSz cx="9144000" cy="5143500" type="screen16x9"/>
  <p:notesSz cx="6934200" cy="9220200"/>
  <p:defaultTextStyle>
    <a:defPPr>
      <a:defRPr lang="en-US"/>
    </a:defPPr>
    <a:lvl1pPr marL="0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7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4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1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8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5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728E2F5-B7ED-4FE7-9201-D2A178741EDC}">
          <p14:sldIdLst>
            <p14:sldId id="256"/>
            <p14:sldId id="262"/>
            <p14:sldId id="261"/>
            <p14:sldId id="263"/>
            <p14:sldId id="257"/>
            <p14:sldId id="264"/>
          </p14:sldIdLst>
        </p14:section>
        <p14:section name="Untitled Section" id="{5F68EFA6-15A8-471E-80C2-1E0B8D0D28D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192" y="3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04"/>
        <p:guide pos="218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7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galdi, Scott" userId="cf045f84-d95f-4c30-9d3a-2aef942a71a1" providerId="ADAL" clId="{67612EE1-8DCC-4B81-9F1B-531E574301D0}"/>
    <pc:docChg chg="delSld modSld modSection">
      <pc:chgData name="Migaldi, Scott" userId="cf045f84-d95f-4c30-9d3a-2aef942a71a1" providerId="ADAL" clId="{67612EE1-8DCC-4B81-9F1B-531E574301D0}" dt="2023-05-09T14:32:47.821" v="55" actId="20577"/>
      <pc:docMkLst>
        <pc:docMk/>
      </pc:docMkLst>
      <pc:sldChg chg="modSp mod">
        <pc:chgData name="Migaldi, Scott" userId="cf045f84-d95f-4c30-9d3a-2aef942a71a1" providerId="ADAL" clId="{67612EE1-8DCC-4B81-9F1B-531E574301D0}" dt="2023-05-08T18:52:20.922" v="8" actId="20577"/>
        <pc:sldMkLst>
          <pc:docMk/>
          <pc:sldMk cId="2026881542" sldId="256"/>
        </pc:sldMkLst>
        <pc:spChg chg="mod">
          <ac:chgData name="Migaldi, Scott" userId="cf045f84-d95f-4c30-9d3a-2aef942a71a1" providerId="ADAL" clId="{67612EE1-8DCC-4B81-9F1B-531E574301D0}" dt="2023-05-08T18:52:20.922" v="8" actId="20577"/>
          <ac:spMkLst>
            <pc:docMk/>
            <pc:sldMk cId="2026881542" sldId="256"/>
            <ac:spMk id="3" creationId="{92DF7C2B-41DD-408B-BBD5-72A0FD976461}"/>
          </ac:spMkLst>
        </pc:spChg>
      </pc:sldChg>
      <pc:sldChg chg="modSp mod">
        <pc:chgData name="Migaldi, Scott" userId="cf045f84-d95f-4c30-9d3a-2aef942a71a1" providerId="ADAL" clId="{67612EE1-8DCC-4B81-9F1B-531E574301D0}" dt="2023-05-09T14:32:47.821" v="55" actId="20577"/>
        <pc:sldMkLst>
          <pc:docMk/>
          <pc:sldMk cId="3945235260" sldId="257"/>
        </pc:sldMkLst>
        <pc:spChg chg="mod">
          <ac:chgData name="Migaldi, Scott" userId="cf045f84-d95f-4c30-9d3a-2aef942a71a1" providerId="ADAL" clId="{67612EE1-8DCC-4B81-9F1B-531E574301D0}" dt="2023-05-09T14:32:47.821" v="55" actId="20577"/>
          <ac:spMkLst>
            <pc:docMk/>
            <pc:sldMk cId="3945235260" sldId="257"/>
            <ac:spMk id="2" creationId="{F899A449-237D-B33A-1E92-DFE9BC662911}"/>
          </ac:spMkLst>
        </pc:spChg>
        <pc:spChg chg="mod">
          <ac:chgData name="Migaldi, Scott" userId="cf045f84-d95f-4c30-9d3a-2aef942a71a1" providerId="ADAL" clId="{67612EE1-8DCC-4B81-9F1B-531E574301D0}" dt="2023-05-08T19:38:42.462" v="13" actId="255"/>
          <ac:spMkLst>
            <pc:docMk/>
            <pc:sldMk cId="3945235260" sldId="257"/>
            <ac:spMk id="4" creationId="{C8EE7080-2DFD-75CA-0584-E3559D33C6CA}"/>
          </ac:spMkLst>
        </pc:spChg>
      </pc:sldChg>
      <pc:sldChg chg="del">
        <pc:chgData name="Migaldi, Scott" userId="cf045f84-d95f-4c30-9d3a-2aef942a71a1" providerId="ADAL" clId="{67612EE1-8DCC-4B81-9F1B-531E574301D0}" dt="2023-05-09T14:02:38.902" v="14" actId="47"/>
        <pc:sldMkLst>
          <pc:docMk/>
          <pc:sldMk cId="928103286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475" y="0"/>
            <a:ext cx="300513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F2CE9-7748-4E67-B97D-32C2926443B3}" type="datetimeFigureOut">
              <a:rPr lang="en-US" smtClean="0"/>
              <a:t>5/23/23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1675" y="1152525"/>
            <a:ext cx="5530850" cy="3111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738" y="4437063"/>
            <a:ext cx="5546725" cy="3630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8238"/>
            <a:ext cx="3005138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475" y="8758238"/>
            <a:ext cx="3005138" cy="4619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201A2-6CDC-4FBA-811D-C5F8BDA0A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94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1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9621EB5-5CB2-4B80-B778-97427ABEB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6360" y="0"/>
            <a:ext cx="3321366" cy="5143500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23498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2544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713EB92-5DF2-4E48-AD3E-DD89F01D3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BD0550-98DE-5E42-B3E4-5FCEC05EAF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D077749-AA48-4242-B3D6-424362498BD4}"/>
              </a:ext>
            </a:extLst>
          </p:cNvPr>
          <p:cNvGrpSpPr/>
          <p:nvPr/>
        </p:nvGrpSpPr>
        <p:grpSpPr>
          <a:xfrm>
            <a:off x="7453342" y="0"/>
            <a:ext cx="1668008" cy="605294"/>
            <a:chOff x="2065769" y="3548387"/>
            <a:chExt cx="1668008" cy="6052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842E4C-5450-456E-80DA-39B8DB204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47"/>
            <a:stretch/>
          </p:blipFill>
          <p:spPr>
            <a:xfrm>
              <a:off x="3148885" y="3562170"/>
              <a:ext cx="584892" cy="59151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9833370-3302-426F-9E56-C21301FD41ED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9125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-Mobile Highly Restricte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9697" y="1334814"/>
            <a:ext cx="7830206" cy="13137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987E14-A710-FD4C-B936-19E4C9131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46" y="797818"/>
            <a:ext cx="8085236" cy="299227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14D075-9FBD-D14C-9E3E-9BEC22A1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64663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2DADA7E-48B8-0E49-9450-C29473B491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9614" y="0"/>
            <a:ext cx="3321366" cy="5146036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8398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141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214B904-8FC2-8A45-BC4D-7640328AAD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64F0D03-32F7-594E-A456-4ED4D70E74B2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91049D-B706-BC4E-B03E-C8DDAA1788F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07AB71-FD46-6E49-A95E-46138CB7C9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55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9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C125CA-F8F3-914E-AE51-5E68BB44A7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321366" cy="5146022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354269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33012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38E9640-B6AA-834C-B084-45CB0ADB7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FC78D90-8732-204D-8A2A-D6F87C401BE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ECD471-280B-894E-9161-65B0B48194A6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6795A5E-5A9A-064F-922B-D7200AAAC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868882-4851-4A6A-B044-8AFE3AEC18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EB228A"/>
              </a:clrFrom>
              <a:clrTo>
                <a:srgbClr val="EB22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54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09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C125CA-F8F3-914E-AE51-5E68BB44A7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9"/>
          <a:stretch/>
        </p:blipFill>
        <p:spPr>
          <a:xfrm flipH="1">
            <a:off x="0" y="0"/>
            <a:ext cx="3321366" cy="5146024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354269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33012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38E9640-B6AA-834C-B084-45CB0ADB7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FC78D90-8732-204D-8A2A-D6F87C401BE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ECD471-280B-894E-9161-65B0B48194A6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6795A5E-5A9A-064F-922B-D7200AAAC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770E60-0D2B-442D-BF14-F18431355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0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8398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141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F8FBE1-9004-D644-9EEF-747AA679DA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0"/>
          <a:stretch/>
        </p:blipFill>
        <p:spPr>
          <a:xfrm flipH="1">
            <a:off x="5822634" y="-1921"/>
            <a:ext cx="3321366" cy="515560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88DC098-B43F-E34E-A84F-6E43A05456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69091AE-A5A2-AF4A-9EF9-602360F139D1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2157BBF-18C4-B946-8537-E1A265DD2D57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69D127-F16C-7E48-B5E6-73391641A0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30BC7A-2073-48EA-A2E5-D7E6BD95EF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51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9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C125CA-F8F3-914E-AE51-5E68BB44A7E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5066" y="1"/>
            <a:ext cx="3321366" cy="5146022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141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38E9640-B6AA-834C-B084-45CB0ADB7A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FC78D90-8732-204D-8A2A-D6F87C401BE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ECD471-280B-894E-9161-65B0B48194A6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6795A5E-5A9A-064F-922B-D7200AAAC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56A79DD-29C6-4C43-975B-159642F2DE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25DAB078-B581-4B54-A103-82D7942BF9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98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29787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 - Section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F667C5E-FEC7-894D-90AB-5251BDE1E1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4"/>
          <a:stretch/>
        </p:blipFill>
        <p:spPr>
          <a:xfrm>
            <a:off x="5822633" y="2492"/>
            <a:ext cx="3321367" cy="5161495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7141" y="3090422"/>
            <a:ext cx="5381539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tx1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05A86BD-C90E-0949-AEC0-378B75E9C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37AD735-A862-F34B-B2CE-2630FDF91CB5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7EAE97-41FE-994B-9626-237ACFBDB095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50E0BB1-C706-7A40-814C-0FEB7376ED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AC2DA5-9E1E-4EF2-B6BE-54AEE6076A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C284BD0E-2651-4ECF-B87E-D4D99E7C19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98" y="1487393"/>
            <a:ext cx="5765812" cy="1533726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25834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B0C6CF-8A00-F54C-A841-7C42FFBB1B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49740"/>
            <a:ext cx="9143998" cy="3293760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35383915-5CF0-5347-A6B3-6BEAC70DFA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8154249-0223-B542-8D18-B7A264C52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75F9AA-9032-384C-9957-9149610313B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6C308D-8D01-0345-9965-8AF6F29B0F0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EC209-20F7-8E4A-AE8A-C28CEF0A1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1FD7EF-EC5F-49EC-A984-7F20FD415F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19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14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B0C6CF-8A00-F54C-A841-7C42FFBB1B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49740"/>
            <a:ext cx="9144000" cy="329376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8154249-0223-B542-8D18-B7A264C52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75F9AA-9032-384C-9957-9149610313B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6C308D-8D01-0345-9965-8AF6F29B0F0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EC209-20F7-8E4A-AE8A-C28CEF0A1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CF8072-0CE1-4D57-A4CA-766457E53E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02D9847E-6D3A-4900-A826-1BA83E289E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83700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14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B0C6CF-8A00-F54C-A841-7C42FFBB1B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49740"/>
            <a:ext cx="9144000" cy="329376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8154249-0223-B542-8D18-B7A264C52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75F9AA-9032-384C-9957-9149610313B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6C308D-8D01-0345-9965-8AF6F29B0F0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EC209-20F7-8E4A-AE8A-C28CEF0A1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7F9D10-1424-4401-A3E2-FA246FA5AF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9957E06B-4D4A-40FC-81DA-E0F2611820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32024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01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A473CB8-1B2C-4C66-ACC1-1BAEB58F86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6360" y="0"/>
            <a:ext cx="3321366" cy="5143500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2544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713EB92-5DF2-4E48-AD3E-DD89F01D3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tx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BD0550-98DE-5E42-B3E4-5FCEC05EAF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D077749-AA48-4242-B3D6-424362498BD4}"/>
              </a:ext>
            </a:extLst>
          </p:cNvPr>
          <p:cNvGrpSpPr/>
          <p:nvPr/>
        </p:nvGrpSpPr>
        <p:grpSpPr>
          <a:xfrm>
            <a:off x="7453342" y="0"/>
            <a:ext cx="1668008" cy="605294"/>
            <a:chOff x="2065769" y="3548387"/>
            <a:chExt cx="1668008" cy="6052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842E4C-5450-456E-80DA-39B8DB204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47"/>
            <a:stretch/>
          </p:blipFill>
          <p:spPr>
            <a:xfrm>
              <a:off x="3148885" y="3562170"/>
              <a:ext cx="584892" cy="59151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9833370-3302-426F-9E56-C21301FD41ED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9226C682-1261-4586-A6B8-C4D5F6F8F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8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</p:spTree>
    <p:extLst>
      <p:ext uri="{BB962C8B-B14F-4D97-AF65-F5344CB8AC3E}">
        <p14:creationId xmlns:p14="http://schemas.microsoft.com/office/powerpoint/2010/main" val="3627338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14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993CAF-B77E-4144-B82E-1D4514874A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49740"/>
            <a:ext cx="9144000" cy="329376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8154249-0223-B542-8D18-B7A264C52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75F9AA-9032-384C-9957-9149610313B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6C308D-8D01-0345-9965-8AF6F29B0F0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EC209-20F7-8E4A-AE8A-C28CEF0A1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AA6DB4-7B2C-46F5-A478-BF4FC35DF6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9F76913-1F54-4E4D-B26D-EE8B8FA951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69227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14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B0C6CF-8A00-F54C-A841-7C42FFBB1B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849740"/>
            <a:ext cx="9144002" cy="329376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8154249-0223-B542-8D18-B7A264C52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75F9AA-9032-384C-9957-9149610313B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6C308D-8D01-0345-9965-8AF6F29B0F0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E8EC209-20F7-8E4A-AE8A-C28CEF0A13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3A995B-7B0D-4146-A437-DD36C51FF0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C97937EC-EC9F-4FB7-9365-9B3389A222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69151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689BBC-7EF8-8848-835F-62BC3A7388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0" y="1826731"/>
            <a:ext cx="9144000" cy="3316769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DB8E518-ADC7-0742-8E6E-744E01273B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E809D0E-398C-D343-B581-39055AD292CF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722FAD-E280-3042-9C69-4C7F352548DE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18B1A6-BDCA-2D49-B586-9F2BDEDC58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3E72F4-BC71-456D-9381-056C0B66C9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29590EB-AA0A-44C3-B5D0-41A0F44057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589975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045FF99-6C80-8240-93E9-8428B8A104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49177"/>
            <a:ext cx="9143998" cy="3298271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F81881E-EAAC-4E45-ADAF-BD2AA3163D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374412F-F7A6-C44A-BEC1-D1BC15940486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DF51BA-0DA8-A84D-A480-AA2BAB5F387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D0D11C7-DE15-B048-A278-C1704A4F51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2AAEEC-87E5-406B-ABFA-5AF1EC0E5B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AB41CD9-B44E-459F-B5A4-A74D0DD408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611621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 - Section - Full Width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B697353-91B5-8C46-A97A-13B76B5FAA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49177"/>
            <a:ext cx="9144000" cy="3294323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F7821A6-1391-3940-97F8-ABCBBCBFC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D438AD9-0F79-AE45-89DA-B4186F737E6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4FF866-25CF-DF42-B175-F6CB0422CAF0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6EA1B9B-E745-CC43-A2C5-352A037AB7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1E307D-3FD7-413C-AF4C-E712ECAAEC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5317" y="0"/>
            <a:ext cx="283881" cy="285220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B945DF23-60E0-4DE7-86AA-A7E71CDB81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3689" y="558906"/>
            <a:ext cx="8215533" cy="2063551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6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SECTION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572802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54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T-Mobile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1650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Body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/>
        </p:nvSpPr>
        <p:spPr>
          <a:xfrm>
            <a:off x="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40656"/>
            <a:ext cx="3474720" cy="2101574"/>
          </a:xfrm>
        </p:spPr>
        <p:txBody>
          <a:bodyPr lIns="73152">
            <a:sp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EA91A12-B040-914D-860B-8A74FBCB01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950F4C-C954-AB4A-868D-F5DE3D537B28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95BABF-FBC8-42F4-8A8C-9F4752422C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42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Body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/>
        </p:nvSpPr>
        <p:spPr>
          <a:xfrm>
            <a:off x="53340" y="4901210"/>
            <a:ext cx="784860" cy="21311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b="0" i="0" kern="1200" dirty="0">
                <a:solidFill>
                  <a:schemeClr val="bg1"/>
                </a:solidFill>
                <a:latin typeface="Tele-GroteskHal" pitchFamily="2" charset="0"/>
                <a:ea typeface="+mn-ea"/>
                <a:cs typeface="Tele-GroteskHal" pitchFamily="2" charset="0"/>
              </a:rPr>
              <a:t>Slide / </a:t>
            </a:r>
            <a:fld id="{1AF40C39-5108-E841-85F7-F0B9C0D30E8D}" type="slidenum">
              <a:rPr lang="en-US" sz="900" b="0" i="0" kern="1200" smtClean="0">
                <a:solidFill>
                  <a:schemeClr val="bg1"/>
                </a:solidFill>
                <a:latin typeface="Tele-GroteskHal" pitchFamily="2" charset="0"/>
                <a:ea typeface="+mn-ea"/>
                <a:cs typeface="Tele-GroteskHal" pitchFamily="2" charset="0"/>
              </a:rPr>
              <a:pPr algn="l"/>
              <a:t>‹#›</a:t>
            </a:fld>
            <a:endParaRPr lang="en-US" sz="900" b="0" i="0" kern="1200" dirty="0">
              <a:solidFill>
                <a:schemeClr val="bg1"/>
              </a:solidFill>
              <a:latin typeface="Tele-GroteskHal" pitchFamily="2" charset="0"/>
              <a:ea typeface="+mn-ea"/>
              <a:cs typeface="Tele-GroteskHal" pitchFamily="2" charset="0"/>
            </a:endParaRP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/>
        </p:nvSpPr>
        <p:spPr>
          <a:xfrm>
            <a:off x="566928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9280" y="1520963"/>
            <a:ext cx="3474720" cy="2101574"/>
          </a:xfrm>
        </p:spPr>
        <p:txBody>
          <a:bodyPr lIns="73152">
            <a:sp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BD06CA1-FD25-784C-8AD2-6F51F0A32A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5C7795-84B9-DF4C-8849-B3C3DEAE4FF5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6BBC94C-F8A2-4B56-A0A8-981464F7AC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091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4CEF48-5093-9448-B26D-F8CC10C00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AFD8F-9837-F24D-81AB-4A5FC9B09D7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CDD2AB-8015-4844-9802-25DA5CA22B5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EDC895-FD16-544E-88F4-3617986A7A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1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448B21-F91C-B944-9325-C8C48C2EF9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2634" y="0"/>
            <a:ext cx="3321366" cy="5143500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2544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713EB92-5DF2-4E48-AD3E-DD89F01D3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BD0550-98DE-5E42-B3E4-5FCEC05EAF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D077749-AA48-4242-B3D6-424362498BD4}"/>
              </a:ext>
            </a:extLst>
          </p:cNvPr>
          <p:cNvGrpSpPr/>
          <p:nvPr/>
        </p:nvGrpSpPr>
        <p:grpSpPr>
          <a:xfrm>
            <a:off x="7453342" y="0"/>
            <a:ext cx="1668008" cy="605294"/>
            <a:chOff x="2065769" y="3548387"/>
            <a:chExt cx="1668008" cy="6052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842E4C-5450-456E-80DA-39B8DB204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47"/>
            <a:stretch/>
          </p:blipFill>
          <p:spPr>
            <a:xfrm>
              <a:off x="3148885" y="3562170"/>
              <a:ext cx="584892" cy="59151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9833370-3302-426F-9E56-C21301FD41ED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9E9E9894-5ED7-49C0-BB31-866F1577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8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</p:spTree>
    <p:extLst>
      <p:ext uri="{BB962C8B-B14F-4D97-AF65-F5344CB8AC3E}">
        <p14:creationId xmlns:p14="http://schemas.microsoft.com/office/powerpoint/2010/main" val="27758303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11D1CCF-BC87-6044-87F4-555799C1E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02DDC5-364D-A149-BE1E-5E2FC60C5E6E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F3FF86-AA62-C44E-ADD5-2FBDD1460EA9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B87701-DCBB-8B4E-8460-4EAEA0229B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8912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4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A8B410-E8B2-BA41-8ADE-5499D41ED4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5066" y="0"/>
            <a:ext cx="3318934" cy="51383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3A2953-9CB0-6646-A898-4E921448BC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03725A4-CF62-B441-A410-163FC8919D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3304CED-C4E1-394D-9609-261C4863DB7E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6EBBD-7B98-4942-B8FF-3C7FC24503C4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9834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539429-31C7-784A-86D6-6EFCFFED6C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2634" y="-1"/>
            <a:ext cx="3321366" cy="51460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DBA591-AE5C-1148-89BA-901A66529A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8C25A6B8-4AF2-274B-8B7F-B2FB9C4C95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A78A457-F05D-F349-9FBD-10BAD6D7AA09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E3C20A1-FB20-B543-B7CE-856A6CFBCE8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034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DDF625-C613-CA42-9B08-555E7696EA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2634" y="0"/>
            <a:ext cx="3321366" cy="51460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6CC90A-E23F-1E4B-B91D-D3715D13870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A46DD31-EA1C-1244-9563-EF69498A38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CA28AA0-D4C6-F74A-96E2-89490E4E8466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55E8D2-CB33-6D45-88E0-A3B3C4705E33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933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DAFC75-AD93-0140-9A11-397533D2B6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822634" y="0"/>
            <a:ext cx="3321366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133E79-47FB-2C44-9FBE-990F0ECF45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C005DFC-04CB-1142-85A3-783C36750E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3558840-9175-8143-AF57-9630BF90F1F9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CF2093-8CE4-EC45-BDA9-8326712DFB43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528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ABAA0-1DB8-1142-B22A-91CA28CE73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908" y="0"/>
            <a:ext cx="3325092" cy="51514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8A30EC-1D18-E448-99CE-C14D416725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44CB560-3CA9-F04B-8F53-21F14E7E8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D68BEE8-208A-C145-AB83-CBAD10B3665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A823EE-E3D1-ED4F-A520-E78E21F401B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828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 - Body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5409656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5409656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FC2C88-7EB1-8943-A5C2-5BD860F532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73"/>
          <a:stretch/>
        </p:blipFill>
        <p:spPr>
          <a:xfrm>
            <a:off x="5818907" y="-14067"/>
            <a:ext cx="3325093" cy="51780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9CB304-31FD-AA4F-A57D-CF409629BF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C368EC4-4B3C-3544-8999-F13D16DAF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CFEBB4-AF00-8245-B32A-91EB4C052A2F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77EF0B9-6A5B-964F-AF09-A96A4F5C194D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4277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84CEF48-5093-9448-B26D-F8CC10C00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AFD8F-9837-F24D-81AB-4A5FC9B09D78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CDD2AB-8015-4844-9802-25DA5CA22B5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EDC895-FD16-544E-88F4-3617986A7A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2693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ody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11D1CCF-BC87-6044-87F4-555799C1E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02DDC5-364D-A149-BE1E-5E2FC60C5E6E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F3FF86-AA62-C44E-ADD5-2FBDD1460EA9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B87701-DCBB-8B4E-8460-4EAEA0229B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009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5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5178140-A3DD-5343-B4B6-61CAFAEF92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3321366" cy="5143500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159E51-2088-A04B-AC4E-21CE0EB2D9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3321366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BE946-ABCE-8045-9DC1-B62CC117C3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CC8A3D92-282E-384A-AA10-8C681247B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17FE91B-FB3C-AF49-862B-06CEF154050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A3511C-A4A3-534E-8A80-5A8AA892D487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4107FC6-8E87-4392-B58E-E276C185CE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01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E00E836-4893-48CA-9FC1-E3B61AC294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6360" y="0"/>
            <a:ext cx="3321366" cy="5143500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2544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E713EB92-5DF2-4E48-AD3E-DD89F01D3B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BD0550-98DE-5E42-B3E4-5FCEC05EAF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D077749-AA48-4242-B3D6-424362498BD4}"/>
              </a:ext>
            </a:extLst>
          </p:cNvPr>
          <p:cNvGrpSpPr/>
          <p:nvPr/>
        </p:nvGrpSpPr>
        <p:grpSpPr>
          <a:xfrm>
            <a:off x="7453342" y="0"/>
            <a:ext cx="1668008" cy="605294"/>
            <a:chOff x="2065769" y="3548387"/>
            <a:chExt cx="1668008" cy="60529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7842E4C-5450-456E-80DA-39B8DB204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47"/>
            <a:stretch/>
          </p:blipFill>
          <p:spPr>
            <a:xfrm>
              <a:off x="3148885" y="3562170"/>
              <a:ext cx="584892" cy="591511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9833370-3302-426F-9E56-C21301FD41ED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2">
                      <a:lumMod val="25000"/>
                    </a:schemeClr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2">
                      <a:lumMod val="25000"/>
                    </a:schemeClr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2">
                      <a:lumMod val="25000"/>
                    </a:schemeClr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2">
                      <a:lumMod val="25000"/>
                    </a:schemeClr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8E0ABA06-BBA4-4A6B-9676-BAC24ADB3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498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</p:spTree>
    <p:extLst>
      <p:ext uri="{BB962C8B-B14F-4D97-AF65-F5344CB8AC3E}">
        <p14:creationId xmlns:p14="http://schemas.microsoft.com/office/powerpoint/2010/main" val="14992518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5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6B6FCF2-88C8-D540-BF09-581624EC61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1038" cy="5143498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BE946-ABCE-8045-9DC1-B62CC117C3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CC8A3D92-282E-384A-AA10-8C681247BE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17FE91B-FB3C-AF49-862B-06CEF154050D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A3511C-A4A3-534E-8A80-5A8AA892D487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840E31A-BC36-450D-BD54-B87C1EA60E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7030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6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A7FC22B-292E-4F42-9824-9032457B7F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3321366" cy="5146036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71C0492-A8A6-044E-83D5-B410225572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A83CDF71-04B9-4845-B11C-ECABBA675C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2E09C4D3-E7AA-084E-9D35-EB95C9F92026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D85723D-78C2-D84B-9203-7F55A74D711E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D0B970F-778E-43BB-A037-01742765AF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4695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3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B8691AD-4982-0247-A9B0-D19BDC3CD9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318934" cy="5138304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D5B573F-0A08-0F4D-82F4-8A441F31CF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636335E5-AA53-0B49-B1B5-C3C4BDB3DC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81AB4AED-BAFC-AA4A-A8BC-CB03B5CEE93F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B7E5E2-9C4C-E948-8CFF-00130EC0C889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A6E2474-91EE-46E8-83E4-652851C42D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414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4 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E26B590-6349-4042-A534-9B58090118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17640" cy="5143500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089A492-8E91-1743-A04C-B1E837508D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888681B8-F3CE-9541-8524-83267AD63D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AF66C3A5-EDDF-FD48-9B31-011E6BE70B7A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16FBF73-B71A-6F4C-AA7C-0C2AC0F272C5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A82C9F-AACC-4DB0-9CCB-ECA7D9D695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986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7 - Bod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2C1C248-9631-E945-84BA-A27ED83C25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0"/>
            <a:ext cx="3321366" cy="5143500"/>
          </a:xfrm>
          <a:prstGeom prst="rect">
            <a:avLst/>
          </a:prstGeom>
        </p:spPr>
      </p:pic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825500"/>
            <a:ext cx="5314493" cy="401108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B4FC76-E995-415D-BAD3-A36618C14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4914" y="146304"/>
            <a:ext cx="5314494" cy="552973"/>
          </a:xfrm>
        </p:spPr>
        <p:txBody>
          <a:bodyPr>
            <a:noAutofit/>
          </a:bodyPr>
          <a:lstStyle>
            <a:lvl1pPr>
              <a:defRPr sz="3200" baseline="0">
                <a:solidFill>
                  <a:srgbClr val="E20074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6B57E53-C817-9045-9175-2F187A9989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FD64C4BE-92AA-E04F-91E3-9BDD0C4F3E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55D3CE1-0808-4540-8609-8E987136FA04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943278-D289-5340-B1FD-7164143B8D25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DEBC1C7-C48D-48EA-B23C-BBFACC4803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590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5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667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2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C1F3C8A-D5C5-2B4F-968D-134C8D000E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9144002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928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143998" cy="51435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9678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4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306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4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17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9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54526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3572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36BAD0-F323-2947-8B34-8CA106F7C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321366" cy="5143498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12D0111-C0CD-D549-B80B-1494AA8DB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703D4A-5CD1-8C4A-9F5E-9F0F44D553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1434D91-6420-49C0-A7DA-5DD1A7C7392A}"/>
              </a:ext>
            </a:extLst>
          </p:cNvPr>
          <p:cNvGrpSpPr/>
          <p:nvPr/>
        </p:nvGrpSpPr>
        <p:grpSpPr>
          <a:xfrm>
            <a:off x="7453342" y="0"/>
            <a:ext cx="1620809" cy="605294"/>
            <a:chOff x="2065769" y="3548387"/>
            <a:chExt cx="1620809" cy="60529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B048785-AFC2-4174-91F5-7B9E6BCA3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EB278D"/>
                </a:clrFrom>
                <a:clrTo>
                  <a:srgbClr val="EB278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09" t="5184" r="3394" b="8934"/>
            <a:stretch/>
          </p:blipFill>
          <p:spPr>
            <a:xfrm>
              <a:off x="3224868" y="3592837"/>
              <a:ext cx="461710" cy="50800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6E3C96-2F3D-4E7C-8A7A-8EEB6A2BC925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69055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04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1B6A2F-9990-7C4B-8054-35768F42CD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610" y="0"/>
            <a:ext cx="9153220" cy="51435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857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5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178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3 - Closing - Full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A7EC83-DD28-F442-9B78-1DE6C658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2" cy="514350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809953"/>
            <a:ext cx="9143999" cy="1523595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spAutoFit/>
          </a:bodyPr>
          <a:lstStyle>
            <a:lvl1pPr algn="ctr">
              <a:lnSpc>
                <a:spcPct val="90000"/>
              </a:lnSpc>
              <a:defRPr sz="105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LET’S TALK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924477-9EA7-104E-96D4-68D32487B9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4451" y="4571594"/>
            <a:ext cx="1875096" cy="35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829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 - Closing - AYWU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CE4DC-D02D-554E-B696-C8495BE15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9080" y="461596"/>
            <a:ext cx="2365840" cy="430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077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Q&amp;A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8661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ct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pPr defTabSz="685800"/>
            <a:r>
              <a:rPr lang="en-US">
                <a:solidFill>
                  <a:srgbClr val="FFFFFF"/>
                </a:solidFill>
              </a:rPr>
              <a:t>T-Mobile Confidential</a:t>
            </a:r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0814D7-C5E8-48BE-B918-5E1749C37D78}"/>
              </a:ext>
            </a:extLst>
          </p:cNvPr>
          <p:cNvGrpSpPr/>
          <p:nvPr/>
        </p:nvGrpSpPr>
        <p:grpSpPr>
          <a:xfrm>
            <a:off x="2514955" y="358189"/>
            <a:ext cx="4397078" cy="3778727"/>
            <a:chOff x="3353273" y="477586"/>
            <a:chExt cx="5862771" cy="50383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4942C3-EE91-4B8C-B10C-321138860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9862" y="477586"/>
              <a:ext cx="5126182" cy="322613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DEC531A-E55A-4653-8D1E-A9E6229F5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3273" y="3412770"/>
              <a:ext cx="5485454" cy="2103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6004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09 - Cover - Right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23572" y="2300977"/>
            <a:ext cx="4775280" cy="3608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2400" b="0" i="0" kern="1200" dirty="0">
                <a:solidFill>
                  <a:schemeClr val="bg1"/>
                </a:solidFill>
                <a:latin typeface="+mn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12D0111-C0CD-D549-B80B-1494AA8DB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5403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703D4A-5CD1-8C4A-9F5E-9F0F44D553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779" y="4945542"/>
            <a:ext cx="762511" cy="12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A2FA32-0762-2943-A531-6614A87466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2"/>
            <a:ext cx="3321366" cy="5143498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C8639EE-24A3-416E-9227-E4C25CD36A4C}"/>
              </a:ext>
            </a:extLst>
          </p:cNvPr>
          <p:cNvGrpSpPr/>
          <p:nvPr/>
        </p:nvGrpSpPr>
        <p:grpSpPr>
          <a:xfrm>
            <a:off x="7453342" y="0"/>
            <a:ext cx="1620809" cy="605294"/>
            <a:chOff x="2065769" y="3548387"/>
            <a:chExt cx="1620809" cy="60529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FAFA0DA-461A-453D-BEF2-B55425452C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EB278D"/>
                </a:clrFrom>
                <a:clrTo>
                  <a:srgbClr val="EB278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09" t="5184" r="3394" b="8934"/>
            <a:stretch/>
          </p:blipFill>
          <p:spPr>
            <a:xfrm>
              <a:off x="3224868" y="3592837"/>
              <a:ext cx="461710" cy="5080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6EDA246-6483-40A8-9098-D6F99E7BCC43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CED18A80-3DD9-478C-B58D-0450D6088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54526" y="1400630"/>
            <a:ext cx="5513373" cy="9003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75000"/>
              </a:lnSpc>
              <a:defRPr sz="7200">
                <a:solidFill>
                  <a:schemeClr val="bg1"/>
                </a:solidFill>
                <a:latin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</p:spTree>
    <p:extLst>
      <p:ext uri="{BB962C8B-B14F-4D97-AF65-F5344CB8AC3E}">
        <p14:creationId xmlns:p14="http://schemas.microsoft.com/office/powerpoint/2010/main" val="2677379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0 - Cover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171834" y="1919542"/>
            <a:ext cx="6800333" cy="923330"/>
          </a:xfrm>
          <a:prstGeom prst="rect">
            <a:avLst/>
          </a:prstGeom>
        </p:spPr>
        <p:txBody>
          <a:bodyPr wrap="square">
            <a:normAutofit/>
          </a:bodyPr>
          <a:lstStyle>
            <a:lvl1pPr algn="ctr">
              <a:lnSpc>
                <a:spcPct val="75000"/>
              </a:lnSpc>
              <a:defRPr sz="7200" b="0" i="0">
                <a:solidFill>
                  <a:schemeClr val="bg1"/>
                </a:solidFill>
                <a:latin typeface="Tele-GroteskUlt" pitchFamily="2" charset="0"/>
                <a:cs typeface="Tele-GroteskUlt" pitchFamily="2" charset="0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97258" y="2940674"/>
            <a:ext cx="3749484" cy="54864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 i="0">
                <a:solidFill>
                  <a:schemeClr val="bg1"/>
                </a:solidFill>
                <a:latin typeface="+mn-lt"/>
                <a:cs typeface="Tele-GroteskFe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B0450DF-41FA-3A4B-A2C1-33B827825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ct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E91B21-E2E6-7C43-8F9D-140D628981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805" y="4551446"/>
            <a:ext cx="1050390" cy="17257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E7852076-642E-4D3C-93B1-715A61AA8766}"/>
              </a:ext>
            </a:extLst>
          </p:cNvPr>
          <p:cNvGrpSpPr/>
          <p:nvPr/>
        </p:nvGrpSpPr>
        <p:grpSpPr>
          <a:xfrm>
            <a:off x="7453342" y="0"/>
            <a:ext cx="1620809" cy="605294"/>
            <a:chOff x="2065769" y="3548387"/>
            <a:chExt cx="1620809" cy="60529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C4724FD-95CD-4D28-84E0-ACCAF3923F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EB278D"/>
                </a:clrFrom>
                <a:clrTo>
                  <a:srgbClr val="EB278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409" t="5184" r="3394" b="8934"/>
            <a:stretch/>
          </p:blipFill>
          <p:spPr>
            <a:xfrm>
              <a:off x="3224868" y="3592837"/>
              <a:ext cx="461710" cy="508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3F14C36-B3DE-4168-8F26-9FEADBEFE553}"/>
                </a:ext>
              </a:extLst>
            </p:cNvPr>
            <p:cNvSpPr txBox="1"/>
            <p:nvPr/>
          </p:nvSpPr>
          <p:spPr>
            <a:xfrm>
              <a:off x="2065769" y="3548387"/>
              <a:ext cx="115909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Technology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Development </a:t>
              </a:r>
            </a:p>
            <a:p>
              <a:pPr algn="r">
                <a:lnSpc>
                  <a:spcPts val="1000"/>
                </a:lnSpc>
              </a:pP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and </a:t>
              </a:r>
              <a:b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</a:br>
              <a:r>
                <a:rPr lang="en-US" sz="1050" dirty="0">
                  <a:solidFill>
                    <a:schemeClr val="bg1"/>
                  </a:solidFill>
                  <a:latin typeface="Tele-GroteskUlt" pitchFamily="2" charset="0"/>
                  <a:cs typeface="Arial" pitchFamily="34" charset="0"/>
                </a:rPr>
                <a:t>Strategy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221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ody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8685" y="4938661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z="900" smtClean="0">
                <a:solidFill>
                  <a:schemeClr val="bg1"/>
                </a:solidFill>
              </a:rPr>
              <a:pPr/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A3D2B7D-EF97-994E-8D9B-ACCBF56FC173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5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/>
              <a:t>T-Mobile Confidential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4419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Notice of Confidentialit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9697" y="1334814"/>
            <a:ext cx="7830206" cy="13137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0BA668-3D3D-784F-9D7A-8B1E89D65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46" y="779526"/>
            <a:ext cx="7711708" cy="302299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808C9C4-28DB-E244-A5B7-41682409C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933684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41.xml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40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0291" y="100209"/>
            <a:ext cx="1033396" cy="217824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/>
              <a:t>Cover</a:t>
            </a:r>
            <a:r>
              <a:rPr lang="en-US" baseline="0" dirty="0"/>
              <a:t>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60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23" r:id="rId3"/>
    <p:sldLayoutId id="2147483845" r:id="rId4"/>
    <p:sldLayoutId id="2147483859" r:id="rId5"/>
    <p:sldLayoutId id="2147483860" r:id="rId6"/>
    <p:sldLayoutId id="2147483822" r:id="rId7"/>
    <p:sldLayoutId id="2147483881" r:id="rId8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rgbClr val="E20074"/>
                </a:solidFill>
              </a:rPr>
              <a:t>Confidential Statements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C229D9D-7059-F94E-9D10-5EA88E49696D}"/>
              </a:ext>
            </a:extLst>
          </p:cNvPr>
          <p:cNvSpPr txBox="1">
            <a:spLocks/>
          </p:cNvSpPr>
          <p:nvPr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7D8F82A-1588-844F-812C-0654F71EB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CC35E22-B7BA-F148-9808-D0A3E9063014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C9918E-55E0-3743-8AF5-4E0AD45A08FA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17EE341-AB0A-5B47-BAC1-5090DF4EB2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0" indent="0" algn="l" defTabSz="343403" rtl="0" eaLnBrk="1" latinLnBrk="0" hangingPunct="1">
        <a:spcBef>
          <a:spcPct val="20000"/>
        </a:spcBef>
        <a:buFont typeface="Arial"/>
        <a:buNone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61950" y="13536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/>
              <a:t>Section Title Slides  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1950" y="1985460"/>
            <a:ext cx="6908800" cy="15133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Tele-GroteskFet" pitchFamily="2" charset="0"/>
                <a:ea typeface="+mn-ea"/>
                <a:cs typeface="Tele-GroteskFet" pitchFamily="2" charset="0"/>
              </a:defRPr>
            </a:lvl1pPr>
            <a:lvl2pPr marL="34340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2pPr>
            <a:lvl3pPr marL="686806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3pPr>
            <a:lvl4pPr marL="1030209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4pPr>
            <a:lvl5pPr marL="1373612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5pPr>
            <a:lvl6pPr marL="1717015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60418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3820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722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</a:t>
            </a:r>
            <a:r>
              <a:rPr lang="en-US" baseline="0" dirty="0"/>
              <a:t> provided layouts should be used for sub-sections or individual chapters within a presentation.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46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743" r:id="rId4"/>
    <p:sldLayoutId id="2147483751" r:id="rId5"/>
    <p:sldLayoutId id="2147483753" r:id="rId6"/>
    <p:sldLayoutId id="2147483864" r:id="rId7"/>
    <p:sldLayoutId id="2147483867" r:id="rId8"/>
    <p:sldLayoutId id="2147483866" r:id="rId9"/>
    <p:sldLayoutId id="2147483868" r:id="rId10"/>
    <p:sldLayoutId id="2147483865" r:id="rId11"/>
    <p:sldLayoutId id="2147483755" r:id="rId12"/>
    <p:sldLayoutId id="2147483759" r:id="rId13"/>
    <p:sldLayoutId id="2147483761" r:id="rId14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– No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Forth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361AF82-B2CD-DC4C-882F-DF7021C9A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54763E8-FA2B-9141-8ABC-5B7B38C2C35E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DD8CA7-F954-DD4D-BA3E-DD4620044556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31B0A2-DB3F-F04A-875C-868ECB39B3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416B7F-D556-4722-BECD-46F5DA821E0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1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9" r:id="rId3"/>
    <p:sldLayoutId id="2147483740" r:id="rId4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rgbClr val="E20074"/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85000"/>
              <a:lumOff val="1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Slide Images – Right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25292A-1E77-064E-8C7E-C6B3EB28F6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00C36C0-C151-B84F-89D6-B19CD7E69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85C0C0-F226-FE41-8EA1-E5BCBD71401B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2CA0F5-AC4D-0A45-808D-3E34B6FB59D3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434615-6721-4559-81F2-D911A5FD22C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1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870" r:id="rId3"/>
    <p:sldLayoutId id="2147483869" r:id="rId4"/>
    <p:sldLayoutId id="2147483871" r:id="rId5"/>
    <p:sldLayoutId id="2147483766" r:id="rId6"/>
    <p:sldLayoutId id="2147483767" r:id="rId7"/>
    <p:sldLayoutId id="2147483777" r:id="rId8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rgbClr val="E20074"/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85000"/>
              <a:lumOff val="1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Slide Images - Left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25292A-1E77-064E-8C7E-C6B3EB28F67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23" y="4846083"/>
            <a:ext cx="874929" cy="315947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00C36C0-C151-B84F-89D6-B19CD7E69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-GroteskHal" pitchFamily="2" charset="0"/>
                <a:cs typeface="Tele-GroteskHal" pitchFamily="2" charset="0"/>
              </a:defRPr>
            </a:lvl1pPr>
          </a:lstStyle>
          <a:p>
            <a:r>
              <a:rPr lang="en-US" dirty="0"/>
              <a:t>T-Mobile Confidential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85C0C0-F226-FE41-8EA1-E5BCBD71401B}"/>
              </a:ext>
            </a:extLst>
          </p:cNvPr>
          <p:cNvSpPr txBox="1">
            <a:spLocks/>
          </p:cNvSpPr>
          <p:nvPr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A2CA0F5-AC4D-0A45-808D-3E34B6FB59D3}"/>
              </a:ext>
            </a:extLst>
          </p:cNvPr>
          <p:cNvSpPr/>
          <p:nvPr/>
        </p:nvSpPr>
        <p:spPr>
          <a:xfrm>
            <a:off x="8546704" y="5004057"/>
            <a:ext cx="63896" cy="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201115-8B5D-43FB-A7BC-E9991E4E6C1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59" y="4840767"/>
            <a:ext cx="283881" cy="28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0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873" r:id="rId3"/>
    <p:sldLayoutId id="2147483874" r:id="rId4"/>
    <p:sldLayoutId id="2147483872" r:id="rId5"/>
    <p:sldLayoutId id="2147483810" r:id="rId6"/>
    <p:sldLayoutId id="2147483811" r:id="rId7"/>
    <p:sldLayoutId id="2147483814" r:id="rId8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rgbClr val="E20074"/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85000"/>
              <a:lumOff val="1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/>
              <a:t>Closing</a:t>
            </a:r>
            <a:r>
              <a:rPr lang="en-US" baseline="0" dirty="0"/>
              <a:t>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5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5" r:id="rId2"/>
    <p:sldLayoutId id="2147483731" r:id="rId3"/>
    <p:sldLayoutId id="2147483878" r:id="rId4"/>
    <p:sldLayoutId id="2147483879" r:id="rId5"/>
    <p:sldLayoutId id="2147483880" r:id="rId6"/>
    <p:sldLayoutId id="2147483877" r:id="rId7"/>
    <p:sldLayoutId id="2147483838" r:id="rId8"/>
    <p:sldLayoutId id="2147483685" r:id="rId9"/>
    <p:sldLayoutId id="2147483842" r:id="rId10"/>
  </p:sldLayoutIdLst>
  <p:hf sldNum="0" hdr="0" dt="0"/>
  <p:txStyles>
    <p:titleStyle>
      <a:lvl1pPr algn="ctr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0C5E1-D440-4E62-9ABE-70CF7005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Release 19 Viewpoints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F7C2B-41DD-408B-BBD5-72A0FD9764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2929" y="3413785"/>
            <a:ext cx="4775280" cy="360846"/>
          </a:xfrm>
        </p:spPr>
        <p:txBody>
          <a:bodyPr/>
          <a:lstStyle/>
          <a:p>
            <a:r>
              <a:rPr lang="en-US" dirty="0"/>
              <a:t>T-Mobile USA</a:t>
            </a:r>
          </a:p>
          <a:p>
            <a:r>
              <a:rPr lang="en-US" dirty="0"/>
              <a:t>RWS-230009</a:t>
            </a:r>
          </a:p>
        </p:txBody>
      </p:sp>
    </p:spTree>
    <p:extLst>
      <p:ext uri="{BB962C8B-B14F-4D97-AF65-F5344CB8AC3E}">
        <p14:creationId xmlns:p14="http://schemas.microsoft.com/office/powerpoint/2010/main" val="2026881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82FEF-3C43-7EFE-A0E3-293A2D75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15229"/>
            <a:ext cx="9143999" cy="2313042"/>
          </a:xfrm>
        </p:spPr>
        <p:txBody>
          <a:bodyPr/>
          <a:lstStyle/>
          <a:p>
            <a:r>
              <a:rPr lang="en-GB" sz="5400" dirty="0">
                <a:solidFill>
                  <a:schemeClr val="accent1"/>
                </a:solidFill>
              </a:rPr>
              <a:t>Release 19 Must Deliver Real Features and not just be a Place for Undeployable Pet Projects!  </a:t>
            </a:r>
            <a:endParaRPr lang="en-US" sz="5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7FA67D0-AB44-FDED-4241-4EC35B0029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664915" y="1759352"/>
            <a:ext cx="5314493" cy="3077231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3GPP has been developing 5G for several years and 5G-Advanced is the most mature, capable and complex version of specifications, features, and capabilities for the telecom ecosystem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E14EA8-0480-F1EF-5004-EA02A747B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19 Fully  5G-Advanced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39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CD523-0C16-9610-C8DA-CFCA9AC32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08882"/>
            <a:ext cx="9143999" cy="3725736"/>
          </a:xfrm>
        </p:spPr>
        <p:txBody>
          <a:bodyPr/>
          <a:lstStyle/>
          <a:p>
            <a:r>
              <a:rPr lang="en-GB" sz="6600" dirty="0">
                <a:solidFill>
                  <a:schemeClr val="accent1"/>
                </a:solidFill>
              </a:rPr>
              <a:t>80% of T-Mobile US’s traffic is on the 5G Standalone network; </a:t>
            </a:r>
            <a:br>
              <a:rPr lang="en-GB" sz="6600" dirty="0">
                <a:solidFill>
                  <a:schemeClr val="accent1"/>
                </a:solidFill>
              </a:rPr>
            </a:br>
            <a:r>
              <a:rPr lang="en-GB" sz="6600" dirty="0">
                <a:solidFill>
                  <a:schemeClr val="accent1"/>
                </a:solidFill>
              </a:rPr>
              <a:t>These are our priorities!</a:t>
            </a:r>
            <a:endParaRPr lang="en-US" sz="6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95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99A449-237D-B33A-1E92-DFE9BC66291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4389122" cy="388620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Data Rate, Coverage, Spectral Efficiency</a:t>
            </a:r>
          </a:p>
          <a:p>
            <a:pPr lvl="1"/>
            <a:r>
              <a:rPr lang="en-GB" dirty="0"/>
              <a:t>MIMO</a:t>
            </a:r>
          </a:p>
          <a:p>
            <a:pPr lvl="1"/>
            <a:r>
              <a:rPr lang="en-GB" dirty="0"/>
              <a:t>Peer-to-Peer coverage (UE relay over multiple hops)</a:t>
            </a:r>
          </a:p>
          <a:p>
            <a:pPr lvl="1"/>
            <a:r>
              <a:rPr lang="en-GB" dirty="0"/>
              <a:t>Better CSI feedback (John needs to address)</a:t>
            </a:r>
          </a:p>
          <a:p>
            <a:pPr lvl="1"/>
            <a:r>
              <a:rPr lang="en-GB" dirty="0"/>
              <a:t>Group Beam Forming</a:t>
            </a:r>
          </a:p>
          <a:p>
            <a:pPr lvl="1"/>
            <a:r>
              <a:rPr lang="en-GB" dirty="0"/>
              <a:t>Study how to make equivalent </a:t>
            </a:r>
            <a:r>
              <a:rPr lang="en-GB" dirty="0" err="1"/>
              <a:t>VoNR</a:t>
            </a:r>
            <a:r>
              <a:rPr lang="en-GB" dirty="0"/>
              <a:t> and VoLTE coverage </a:t>
            </a:r>
          </a:p>
          <a:p>
            <a:r>
              <a:rPr lang="en-GB" dirty="0"/>
              <a:t>Automation</a:t>
            </a:r>
          </a:p>
          <a:p>
            <a:pPr lvl="1"/>
            <a:r>
              <a:rPr lang="en-GB" dirty="0"/>
              <a:t>AI/ML at the lower layers (lifecycle management of these devices). Better ability to optimize the RAN</a:t>
            </a:r>
          </a:p>
          <a:p>
            <a:r>
              <a:rPr lang="en-GB" dirty="0"/>
              <a:t>New Verticals</a:t>
            </a:r>
          </a:p>
          <a:p>
            <a:pPr lvl="1"/>
            <a:r>
              <a:rPr lang="en-GB" dirty="0"/>
              <a:t>Ambient </a:t>
            </a:r>
            <a:r>
              <a:rPr lang="en-GB"/>
              <a:t>IoT </a:t>
            </a:r>
          </a:p>
          <a:p>
            <a:pPr lvl="1"/>
            <a:r>
              <a:rPr lang="en-GB"/>
              <a:t>RVAS</a:t>
            </a:r>
            <a:endParaRPr lang="en-GB" dirty="0"/>
          </a:p>
          <a:p>
            <a:pPr lvl="1"/>
            <a:r>
              <a:rPr lang="en-GB" dirty="0"/>
              <a:t>Network Sharing</a:t>
            </a:r>
          </a:p>
          <a:p>
            <a:pPr lvl="1"/>
            <a:r>
              <a:rPr lang="en-GB" dirty="0"/>
              <a:t>Network robots for industrial application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EDCE00-C79A-600E-3FF1-26DA0F032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Silos and Priorities for Rel19</a:t>
            </a:r>
            <a:endParaRPr lang="en-US" dirty="0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8EE7080-2DFD-75CA-0584-E3559D33C6CA}"/>
              </a:ext>
            </a:extLst>
          </p:cNvPr>
          <p:cNvSpPr txBox="1">
            <a:spLocks/>
          </p:cNvSpPr>
          <p:nvPr/>
        </p:nvSpPr>
        <p:spPr>
          <a:xfrm>
            <a:off x="4571999" y="877534"/>
            <a:ext cx="4027715" cy="3886200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>
            <a:lvl1pPr marL="257552" indent="-257552" algn="l" defTabSz="343403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58030" indent="-214627" algn="l" defTabSz="343403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8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858507" indent="-171701" algn="l" defTabSz="343403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201910" indent="-171701" algn="l" defTabSz="343403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545313" indent="-171701" algn="l" defTabSz="343403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200" b="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Arial" pitchFamily="34" charset="0"/>
              </a:defRPr>
            </a:lvl5pPr>
            <a:lvl6pPr marL="1888716" indent="-171701" algn="l" defTabSz="343403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32119" indent="-171701" algn="l" defTabSz="343403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5522" indent="-171701" algn="l" defTabSz="343403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8925" indent="-171701" algn="l" defTabSz="343403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Network Efficiency</a:t>
            </a:r>
          </a:p>
          <a:p>
            <a:pPr lvl="1"/>
            <a:r>
              <a:rPr lang="en-US" sz="1400" dirty="0"/>
              <a:t>IMS Cloudification/SBA</a:t>
            </a:r>
          </a:p>
          <a:p>
            <a:pPr lvl="1"/>
            <a:r>
              <a:rPr lang="en-US" sz="1400" dirty="0"/>
              <a:t>Networks with no CS Underlay/Fallback</a:t>
            </a:r>
          </a:p>
          <a:p>
            <a:pPr lvl="1"/>
            <a:r>
              <a:rPr lang="en-US" sz="1400" dirty="0"/>
              <a:t>UPF Media Classification &amp; Marking</a:t>
            </a:r>
            <a:endParaRPr lang="en-GB" dirty="0"/>
          </a:p>
          <a:p>
            <a:r>
              <a:rPr lang="en-GB" dirty="0"/>
              <a:t>Early 6G Studies</a:t>
            </a:r>
          </a:p>
          <a:p>
            <a:r>
              <a:rPr lang="en-GB" dirty="0"/>
              <a:t>Green G</a:t>
            </a:r>
          </a:p>
          <a:p>
            <a:r>
              <a:rPr lang="en-GB" dirty="0"/>
              <a:t>Regulatory</a:t>
            </a:r>
          </a:p>
          <a:p>
            <a:pPr lvl="1"/>
            <a:r>
              <a:rPr lang="en-GB" sz="1400" dirty="0">
                <a:effectLst/>
                <a:ea typeface="Batang" panose="020B0503020000020004" pitchFamily="18" charset="-127"/>
              </a:rPr>
              <a:t>Enhancing Emergency Services when there is No Circuit Switched Network </a:t>
            </a:r>
            <a:r>
              <a:rPr lang="en-GB" sz="1400" dirty="0">
                <a:ea typeface="Batang" panose="020B0503020000020004" pitchFamily="18" charset="-127"/>
              </a:rPr>
              <a:t>C</a:t>
            </a:r>
            <a:r>
              <a:rPr lang="en-GB" sz="1400" dirty="0">
                <a:effectLst/>
                <a:ea typeface="Batang" panose="020B0503020000020004" pitchFamily="18" charset="-127"/>
              </a:rPr>
              <a:t>overage</a:t>
            </a:r>
            <a:endParaRPr lang="en-GB" sz="1400" dirty="0"/>
          </a:p>
          <a:p>
            <a:pPr lvl="1"/>
            <a:r>
              <a:rPr lang="en-GB" sz="1400" dirty="0"/>
              <a:t>MPS for multiple access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235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B76C9-9E46-7F42-879B-57273E105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98495"/>
      </p:ext>
    </p:extLst>
  </p:cSld>
  <p:clrMapOvr>
    <a:masterClrMapping/>
  </p:clrMapOvr>
</p:sld>
</file>

<file path=ppt/theme/theme1.xml><?xml version="1.0" encoding="utf-8"?>
<a:theme xmlns:a="http://schemas.openxmlformats.org/drawingml/2006/main" name="AYWU TDS 2019">
  <a:themeElements>
    <a:clrScheme name="T-Mobile">
      <a:dk1>
        <a:srgbClr val="40404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202020"/>
      </a:accent4>
      <a:accent5>
        <a:srgbClr val="7F7F7F"/>
      </a:accent5>
      <a:accent6>
        <a:srgbClr val="E20074"/>
      </a:accent6>
      <a:hlink>
        <a:srgbClr val="E20074"/>
      </a:hlink>
      <a:folHlink>
        <a:srgbClr val="97024F"/>
      </a:folHlink>
    </a:clrScheme>
    <a:fontScheme name="Un-leash">
      <a:majorFont>
        <a:latin typeface="Tele-GroteskUlt"/>
        <a:ea typeface=""/>
        <a:cs typeface=""/>
      </a:majorFont>
      <a:minorFont>
        <a:latin typeface="Tele-GroteskH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YWU TDS 2019" id="{9432DD2A-2E96-4EE9-9CA3-04691793E1E9}" vid="{22E7E32A-4CB3-4A92-B7E4-C2E44E9922F5}"/>
    </a:ext>
  </a:extLst>
</a:theme>
</file>

<file path=ppt/theme/theme2.xml><?xml version="1.0" encoding="utf-8"?>
<a:theme xmlns:a="http://schemas.openxmlformats.org/drawingml/2006/main" name="02 - Confidentiality Statements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03 - Section Titles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04 - Body Slides - No Image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05 - Body Slides - Image Right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06 - Body Slides - Image Left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07 - Closing Slides">
  <a:themeElements>
    <a:clrScheme name="T-Mobile 2014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E8E8E8"/>
      </a:accent4>
      <a:accent5>
        <a:srgbClr val="000000"/>
      </a:accent5>
      <a:accent6>
        <a:srgbClr val="9B9B9B"/>
      </a:accent6>
      <a:hlink>
        <a:srgbClr val="000000"/>
      </a:hlink>
      <a:folHlink>
        <a:srgbClr val="000000"/>
      </a:folHlink>
    </a:clrScheme>
    <a:fontScheme name="T-Mobile Tele">
      <a:majorFont>
        <a:latin typeface="Tele-GroteskFet"/>
        <a:ea typeface=""/>
        <a:cs typeface=""/>
      </a:majorFont>
      <a:minorFont>
        <a:latin typeface="Tele-GroteskNo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4795F371B0CC42A888189C93E6DDA4" ma:contentTypeVersion="12" ma:contentTypeDescription="Create a new document." ma:contentTypeScope="" ma:versionID="f9e42ffedb0e48566eab5c173698edd5">
  <xsd:schema xmlns:xsd="http://www.w3.org/2001/XMLSchema" xmlns:xs="http://www.w3.org/2001/XMLSchema" xmlns:p="http://schemas.microsoft.com/office/2006/metadata/properties" xmlns:ns3="f6281206-ad50-4050-8842-9347ec81feab" xmlns:ns4="0cb82a95-d624-4db8-930e-996d0ea76840" targetNamespace="http://schemas.microsoft.com/office/2006/metadata/properties" ma:root="true" ma:fieldsID="2718c255b4a2c7b255c9214d4df1c806" ns3:_="" ns4:_="">
    <xsd:import namespace="f6281206-ad50-4050-8842-9347ec81feab"/>
    <xsd:import namespace="0cb82a95-d624-4db8-930e-996d0ea7684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281206-ad50-4050-8842-9347ec81fea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b82a95-d624-4db8-930e-996d0ea768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62056C-0C5E-46AD-B327-6681887276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C533148-5251-45B8-BD7A-89196E44C0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281206-ad50-4050-8842-9347ec81feab"/>
    <ds:schemaRef ds:uri="0cb82a95-d624-4db8-930e-996d0ea768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9B5991-E992-477B-BC6D-90E5E27EC80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AYWU TDS 2019</Template>
  <TotalTime>1072</TotalTime>
  <Words>191</Words>
  <Application>Microsoft Macintosh PowerPoint</Application>
  <PresentationFormat>On-screen Show (16:9)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Arial</vt:lpstr>
      <vt:lpstr>Calibri</vt:lpstr>
      <vt:lpstr>Tele-GroteskFet</vt:lpstr>
      <vt:lpstr>Tele-GroteskHal</vt:lpstr>
      <vt:lpstr>Tele-GroteskNor</vt:lpstr>
      <vt:lpstr>Tele-GroteskUlt</vt:lpstr>
      <vt:lpstr>Wingdings</vt:lpstr>
      <vt:lpstr>AYWU TDS 2019</vt:lpstr>
      <vt:lpstr>02 - Confidentiality Statements</vt:lpstr>
      <vt:lpstr>03 - Section Titles</vt:lpstr>
      <vt:lpstr>04 - Body Slides - No Image</vt:lpstr>
      <vt:lpstr>05 - Body Slides - Image Right</vt:lpstr>
      <vt:lpstr>06 - Body Slides - Image Left</vt:lpstr>
      <vt:lpstr>07 - Closing Slides</vt:lpstr>
      <vt:lpstr>Release 19 Viewpoints</vt:lpstr>
      <vt:lpstr>Release 19 Must Deliver Real Features and not just be a Place for Undeployable Pet Projects!  </vt:lpstr>
      <vt:lpstr>Release 19 Fully  5G-Advanced</vt:lpstr>
      <vt:lpstr>80% of T-Mobile US’s traffic is on the 5G Standalone network;  These are our priorities!</vt:lpstr>
      <vt:lpstr>Silos and Priorities for Rel19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Migaldi, Scott</dc:creator>
  <cp:lastModifiedBy>Migaldi, Scott</cp:lastModifiedBy>
  <cp:revision>11</cp:revision>
  <dcterms:created xsi:type="dcterms:W3CDTF">2019-10-31T12:52:59Z</dcterms:created>
  <dcterms:modified xsi:type="dcterms:W3CDTF">2023-05-23T10:10:45Z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0x010100054795F371B0CC42A888189C93E6DDA4</vt:lpwstr>
  </property>
</Properties>
</file>