
<file path=[Content_Types].xml><?xml version="1.0" encoding="utf-8"?>
<Types xmlns="http://schemas.openxmlformats.org/package/2006/content-types">
  <Default Extension="xml" ContentType="application/xml"/>
  <Default Extension="tiff" ContentType="image/tif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9"/>
  </p:notesMasterIdLst>
  <p:handoutMasterIdLst>
    <p:handoutMasterId r:id="rId10"/>
  </p:handoutMasterIdLst>
  <p:sldIdLst>
    <p:sldId id="2357" r:id="rId2"/>
    <p:sldId id="2361" r:id="rId3"/>
    <p:sldId id="2359" r:id="rId4"/>
    <p:sldId id="2362" r:id="rId5"/>
    <p:sldId id="2363" r:id="rId6"/>
    <p:sldId id="2364" r:id="rId7"/>
    <p:sldId id="2360" r:id="rId8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Berisot" initials="TB [23]" lastIdx="1" clrIdx="0"/>
  <p:cmAuthor id="2" name="Jerome Bell" initials="JB" lastIdx="9" clrIdx="1"/>
  <p:cmAuthor id="3" name="Thierry Berisot" initials="TB [8]" lastIdx="1" clrIdx="2"/>
  <p:cmAuthor id="4" name="Thierry Berisot" initials="TB [9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98A2AE"/>
    <a:srgbClr val="27F9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91" autoAdjust="0"/>
    <p:restoredTop sz="86323" autoAdjust="0"/>
  </p:normalViewPr>
  <p:slideViewPr>
    <p:cSldViewPr>
      <p:cViewPr>
        <p:scale>
          <a:sx n="135" d="100"/>
          <a:sy n="135" d="100"/>
        </p:scale>
        <p:origin x="448" y="-56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2808" y="29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commentAuthors" Target="commentAuthors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07/06/2021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07/06/2021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966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09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70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359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577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472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1872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700" smtClean="0">
                <a:solidFill>
                  <a:srgbClr val="002060"/>
                </a:solidFill>
              </a:rPr>
              <a:pPr>
                <a:defRPr/>
              </a:pPr>
              <a:t>‹#›</a:t>
            </a:fld>
            <a:endParaRPr lang="fr-BE" sz="7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13" r:id="rId5"/>
    <p:sldLayoutId id="2147483714" r:id="rId6"/>
    <p:sldLayoutId id="2147483715" r:id="rId7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7318720-C85F-4369-8596-1A067EF7A20D}"/>
              </a:ext>
            </a:extLst>
          </p:cNvPr>
          <p:cNvSpPr txBox="1"/>
          <p:nvPr/>
        </p:nvSpPr>
        <p:spPr>
          <a:xfrm>
            <a:off x="6876256" y="348016"/>
            <a:ext cx="2124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RWS-210511</a:t>
            </a:r>
          </a:p>
          <a:p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Agenda </a:t>
            </a:r>
            <a:r>
              <a:rPr lang="en-US" sz="1200" b="1" dirty="0">
                <a:solidFill>
                  <a:srgbClr val="002060"/>
                </a:solidFill>
                <a:latin typeface="+mn-lt"/>
              </a:rPr>
              <a:t>Item: </a:t>
            </a:r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4.2</a:t>
            </a:r>
            <a:endParaRPr lang="en-US" sz="1200" b="1" dirty="0">
              <a:solidFill>
                <a:srgbClr val="002060"/>
              </a:solidFill>
              <a:latin typeface="+mn-lt"/>
            </a:endParaRP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Type: Discussion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Document for: </a:t>
            </a:r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Discussion</a:t>
            </a:r>
            <a:endParaRPr lang="en-US" sz="1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AE1B338-72BE-45B2-B1DB-71E45ED0FD32}"/>
              </a:ext>
            </a:extLst>
          </p:cNvPr>
          <p:cNvSpPr txBox="1"/>
          <p:nvPr/>
        </p:nvSpPr>
        <p:spPr>
          <a:xfrm>
            <a:off x="403412" y="301270"/>
            <a:ext cx="2716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3GPP TSG </a:t>
            </a:r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RAN-Rel-18 workshop</a:t>
            </a:r>
            <a:endParaRPr lang="en-US" sz="1200" b="1" dirty="0">
              <a:solidFill>
                <a:srgbClr val="002060"/>
              </a:solidFill>
              <a:latin typeface="+mn-lt"/>
            </a:endParaRPr>
          </a:p>
          <a:p>
            <a:r>
              <a:rPr lang="en-US" sz="1200" dirty="0">
                <a:solidFill>
                  <a:srgbClr val="002060"/>
                </a:solidFill>
                <a:latin typeface="+mn-lt"/>
              </a:rPr>
              <a:t> June </a:t>
            </a:r>
            <a:r>
              <a:rPr lang="en-US" sz="1200" dirty="0" smtClean="0">
                <a:solidFill>
                  <a:srgbClr val="002060"/>
                </a:solidFill>
                <a:latin typeface="+mn-lt"/>
              </a:rPr>
              <a:t>28 – July 2, </a:t>
            </a:r>
            <a:r>
              <a:rPr lang="en-US" sz="1200" dirty="0">
                <a:solidFill>
                  <a:srgbClr val="002060"/>
                </a:solidFill>
                <a:latin typeface="+mn-lt"/>
              </a:rPr>
              <a:t>2021</a:t>
            </a:r>
          </a:p>
          <a:p>
            <a:endParaRPr lang="en-US" sz="1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="" xmlns:a16="http://schemas.microsoft.com/office/drawing/2014/main" id="{A50E2D7E-7F50-4248-A2EF-3A2F219E8EB2}"/>
              </a:ext>
            </a:extLst>
          </p:cNvPr>
          <p:cNvSpPr txBox="1">
            <a:spLocks/>
          </p:cNvSpPr>
          <p:nvPr/>
        </p:nvSpPr>
        <p:spPr>
          <a:xfrm>
            <a:off x="1547664" y="2067694"/>
            <a:ext cx="6120680" cy="100811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200" dirty="0">
                <a:solidFill>
                  <a:srgbClr val="002060"/>
                </a:solidFill>
                <a:latin typeface="+mn-lt"/>
              </a:rPr>
              <a:t>Smart Grid and Critical Infrastructure support in Release 18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49A4101-2CD6-4199-8D53-1D872B1B25E3}"/>
              </a:ext>
            </a:extLst>
          </p:cNvPr>
          <p:cNvSpPr txBox="1"/>
          <p:nvPr/>
        </p:nvSpPr>
        <p:spPr>
          <a:xfrm>
            <a:off x="403412" y="3777256"/>
            <a:ext cx="7768988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300"/>
              </a:spcAft>
            </a:pPr>
            <a:r>
              <a:rPr lang="en-US" sz="1600" b="1" u="sng" dirty="0" smtClean="0">
                <a:solidFill>
                  <a:srgbClr val="002060"/>
                </a:solidFill>
                <a:latin typeface="+mn-lt"/>
              </a:rPr>
              <a:t>Sources:</a:t>
            </a:r>
            <a:r>
              <a:rPr lang="en-US" sz="16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+mn-lt"/>
              </a:rPr>
              <a:t>Novamint</a:t>
            </a:r>
            <a:r>
              <a:rPr lang="en-US" sz="1600" dirty="0" smtClean="0">
                <a:solidFill>
                  <a:srgbClr val="002060"/>
                </a:solidFill>
                <a:latin typeface="+mn-lt"/>
              </a:rPr>
              <a:t>, </a:t>
            </a:r>
            <a:endParaRPr lang="en-US" sz="16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2419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251520" y="740470"/>
            <a:ext cx="8784976" cy="3919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2060"/>
                </a:solidFill>
              </a:rPr>
              <a:t>Distributed renewable energy generation and its place in reducing CO2 emissions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2060"/>
                </a:solidFill>
              </a:rPr>
              <a:t>Huge increase in electric vehicle adoption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2060"/>
                </a:solidFill>
              </a:rPr>
              <a:t>Peer to peer trading of electricity through smart phone apps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2060"/>
                </a:solidFill>
              </a:rPr>
              <a:t>Dynamic rating and control of capacity limited assets (overhead lines, transformers)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2060"/>
                </a:solidFill>
              </a:rPr>
              <a:t>Capability to re-start the grid in the event of a </a:t>
            </a:r>
            <a:r>
              <a:rPr lang="en-US" sz="1600" dirty="0" smtClean="0">
                <a:solidFill>
                  <a:srgbClr val="002060"/>
                </a:solidFill>
              </a:rPr>
              <a:t>black-out utilizing </a:t>
            </a:r>
            <a:r>
              <a:rPr lang="en-US" sz="1600" dirty="0">
                <a:solidFill>
                  <a:srgbClr val="002060"/>
                </a:solidFill>
              </a:rPr>
              <a:t>distributed energy sources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2060"/>
                </a:solidFill>
              </a:rPr>
              <a:t>The ability to maintain system stability &amp; inertia via electronic means rather than electromechanical methods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2060"/>
                </a:solidFill>
              </a:rPr>
              <a:t>The need for more efficiency coupled with control &amp; visibility of devices at the edge of the network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2060"/>
                </a:solidFill>
              </a:rPr>
              <a:t>Advanced </a:t>
            </a:r>
            <a:r>
              <a:rPr lang="en-US" sz="1600" dirty="0">
                <a:solidFill>
                  <a:srgbClr val="002060"/>
                </a:solidFill>
              </a:rPr>
              <a:t>smart metering systems (including real time demand side control) and LV (residential) monitoring</a:t>
            </a:r>
          </a:p>
          <a:p>
            <a:pPr lvl="1">
              <a:lnSpc>
                <a:spcPct val="150000"/>
              </a:lnSpc>
            </a:pPr>
            <a:endParaRPr lang="en-US" sz="12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="" xmlns:a16="http://schemas.microsoft.com/office/drawing/2014/main" id="{832DAAFA-F955-4A56-ADEF-01EEF57A73D9}"/>
              </a:ext>
            </a:extLst>
          </p:cNvPr>
          <p:cNvSpPr txBox="1">
            <a:spLocks/>
          </p:cNvSpPr>
          <p:nvPr/>
        </p:nvSpPr>
        <p:spPr>
          <a:xfrm>
            <a:off x="179512" y="51471"/>
            <a:ext cx="8964488" cy="5760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Key future challenges for Smar</a:t>
            </a:r>
            <a:r>
              <a:rPr lang="en-GB" sz="2800" dirty="0">
                <a:solidFill>
                  <a:srgbClr val="002060"/>
                </a:solidFill>
              </a:rPr>
              <a:t>t </a:t>
            </a:r>
            <a:r>
              <a:rPr lang="en-GB" sz="2800" dirty="0" smtClean="0">
                <a:solidFill>
                  <a:srgbClr val="002060"/>
                </a:solidFill>
              </a:rPr>
              <a:t>Grid </a:t>
            </a: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(Source: EUTC)</a:t>
            </a:r>
            <a:endParaRPr lang="en-GB" sz="2800" dirty="0" smtClean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77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4355976" y="2787774"/>
            <a:ext cx="4464496" cy="2016224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67162"/>
            <a:ext cx="5114352" cy="15786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4905" y="2502744"/>
            <a:ext cx="15841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+mn-lt"/>
              </a:rPr>
              <a:t>Source: China </a:t>
            </a:r>
            <a:r>
              <a:rPr lang="en-US" sz="1000" dirty="0" smtClean="0">
                <a:latin typeface="+mn-lt"/>
              </a:rPr>
              <a:t>Telecom</a:t>
            </a:r>
            <a:endParaRPr lang="en-US" sz="1000" dirty="0">
              <a:latin typeface="+mn-lt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4644008" y="2996717"/>
            <a:ext cx="936104" cy="28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Generation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366691" y="3433351"/>
            <a:ext cx="1008112" cy="28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Transmission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28184" y="3954128"/>
            <a:ext cx="1008112" cy="28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Distribution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092280" y="4415190"/>
            <a:ext cx="1008112" cy="31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Customers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236296" y="3182027"/>
            <a:ext cx="1008112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Distributed</a:t>
            </a:r>
          </a:p>
          <a:p>
            <a:pPr algn="ctr"/>
            <a:r>
              <a:rPr lang="en-US" sz="1100" dirty="0"/>
              <a:t>Energy</a:t>
            </a:r>
          </a:p>
          <a:p>
            <a:pPr algn="ctr"/>
            <a:r>
              <a:rPr lang="en-US" sz="1100" dirty="0"/>
              <a:t>Resources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4995402" y="3271835"/>
            <a:ext cx="324000" cy="323031"/>
            <a:chOff x="7087015" y="1922725"/>
            <a:chExt cx="473265" cy="468000"/>
          </a:xfrm>
        </p:grpSpPr>
        <p:cxnSp>
          <p:nvCxnSpPr>
            <p:cNvPr id="19" name="Straight Arrow Connector 18"/>
            <p:cNvCxnSpPr/>
            <p:nvPr/>
          </p:nvCxnSpPr>
          <p:spPr>
            <a:xfrm>
              <a:off x="7092280" y="2390725"/>
              <a:ext cx="468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flipH="1" flipV="1">
              <a:off x="7087015" y="1922725"/>
              <a:ext cx="0" cy="468000"/>
            </a:xfrm>
            <a:prstGeom prst="straightConnector1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5880540" y="3723747"/>
            <a:ext cx="324000" cy="323031"/>
            <a:chOff x="7087015" y="1922725"/>
            <a:chExt cx="473265" cy="468000"/>
          </a:xfrm>
        </p:grpSpPr>
        <p:cxnSp>
          <p:nvCxnSpPr>
            <p:cNvPr id="26" name="Straight Arrow Connector 25"/>
            <p:cNvCxnSpPr/>
            <p:nvPr/>
          </p:nvCxnSpPr>
          <p:spPr>
            <a:xfrm>
              <a:off x="7092280" y="2390725"/>
              <a:ext cx="4680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H="1" flipV="1">
              <a:off x="7087015" y="1922725"/>
              <a:ext cx="0" cy="4680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6732240" y="4213534"/>
            <a:ext cx="324000" cy="323031"/>
            <a:chOff x="7087015" y="1922725"/>
            <a:chExt cx="473265" cy="468000"/>
          </a:xfrm>
        </p:grpSpPr>
        <p:cxnSp>
          <p:nvCxnSpPr>
            <p:cNvPr id="29" name="Straight Arrow Connector 28"/>
            <p:cNvCxnSpPr/>
            <p:nvPr/>
          </p:nvCxnSpPr>
          <p:spPr>
            <a:xfrm>
              <a:off x="7092280" y="2390725"/>
              <a:ext cx="4680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H="1" flipV="1">
              <a:off x="7087015" y="1922725"/>
              <a:ext cx="0" cy="4680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Straight Arrow Connector 31"/>
          <p:cNvCxnSpPr/>
          <p:nvPr/>
        </p:nvCxnSpPr>
        <p:spPr>
          <a:xfrm>
            <a:off x="2655106" y="854633"/>
            <a:ext cx="256496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518243" y="601047"/>
            <a:ext cx="8386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>
                <a:solidFill>
                  <a:srgbClr val="002060"/>
                </a:solidFill>
                <a:latin typeface="+mn-lt"/>
              </a:rPr>
              <a:t>Telco focus</a:t>
            </a:r>
          </a:p>
        </p:txBody>
      </p:sp>
      <p:grpSp>
        <p:nvGrpSpPr>
          <p:cNvPr id="37" name="Group 36"/>
          <p:cNvGrpSpPr/>
          <p:nvPr/>
        </p:nvGrpSpPr>
        <p:grpSpPr>
          <a:xfrm flipH="1">
            <a:off x="7259940" y="3760887"/>
            <a:ext cx="454784" cy="323031"/>
            <a:chOff x="7087015" y="1922725"/>
            <a:chExt cx="473265" cy="468000"/>
          </a:xfrm>
        </p:grpSpPr>
        <p:cxnSp>
          <p:nvCxnSpPr>
            <p:cNvPr id="38" name="Straight Arrow Connector 37"/>
            <p:cNvCxnSpPr/>
            <p:nvPr/>
          </p:nvCxnSpPr>
          <p:spPr>
            <a:xfrm>
              <a:off x="7092280" y="2390725"/>
              <a:ext cx="46800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H="1" flipV="1">
              <a:off x="7087015" y="1922725"/>
              <a:ext cx="0" cy="468000"/>
            </a:xfrm>
            <a:prstGeom prst="straightConnector1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/>
          <p:cNvSpPr txBox="1"/>
          <p:nvPr/>
        </p:nvSpPr>
        <p:spPr>
          <a:xfrm>
            <a:off x="4525015" y="4542388"/>
            <a:ext cx="10550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>
                <a:solidFill>
                  <a:srgbClr val="002060"/>
                </a:solidFill>
                <a:latin typeface="+mn-lt"/>
              </a:rPr>
              <a:t>Utilities Model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174905" y="2263174"/>
            <a:ext cx="8856984" cy="902874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429904" y="576183"/>
            <a:ext cx="3601985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>
                <a:solidFill>
                  <a:srgbClr val="002060"/>
                </a:solidFill>
                <a:latin typeface="+mn-lt"/>
              </a:rPr>
              <a:t>Telco Business models / operations focus on</a:t>
            </a:r>
            <a:r>
              <a:rPr lang="en-US" sz="1200" b="1" u="sng" dirty="0">
                <a:solidFill>
                  <a:srgbClr val="002060"/>
                </a:solidFill>
                <a:latin typeface="+mn-lt"/>
              </a:rPr>
              <a:t>: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>
                <a:solidFill>
                  <a:srgbClr val="002060"/>
                </a:solidFill>
                <a:latin typeface="+mn-lt"/>
              </a:rPr>
              <a:t>Distribution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>
                <a:solidFill>
                  <a:srgbClr val="002060"/>
                </a:solidFill>
                <a:latin typeface="+mn-lt"/>
              </a:rPr>
              <a:t>Consumption</a:t>
            </a:r>
            <a:br>
              <a:rPr lang="en-US" sz="1200" dirty="0">
                <a:solidFill>
                  <a:srgbClr val="002060"/>
                </a:solidFill>
                <a:latin typeface="+mn-lt"/>
              </a:rPr>
            </a:br>
            <a:endParaRPr lang="en-US" sz="1200" dirty="0">
              <a:solidFill>
                <a:srgbClr val="002060"/>
              </a:solidFill>
              <a:latin typeface="+mn-lt"/>
            </a:endParaRP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Issues: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>
                <a:solidFill>
                  <a:srgbClr val="002060"/>
                </a:solidFill>
                <a:latin typeface="+mn-lt"/>
              </a:rPr>
              <a:t>Ignore DG/DER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>
                <a:solidFill>
                  <a:srgbClr val="002060"/>
                </a:solidFill>
                <a:latin typeface="+mn-lt"/>
              </a:rPr>
              <a:t>Ignore Transformation / Role of substations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>
                <a:solidFill>
                  <a:srgbClr val="002060"/>
                </a:solidFill>
                <a:latin typeface="+mn-lt"/>
              </a:rPr>
              <a:t>Teleprotection not covered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>
                <a:solidFill>
                  <a:srgbClr val="002060"/>
                </a:solidFill>
                <a:latin typeface="+mn-lt"/>
              </a:rPr>
              <a:t>Terminal vs Network</a:t>
            </a:r>
          </a:p>
          <a:p>
            <a:endParaRPr lang="en-US" sz="1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-29634" y="3696866"/>
            <a:ext cx="443536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>
                <a:solidFill>
                  <a:srgbClr val="002060"/>
                </a:solidFill>
                <a:latin typeface="+mn-lt"/>
              </a:rPr>
              <a:t>Utility model: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+mn-lt"/>
              </a:rPr>
              <a:t>Many different structural models (regional)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+mn-lt"/>
              </a:rPr>
              <a:t>Distributed Energy Resources connected to Distribution </a:t>
            </a:r>
            <a:br>
              <a:rPr lang="en-US" sz="1400" dirty="0">
                <a:solidFill>
                  <a:srgbClr val="002060"/>
                </a:solidFill>
                <a:latin typeface="+mn-lt"/>
              </a:rPr>
            </a:br>
            <a:r>
              <a:rPr lang="en-US" sz="1400" dirty="0">
                <a:solidFill>
                  <a:srgbClr val="002060"/>
                </a:solidFill>
                <a:latin typeface="+mn-lt"/>
              </a:rPr>
              <a:t>(not to the Transmission grid)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+mn-lt"/>
              </a:rPr>
              <a:t>Transformation is part of Transmission and Distribution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2800">
                <a:solidFill>
                  <a:srgbClr val="002060"/>
                </a:solidFill>
                <a:latin typeface="+mn-lt"/>
              </a:rPr>
              <a:t>Telco vs Utilities: 2 different visions for Smart Grid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3520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/>
          </p:cNvSpPr>
          <p:nvPr/>
        </p:nvSpPr>
        <p:spPr bwMode="auto">
          <a:xfrm>
            <a:off x="467544" y="915566"/>
            <a:ext cx="8208912" cy="385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 Many structural models for utilities and energy companies. 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Some are fully integrated, with generation, transmission, distribution, and customers.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In other regions, businesses are divided between generation, TSO, DSO, and retail.  (France)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Various combinations of those structures possible. 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The structure of the businesses forming the grid is important since that affects how the decisions regarding telecommunication solutions are made. 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All domains of the grid require telecom, but the requirements are different, and the solutions might be different for a business of a subset of domains.</a:t>
            </a:r>
            <a:endParaRPr lang="en-GB" altLang="ja-JP" sz="1200" dirty="0">
              <a:ea typeface="MS Gothic" pitchFamily="49" charset="-12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Smart Grid: Utilities Business structure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8224" y="4498508"/>
            <a:ext cx="15841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i="1" dirty="0">
                <a:latin typeface="+mn-lt"/>
              </a:rPr>
              <a:t>Source: EPRI</a:t>
            </a:r>
          </a:p>
        </p:txBody>
      </p:sp>
    </p:spTree>
    <p:extLst>
      <p:ext uri="{BB962C8B-B14F-4D97-AF65-F5344CB8AC3E}">
        <p14:creationId xmlns:p14="http://schemas.microsoft.com/office/powerpoint/2010/main" val="208897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/>
          </p:cNvSpPr>
          <p:nvPr/>
        </p:nvSpPr>
        <p:spPr bwMode="auto">
          <a:xfrm>
            <a:off x="467544" y="915566"/>
            <a:ext cx="8208912" cy="385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300" dirty="0">
                <a:solidFill>
                  <a:srgbClr val="002060"/>
                </a:solidFill>
                <a:ea typeface="MS Gothic" pitchFamily="49" charset="-128"/>
              </a:rPr>
              <a:t>Mapping of telecom services to grid segments not reflecting use cases,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300" dirty="0">
                <a:solidFill>
                  <a:srgbClr val="002060"/>
                </a:solidFill>
                <a:ea typeface="MS Gothic" pitchFamily="49" charset="-128"/>
              </a:rPr>
              <a:t>not all utilities have Transmission in their grids,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300" dirty="0">
                <a:solidFill>
                  <a:srgbClr val="002060"/>
                </a:solidFill>
                <a:ea typeface="MS Gothic" pitchFamily="49" charset="-128"/>
              </a:rPr>
              <a:t> some  may consider a telecoms backbone network within their Distribution grid.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300" dirty="0">
                <a:solidFill>
                  <a:srgbClr val="002060"/>
                </a:solidFill>
                <a:ea typeface="MS Gothic" pitchFamily="49" charset="-128"/>
              </a:rPr>
              <a:t>Focus on Distribution and Consumption segments = ignoring DG/DER = one of the biggest challenge for Utilities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300" dirty="0">
                <a:solidFill>
                  <a:srgbClr val="002060"/>
                </a:solidFill>
                <a:ea typeface="MS Gothic" pitchFamily="49" charset="-128"/>
              </a:rPr>
              <a:t>Telecom see smart grid assets as “terminals of commercial mobile networks” (ignoring that what is a “terminal” for an operator can be part of a “network” for an utility)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300" dirty="0">
                <a:solidFill>
                  <a:srgbClr val="002060"/>
                </a:solidFill>
                <a:ea typeface="MS Gothic" pitchFamily="49" charset="-128"/>
              </a:rPr>
              <a:t> Ignore Transformation and the role of the substations in the Distribution grid, including services outside the substation. 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300" dirty="0">
                <a:solidFill>
                  <a:srgbClr val="002060"/>
                </a:solidFill>
                <a:ea typeface="MS Gothic" pitchFamily="49" charset="-128"/>
              </a:rPr>
              <a:t>Tele protection not considered / no</a:t>
            </a:r>
            <a:r>
              <a:rPr lang="en-GB" sz="1300" dirty="0">
                <a:solidFill>
                  <a:srgbClr val="002060"/>
                </a:solidFill>
                <a:ea typeface="MS Gothic" pitchFamily="49" charset="-128"/>
              </a:rPr>
              <a:t>t addressed well by </a:t>
            </a:r>
            <a:r>
              <a:rPr lang="en-GB" altLang="ja-JP" sz="1300" dirty="0" err="1" smtClean="0">
                <a:solidFill>
                  <a:srgbClr val="002060"/>
                </a:solidFill>
                <a:ea typeface="MS Gothic" pitchFamily="49" charset="-128"/>
              </a:rPr>
              <a:t>Telcos</a:t>
            </a:r>
            <a:endParaRPr lang="en-GB" altLang="ja-JP" sz="1300" dirty="0">
              <a:solidFill>
                <a:srgbClr val="002060"/>
              </a:solidFill>
              <a:ea typeface="MS Gothic" pitchFamily="49" charset="-12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Smart Grid: Issues with Telecom views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88224" y="4498508"/>
            <a:ext cx="15841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i="1" dirty="0">
                <a:latin typeface="+mn-lt"/>
              </a:rPr>
              <a:t>Source: </a:t>
            </a:r>
            <a:r>
              <a:rPr lang="en-US" sz="1000" i="1" dirty="0" err="1">
                <a:latin typeface="+mn-lt"/>
              </a:rPr>
              <a:t>Iberdrola</a:t>
            </a:r>
            <a:endParaRPr lang="en-US" sz="10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1784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/>
          </p:cNvSpPr>
          <p:nvPr/>
        </p:nvSpPr>
        <p:spPr bwMode="auto">
          <a:xfrm>
            <a:off x="467544" y="915566"/>
            <a:ext cx="8208912" cy="385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New &amp;  being built now =&gt; opportunity and requirement for new telecom.  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Number of Power Stations/Substations x 1000 (compared to traditional models)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Mature grid systems such as transmission likely already have </a:t>
            </a:r>
            <a:r>
              <a:rPr lang="en-GB" altLang="ja-JP" sz="1400" dirty="0" smtClean="0">
                <a:solidFill>
                  <a:srgbClr val="002060"/>
                </a:solidFill>
                <a:ea typeface="MS Gothic" pitchFamily="49" charset="-128"/>
              </a:rPr>
              <a:t>fibre </a:t>
            </a: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installed. 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Bulk power system transmission at 100 KV and up frequently incorporates fibre.  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There is a larger opportunity for 5G, in particular URLLC, for sub-transmission domain below 100 KV, which are often used to interconnect large scale DER (wind/solar). 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Applications such as Direct Transfer Trip and anti-islanding protection are well-suited use cases</a:t>
            </a:r>
            <a:r>
              <a:rPr lang="en-GB" altLang="ja-JP" sz="1400" dirty="0" smtClean="0">
                <a:solidFill>
                  <a:srgbClr val="002060"/>
                </a:solidFill>
                <a:ea typeface="MS Gothic" pitchFamily="49" charset="-128"/>
              </a:rPr>
              <a:t>.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 smtClean="0">
                <a:solidFill>
                  <a:srgbClr val="002060"/>
                </a:solidFill>
                <a:ea typeface="MS Gothic" pitchFamily="49" charset="-128"/>
              </a:rPr>
              <a:t>Coordina</a:t>
            </a:r>
            <a:r>
              <a:rPr lang="en-GB" sz="1400" dirty="0" smtClean="0">
                <a:solidFill>
                  <a:srgbClr val="002060"/>
                </a:solidFill>
              </a:rPr>
              <a:t>tion between Private and Public Network for Energy Recovery</a:t>
            </a:r>
            <a:endParaRPr lang="en-GB" altLang="ja-JP" sz="1400" dirty="0">
              <a:solidFill>
                <a:srgbClr val="002060"/>
              </a:solidFill>
              <a:ea typeface="MS Gothic" pitchFamily="49" charset="-128"/>
            </a:endParaRP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altLang="ja-JP" sz="1400" dirty="0">
                <a:solidFill>
                  <a:srgbClr val="002060"/>
                </a:solidFill>
                <a:ea typeface="MS Gothic" pitchFamily="49" charset="-128"/>
              </a:rPr>
              <a:t>Role of Satellite likely </a:t>
            </a:r>
            <a:r>
              <a:rPr lang="en-GB" altLang="ja-JP" sz="1400" dirty="0" smtClean="0">
                <a:solidFill>
                  <a:srgbClr val="002060"/>
                </a:solidFill>
                <a:ea typeface="MS Gothic" pitchFamily="49" charset="-128"/>
              </a:rPr>
              <a:t>to be impor</a:t>
            </a:r>
            <a:r>
              <a:rPr lang="en-GB" sz="1400" dirty="0" smtClean="0">
                <a:solidFill>
                  <a:srgbClr val="002060"/>
                </a:solidFill>
              </a:rPr>
              <a:t>tant to support DER</a:t>
            </a:r>
            <a:endParaRPr lang="en-GB" altLang="ja-JP" sz="1400" dirty="0">
              <a:solidFill>
                <a:srgbClr val="002060"/>
              </a:solidFill>
              <a:ea typeface="MS Gothic" pitchFamily="49" charset="-128"/>
            </a:endParaRP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altLang="ja-JP" sz="1400" dirty="0">
              <a:solidFill>
                <a:srgbClr val="002060"/>
              </a:solidFill>
              <a:ea typeface="MS Gothic" pitchFamily="49" charset="-128"/>
            </a:endParaRP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altLang="ja-JP" sz="1200" dirty="0">
              <a:solidFill>
                <a:srgbClr val="002060"/>
              </a:solidFill>
              <a:ea typeface="MS Gothic" pitchFamily="49" charset="-128"/>
            </a:endParaRPr>
          </a:p>
          <a:p>
            <a:pPr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altLang="ja-JP" sz="1200" dirty="0">
              <a:ea typeface="MS Gothic" pitchFamily="49" charset="-12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Smart Grid: DER one of the Biggest challenge</a:t>
            </a:r>
          </a:p>
        </p:txBody>
      </p:sp>
    </p:spTree>
    <p:extLst>
      <p:ext uri="{BB962C8B-B14F-4D97-AF65-F5344CB8AC3E}">
        <p14:creationId xmlns:p14="http://schemas.microsoft.com/office/powerpoint/2010/main" val="834610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="" xmlns:a16="http://schemas.microsoft.com/office/drawing/2014/main" id="{832DAAFA-F955-4A56-ADEF-01EEF57A73D9}"/>
              </a:ext>
            </a:extLst>
          </p:cNvPr>
          <p:cNvSpPr txBox="1">
            <a:spLocks/>
          </p:cNvSpPr>
          <p:nvPr/>
        </p:nvSpPr>
        <p:spPr>
          <a:xfrm>
            <a:off x="179512" y="51471"/>
            <a:ext cx="8964488" cy="5760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Key enhancements for Smar</a:t>
            </a:r>
            <a:r>
              <a:rPr lang="en-GB" sz="2800" dirty="0" smtClean="0">
                <a:solidFill>
                  <a:srgbClr val="002060"/>
                </a:solidFill>
              </a:rPr>
              <a:t>t Grid </a:t>
            </a: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in Release 18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383595"/>
              </p:ext>
            </p:extLst>
          </p:nvPr>
        </p:nvGraphicFramePr>
        <p:xfrm>
          <a:off x="251520" y="1710278"/>
          <a:ext cx="8496945" cy="309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3600400"/>
                <a:gridCol w="367240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r>
                        <a:rPr lang="en-GB" sz="1400" dirty="0" smtClean="0">
                          <a:solidFill>
                            <a:schemeClr val="bg1"/>
                          </a:solidFill>
                          <a:latin typeface="+mn-lt"/>
                        </a:rPr>
                        <a:t>tem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Release</a:t>
                      </a:r>
                      <a:r>
                        <a:rPr lang="en-US" sz="1400" baseline="0" dirty="0" smtClean="0"/>
                        <a:t> 17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Release</a:t>
                      </a:r>
                      <a:r>
                        <a:rPr lang="en-US" sz="1400" baseline="0" dirty="0" smtClean="0"/>
                        <a:t> 18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 err="1" smtClean="0">
                          <a:solidFill>
                            <a:srgbClr val="002060"/>
                          </a:solidFill>
                        </a:rPr>
                        <a:t>mMTC</a:t>
                      </a:r>
                      <a:endParaRPr lang="en-GB" sz="1400" b="1" noProof="0" dirty="0" smtClean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MESH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?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 err="1" smtClean="0">
                          <a:solidFill>
                            <a:srgbClr val="002060"/>
                          </a:solidFill>
                        </a:rPr>
                        <a:t>IoT</a:t>
                      </a:r>
                      <a:r>
                        <a:rPr lang="en-GB" sz="1400" b="1" noProof="0" dirty="0" smtClean="0">
                          <a:solidFill>
                            <a:srgbClr val="002060"/>
                          </a:solidFill>
                        </a:rPr>
                        <a:t> NTN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Minimum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essential </a:t>
                      </a:r>
                      <a:r>
                        <a:rPr lang="en-GB" sz="1400" baseline="0" dirty="0" smtClean="0">
                          <a:solidFill>
                            <a:srgbClr val="002060"/>
                          </a:solidFill>
                        </a:rPr>
                        <a:t>fea</a:t>
                      </a:r>
                      <a:r>
                        <a:rPr lang="en-GB" sz="1400" dirty="0" smtClean="0">
                          <a:solidFill>
                            <a:srgbClr val="002060"/>
                          </a:solidFill>
                        </a:rPr>
                        <a:t>tures for 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basic Asse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monitoring</a:t>
                      </a:r>
                      <a:endParaRPr lang="en-GB" sz="1400" noProof="0" dirty="0" smtClean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2060"/>
                          </a:solidFill>
                        </a:rPr>
                        <a:t>UE with no GNSS </a:t>
                      </a:r>
                    </a:p>
                    <a:p>
                      <a:pPr algn="ctr"/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Idle mode power saving enhancements </a:t>
                      </a:r>
                    </a:p>
                    <a:p>
                      <a:pPr algn="ctr"/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Critical 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&amp; non delay 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tolerant use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cases</a:t>
                      </a:r>
                    </a:p>
                    <a:p>
                      <a:pPr algn="ctr"/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Regenerative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</a:rPr>
                        <a:t> payload 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 err="1" smtClean="0">
                          <a:solidFill>
                            <a:srgbClr val="002060"/>
                          </a:solidFill>
                        </a:rPr>
                        <a:t>RedCap</a:t>
                      </a:r>
                      <a:endParaRPr lang="en-GB" sz="1400" b="1" noProof="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Firs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version can support some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aspec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ts of Smart Grid*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Enhancemen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ts to support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more s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tringent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KPIs</a:t>
                      </a:r>
                      <a:endParaRPr lang="en-GB" sz="1400" baseline="0" noProof="0" dirty="0" smtClean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 smtClean="0">
                          <a:solidFill>
                            <a:srgbClr val="002060"/>
                          </a:solidFill>
                        </a:rPr>
                        <a:t>NR</a:t>
                      </a:r>
                      <a:r>
                        <a:rPr lang="en-GB" sz="1400" b="1" baseline="0" noProof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GB" sz="1400" b="1" noProof="0" dirty="0" smtClean="0">
                          <a:solidFill>
                            <a:srgbClr val="002060"/>
                          </a:solidFill>
                        </a:rPr>
                        <a:t>NTN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Firs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version can support some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aspec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ts of Smart Grid*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Enhancemen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ts to support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more s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tringent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KPIs</a:t>
                      </a:r>
                      <a:endParaRPr lang="en-GB" sz="1400" noProof="0" dirty="0" smtClean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 smtClean="0">
                          <a:solidFill>
                            <a:srgbClr val="002060"/>
                          </a:solidFill>
                        </a:rPr>
                        <a:t>URLLC</a:t>
                      </a:r>
                      <a:endParaRPr lang="en-GB" sz="1400" b="1" noProof="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URLLC for industrial </a:t>
                      </a:r>
                      <a:r>
                        <a:rPr lang="en-US" sz="1400" b="0" i="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400" b="0" i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over NR*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Enhancemen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ts to support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more s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tringent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KPIs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19057" y="4887039"/>
            <a:ext cx="5655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* Gap analysis needed </a:t>
            </a:r>
            <a:r>
              <a:rPr lang="en-GB" sz="1200" b="1" dirty="0" smtClean="0">
                <a:solidFill>
                  <a:srgbClr val="002060"/>
                </a:solidFill>
                <a:latin typeface="+mn-lt"/>
              </a:rPr>
              <a:t>to identify KPIs coming out of </a:t>
            </a:r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TR 22.867 no</a:t>
            </a:r>
            <a:r>
              <a:rPr lang="en-GB" sz="1200" b="1" dirty="0" smtClean="0">
                <a:solidFill>
                  <a:srgbClr val="002060"/>
                </a:solidFill>
                <a:latin typeface="+mn-lt"/>
              </a:rPr>
              <a:t>t satisfied by R17 </a:t>
            </a:r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 </a:t>
            </a:r>
            <a:endParaRPr lang="en-US" sz="1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627534"/>
            <a:ext cx="860444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>
              <a:lnSpc>
                <a:spcPct val="150000"/>
              </a:lnSpc>
            </a:pPr>
            <a:r>
              <a:rPr lang="en-US" sz="1400" b="1" dirty="0" smtClean="0">
                <a:solidFill>
                  <a:srgbClr val="002060"/>
                </a:solidFill>
                <a:latin typeface="+mn-lt"/>
              </a:rPr>
              <a:t>Key objectives </a:t>
            </a:r>
          </a:p>
          <a:p>
            <a:pPr marL="657225" lvl="1" indent="-257175">
              <a:lnSpc>
                <a:spcPct val="150000"/>
              </a:lnSpc>
              <a:buFont typeface="+mj-lt"/>
              <a:buAutoNum type="arabicPeriod"/>
            </a:pPr>
            <a:r>
              <a:rPr lang="en-US" sz="1400" dirty="0" smtClean="0">
                <a:solidFill>
                  <a:srgbClr val="002060"/>
                </a:solidFill>
                <a:latin typeface="+mn-lt"/>
              </a:rPr>
              <a:t>Gain remote control of grids / determine when &amp; where there is  a failure for quick repair</a:t>
            </a:r>
          </a:p>
          <a:p>
            <a:pPr marL="657225" lvl="1" indent="-257175">
              <a:lnSpc>
                <a:spcPct val="150000"/>
              </a:lnSpc>
              <a:buFont typeface="+mj-lt"/>
              <a:buAutoNum type="arabicPeriod"/>
            </a:pPr>
            <a:r>
              <a:rPr lang="en-US" sz="1400" dirty="0" smtClean="0">
                <a:solidFill>
                  <a:srgbClr val="002060"/>
                </a:solidFill>
                <a:latin typeface="+mn-lt"/>
              </a:rPr>
              <a:t>Ensure </a:t>
            </a:r>
            <a:r>
              <a:rPr lang="en-US" sz="1400" dirty="0">
                <a:solidFill>
                  <a:srgbClr val="002060"/>
                </a:solidFill>
                <a:latin typeface="+mn-lt"/>
              </a:rPr>
              <a:t>consistent connectivity, even in remote areas / Deliver more reliable electricity to consumers</a:t>
            </a:r>
          </a:p>
        </p:txBody>
      </p:sp>
    </p:spTree>
    <p:extLst>
      <p:ext uri="{BB962C8B-B14F-4D97-AF65-F5344CB8AC3E}">
        <p14:creationId xmlns:p14="http://schemas.microsoft.com/office/powerpoint/2010/main" val="991742474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</TotalTime>
  <Words>480</Words>
  <Application>Microsoft Macintosh PowerPoint</Application>
  <PresentationFormat>On-screen Show (16:9)</PresentationFormat>
  <Paragraphs>93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MS Gothic</vt:lpstr>
      <vt:lpstr>Wingdings</vt:lpstr>
      <vt:lpstr>Arial</vt:lpstr>
      <vt:lpstr>2_Thème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Berisot</cp:lastModifiedBy>
  <cp:revision>1888</cp:revision>
  <cp:lastPrinted>2017-02-14T13:41:51Z</cp:lastPrinted>
  <dcterms:created xsi:type="dcterms:W3CDTF">2015-12-08T18:09:12Z</dcterms:created>
  <dcterms:modified xsi:type="dcterms:W3CDTF">2021-06-07T20:29:27Z</dcterms:modified>
</cp:coreProperties>
</file>