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20"/>
  </p:sldMasterIdLst>
  <p:notesMasterIdLst>
    <p:notesMasterId r:id="rId26"/>
  </p:notesMasterIdLst>
  <p:handoutMasterIdLst>
    <p:handoutMasterId r:id="rId27"/>
  </p:handoutMasterIdLst>
  <p:sldIdLst>
    <p:sldId id="271" r:id="rId21"/>
    <p:sldId id="278" r:id="rId22"/>
    <p:sldId id="277" r:id="rId23"/>
    <p:sldId id="279" r:id="rId24"/>
    <p:sldId id="261" r:id="rId25"/>
  </p:sldIdLst>
  <p:sldSz cx="12192000" cy="6858000"/>
  <p:notesSz cx="6858000" cy="9144000"/>
  <p:embeddedFontLst>
    <p:embeddedFont>
      <p:font typeface="Ericsson Hilda" panose="00000500000000000000" pitchFamily="2" charset="0"/>
      <p:regular r:id="rId28"/>
      <p:bold r:id="rId29"/>
    </p:embeddedFont>
    <p:embeddedFont>
      <p:font typeface="Ericsson Hilda Light" panose="00000400000000000000" pitchFamily="2" charset="0"/>
      <p:regular r:id="rId30"/>
    </p:embeddedFont>
    <p:embeddedFont>
      <p:font typeface="Ericsson Technical Icons" panose="00000500000000000000" pitchFamily="2" charset="0"/>
      <p:regular r:id="rId31"/>
      <p:bold r:id="rId32"/>
      <p:italic r:id="rId33"/>
      <p:boldItalic r:id="rId34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4F87D4-A9F1-4907-B3DC-2459879DBE6B}" v="123" dt="2021-06-07T10:05:53.232"/>
    <p1510:client id="{4E465A0D-CB4F-418C-A2FF-4B66E9A7D66F}" v="42" dt="2021-06-07T09:32:21.018"/>
    <p1510:client id="{5777C33A-37D5-2F20-3B33-08971C312633}" v="16" dt="2021-06-07T09:58:57.1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5" autoAdjust="0"/>
    <p:restoredTop sz="86385" autoAdjust="0"/>
  </p:normalViewPr>
  <p:slideViewPr>
    <p:cSldViewPr snapToGrid="0" snapToObjects="1" showGuides="1">
      <p:cViewPr varScale="1">
        <p:scale>
          <a:sx n="67" d="100"/>
          <a:sy n="67" d="100"/>
        </p:scale>
        <p:origin x="528" y="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notesMaster" Target="notesMasters/notesMaster1.xml"/><Relationship Id="rId39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slide" Target="slides/slide1.xml"/><Relationship Id="rId34" Type="http://schemas.openxmlformats.org/officeDocument/2006/relationships/font" Target="fonts/font7.fntdata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5.xml"/><Relationship Id="rId33" Type="http://schemas.openxmlformats.org/officeDocument/2006/relationships/font" Target="fonts/font6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slideMaster" Target="slideMasters/slideMaster1.xml"/><Relationship Id="rId29" Type="http://schemas.openxmlformats.org/officeDocument/2006/relationships/font" Target="fonts/font2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4.xml"/><Relationship Id="rId32" Type="http://schemas.openxmlformats.org/officeDocument/2006/relationships/font" Target="fonts/font5.fntdata"/><Relationship Id="rId37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3.xml"/><Relationship Id="rId28" Type="http://schemas.openxmlformats.org/officeDocument/2006/relationships/font" Target="fonts/font1.fntdata"/><Relationship Id="rId36" Type="http://schemas.openxmlformats.org/officeDocument/2006/relationships/viewProps" Target="viewProp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font" Target="fonts/font4.fntdata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2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7CE7F2A4-1446-4D17-97B4-67F1BE8E30A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99656D1E-D2F4-4B43-947B-22462ACC76D7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Black,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2DF10776-BA45-4719-B26A-AA066FD1F26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GB" dirty="0"/>
            </a:br>
            <a:r>
              <a:rPr lang="en-US" dirty="0"/>
              <a:t>Ericsson Hilda Light 60pt, Ericsson Black, </a:t>
            </a:r>
            <a:br>
              <a:rPr lang="en-GB" dirty="0"/>
            </a:br>
            <a:r>
              <a:rPr lang="en-US" dirty="0"/>
              <a:t>max 4-lines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4CA9BA66-4669-4CB9-910E-9ACD71537B3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FFD7A59C-7124-4518-B93A-D00F581B276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42C21B2A-B1B4-4658-BF8C-BB6C394E167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2AAEFBF5-3ADA-42E2-9974-B2C982F659C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DB112E79-625A-4D5B-8579-1C76C4B3C21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4D7686DC-A104-46FB-A720-4C44B16E344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8A1FBDA7-60D9-4B19-BC82-143217B1D4B2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7D7530AF-C9A7-40FA-8E5E-072C71BAE6D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CCEC097-FFF5-42B5-861E-569EAABCFEF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CF8F0324-6F9B-4B20-8B69-950331CC4D95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D55537CF-9874-4E33-A379-3C62F471787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5520CDEE-5DCE-4855-8BC6-068420A4C58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F565979F-7FCB-470D-BD02-8EA275C9A95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EEE8157E-6AC6-4545-8742-DF714C91963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FD5B93EE-0433-4327-9678-CA1FBB779B4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D7042DDB-FC41-4F2F-9C58-460A5C951D7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Eri.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B9012AF1-2D46-4CEB-A788-7F63B8A1F32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8DFAAD71-9745-4CEE-AF02-FA221652D07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C89900A2-B802-4A16-A82E-190C3524373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0672F4C2-5D9B-4C98-B838-B22B17457DE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D7401679-ADBB-4E5C-86D0-F6F89548DFC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38D0545A-1470-4879-978A-364132B9186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B6F436A7-1575-46EA-B17D-EFD878CD330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ADF64815-B689-4D37-846A-B40CA3E361C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0893B4B1-7E13-44D1-ABEC-4680D04E455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FBE2B7EF-CBE3-4A27-AE05-5A17CED3936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C79894DB-5A71-47BC-9877-0D47C2EF3EE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2652A66E-53FC-4930-B3C0-C7A98514195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D608706A-5BD5-4440-938C-947CBF4BBD2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A128DB6A-05AB-4CCB-A535-2AE9BB93BE0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DF646B78-F42C-4508-9099-149000B8890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2554F4-437E-411D-B2B2-6A58D585809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-3048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ABDE132E-7490-4E93-90E6-C18C38A270B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9BDF41B5-43DF-49E6-A02E-63F9142C9173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2021-06-03  |  Open  |  Page </a:t>
            </a:r>
            <a:fld id="{2492E388-7804-44CA-8604-C7BB84351AA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rgbClr val="1A1816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F4EB87C9-00BC-43E3-B9AF-19078140DF23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D0D6D1AE-0AC5-4837-BF67-71F37DF5227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BC382902-4DA7-4365-94DB-354FAA3D23B4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B773A8CD-33D2-40BF-98E1-D13D9677EFFF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723229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2021-06-03  |  Open  |  Page </a:t>
            </a:r>
            <a:fld id="{D7A250E9-24EF-4EDE-B901-BD44B11AEC4E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bg1"/>
                </a:solidFill>
                <a:latin typeface="+mn-lt"/>
              </a:rPr>
              <a:t> of 5</a:t>
            </a:r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e68596a0-d25c-4ea2-83fc-68321347c68f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685" r:id="rId28"/>
    <p:sldLayoutId id="2147483675" r:id="rId29"/>
    <p:sldLayoutId id="2147483676" r:id="rId30"/>
    <p:sldLayoutId id="2147483686" r:id="rId31"/>
    <p:sldLayoutId id="2147483687" r:id="rId32"/>
    <p:sldLayoutId id="2147483688" r:id="rId33"/>
    <p:sldLayoutId id="2147483689" r:id="rId34"/>
    <p:sldLayoutId id="2147483696" r:id="rId35"/>
    <p:sldLayoutId id="2147483677" r:id="rId36"/>
    <p:sldLayoutId id="2147483678" r:id="rId37"/>
    <p:sldLayoutId id="2147483679" r:id="rId38"/>
    <p:sldLayoutId id="2147483680" r:id="rId39"/>
    <p:sldLayoutId id="2147483690" r:id="rId40"/>
    <p:sldLayoutId id="2147483681" r:id="rId41"/>
    <p:sldLayoutId id="2147483692" r:id="rId42"/>
    <p:sldLayoutId id="2147483704" r:id="rId43"/>
    <p:sldLayoutId id="2147483705" r:id="rId44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3.xml"/><Relationship Id="rId1" Type="http://schemas.openxmlformats.org/officeDocument/2006/relationships/customXml" Target="../../customXml/item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customXml" Target="../../customXml/item4.xml"/><Relationship Id="rId1" Type="http://schemas.openxmlformats.org/officeDocument/2006/relationships/customXml" Target="../../customXml/item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customXml" Target="../../customXml/item5.xml"/><Relationship Id="rId1" Type="http://schemas.openxmlformats.org/officeDocument/2006/relationships/customXml" Target="../../customXml/item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19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customXml" Target="../../customXml/item2.xml"/><Relationship Id="rId1" Type="http://schemas.openxmlformats.org/officeDocument/2006/relationships/customXml" Target="../../customXml/item10.xml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9287" y="2756303"/>
            <a:ext cx="8353426" cy="2285611"/>
          </a:xfrm>
        </p:spPr>
        <p:txBody>
          <a:bodyPr/>
          <a:lstStyle/>
          <a:p>
            <a:r>
              <a:rPr lang="en-US" sz="7200" dirty="0"/>
              <a:t>Considerations on AI/ML for Rel-18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014857" y="1115045"/>
            <a:ext cx="2092266" cy="262800"/>
          </a:xfrm>
        </p:spPr>
        <p:txBody>
          <a:bodyPr/>
          <a:lstStyle/>
          <a:p>
            <a:r>
              <a:rPr lang="en-US" sz="2000" dirty="0"/>
              <a:t>RWS-210510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84404" y="311792"/>
            <a:ext cx="3777996" cy="2027082"/>
          </a:xfrm>
        </p:spPr>
        <p:txBody>
          <a:bodyPr/>
          <a:lstStyle/>
          <a:p>
            <a:pPr algn="l"/>
            <a:r>
              <a:rPr lang="en-US" sz="2000" dirty="0"/>
              <a:t>3GPP TSG RAN Rel-18 Workshop</a:t>
            </a:r>
            <a:br>
              <a:rPr lang="en-US" sz="2000" dirty="0"/>
            </a:br>
            <a:r>
              <a:rPr lang="en-US" sz="2000" dirty="0"/>
              <a:t>28 June-2 July 2021</a:t>
            </a:r>
            <a:br>
              <a:rPr lang="en-US" sz="2000" dirty="0"/>
            </a:br>
            <a:r>
              <a:rPr lang="en-US" sz="2000" dirty="0"/>
              <a:t>Online</a:t>
            </a:r>
          </a:p>
          <a:p>
            <a:pPr algn="l"/>
            <a:r>
              <a:rPr lang="en-US" sz="2000" dirty="0"/>
              <a:t>Source: Ericsson</a:t>
            </a:r>
            <a:br>
              <a:rPr lang="en-US" sz="2000" dirty="0"/>
            </a:br>
            <a:r>
              <a:rPr lang="en-US" sz="2000" dirty="0"/>
              <a:t>Agenda Item: 4.3</a:t>
            </a:r>
            <a:br>
              <a:rPr lang="en-US" sz="2000" dirty="0"/>
            </a:br>
            <a:r>
              <a:rPr lang="en-US" sz="2000" dirty="0"/>
              <a:t>Document for: Discussion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7D4468-58D5-40D1-8182-8FDBCEF77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AI/ML Rel 18 RAN enhancements (1)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5004C31-0C02-417E-B3F7-B819159B1B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9030" y="1844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A1EE932-7D91-4AFA-90EF-486EFD1275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628774"/>
            <a:ext cx="10521949" cy="475297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600" b="1" dirty="0"/>
              <a:t>Justification</a:t>
            </a:r>
          </a:p>
          <a:p>
            <a:pPr lvl="1"/>
            <a:r>
              <a:rPr lang="en-US" altLang="en-US" sz="1600" dirty="0"/>
              <a:t>Perception that traditional human-machine interaction is slow, error-prone, expensive, and cumbersome</a:t>
            </a:r>
          </a:p>
          <a:p>
            <a:pPr lvl="1"/>
            <a:r>
              <a:rPr lang="en-US" altLang="en-US" sz="1600" dirty="0"/>
              <a:t>Ensure that 3GPP technologies support AI/ML in best possible way</a:t>
            </a:r>
          </a:p>
          <a:p>
            <a:pPr marL="363220" lvl="1" indent="-179705"/>
            <a:r>
              <a:rPr lang="en-US" altLang="en-US" sz="1600" dirty="0"/>
              <a:t>Ensure ecosystem alignment on design aspects requiring interoperability, </a:t>
            </a:r>
            <a:r>
              <a:rPr lang="en-US" altLang="en-US" sz="1600"/>
              <a:t>e.g.</a:t>
            </a:r>
            <a:r>
              <a:rPr lang="en-US" altLang="en-US" sz="1600" dirty="0"/>
              <a:t> AI/ML input/output exchange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324412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7D4468-58D5-40D1-8182-8FDBCEF77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AI/ML Rel 18 RAN enhancements (2)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5004C31-0C02-417E-B3F7-B819159B1B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9030" y="1844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A1EE932-7D91-4AFA-90EF-486EFD1275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557338"/>
            <a:ext cx="10693399" cy="482441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179705" indent="-179705"/>
            <a:r>
              <a:rPr lang="en-US" sz="1600" b="1" dirty="0"/>
              <a:t>Objective</a:t>
            </a:r>
            <a:endParaRPr lang="en-US"/>
          </a:p>
          <a:p>
            <a:pPr marL="363220" lvl="1" indent="-179705"/>
            <a:r>
              <a:rPr lang="en-US" sz="1600" dirty="0"/>
              <a:t>Take selective use cases from Rel-17 technical report into normative phase</a:t>
            </a:r>
          </a:p>
          <a:p>
            <a:pPr marL="826770" lvl="1" indent="-457200">
              <a:buFont typeface="+mj-lt"/>
              <a:buAutoNum type="arabicPeriod"/>
            </a:pPr>
            <a:r>
              <a:rPr lang="en-US" sz="1600" dirty="0"/>
              <a:t>AI/ML for efficient traffic steering</a:t>
            </a:r>
            <a:endParaRPr lang="en-US" sz="1600" dirty="0">
              <a:cs typeface="Calibri" panose="020F0502020204030204"/>
            </a:endParaRPr>
          </a:p>
          <a:p>
            <a:pPr marL="826770" lvl="1" indent="-457200">
              <a:buFont typeface="+mj-lt"/>
              <a:buAutoNum type="arabicPeriod"/>
            </a:pPr>
            <a:r>
              <a:rPr lang="en-US" sz="1600" dirty="0"/>
              <a:t>AI/ML for load balancing </a:t>
            </a:r>
            <a:endParaRPr lang="en-US" sz="1600" dirty="0">
              <a:cs typeface="Calibri" panose="020F0502020204030204"/>
            </a:endParaRPr>
          </a:p>
          <a:p>
            <a:pPr marL="826770" lvl="1" indent="-457200">
              <a:buFont typeface="+mj-lt"/>
              <a:buAutoNum type="arabicPeriod"/>
            </a:pPr>
            <a:r>
              <a:rPr lang="en-US" sz="1600" dirty="0"/>
              <a:t>AI/ML for energy efficiency</a:t>
            </a:r>
            <a:endParaRPr lang="en-US" sz="1600" dirty="0">
              <a:cs typeface="Calibri" panose="020F0502020204030204"/>
            </a:endParaRPr>
          </a:p>
          <a:p>
            <a:pPr marL="363220" lvl="1" indent="-179705"/>
            <a:r>
              <a:rPr lang="en-US" sz="1600" dirty="0"/>
              <a:t>Standardization enhancements for the above use cases should cover AI/ML support at RAN level to achieve RA/UE performance optimization</a:t>
            </a:r>
          </a:p>
          <a:p>
            <a:pPr marL="363220" lvl="1" indent="-179705"/>
            <a:r>
              <a:rPr lang="en-US" sz="1600" dirty="0"/>
              <a:t>Support use cases via enhancements to current interfaces, to improve AI/ML functionality in the RAN while maintaining current architecture</a:t>
            </a:r>
          </a:p>
          <a:p>
            <a:pPr marL="363220" lvl="1" indent="-179705"/>
            <a:r>
              <a:rPr lang="en-US" sz="1600" dirty="0">
                <a:cs typeface="Calibri"/>
              </a:rPr>
              <a:t>Ensure that AI models remain implementation specific =&gt; incentivize vendor competitiveness </a:t>
            </a:r>
            <a:endParaRPr lang="en-US" sz="1600" dirty="0"/>
          </a:p>
          <a:p>
            <a:pPr marL="363220" lvl="1" indent="-179705"/>
            <a:r>
              <a:rPr lang="en-US" sz="1600" dirty="0"/>
              <a:t>Adopt an “intent-based” management for use cases involving RAN-OAM interactions 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568574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7D4468-58D5-40D1-8182-8FDBCEF77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AI/ML Rel 18 RAN enhancements (3)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5004C31-0C02-417E-B3F7-B819159B1B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9030" y="18446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8201A1B-D955-4488-BB88-D74635D69795}"/>
              </a:ext>
            </a:extLst>
          </p:cNvPr>
          <p:cNvGrpSpPr/>
          <p:nvPr/>
        </p:nvGrpSpPr>
        <p:grpSpPr>
          <a:xfrm>
            <a:off x="1819275" y="1743075"/>
            <a:ext cx="8223035" cy="4332198"/>
            <a:chOff x="1819275" y="1743075"/>
            <a:chExt cx="8223035" cy="433219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D845F68-302C-479F-B891-BB38C4C002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19275" y="1743075"/>
              <a:ext cx="8223035" cy="4332198"/>
            </a:xfrm>
            <a:prstGeom prst="rect">
              <a:avLst/>
            </a:prstGeom>
          </p:spPr>
        </p:pic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id="{28CDE5A6-2106-4F77-8825-12E81D27ECF1}"/>
                </a:ext>
              </a:extLst>
            </p:cNvPr>
            <p:cNvSpPr/>
            <p:nvPr/>
          </p:nvSpPr>
          <p:spPr bwMode="auto">
            <a:xfrm>
              <a:off x="5606714" y="2430378"/>
              <a:ext cx="1678405" cy="541419"/>
            </a:xfrm>
            <a:prstGeom prst="wedgeRoundRectCallout">
              <a:avLst>
                <a:gd name="adj1" fmla="val -2070"/>
                <a:gd name="adj2" fmla="val 104026"/>
                <a:gd name="adj3" fmla="val 1666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s-ES" sz="1000" dirty="0" err="1">
                  <a:solidFill>
                    <a:schemeClr val="bg1"/>
                  </a:solidFill>
                  <a:latin typeface="+mn-lt"/>
                </a:rPr>
                <a:t>Take</a:t>
              </a:r>
              <a:r>
                <a:rPr lang="es-ES" sz="1000" dirty="0">
                  <a:solidFill>
                    <a:schemeClr val="bg1"/>
                  </a:solidFill>
                  <a:latin typeface="+mn-lt"/>
                </a:rPr>
                <a:t> AI/ML </a:t>
              </a:r>
              <a:r>
                <a:rPr lang="es-ES" sz="1000" dirty="0" err="1">
                  <a:solidFill>
                    <a:schemeClr val="bg1"/>
                  </a:solidFill>
                  <a:latin typeface="+mn-lt"/>
                </a:rPr>
                <a:t>based</a:t>
              </a:r>
              <a:r>
                <a:rPr lang="es-ES" sz="1000" dirty="0">
                  <a:solidFill>
                    <a:schemeClr val="bg1"/>
                  </a:solidFill>
                  <a:latin typeface="+mn-lt"/>
                </a:rPr>
                <a:t> </a:t>
              </a:r>
              <a:r>
                <a:rPr lang="es-ES" sz="1000" dirty="0" err="1">
                  <a:solidFill>
                    <a:schemeClr val="bg1"/>
                  </a:solidFill>
                  <a:latin typeface="+mn-lt"/>
                </a:rPr>
                <a:t>actions</a:t>
              </a:r>
              <a:r>
                <a:rPr lang="es-ES" sz="1000" dirty="0">
                  <a:solidFill>
                    <a:schemeClr val="bg1"/>
                  </a:solidFill>
                  <a:latin typeface="+mn-lt"/>
                </a:rPr>
                <a:t> </a:t>
              </a:r>
              <a:r>
                <a:rPr lang="es-ES" sz="1000" dirty="0" err="1">
                  <a:solidFill>
                    <a:schemeClr val="bg1"/>
                  </a:solidFill>
                  <a:latin typeface="+mn-lt"/>
                </a:rPr>
                <a:t>for</a:t>
              </a:r>
              <a:r>
                <a:rPr lang="es-ES" sz="1000" dirty="0">
                  <a:solidFill>
                    <a:schemeClr val="bg1"/>
                  </a:solidFill>
                  <a:latin typeface="+mn-lt"/>
                </a:rPr>
                <a:t> UE/RAN performance </a:t>
              </a:r>
              <a:r>
                <a:rPr lang="es-ES" sz="1000" dirty="0" err="1">
                  <a:solidFill>
                    <a:schemeClr val="bg1"/>
                  </a:solidFill>
                  <a:latin typeface="+mn-lt"/>
                </a:rPr>
                <a:t>Optimisaiton</a:t>
              </a:r>
              <a:endParaRPr lang="es-ES" sz="1000" dirty="0">
                <a:solidFill>
                  <a:schemeClr val="bg1"/>
                </a:solidFill>
                <a:latin typeface="+mn-lt"/>
              </a:endParaRPr>
            </a:p>
          </p:txBody>
        </p:sp>
      </p:grp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8576621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chemeClr val="bg1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err="1" smtClean="0">
            <a:ln>
              <a:noFill/>
            </a:ln>
            <a:solidFill>
              <a:srgbClr val="181818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260122995775076","enableDocumentContentUpdater":true,"version":"1.9"}]]></TemplafySlideTemplate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3.xml><?xml version="1.0" encoding="utf-8"?>
<TemplafySlideFormConfiguration><![CDATA[{"formFields":[],"formDataEntries":[]}]]></TemplafySlideFormConfiguration>
</file>

<file path=customXml/item14.xml><?xml version="1.0" encoding="utf-8"?>
<TemplafySlideFormConfiguration><![CDATA[{"formFields":[],"formDataEntries":[]}]]></TemplafySlideFormConfiguration>
</file>

<file path=customXml/item1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1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17.xml><?xml version="1.0" encoding="utf-8"?>
<TemplafySlideFormConfiguration><![CDATA[{"formFields":[],"formDataEntries":[]}]]></TemplafySlideFormConfiguration>
</file>

<file path=customXml/item18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19.xml><?xml version="1.0" encoding="utf-8"?>
<TemplafySlideFormConfiguration><![CDATA[{"formFields":[],"formDataEntries":[]}]]></TemplafySlideFormConfiguration>
</file>

<file path=customXml/item2.xml><?xml version="1.0" encoding="utf-8"?>
<TemplafySlideFormConfiguration><![CDATA[{"formFields":[],"formDataEntries":[]}]]></TemplafySlideFormConfiguration>
</file>

<file path=customXml/item3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4.xml><?xml version="1.0" encoding="utf-8"?>
<TemplafySlideFormConfiguration><![CDATA[{"formFields":[],"formDataEntries":[]}]]></TemplafySlideFormConfiguration>
</file>

<file path=customXml/item5.xml><?xml version="1.0" encoding="utf-8"?>
<TemplafySlideFormConfiguration><![CDATA[{"formFields":[],"formDataEntries":[]}]]></TemplafySlideFormConfiguration>
</file>

<file path=customXml/item6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7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defaultValue":"1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If the document type differs from the default value, click on the X to delete and type/choose another type."},"spacing":{},"dataSource":"PowerPoint Document Type"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OifStbCYzbnBmeTBXSP8a1XNXm9Ot/3ddtkBKU9iymbcD8IfGA79Rqf2FYxAqv2C"},{"name":"ConfidentialityClass","value":"cT/FOwTWaPknrhRlNMh4SQ=="},{"name":"ExternalConfidentialityLabel","value":"u2D/MG3wyuAQhkGvE2fPaA=="},{"name":"LanguageCode","value":"5wlu7ZdPxHQj1W0w+yTNSg=="},{"name":"Date","value":"cBhtU/pOPFHip1JBqCcFYg=="},{"name":"TemplateType","value":"5wlu7ZdPxHQj1W0w+yTNSg=="},{"name":"DocTitle","value":"5wlu7ZdPxHQj1W0w+yTNSg=="},{"name":"TotalPageNo","value":"5wlu7ZdPxHQj1W0w+yTNSg=="}]}]]></TemplafyFormConfiguration>
</file>

<file path=customXml/item8.xml><?xml version="1.0" encoding="utf-8"?>
<TemplafyTemplateConfiguration><![CDATA[{"elementsMetadata":[{"type":"shape","id":"e68596a0-d25c-4ea2-83fc-68321347c68f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10.xml><?xml version="1.0" encoding="utf-8"?>
<ds:datastoreItem xmlns:ds="http://schemas.openxmlformats.org/officeDocument/2006/customXml" ds:itemID="{1CE36EA9-2186-4EB1-871A-8AE59C2A13BB}">
  <ds:schemaRefs/>
</ds:datastoreItem>
</file>

<file path=customXml/itemProps11.xml><?xml version="1.0" encoding="utf-8"?>
<ds:datastoreItem xmlns:ds="http://schemas.openxmlformats.org/officeDocument/2006/customXml" ds:itemID="{9EFADEC1-B3B4-4591-B2D4-DAC627956183}">
  <ds:schemaRefs/>
</ds:datastoreItem>
</file>

<file path=customXml/itemProps12.xml><?xml version="1.0" encoding="utf-8"?>
<ds:datastoreItem xmlns:ds="http://schemas.openxmlformats.org/officeDocument/2006/customXml" ds:itemID="{3F2269DE-8ECE-4EF6-8962-7A8EB0B98642}">
  <ds:schemaRefs/>
</ds:datastoreItem>
</file>

<file path=customXml/itemProps13.xml><?xml version="1.0" encoding="utf-8"?>
<ds:datastoreItem xmlns:ds="http://schemas.openxmlformats.org/officeDocument/2006/customXml" ds:itemID="{32BA7684-6BE4-4F73-B22E-30934AB379B8}">
  <ds:schemaRefs/>
</ds:datastoreItem>
</file>

<file path=customXml/itemProps14.xml><?xml version="1.0" encoding="utf-8"?>
<ds:datastoreItem xmlns:ds="http://schemas.openxmlformats.org/officeDocument/2006/customXml" ds:itemID="{5A715D3A-920D-4795-964A-58593C1BC0C4}">
  <ds:schemaRefs/>
</ds:datastoreItem>
</file>

<file path=customXml/itemProps15.xml><?xml version="1.0" encoding="utf-8"?>
<ds:datastoreItem xmlns:ds="http://schemas.openxmlformats.org/officeDocument/2006/customXml" ds:itemID="{F38BAE49-6EC1-43F4-BD90-9CF34D734E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16.xml><?xml version="1.0" encoding="utf-8"?>
<ds:datastoreItem xmlns:ds="http://schemas.openxmlformats.org/officeDocument/2006/customXml" ds:itemID="{56F2EE69-0CCA-4F48-BE22-EC4A886C57A7}">
  <ds:schemaRefs>
    <ds:schemaRef ds:uri="http://schemas.microsoft.com/office/2006/metadata/properties"/>
    <ds:schemaRef ds:uri="9b239327-9e80-40e4-b1b7-4394fed77a33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2f282d3b-eb4a-4b09-b61f-b9593442e286"/>
    <ds:schemaRef ds:uri="http://www.w3.org/XML/1998/namespace"/>
    <ds:schemaRef ds:uri="http://purl.org/dc/dcmitype/"/>
  </ds:schemaRefs>
</ds:datastoreItem>
</file>

<file path=customXml/itemProps17.xml><?xml version="1.0" encoding="utf-8"?>
<ds:datastoreItem xmlns:ds="http://schemas.openxmlformats.org/officeDocument/2006/customXml" ds:itemID="{B9AEDDE3-EA02-4A8F-B8F8-0606A0AA45FC}">
  <ds:schemaRefs/>
</ds:datastoreItem>
</file>

<file path=customXml/itemProps18.xml><?xml version="1.0" encoding="utf-8"?>
<ds:datastoreItem xmlns:ds="http://schemas.openxmlformats.org/officeDocument/2006/customXml" ds:itemID="{C09F197C-6A49-47D0-B877-F88807989676}">
  <ds:schemaRefs/>
</ds:datastoreItem>
</file>

<file path=customXml/itemProps19.xml><?xml version="1.0" encoding="utf-8"?>
<ds:datastoreItem xmlns:ds="http://schemas.openxmlformats.org/officeDocument/2006/customXml" ds:itemID="{E69AE858-3E0C-4088-8CA2-63C66A8A5319}">
  <ds:schemaRefs/>
</ds:datastoreItem>
</file>

<file path=customXml/itemProps2.xml><?xml version="1.0" encoding="utf-8"?>
<ds:datastoreItem xmlns:ds="http://schemas.openxmlformats.org/officeDocument/2006/customXml" ds:itemID="{58CC0B31-82B9-497A-9A2E-F3F72D0BBDAD}">
  <ds:schemaRefs/>
</ds:datastoreItem>
</file>

<file path=customXml/itemProps3.xml><?xml version="1.0" encoding="utf-8"?>
<ds:datastoreItem xmlns:ds="http://schemas.openxmlformats.org/officeDocument/2006/customXml" ds:itemID="{72516535-7702-46AF-9B1F-8623A67A824E}">
  <ds:schemaRefs/>
</ds:datastoreItem>
</file>

<file path=customXml/itemProps4.xml><?xml version="1.0" encoding="utf-8"?>
<ds:datastoreItem xmlns:ds="http://schemas.openxmlformats.org/officeDocument/2006/customXml" ds:itemID="{9AB6FAD0-ED9B-4E2F-9D03-1C61F2C731D4}">
  <ds:schemaRefs/>
</ds:datastoreItem>
</file>

<file path=customXml/itemProps5.xml><?xml version="1.0" encoding="utf-8"?>
<ds:datastoreItem xmlns:ds="http://schemas.openxmlformats.org/officeDocument/2006/customXml" ds:itemID="{A01241DB-8C5A-4907-B0FD-084CC920F422}">
  <ds:schemaRefs/>
</ds:datastoreItem>
</file>

<file path=customXml/itemProps6.xml><?xml version="1.0" encoding="utf-8"?>
<ds:datastoreItem xmlns:ds="http://schemas.openxmlformats.org/officeDocument/2006/customXml" ds:itemID="{909B34C0-C8D1-4F23-A911-A871822B62BB}">
  <ds:schemaRefs/>
</ds:datastoreItem>
</file>

<file path=customXml/itemProps7.xml><?xml version="1.0" encoding="utf-8"?>
<ds:datastoreItem xmlns:ds="http://schemas.openxmlformats.org/officeDocument/2006/customXml" ds:itemID="{D92C3DF5-A179-4E2D-BD20-07044B39171F}">
  <ds:schemaRefs/>
</ds:datastoreItem>
</file>

<file path=customXml/itemProps8.xml><?xml version="1.0" encoding="utf-8"?>
<ds:datastoreItem xmlns:ds="http://schemas.openxmlformats.org/officeDocument/2006/customXml" ds:itemID="{07958A4E-FAB1-42E4-B6B5-29B01F63F87B}">
  <ds:schemaRefs/>
</ds:datastoreItem>
</file>

<file path=customXml/itemProps9.xml><?xml version="1.0" encoding="utf-8"?>
<ds:datastoreItem xmlns:ds="http://schemas.openxmlformats.org/officeDocument/2006/customXml" ds:itemID="{0AFBBEE9-E3DD-47E7-A79B-0A18348C5FEF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903</TotalTime>
  <Words>223</Words>
  <Application>Microsoft Office PowerPoint</Application>
  <PresentationFormat>Widescreen</PresentationFormat>
  <Paragraphs>23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Ericsson Hilda</vt:lpstr>
      <vt:lpstr>Ericsson Technical Icons</vt:lpstr>
      <vt:lpstr>Ericsson Hilda Light</vt:lpstr>
      <vt:lpstr>PresentationTemplate2017</vt:lpstr>
      <vt:lpstr>Considerations on AI/ML for Rel-18</vt:lpstr>
      <vt:lpstr>AI/ML Rel 18 RAN enhancements (1)</vt:lpstr>
      <vt:lpstr>AI/ML Rel 18 RAN enhancements (2)</vt:lpstr>
      <vt:lpstr>AI/ML Rel 18 RAN enhancements (3)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Considerations on NTN for Rel-18</dc:title>
  <dc:creator>Nianshan Shi</dc:creator>
  <cp:keywords/>
  <dc:description>Rev</dc:description>
  <cp:lastModifiedBy>Ericsson</cp:lastModifiedBy>
  <cp:revision>207</cp:revision>
  <dcterms:created xsi:type="dcterms:W3CDTF">2019-04-23T15:12:54Z</dcterms:created>
  <dcterms:modified xsi:type="dcterms:W3CDTF">2021-06-07T19:15:32Z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0x010100F3E9551B3FDDA24EBF0A209BAAD637CA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2020-05-25T15:19:59.4129898Z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637037983894866703</vt:lpwstr>
  </property>
  <property fmtid="{D5CDD505-2E9C-101B-9397-08002B2CF9AE}" pid="11" name="TemplafyUserProfileId">
    <vt:lpwstr>637583079095223696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>Public</vt:lpwstr>
  </property>
  <property fmtid="{D5CDD505-2E9C-101B-9397-08002B2CF9AE}" pid="16" name="Prepared">
    <vt:lpwstr/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2021-06-03</vt:lpwstr>
  </property>
  <property fmtid="{D5CDD505-2E9C-101B-9397-08002B2CF9AE}" pid="21" name="Reference">
    <vt:lpwstr/>
  </property>
  <property fmtid="{D5CDD505-2E9C-101B-9397-08002B2CF9AE}" pid="22" name="Title">
    <vt:lpwstr>Considerations on NTN for Rel-18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