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87" r:id="rId5"/>
  </p:sldMasterIdLst>
  <p:notesMasterIdLst>
    <p:notesMasterId r:id="rId20"/>
  </p:notesMasterIdLst>
  <p:handoutMasterIdLst>
    <p:handoutMasterId r:id="rId21"/>
  </p:handoutMasterIdLst>
  <p:sldIdLst>
    <p:sldId id="438" r:id="rId6"/>
    <p:sldId id="439" r:id="rId7"/>
    <p:sldId id="440" r:id="rId8"/>
    <p:sldId id="441" r:id="rId9"/>
    <p:sldId id="448" r:id="rId10"/>
    <p:sldId id="449" r:id="rId11"/>
    <p:sldId id="450" r:id="rId12"/>
    <p:sldId id="442" r:id="rId13"/>
    <p:sldId id="443" r:id="rId14"/>
    <p:sldId id="451" r:id="rId15"/>
    <p:sldId id="445" r:id="rId16"/>
    <p:sldId id="447" r:id="rId17"/>
    <p:sldId id="452" r:id="rId18"/>
    <p:sldId id="453" r:id="rId19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COMO (Masato)" initials="D" lastIdx="2" clrIdx="0">
    <p:extLst>
      <p:ext uri="{19B8F6BF-5375-455C-9EA6-DF929625EA0E}">
        <p15:presenceInfo xmlns:p15="http://schemas.microsoft.com/office/powerpoint/2012/main" userId="DOCOMO (Masato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FFF"/>
    <a:srgbClr val="FFCCFF"/>
    <a:srgbClr val="FFFFCC"/>
    <a:srgbClr val="CC0033"/>
    <a:srgbClr val="FF9999"/>
    <a:srgbClr val="FF0066"/>
    <a:srgbClr val="FF5050"/>
    <a:srgbClr val="3366FF"/>
    <a:srgbClr val="C0522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AA1C3B-C5B6-49EC-BA99-55A4F2009B1F}" v="12" dt="2020-12-18T15:10:39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546" autoAdjust="0"/>
  </p:normalViewPr>
  <p:slideViewPr>
    <p:cSldViewPr showGuides="1">
      <p:cViewPr varScale="1">
        <p:scale>
          <a:sx n="89" d="100"/>
          <a:sy n="89" d="100"/>
        </p:scale>
        <p:origin x="1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57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56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U Liu" userId="d65f2509-597e-40d2-9be1-eeac5a3974f2" providerId="ADAL" clId="{8BAA1C3B-C5B6-49EC-BA99-55A4F2009B1F}"/>
    <pc:docChg chg="undo redo custSel addSld delSld modSld modSection">
      <pc:chgData name="LIU Liu" userId="d65f2509-597e-40d2-9be1-eeac5a3974f2" providerId="ADAL" clId="{8BAA1C3B-C5B6-49EC-BA99-55A4F2009B1F}" dt="2020-12-18T15:11:26.566" v="71" actId="403"/>
      <pc:docMkLst>
        <pc:docMk/>
      </pc:docMkLst>
      <pc:sldChg chg="del">
        <pc:chgData name="LIU Liu" userId="d65f2509-597e-40d2-9be1-eeac5a3974f2" providerId="ADAL" clId="{8BAA1C3B-C5B6-49EC-BA99-55A4F2009B1F}" dt="2020-12-18T15:03:25.284" v="0" actId="2696"/>
        <pc:sldMkLst>
          <pc:docMk/>
          <pc:sldMk cId="2647921227" sldId="487"/>
        </pc:sldMkLst>
      </pc:sldChg>
      <pc:sldChg chg="add del">
        <pc:chgData name="LIU Liu" userId="d65f2509-597e-40d2-9be1-eeac5a3974f2" providerId="ADAL" clId="{8BAA1C3B-C5B6-49EC-BA99-55A4F2009B1F}" dt="2020-12-18T15:07:28.791" v="43" actId="2696"/>
        <pc:sldMkLst>
          <pc:docMk/>
          <pc:sldMk cId="3309618694" sldId="488"/>
        </pc:sldMkLst>
      </pc:sldChg>
      <pc:sldChg chg="add del">
        <pc:chgData name="LIU Liu" userId="d65f2509-597e-40d2-9be1-eeac5a3974f2" providerId="ADAL" clId="{8BAA1C3B-C5B6-49EC-BA99-55A4F2009B1F}" dt="2020-12-18T15:07:28.847" v="44" actId="2696"/>
        <pc:sldMkLst>
          <pc:docMk/>
          <pc:sldMk cId="2856382734" sldId="489"/>
        </pc:sldMkLst>
      </pc:sldChg>
      <pc:sldChg chg="add del">
        <pc:chgData name="LIU Liu" userId="d65f2509-597e-40d2-9be1-eeac5a3974f2" providerId="ADAL" clId="{8BAA1C3B-C5B6-49EC-BA99-55A4F2009B1F}" dt="2020-12-18T15:07:28.870" v="45" actId="2696"/>
        <pc:sldMkLst>
          <pc:docMk/>
          <pc:sldMk cId="3278868026" sldId="490"/>
        </pc:sldMkLst>
      </pc:sldChg>
      <pc:sldChg chg="add del">
        <pc:chgData name="LIU Liu" userId="d65f2509-597e-40d2-9be1-eeac5a3974f2" providerId="ADAL" clId="{8BAA1C3B-C5B6-49EC-BA99-55A4F2009B1F}" dt="2020-12-18T15:07:28.890" v="46" actId="2696"/>
        <pc:sldMkLst>
          <pc:docMk/>
          <pc:sldMk cId="752000448" sldId="491"/>
        </pc:sldMkLst>
      </pc:sldChg>
      <pc:sldChg chg="add del">
        <pc:chgData name="LIU Liu" userId="d65f2509-597e-40d2-9be1-eeac5a3974f2" providerId="ADAL" clId="{8BAA1C3B-C5B6-49EC-BA99-55A4F2009B1F}" dt="2020-12-18T15:07:28.970" v="47" actId="2696"/>
        <pc:sldMkLst>
          <pc:docMk/>
          <pc:sldMk cId="4057686931" sldId="492"/>
        </pc:sldMkLst>
      </pc:sldChg>
      <pc:sldChg chg="add del">
        <pc:chgData name="LIU Liu" userId="d65f2509-597e-40d2-9be1-eeac5a3974f2" providerId="ADAL" clId="{8BAA1C3B-C5B6-49EC-BA99-55A4F2009B1F}" dt="2020-12-18T15:07:29.060" v="48" actId="2696"/>
        <pc:sldMkLst>
          <pc:docMk/>
          <pc:sldMk cId="181898471" sldId="493"/>
        </pc:sldMkLst>
      </pc:sldChg>
      <pc:sldChg chg="addSp delSp">
        <pc:chgData name="LIU Liu" userId="d65f2509-597e-40d2-9be1-eeac5a3974f2" providerId="ADAL" clId="{8BAA1C3B-C5B6-49EC-BA99-55A4F2009B1F}" dt="2020-12-18T15:03:40.623" v="4"/>
        <pc:sldMkLst>
          <pc:docMk/>
          <pc:sldMk cId="2026658419" sldId="500"/>
        </pc:sldMkLst>
        <pc:spChg chg="add del">
          <ac:chgData name="LIU Liu" userId="d65f2509-597e-40d2-9be1-eeac5a3974f2" providerId="ADAL" clId="{8BAA1C3B-C5B6-49EC-BA99-55A4F2009B1F}" dt="2020-12-18T15:03:30.108" v="2"/>
          <ac:spMkLst>
            <pc:docMk/>
            <pc:sldMk cId="2026658419" sldId="500"/>
            <ac:spMk id="7" creationId="{6C58D2E2-F585-4598-8EF0-3A78D5E6CD14}"/>
          </ac:spMkLst>
        </pc:spChg>
        <pc:spChg chg="add del">
          <ac:chgData name="LIU Liu" userId="d65f2509-597e-40d2-9be1-eeac5a3974f2" providerId="ADAL" clId="{8BAA1C3B-C5B6-49EC-BA99-55A4F2009B1F}" dt="2020-12-18T15:03:40.623" v="4"/>
          <ac:spMkLst>
            <pc:docMk/>
            <pc:sldMk cId="2026658419" sldId="500"/>
            <ac:spMk id="8" creationId="{20975203-F3D8-4343-BB76-D3B75F2A4819}"/>
          </ac:spMkLst>
        </pc:spChg>
      </pc:sldChg>
      <pc:sldChg chg="addSp modSp add setBg">
        <pc:chgData name="LIU Liu" userId="d65f2509-597e-40d2-9be1-eeac5a3974f2" providerId="ADAL" clId="{8BAA1C3B-C5B6-49EC-BA99-55A4F2009B1F}" dt="2020-12-18T15:11:26.566" v="71" actId="403"/>
        <pc:sldMkLst>
          <pc:docMk/>
          <pc:sldMk cId="908917851" sldId="514"/>
        </pc:sldMkLst>
        <pc:spChg chg="mod">
          <ac:chgData name="LIU Liu" userId="d65f2509-597e-40d2-9be1-eeac5a3974f2" providerId="ADAL" clId="{8BAA1C3B-C5B6-49EC-BA99-55A4F2009B1F}" dt="2020-12-18T15:11:24.789" v="70" actId="403"/>
          <ac:spMkLst>
            <pc:docMk/>
            <pc:sldMk cId="908917851" sldId="514"/>
            <ac:spMk id="3" creationId="{AD984C9A-ED16-41E8-954A-07038C5308C4}"/>
          </ac:spMkLst>
        </pc:spChg>
        <pc:spChg chg="add mod">
          <ac:chgData name="LIU Liu" userId="d65f2509-597e-40d2-9be1-eeac5a3974f2" providerId="ADAL" clId="{8BAA1C3B-C5B6-49EC-BA99-55A4F2009B1F}" dt="2020-12-18T15:11:26.566" v="71" actId="403"/>
          <ac:spMkLst>
            <pc:docMk/>
            <pc:sldMk cId="908917851" sldId="514"/>
            <ac:spMk id="4" creationId="{493807CB-F1AB-4E45-B224-5F0CD2A1A48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2021/6/7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1" fontAlgn="base" hangingPunct="1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eaLnBrk="1" fontAlgn="base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eaLnBrk="1" fontAlgn="base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eaLnBrk="1" fontAlgn="base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eaLnBrk="1" fontAlgn="base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386202" y="2130433"/>
            <a:ext cx="11398430" cy="1470025"/>
          </a:xfrm>
        </p:spPr>
        <p:txBody>
          <a:bodyPr/>
          <a:lstStyle/>
          <a:p>
            <a:pPr algn="ctr"/>
            <a:r>
              <a:rPr kumimoji="1" lang="en-US" altLang="ja-JP" sz="3200" b="0" dirty="0" smtClean="0"/>
              <a:t>Motivation of Study on Inter-gNB Coordination</a:t>
            </a:r>
            <a:endParaRPr kumimoji="1" lang="ja-JP" altLang="en-US" sz="3200" b="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818217" y="3886203"/>
            <a:ext cx="8534400" cy="1384990"/>
          </a:xfrm>
        </p:spPr>
        <p:txBody>
          <a:bodyPr/>
          <a:lstStyle/>
          <a:p>
            <a:r>
              <a:rPr kumimoji="1" lang="en-US" altLang="ja-JP" dirty="0" smtClean="0"/>
              <a:t>NTT DOCOMO Inc., </a:t>
            </a:r>
            <a:r>
              <a:rPr lang="en-US" altLang="ja-JP" dirty="0" smtClean="0"/>
              <a:t>AT&amp;T, Deutsche Telekom, Verizon, Telecom Italia, Vodafone, KDDI,</a:t>
            </a:r>
            <a:r>
              <a:rPr lang="ja-JP" altLang="en-US" dirty="0"/>
              <a:t> </a:t>
            </a:r>
            <a:r>
              <a:rPr lang="en-US" altLang="ja-JP" dirty="0" smtClean="0"/>
              <a:t>China Telecom, Dish Networks, SoftBank, Bell </a:t>
            </a:r>
            <a:r>
              <a:rPr lang="en-US" altLang="ja-JP" dirty="0" smtClean="0"/>
              <a:t>Mobility</a:t>
            </a:r>
            <a:endParaRPr kumimoji="1" lang="ja-JP" altLang="en-US" dirty="0"/>
          </a:p>
        </p:txBody>
      </p:sp>
      <p:sp>
        <p:nvSpPr>
          <p:cNvPr id="6" name="テキスト ボックス 1"/>
          <p:cNvSpPr txBox="1">
            <a:spLocks noChangeArrowheads="1"/>
          </p:cNvSpPr>
          <p:nvPr/>
        </p:nvSpPr>
        <p:spPr bwMode="auto">
          <a:xfrm>
            <a:off x="128589" y="115888"/>
            <a:ext cx="47432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800" b="1" dirty="0">
                <a:latin typeface="+mn-lt"/>
              </a:rPr>
              <a:t>3GPP TSG RAN Rel-18 W</a:t>
            </a:r>
            <a:r>
              <a:rPr lang="en-US" altLang="ja-JP" sz="1800" b="1" dirty="0" smtClean="0">
                <a:latin typeface="+mn-lt"/>
              </a:rPr>
              <a:t>orkshop</a:t>
            </a:r>
            <a:endParaRPr lang="ja-JP" altLang="ja-JP" sz="1800" dirty="0">
              <a:latin typeface="+mn-lt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800" b="1" dirty="0">
                <a:latin typeface="+mn-lt"/>
              </a:rPr>
              <a:t>Electronic Meeting, June 28 - July 2, 2021</a:t>
            </a:r>
            <a:endParaRPr lang="ja-JP" altLang="en-US" sz="1800" dirty="0">
              <a:latin typeface="+mn-lt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00456" y="96597"/>
            <a:ext cx="1812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800" b="1" dirty="0" smtClean="0">
                <a:latin typeface="+mn-lt"/>
                <a:ea typeface="+mn-ea"/>
              </a:rPr>
              <a:t>RWS-210327</a:t>
            </a:r>
            <a:endParaRPr kumimoji="1" lang="ja-JP" altLang="en-US" sz="1800" b="1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36319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Multi-TRP </a:t>
            </a:r>
            <a:r>
              <a:rPr lang="en-US" altLang="ja-JP" dirty="0"/>
              <a:t>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133161"/>
          </a:xfrm>
        </p:spPr>
        <p:txBody>
          <a:bodyPr/>
          <a:lstStyle/>
          <a:p>
            <a:r>
              <a:rPr lang="en-US" altLang="ja-JP" b="1" dirty="0" smtClean="0"/>
              <a:t>Proposal 2</a:t>
            </a:r>
            <a:r>
              <a:rPr lang="en-US" altLang="ja-JP" b="1" dirty="0"/>
              <a:t>: RAN to study the feasibility of standardized solutions </a:t>
            </a:r>
            <a:r>
              <a:rPr lang="en-US" altLang="ja-JP" b="1" dirty="0" smtClean="0"/>
              <a:t>to enable inter-gNB/gNB-DU multi-TRP operation</a:t>
            </a:r>
          </a:p>
          <a:p>
            <a:endParaRPr kumimoji="1" lang="en-US" altLang="ja-JP" b="1" dirty="0"/>
          </a:p>
          <a:p>
            <a:r>
              <a:rPr lang="en-US" altLang="ja-JP" dirty="0"/>
              <a:t>Following aspects should be considered in the study</a:t>
            </a:r>
          </a:p>
          <a:p>
            <a:pPr lvl="1"/>
            <a:r>
              <a:rPr lang="en-US" altLang="ja-JP" dirty="0"/>
              <a:t>Backwards compatibility for UEs supporting Rel-15 CA and/or </a:t>
            </a:r>
            <a:r>
              <a:rPr lang="en-US" altLang="ja-JP" dirty="0" smtClean="0"/>
              <a:t>Rel-16/Rel-17 </a:t>
            </a:r>
            <a:r>
              <a:rPr lang="en-US" altLang="ja-JP" dirty="0"/>
              <a:t>Multi-TRP features</a:t>
            </a:r>
          </a:p>
          <a:p>
            <a:pPr lvl="1"/>
            <a:r>
              <a:rPr lang="en-US" altLang="ja-JP" dirty="0"/>
              <a:t>Architecture-aware enhancements for Rel-18 UEs</a:t>
            </a:r>
          </a:p>
          <a:p>
            <a:pPr lvl="1"/>
            <a:r>
              <a:rPr lang="en-US" altLang="ja-JP" dirty="0"/>
              <a:t>Requirements on (non-ideal) backhaul latency</a:t>
            </a:r>
          </a:p>
          <a:p>
            <a:pPr lvl="1"/>
            <a:r>
              <a:rPr lang="en-US" altLang="ja-JP" dirty="0"/>
              <a:t>Whether existing interfaces can support these use cases</a:t>
            </a:r>
          </a:p>
          <a:p>
            <a:endParaRPr kumimoji="1" lang="en-US" altLang="ja-JP" b="1" dirty="0" smtClean="0"/>
          </a:p>
        </p:txBody>
      </p:sp>
    </p:spTree>
    <p:extLst>
      <p:ext uri="{BB962C8B-B14F-4D97-AF65-F5344CB8AC3E}">
        <p14:creationId xmlns:p14="http://schemas.microsoft.com/office/powerpoint/2010/main" val="80319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Resiliency of gNB-CU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729700"/>
          </a:xfrm>
        </p:spPr>
        <p:txBody>
          <a:bodyPr/>
          <a:lstStyle/>
          <a:p>
            <a:r>
              <a:rPr lang="en-US" altLang="ja-JP" dirty="0"/>
              <a:t>In current </a:t>
            </a:r>
            <a:r>
              <a:rPr lang="en-US" altLang="ja-JP" dirty="0" smtClean="0"/>
              <a:t>TS 38.401</a:t>
            </a:r>
            <a:r>
              <a:rPr lang="en-US" altLang="ja-JP" dirty="0"/>
              <a:t>, it was defined that one gNB-DU is connected to only one </a:t>
            </a:r>
            <a:r>
              <a:rPr lang="en-US" altLang="ja-JP" dirty="0" smtClean="0"/>
              <a:t>gNB-CU</a:t>
            </a:r>
          </a:p>
          <a:p>
            <a:pPr lvl="1"/>
            <a:r>
              <a:rPr lang="en-US" altLang="ja-JP" dirty="0" smtClean="0"/>
              <a:t>One exception might be RAN sharing scenario in 38.401 where separate F1 signaling to PLMN-specific gNB-CUs is assumed</a:t>
            </a:r>
          </a:p>
          <a:p>
            <a:endParaRPr lang="en-US" altLang="ja-JP" dirty="0"/>
          </a:p>
          <a:p>
            <a:r>
              <a:rPr lang="en-US" altLang="ja-JP" dirty="0" smtClean="0"/>
              <a:t>Under this principle, if </a:t>
            </a:r>
            <a:r>
              <a:rPr lang="en-US" altLang="ja-JP" dirty="0"/>
              <a:t>the gNB-CU </a:t>
            </a:r>
            <a:r>
              <a:rPr lang="en-US" altLang="ja-JP" dirty="0" smtClean="0"/>
              <a:t>become inoperative, </a:t>
            </a:r>
            <a:r>
              <a:rPr lang="en-US" altLang="ja-JP" dirty="0"/>
              <a:t>the gNB-DU cannot operate any NR </a:t>
            </a:r>
            <a:r>
              <a:rPr lang="en-US" altLang="ja-JP" dirty="0" smtClean="0"/>
              <a:t>cells</a:t>
            </a:r>
          </a:p>
        </p:txBody>
      </p:sp>
    </p:spTree>
    <p:extLst>
      <p:ext uri="{BB962C8B-B14F-4D97-AF65-F5344CB8AC3E}">
        <p14:creationId xmlns:p14="http://schemas.microsoft.com/office/powerpoint/2010/main" val="2284452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Resiliency of gNB-CU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361190"/>
          </a:xfrm>
        </p:spPr>
        <p:txBody>
          <a:bodyPr/>
          <a:lstStyle/>
          <a:p>
            <a:r>
              <a:rPr lang="en-US" altLang="ja-JP" dirty="0" smtClean="0"/>
              <a:t>If </a:t>
            </a:r>
            <a:r>
              <a:rPr lang="en-US" altLang="ja-JP" dirty="0"/>
              <a:t>multiple gNB-CUs </a:t>
            </a:r>
            <a:r>
              <a:rPr lang="en-US" altLang="ja-JP" dirty="0" smtClean="0"/>
              <a:t>can be </a:t>
            </a:r>
            <a:r>
              <a:rPr lang="en-US" altLang="ja-JP" dirty="0"/>
              <a:t>connected to a gNB-DU, it can continue to operate by using other normal gNB-CU as back-up, increasing service reliability of the area</a:t>
            </a:r>
          </a:p>
          <a:p>
            <a:endParaRPr lang="en-US" altLang="ja-JP" dirty="0"/>
          </a:p>
          <a:p>
            <a:r>
              <a:rPr lang="en-US" altLang="ja-JP" dirty="0"/>
              <a:t>Furthermore, if UE context in the failed gNB-CU is taken over to another normal gNB-CU completely, no call loss would occur on gNB-CU failure</a:t>
            </a:r>
            <a:endParaRPr lang="ja-JP" altLang="en-US" dirty="0"/>
          </a:p>
          <a:p>
            <a:endParaRPr kumimoji="1" lang="en-US" altLang="ja-JP" dirty="0" smtClean="0"/>
          </a:p>
          <a:p>
            <a:r>
              <a:rPr lang="en-US" altLang="ja-JP" dirty="0" smtClean="0"/>
              <a:t>Improved resiliency of gNB-CU would enable highly centralized gNB-CU deployment with large coverage area per gNB-CU</a:t>
            </a:r>
            <a:endParaRPr lang="en-US" altLang="ja-JP" dirty="0"/>
          </a:p>
          <a:p>
            <a:endParaRPr kumimoji="1" lang="en-US" altLang="ja-JP" dirty="0" smtClean="0"/>
          </a:p>
          <a:p>
            <a:r>
              <a:rPr lang="en-US" altLang="ja-JP" b="1" dirty="0" smtClean="0"/>
              <a:t>Proposal 3: RAN to study the feasibility of </a:t>
            </a:r>
            <a:r>
              <a:rPr lang="en-US" altLang="ja-JP" b="1" dirty="0"/>
              <a:t>standardized solutions </a:t>
            </a:r>
            <a:r>
              <a:rPr lang="en-US" altLang="ja-JP" b="1" dirty="0" smtClean="0"/>
              <a:t>to improve the resiliency of gNB-CU</a:t>
            </a:r>
            <a:endParaRPr lang="ja-JP" altLang="en-US" b="1" dirty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10278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Resiliency of gNB-CU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Options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84717"/>
          </a:xfrm>
        </p:spPr>
        <p:txBody>
          <a:bodyPr/>
          <a:lstStyle/>
          <a:p>
            <a:r>
              <a:rPr lang="en-US" altLang="ja-JP" dirty="0" smtClean="0"/>
              <a:t>Potential coordination options that improve gNB-CU resiliency include the following:</a:t>
            </a:r>
            <a:endParaRPr kumimoji="1" lang="ja-JP" altLang="en-US" dirty="0"/>
          </a:p>
        </p:txBody>
      </p:sp>
      <p:pic>
        <p:nvPicPr>
          <p:cNvPr id="4" name="図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641" y="1340768"/>
            <a:ext cx="9559879" cy="5415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6497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659459"/>
          </a:xfrm>
        </p:spPr>
        <p:txBody>
          <a:bodyPr/>
          <a:lstStyle/>
          <a:p>
            <a:r>
              <a:rPr lang="en-US" altLang="ja-JP" dirty="0" smtClean="0"/>
              <a:t>In this paper, in order to flexibly deploy and make effective use of NG-RAN and its features, the following proposals are made.</a:t>
            </a:r>
            <a:endParaRPr lang="en-US" altLang="ja-JP" b="1" dirty="0" smtClean="0"/>
          </a:p>
          <a:p>
            <a:endParaRPr lang="en-US" altLang="ja-JP" b="1" dirty="0" smtClean="0"/>
          </a:p>
          <a:p>
            <a:r>
              <a:rPr lang="en-US" altLang="ja-JP" b="1" dirty="0" smtClean="0"/>
              <a:t>Proposal </a:t>
            </a:r>
            <a:r>
              <a:rPr lang="en-US" altLang="ja-JP" b="1" dirty="0"/>
              <a:t>1: RAN to study the feasibility of standardized solutions for previously stated challenges </a:t>
            </a:r>
            <a:r>
              <a:rPr lang="en-US" altLang="ja-JP" b="1" dirty="0" smtClean="0"/>
              <a:t>of </a:t>
            </a:r>
            <a:r>
              <a:rPr lang="en-US" altLang="ja-JP" b="1" dirty="0"/>
              <a:t>CA and DC, e.g. inter-gNB/gNB-DU carrier aggregation.</a:t>
            </a:r>
            <a:endParaRPr lang="ja-JP" altLang="en-US" b="1" dirty="0"/>
          </a:p>
          <a:p>
            <a:endParaRPr kumimoji="1" lang="en-US" altLang="ja-JP" dirty="0" smtClean="0"/>
          </a:p>
          <a:p>
            <a:r>
              <a:rPr lang="en-US" altLang="ja-JP" b="1" dirty="0"/>
              <a:t>Proposal 2: RAN to study the feasibility of standardized solutions to enable inter-gNB/gNB-DU multi-TRP operation</a:t>
            </a:r>
          </a:p>
          <a:p>
            <a:endParaRPr kumimoji="1" lang="en-US" altLang="ja-JP" dirty="0" smtClean="0"/>
          </a:p>
          <a:p>
            <a:r>
              <a:rPr lang="en-US" altLang="ja-JP" b="1" dirty="0" smtClean="0"/>
              <a:t>Proposal </a:t>
            </a:r>
            <a:r>
              <a:rPr lang="en-US" altLang="ja-JP" b="1" dirty="0"/>
              <a:t>3: RAN to study the feasibility of standardized solutions to improve the resiliency of </a:t>
            </a:r>
            <a:r>
              <a:rPr lang="en-US" altLang="ja-JP" b="1" dirty="0" smtClean="0"/>
              <a:t>gNB-CU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54747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133161"/>
          </a:xfrm>
        </p:spPr>
        <p:txBody>
          <a:bodyPr/>
          <a:lstStyle/>
          <a:p>
            <a:r>
              <a:rPr lang="en-GB" altLang="ja-JP" dirty="0"/>
              <a:t>NG-RAN enables </a:t>
            </a:r>
            <a:r>
              <a:rPr lang="en-GB" altLang="ja-JP" dirty="0" smtClean="0"/>
              <a:t>operators to </a:t>
            </a:r>
            <a:r>
              <a:rPr lang="en-GB" altLang="ja-JP" dirty="0"/>
              <a:t>deploy the logical entities flexibly in their </a:t>
            </a:r>
            <a:r>
              <a:rPr lang="en-GB" altLang="ja-JP" dirty="0" smtClean="0"/>
              <a:t>network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en-US" altLang="ja-JP" dirty="0" smtClean="0"/>
              <a:t>In this paper, </a:t>
            </a:r>
            <a:r>
              <a:rPr lang="en-US" altLang="ja-JP" dirty="0"/>
              <a:t>to enable more deployment </a:t>
            </a:r>
            <a:r>
              <a:rPr lang="en-US" altLang="ja-JP" dirty="0" smtClean="0"/>
              <a:t>scenarios, following enhancements involving inter-gNB coordination are discussed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Inter-gNB/gNB-DU multi-carrier operation</a:t>
            </a:r>
            <a:endParaRPr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altLang="ja-JP" dirty="0"/>
              <a:t>Inter-gNB/gNB-DU </a:t>
            </a:r>
            <a:r>
              <a:rPr lang="en-US" altLang="ja-JP" dirty="0" smtClean="0"/>
              <a:t>multi-TRP operation</a:t>
            </a:r>
          </a:p>
          <a:p>
            <a:pPr lvl="1"/>
            <a:r>
              <a:rPr lang="en-US" altLang="ja-JP" dirty="0" smtClean="0"/>
              <a:t>Enhancement for resiliency of gNB-CU</a:t>
            </a:r>
            <a:endParaRPr lang="en-US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7719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Multi-Carrier Operation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– Background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191639"/>
          </a:xfrm>
        </p:spPr>
        <p:txBody>
          <a:bodyPr/>
          <a:lstStyle/>
          <a:p>
            <a:r>
              <a:rPr lang="en-US" altLang="ja-JP" dirty="0"/>
              <a:t>Carrier aggregation plays an essential role for user </a:t>
            </a:r>
            <a:r>
              <a:rPr lang="en-US" altLang="ja-JP" dirty="0" smtClean="0"/>
              <a:t>experience </a:t>
            </a:r>
            <a:r>
              <a:rPr lang="en-US" altLang="ja-JP" dirty="0"/>
              <a:t>and efficient use of frequency </a:t>
            </a:r>
            <a:r>
              <a:rPr lang="en-US" altLang="ja-JP" dirty="0" smtClean="0"/>
              <a:t>resources</a:t>
            </a:r>
          </a:p>
          <a:p>
            <a:r>
              <a:rPr lang="en-US" altLang="ja-JP" dirty="0" smtClean="0"/>
              <a:t>With </a:t>
            </a:r>
            <a:r>
              <a:rPr lang="en-US" altLang="ja-JP" dirty="0"/>
              <a:t>the growth and penetration of 5G services, more and more spectrum is used for </a:t>
            </a:r>
            <a:r>
              <a:rPr lang="en-US" altLang="ja-JP" dirty="0" smtClean="0"/>
              <a:t>NR</a:t>
            </a:r>
            <a:endParaRPr kumimoji="1" lang="en-US" altLang="ja-JP" dirty="0" smtClean="0"/>
          </a:p>
          <a:p>
            <a:r>
              <a:rPr kumimoji="1" lang="en-US" altLang="ja-JP" dirty="0" smtClean="0"/>
              <a:t>How to accommodate and aggregate the frequency bands is a challenge for operators, in terms of:</a:t>
            </a:r>
          </a:p>
          <a:p>
            <a:pPr lvl="1"/>
            <a:r>
              <a:rPr lang="en-US" altLang="ja-JP" dirty="0" smtClean="0"/>
              <a:t>increasing number of fragmented bands that are re-farmed from LTE</a:t>
            </a:r>
          </a:p>
          <a:p>
            <a:pPr lvl="1"/>
            <a:r>
              <a:rPr kumimoji="1" lang="en-US" altLang="ja-JP" dirty="0" smtClean="0"/>
              <a:t>bands with different coverage areas due to different link budgets and/or antenna sites</a:t>
            </a:r>
            <a:endParaRPr kumimoji="1" lang="en-US" altLang="ja-JP" dirty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/>
          </a:p>
          <a:p>
            <a:pPr lvl="1"/>
            <a:endParaRPr lang="en-US" altLang="ja-JP" dirty="0" smtClean="0"/>
          </a:p>
          <a:p>
            <a:pPr lvl="1"/>
            <a:endParaRPr kumimoji="1" lang="ja-JP" altLang="en-US" dirty="0"/>
          </a:p>
        </p:txBody>
      </p:sp>
      <p:sp>
        <p:nvSpPr>
          <p:cNvPr id="4" name="楕円 3"/>
          <p:cNvSpPr/>
          <p:nvPr/>
        </p:nvSpPr>
        <p:spPr>
          <a:xfrm>
            <a:off x="6690406" y="5233396"/>
            <a:ext cx="445140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楕円 4"/>
          <p:cNvSpPr/>
          <p:nvPr/>
        </p:nvSpPr>
        <p:spPr>
          <a:xfrm>
            <a:off x="6678610" y="5017372"/>
            <a:ext cx="445140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8" name="楕円 7"/>
          <p:cNvSpPr/>
          <p:nvPr/>
        </p:nvSpPr>
        <p:spPr>
          <a:xfrm>
            <a:off x="1703512" y="5809460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9" name="楕円 8"/>
          <p:cNvSpPr/>
          <p:nvPr/>
        </p:nvSpPr>
        <p:spPr>
          <a:xfrm>
            <a:off x="1703512" y="5540174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0" name="楕円 9"/>
          <p:cNvSpPr/>
          <p:nvPr/>
        </p:nvSpPr>
        <p:spPr>
          <a:xfrm>
            <a:off x="6456040" y="5540174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1" name="楕円 10"/>
          <p:cNvSpPr/>
          <p:nvPr/>
        </p:nvSpPr>
        <p:spPr>
          <a:xfrm>
            <a:off x="6456040" y="5809460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14" name="楕円 13"/>
          <p:cNvSpPr/>
          <p:nvPr/>
        </p:nvSpPr>
        <p:spPr>
          <a:xfrm>
            <a:off x="2769799" y="4369849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" name="楕円 19"/>
          <p:cNvSpPr/>
          <p:nvPr/>
        </p:nvSpPr>
        <p:spPr>
          <a:xfrm>
            <a:off x="2769799" y="3953022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1" name="楕円 20"/>
          <p:cNvSpPr/>
          <p:nvPr/>
        </p:nvSpPr>
        <p:spPr>
          <a:xfrm>
            <a:off x="3507077" y="3068960"/>
            <a:ext cx="1289414" cy="668038"/>
          </a:xfrm>
          <a:prstGeom prst="ellipse">
            <a:avLst/>
          </a:prstGeom>
          <a:solidFill>
            <a:srgbClr val="FFCC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2" name="楕円 21"/>
          <p:cNvSpPr/>
          <p:nvPr/>
        </p:nvSpPr>
        <p:spPr>
          <a:xfrm>
            <a:off x="6033902" y="3068960"/>
            <a:ext cx="1289414" cy="668038"/>
          </a:xfrm>
          <a:prstGeom prst="ellipse">
            <a:avLst/>
          </a:prstGeom>
          <a:solidFill>
            <a:srgbClr val="FFCC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3" name="楕円 22"/>
          <p:cNvSpPr/>
          <p:nvPr/>
        </p:nvSpPr>
        <p:spPr>
          <a:xfrm>
            <a:off x="7182850" y="3068960"/>
            <a:ext cx="1289414" cy="668038"/>
          </a:xfrm>
          <a:prstGeom prst="ellipse">
            <a:avLst/>
          </a:prstGeom>
          <a:solidFill>
            <a:srgbClr val="FFCC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4" name="楕円 23"/>
          <p:cNvSpPr/>
          <p:nvPr/>
        </p:nvSpPr>
        <p:spPr>
          <a:xfrm>
            <a:off x="8334978" y="3068960"/>
            <a:ext cx="1289414" cy="668038"/>
          </a:xfrm>
          <a:prstGeom prst="ellipse">
            <a:avLst/>
          </a:prstGeom>
          <a:solidFill>
            <a:srgbClr val="FFCC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5" name="楕円 24"/>
          <p:cNvSpPr/>
          <p:nvPr/>
        </p:nvSpPr>
        <p:spPr>
          <a:xfrm>
            <a:off x="5296624" y="4369849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6" name="楕円 25"/>
          <p:cNvSpPr/>
          <p:nvPr/>
        </p:nvSpPr>
        <p:spPr>
          <a:xfrm>
            <a:off x="5296624" y="3953022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7" name="楕円 26"/>
          <p:cNvSpPr/>
          <p:nvPr/>
        </p:nvSpPr>
        <p:spPr>
          <a:xfrm>
            <a:off x="7641030" y="4369849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8" name="楕円 27"/>
          <p:cNvSpPr/>
          <p:nvPr/>
        </p:nvSpPr>
        <p:spPr>
          <a:xfrm>
            <a:off x="7641030" y="3953022"/>
            <a:ext cx="2763971" cy="393459"/>
          </a:xfrm>
          <a:prstGeom prst="ellipse">
            <a:avLst/>
          </a:prstGeom>
          <a:solidFill>
            <a:srgbClr val="FFFFCC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39184" y="3140968"/>
            <a:ext cx="141417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High bands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39184" y="4089644"/>
            <a:ext cx="132119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Mid bands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39184" y="5492551"/>
            <a:ext cx="133402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Low bands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32" name="楕円 31"/>
          <p:cNvSpPr/>
          <p:nvPr/>
        </p:nvSpPr>
        <p:spPr>
          <a:xfrm>
            <a:off x="1703512" y="6093296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33" name="楕円 32"/>
          <p:cNvSpPr/>
          <p:nvPr/>
        </p:nvSpPr>
        <p:spPr>
          <a:xfrm>
            <a:off x="6456040" y="6093296"/>
            <a:ext cx="4896544" cy="178532"/>
          </a:xfrm>
          <a:prstGeom prst="ellipse">
            <a:avLst/>
          </a:prstGeom>
          <a:solidFill>
            <a:srgbClr val="E2FFFF">
              <a:alpha val="6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27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Multi-Carrier 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Challenges of CA (1)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976100" cy="1086447"/>
          </a:xfrm>
        </p:spPr>
        <p:txBody>
          <a:bodyPr/>
          <a:lstStyle/>
          <a:p>
            <a:r>
              <a:rPr kumimoji="1" lang="en-US" altLang="ja-JP" dirty="0" smtClean="0"/>
              <a:t>Currently in 3GPP, cells that can be aggregated by CA is constrained within a single gNB-DU</a:t>
            </a:r>
            <a:endParaRPr lang="en-US" altLang="ja-JP" dirty="0"/>
          </a:p>
          <a:p>
            <a:r>
              <a:rPr kumimoji="1" lang="en-US" altLang="ja-JP" b="1" dirty="0" smtClean="0"/>
              <a:t>From accommodation perspective, the single-DU constraint of CA impacts e.g. cost and throughput</a:t>
            </a:r>
          </a:p>
          <a:p>
            <a:r>
              <a:rPr lang="en-US" altLang="ja-JP" dirty="0" smtClean="0"/>
              <a:t>For example, when introducing a new frequency band there are several ways, all of which have downsides:</a:t>
            </a:r>
            <a:endParaRPr kumimoji="1" lang="ja-JP" altLang="en-US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1272527" y="2185700"/>
            <a:ext cx="2160241" cy="1392833"/>
            <a:chOff x="1559495" y="3044279"/>
            <a:chExt cx="2160241" cy="1392833"/>
          </a:xfrm>
        </p:grpSpPr>
        <p:sp>
          <p:nvSpPr>
            <p:cNvPr id="7" name="角丸四角形 6"/>
            <p:cNvSpPr/>
            <p:nvPr/>
          </p:nvSpPr>
          <p:spPr>
            <a:xfrm>
              <a:off x="1594384" y="3429000"/>
              <a:ext cx="2125352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0" name="テキスト ボックス 9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3071663" y="3569613"/>
              <a:ext cx="325444" cy="779453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200" dirty="0" smtClean="0">
                  <a:solidFill>
                    <a:schemeClr val="tx1"/>
                  </a:solidFill>
                </a:rPr>
                <a:t>Reserved</a:t>
              </a:r>
              <a:endParaRPr lang="ja-JP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1559495" y="3044279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>
                  <a:latin typeface="+mn-lt"/>
                  <a:ea typeface="+mn-ea"/>
                </a:rPr>
                <a:t>gNB</a:t>
              </a:r>
              <a:endParaRPr kumimoji="1" lang="ja-JP" altLang="en-US" sz="1600" dirty="0" smtClean="0">
                <a:latin typeface="+mn-lt"/>
                <a:ea typeface="+mn-ea"/>
              </a:endParaRPr>
            </a:p>
          </p:txBody>
        </p:sp>
      </p:grpSp>
      <p:grpSp>
        <p:nvGrpSpPr>
          <p:cNvPr id="17" name="グループ化 16"/>
          <p:cNvGrpSpPr/>
          <p:nvPr/>
        </p:nvGrpSpPr>
        <p:grpSpPr>
          <a:xfrm>
            <a:off x="1307416" y="4221088"/>
            <a:ext cx="2125352" cy="1008112"/>
            <a:chOff x="1594384" y="3429000"/>
            <a:chExt cx="2125352" cy="1008112"/>
          </a:xfrm>
        </p:grpSpPr>
        <p:sp>
          <p:nvSpPr>
            <p:cNvPr id="18" name="角丸四角形 17"/>
            <p:cNvSpPr/>
            <p:nvPr/>
          </p:nvSpPr>
          <p:spPr>
            <a:xfrm>
              <a:off x="1594384" y="3429000"/>
              <a:ext cx="2125352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1" name="テキスト ボックス 20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3071663" y="3569613"/>
              <a:ext cx="325444" cy="779453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>
                  <a:solidFill>
                    <a:schemeClr val="tx1"/>
                  </a:solidFill>
                </a:rPr>
                <a:t> </a:t>
              </a:r>
              <a:r>
                <a:rPr lang="en-US" altLang="ja-JP" sz="1100" dirty="0" smtClean="0">
                  <a:solidFill>
                    <a:schemeClr val="tx1"/>
                  </a:solidFill>
                </a:rPr>
                <a:t>New Band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テキスト ボックス 25"/>
          <p:cNvSpPr txBox="1"/>
          <p:nvPr/>
        </p:nvSpPr>
        <p:spPr>
          <a:xfrm>
            <a:off x="767408" y="5877272"/>
            <a:ext cx="2880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kumimoji="1" lang="en-US" altLang="ja-JP" sz="1600" u="sng" dirty="0" smtClean="0">
                <a:latin typeface="+mn-lt"/>
                <a:ea typeface="+mn-ea"/>
              </a:rPr>
              <a:t>Increased cost by capacity reservation</a:t>
            </a:r>
          </a:p>
        </p:txBody>
      </p:sp>
      <p:grpSp>
        <p:nvGrpSpPr>
          <p:cNvPr id="27" name="グループ化 26"/>
          <p:cNvGrpSpPr/>
          <p:nvPr/>
        </p:nvGrpSpPr>
        <p:grpSpPr>
          <a:xfrm>
            <a:off x="4728911" y="2185700"/>
            <a:ext cx="2160241" cy="1392833"/>
            <a:chOff x="1559495" y="3044279"/>
            <a:chExt cx="2160241" cy="1392833"/>
          </a:xfrm>
        </p:grpSpPr>
        <p:sp>
          <p:nvSpPr>
            <p:cNvPr id="28" name="角丸四角形 27"/>
            <p:cNvSpPr/>
            <p:nvPr/>
          </p:nvSpPr>
          <p:spPr>
            <a:xfrm>
              <a:off x="1594384" y="3429000"/>
              <a:ext cx="2125352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1" name="テキスト ボックス 30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1559495" y="3044279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>
                  <a:latin typeface="+mn-lt"/>
                  <a:ea typeface="+mn-ea"/>
                </a:rPr>
                <a:t>gNB</a:t>
              </a:r>
              <a:endParaRPr kumimoji="1" lang="ja-JP" altLang="en-US" sz="1600" dirty="0" smtClean="0">
                <a:latin typeface="+mn-lt"/>
                <a:ea typeface="+mn-ea"/>
              </a:endParaRPr>
            </a:p>
          </p:txBody>
        </p:sp>
        <p:sp>
          <p:nvSpPr>
            <p:cNvPr id="57" name="正方形/長方形 56"/>
            <p:cNvSpPr/>
            <p:nvPr/>
          </p:nvSpPr>
          <p:spPr>
            <a:xfrm>
              <a:off x="3103616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C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4395213" y="4221088"/>
            <a:ext cx="1950238" cy="1008112"/>
            <a:chOff x="1594384" y="3429000"/>
            <a:chExt cx="1950238" cy="1008112"/>
          </a:xfrm>
        </p:grpSpPr>
        <p:sp>
          <p:nvSpPr>
            <p:cNvPr id="35" name="角丸四角形 34"/>
            <p:cNvSpPr/>
            <p:nvPr/>
          </p:nvSpPr>
          <p:spPr>
            <a:xfrm>
              <a:off x="1594384" y="3429000"/>
              <a:ext cx="1950238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8" name="テキスト ボックス 37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3071663" y="3569613"/>
              <a:ext cx="325444" cy="779453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>
                  <a:solidFill>
                    <a:schemeClr val="tx1"/>
                  </a:solidFill>
                </a:rPr>
                <a:t> </a:t>
              </a:r>
              <a:r>
                <a:rPr lang="en-US" altLang="ja-JP" sz="1100" dirty="0" smtClean="0">
                  <a:solidFill>
                    <a:schemeClr val="tx1"/>
                  </a:solidFill>
                </a:rPr>
                <a:t>New Band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テキスト ボックス 40"/>
          <p:cNvSpPr txBox="1"/>
          <p:nvPr/>
        </p:nvSpPr>
        <p:spPr>
          <a:xfrm>
            <a:off x="4129822" y="5210036"/>
            <a:ext cx="3616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457200" indent="-457200">
              <a:buFont typeface="+mj-lt"/>
              <a:buAutoNum type="arabicPeriod" startAt="2"/>
              <a:defRPr sz="1400">
                <a:latin typeface="+mn-lt"/>
                <a:ea typeface="+mn-ea"/>
              </a:defRPr>
            </a:lvl1pPr>
          </a:lstStyle>
          <a:p>
            <a:r>
              <a:rPr lang="en-US" altLang="ja-JP" dirty="0"/>
              <a:t>Move Band C to another gNB to </a:t>
            </a:r>
            <a:r>
              <a:rPr lang="en-US" altLang="ja-JP" dirty="0" smtClean="0"/>
              <a:t>aggregate </a:t>
            </a:r>
            <a:r>
              <a:rPr lang="en-US" altLang="ja-JP" dirty="0"/>
              <a:t>new </a:t>
            </a:r>
            <a:r>
              <a:rPr lang="en-US" altLang="ja-JP" dirty="0" smtClean="0"/>
              <a:t>band and Band A/B</a:t>
            </a:r>
            <a:endParaRPr lang="en-US" altLang="ja-JP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8328249" y="5210036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kumimoji="1" lang="en-US" altLang="ja-JP" sz="1400" dirty="0" smtClean="0">
                <a:latin typeface="+mn-lt"/>
                <a:ea typeface="+mn-ea"/>
              </a:rPr>
              <a:t>Add new band to a new gNB</a:t>
            </a:r>
          </a:p>
        </p:txBody>
      </p:sp>
      <p:grpSp>
        <p:nvGrpSpPr>
          <p:cNvPr id="58" name="グループ化 57"/>
          <p:cNvGrpSpPr/>
          <p:nvPr/>
        </p:nvGrpSpPr>
        <p:grpSpPr>
          <a:xfrm>
            <a:off x="6411437" y="4221088"/>
            <a:ext cx="1053779" cy="1008112"/>
            <a:chOff x="1594384" y="3429000"/>
            <a:chExt cx="1053779" cy="1008112"/>
          </a:xfrm>
        </p:grpSpPr>
        <p:sp>
          <p:nvSpPr>
            <p:cNvPr id="59" name="角丸四角形 58"/>
            <p:cNvSpPr/>
            <p:nvPr/>
          </p:nvSpPr>
          <p:spPr>
            <a:xfrm>
              <a:off x="1594384" y="3429000"/>
              <a:ext cx="961764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60" name="正方形/長方形 59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C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62" name="テキスト ボックス 61"/>
            <p:cNvSpPr txBox="1">
              <a:spLocks noChangeArrowheads="1"/>
            </p:cNvSpPr>
            <p:nvPr/>
          </p:nvSpPr>
          <p:spPr bwMode="auto">
            <a:xfrm>
              <a:off x="2057821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</p:grpSp>
      <p:sp>
        <p:nvSpPr>
          <p:cNvPr id="64" name="テキスト ボックス 63"/>
          <p:cNvSpPr txBox="1"/>
          <p:nvPr/>
        </p:nvSpPr>
        <p:spPr>
          <a:xfrm>
            <a:off x="4121598" y="5805264"/>
            <a:ext cx="38558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kumimoji="1" lang="en-US" altLang="ja-JP" sz="1600" u="sng" dirty="0" smtClean="0">
                <a:latin typeface="+mn-lt"/>
                <a:ea typeface="+mn-ea"/>
              </a:rPr>
              <a:t>Complicated </a:t>
            </a:r>
            <a:r>
              <a:rPr lang="en-US" altLang="ja-JP" sz="1600" u="sng" dirty="0" smtClean="0">
                <a:latin typeface="+mn-lt"/>
                <a:ea typeface="+mn-ea"/>
              </a:rPr>
              <a:t>operation and downtime due to r</a:t>
            </a:r>
            <a:r>
              <a:rPr kumimoji="1" lang="en-US" altLang="ja-JP" sz="1600" u="sng" dirty="0" smtClean="0">
                <a:latin typeface="+mn-lt"/>
                <a:ea typeface="+mn-ea"/>
              </a:rPr>
              <a:t>eallocation</a:t>
            </a:r>
          </a:p>
          <a:p>
            <a:pPr marL="342900" indent="-342900">
              <a:buFontTx/>
              <a:buChar char="-"/>
            </a:pPr>
            <a:r>
              <a:rPr kumimoji="1" lang="en-US" altLang="ja-JP" sz="1600" u="sng" dirty="0" smtClean="0">
                <a:latin typeface="+mn-lt"/>
                <a:ea typeface="+mn-ea"/>
              </a:rPr>
              <a:t>Band C cannot be aggregated</a:t>
            </a:r>
            <a:endParaRPr kumimoji="1" lang="ja-JP" altLang="en-US" sz="1600" u="sng" dirty="0" smtClean="0">
              <a:latin typeface="+mn-lt"/>
              <a:ea typeface="+mn-ea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162336" y="3553852"/>
            <a:ext cx="2488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kumimoji="1" lang="en-US" altLang="ja-JP" sz="1400" dirty="0" smtClean="0">
                <a:latin typeface="+mn-lt"/>
                <a:ea typeface="+mn-ea"/>
              </a:rPr>
              <a:t>Reserve some capacity </a:t>
            </a:r>
            <a:br>
              <a:rPr kumimoji="1" lang="en-US" altLang="ja-JP" sz="1400" dirty="0" smtClean="0">
                <a:latin typeface="+mn-lt"/>
                <a:ea typeface="+mn-ea"/>
              </a:rPr>
            </a:br>
            <a:r>
              <a:rPr kumimoji="1" lang="en-US" altLang="ja-JP" sz="1400" dirty="0" smtClean="0">
                <a:latin typeface="+mn-lt"/>
                <a:ea typeface="+mn-ea"/>
              </a:rPr>
              <a:t>for potential new cells</a:t>
            </a: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983432" y="5210036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kumimoji="1" lang="en-US" altLang="ja-JP" sz="1400" dirty="0" smtClean="0">
                <a:latin typeface="+mn-lt"/>
                <a:ea typeface="+mn-ea"/>
              </a:rPr>
              <a:t>Add new band </a:t>
            </a:r>
            <a:r>
              <a:rPr lang="en-US" altLang="ja-JP" sz="1400" dirty="0" smtClean="0">
                <a:latin typeface="+mn-lt"/>
                <a:ea typeface="+mn-ea"/>
              </a:rPr>
              <a:t>using the </a:t>
            </a:r>
            <a:r>
              <a:rPr kumimoji="1" lang="en-US" altLang="ja-JP" sz="1400" dirty="0" smtClean="0">
                <a:latin typeface="+mn-lt"/>
                <a:ea typeface="+mn-ea"/>
              </a:rPr>
              <a:t>reserved capacity</a:t>
            </a:r>
          </a:p>
        </p:txBody>
      </p:sp>
      <p:cxnSp>
        <p:nvCxnSpPr>
          <p:cNvPr id="68" name="直線コネクタ 67"/>
          <p:cNvCxnSpPr/>
          <p:nvPr/>
        </p:nvCxnSpPr>
        <p:spPr>
          <a:xfrm>
            <a:off x="3863752" y="2276872"/>
            <a:ext cx="0" cy="410445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>
            <a:off x="7896200" y="2276872"/>
            <a:ext cx="0" cy="410445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グループ化 69"/>
          <p:cNvGrpSpPr/>
          <p:nvPr/>
        </p:nvGrpSpPr>
        <p:grpSpPr>
          <a:xfrm>
            <a:off x="8472264" y="2185700"/>
            <a:ext cx="2160241" cy="1392833"/>
            <a:chOff x="1559495" y="3044279"/>
            <a:chExt cx="2160241" cy="1392833"/>
          </a:xfrm>
        </p:grpSpPr>
        <p:sp>
          <p:nvSpPr>
            <p:cNvPr id="71" name="角丸四角形 70"/>
            <p:cNvSpPr/>
            <p:nvPr/>
          </p:nvSpPr>
          <p:spPr>
            <a:xfrm>
              <a:off x="1594384" y="3429000"/>
              <a:ext cx="2125352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72" name="正方形/長方形 71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74" name="テキスト ボックス 73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1559495" y="3044279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>
                  <a:latin typeface="+mn-lt"/>
                  <a:ea typeface="+mn-ea"/>
                </a:rPr>
                <a:t>gNB</a:t>
              </a:r>
              <a:endParaRPr kumimoji="1" lang="ja-JP" altLang="en-US" sz="1600" dirty="0" smtClean="0">
                <a:latin typeface="+mn-lt"/>
                <a:ea typeface="+mn-ea"/>
              </a:endParaRPr>
            </a:p>
          </p:txBody>
        </p:sp>
        <p:sp>
          <p:nvSpPr>
            <p:cNvPr id="76" name="正方形/長方形 75"/>
            <p:cNvSpPr/>
            <p:nvPr/>
          </p:nvSpPr>
          <p:spPr>
            <a:xfrm>
              <a:off x="3103616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C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77" name="テキスト ボックス 76"/>
          <p:cNvSpPr txBox="1"/>
          <p:nvPr/>
        </p:nvSpPr>
        <p:spPr>
          <a:xfrm>
            <a:off x="4614328" y="3553852"/>
            <a:ext cx="2727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kumimoji="1" lang="en-US" altLang="ja-JP" sz="1400" dirty="0" smtClean="0">
                <a:latin typeface="+mn-lt"/>
                <a:ea typeface="+mn-ea"/>
              </a:rPr>
              <a:t>gNB occupied with legacy bands</a:t>
            </a: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8102424" y="3553852"/>
            <a:ext cx="2727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kumimoji="1" lang="en-US" altLang="ja-JP" sz="1400" dirty="0" smtClean="0">
                <a:latin typeface="+mn-lt"/>
                <a:ea typeface="+mn-ea"/>
              </a:rPr>
              <a:t>gNB occupied with legacy bands</a:t>
            </a:r>
          </a:p>
        </p:txBody>
      </p:sp>
      <p:grpSp>
        <p:nvGrpSpPr>
          <p:cNvPr id="79" name="グループ化 78"/>
          <p:cNvGrpSpPr/>
          <p:nvPr/>
        </p:nvGrpSpPr>
        <p:grpSpPr>
          <a:xfrm>
            <a:off x="8222891" y="4221088"/>
            <a:ext cx="1950238" cy="1008112"/>
            <a:chOff x="1594384" y="3429000"/>
            <a:chExt cx="1950238" cy="1008112"/>
          </a:xfrm>
        </p:grpSpPr>
        <p:sp>
          <p:nvSpPr>
            <p:cNvPr id="80" name="角丸四角形 79"/>
            <p:cNvSpPr/>
            <p:nvPr/>
          </p:nvSpPr>
          <p:spPr>
            <a:xfrm>
              <a:off x="1594384" y="3429000"/>
              <a:ext cx="1950238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1" name="正方形/長方形 80"/>
            <p:cNvSpPr/>
            <p:nvPr/>
          </p:nvSpPr>
          <p:spPr>
            <a:xfrm>
              <a:off x="1738107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A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82" name="正方形/長方形 81"/>
            <p:cNvSpPr/>
            <p:nvPr/>
          </p:nvSpPr>
          <p:spPr>
            <a:xfrm>
              <a:off x="217015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B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83" name="テキスト ボックス 82"/>
            <p:cNvSpPr txBox="1">
              <a:spLocks noChangeArrowheads="1"/>
            </p:cNvSpPr>
            <p:nvPr/>
          </p:nvSpPr>
          <p:spPr bwMode="auto">
            <a:xfrm>
              <a:off x="2553329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  <p:sp>
          <p:nvSpPr>
            <p:cNvPr id="94" name="正方形/長方形 93"/>
            <p:cNvSpPr/>
            <p:nvPr/>
          </p:nvSpPr>
          <p:spPr>
            <a:xfrm>
              <a:off x="3058305" y="3569613"/>
              <a:ext cx="325444" cy="779453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altLang="ja-JP" sz="1100" dirty="0" smtClean="0">
                  <a:solidFill>
                    <a:schemeClr val="tx1"/>
                  </a:solidFill>
                </a:rPr>
                <a:t>Band C</a:t>
              </a:r>
              <a:endParaRPr lang="ja-JP" altLang="en-US" sz="11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グループ化 84"/>
          <p:cNvGrpSpPr/>
          <p:nvPr/>
        </p:nvGrpSpPr>
        <p:grpSpPr>
          <a:xfrm>
            <a:off x="10239115" y="4221088"/>
            <a:ext cx="1053779" cy="1008112"/>
            <a:chOff x="1594384" y="3429000"/>
            <a:chExt cx="1053779" cy="1008112"/>
          </a:xfrm>
        </p:grpSpPr>
        <p:sp>
          <p:nvSpPr>
            <p:cNvPr id="86" name="角丸四角形 85"/>
            <p:cNvSpPr/>
            <p:nvPr/>
          </p:nvSpPr>
          <p:spPr>
            <a:xfrm>
              <a:off x="1594384" y="3429000"/>
              <a:ext cx="961764" cy="1008112"/>
            </a:xfrm>
            <a:prstGeom prst="roundRect">
              <a:avLst>
                <a:gd name="adj" fmla="val 8430"/>
              </a:avLst>
            </a:prstGeom>
            <a:solidFill>
              <a:schemeClr val="bg2">
                <a:alpha val="20000"/>
              </a:schemeClr>
            </a:solidFill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ja-JP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8" name="テキスト ボックス 87"/>
            <p:cNvSpPr txBox="1">
              <a:spLocks noChangeArrowheads="1"/>
            </p:cNvSpPr>
            <p:nvPr/>
          </p:nvSpPr>
          <p:spPr bwMode="auto">
            <a:xfrm>
              <a:off x="2057821" y="3615407"/>
              <a:ext cx="5903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rgbClr val="CC0033"/>
                </a:buClr>
                <a:buChar char="•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1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 New Roman" panose="02020603050405020304" pitchFamily="18" charset="0"/>
                <a:buChar char="–"/>
                <a:defRPr kumimoji="1" sz="1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ja-JP" sz="2400" dirty="0"/>
                <a:t>…</a:t>
              </a:r>
              <a:endParaRPr lang="ja-JP" altLang="en-US" sz="2400" dirty="0"/>
            </a:p>
          </p:txBody>
        </p:sp>
      </p:grpSp>
      <p:sp>
        <p:nvSpPr>
          <p:cNvPr id="95" name="正方形/長方形 94"/>
          <p:cNvSpPr/>
          <p:nvPr/>
        </p:nvSpPr>
        <p:spPr>
          <a:xfrm>
            <a:off x="10373557" y="4344309"/>
            <a:ext cx="325444" cy="779453"/>
          </a:xfrm>
          <a:prstGeom prst="rect">
            <a:avLst/>
          </a:prstGeom>
          <a:solidFill>
            <a:schemeClr val="accent4">
              <a:alpha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US" altLang="ja-JP" sz="1100" dirty="0">
                <a:solidFill>
                  <a:schemeClr val="tx1"/>
                </a:solidFill>
              </a:rPr>
              <a:t> </a:t>
            </a:r>
            <a:r>
              <a:rPr lang="en-US" altLang="ja-JP" sz="1100" dirty="0" smtClean="0">
                <a:solidFill>
                  <a:schemeClr val="tx1"/>
                </a:solidFill>
              </a:rPr>
              <a:t>New Band</a:t>
            </a:r>
            <a:endParaRPr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8076079" y="5805264"/>
            <a:ext cx="3855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kumimoji="1" lang="en-US" altLang="ja-JP" sz="1600" u="sng" dirty="0" smtClean="0">
                <a:latin typeface="+mn-lt"/>
                <a:ea typeface="+mn-ea"/>
              </a:rPr>
              <a:t>New band cannot be aggregated</a:t>
            </a:r>
            <a:endParaRPr kumimoji="1" lang="ja-JP" altLang="en-US" sz="1600" u="sng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16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Multi-Carrier 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Challenges of CA (2)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735582"/>
          </a:xfrm>
        </p:spPr>
        <p:txBody>
          <a:bodyPr/>
          <a:lstStyle/>
          <a:p>
            <a:r>
              <a:rPr kumimoji="1" lang="en-US" altLang="ja-JP" b="1" dirty="0" smtClean="0"/>
              <a:t>From area design perspective, the single-DU constraint of CA directly limits deployment scenarios</a:t>
            </a:r>
            <a:endParaRPr lang="en-US" altLang="ja-JP" dirty="0"/>
          </a:p>
          <a:p>
            <a:pPr lvl="1"/>
            <a:r>
              <a:rPr lang="en-US" altLang="ja-JP" dirty="0"/>
              <a:t>F</a:t>
            </a:r>
            <a:r>
              <a:rPr kumimoji="1" lang="en-US" altLang="ja-JP" dirty="0" smtClean="0"/>
              <a:t>or example, the following scenarios cannot be realized</a:t>
            </a:r>
            <a:endParaRPr kumimoji="1" lang="ja-JP" altLang="en-US" dirty="0"/>
          </a:p>
        </p:txBody>
      </p:sp>
      <p:sp>
        <p:nvSpPr>
          <p:cNvPr id="63" name="楕円 62"/>
          <p:cNvSpPr/>
          <p:nvPr/>
        </p:nvSpPr>
        <p:spPr>
          <a:xfrm>
            <a:off x="6839400" y="4149080"/>
            <a:ext cx="3240360" cy="432048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7" name="楕円 66"/>
          <p:cNvSpPr/>
          <p:nvPr/>
        </p:nvSpPr>
        <p:spPr>
          <a:xfrm>
            <a:off x="6839400" y="3429000"/>
            <a:ext cx="3240360" cy="432048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 flipV="1">
            <a:off x="9647712" y="3212976"/>
            <a:ext cx="76836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10511808" y="3068960"/>
            <a:ext cx="99418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gNB #1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cxnSp>
        <p:nvCxnSpPr>
          <p:cNvPr id="84" name="直線コネクタ 83"/>
          <p:cNvCxnSpPr/>
          <p:nvPr/>
        </p:nvCxnSpPr>
        <p:spPr>
          <a:xfrm flipV="1">
            <a:off x="9647712" y="3933056"/>
            <a:ext cx="768366" cy="43204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テキスト ボックス 86"/>
          <p:cNvSpPr txBox="1"/>
          <p:nvPr/>
        </p:nvSpPr>
        <p:spPr>
          <a:xfrm>
            <a:off x="10511808" y="3645024"/>
            <a:ext cx="99418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gNB #2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23375" y="2276872"/>
            <a:ext cx="497834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Band x gNB redundancy for important </a:t>
            </a:r>
            <a:r>
              <a:rPr lang="en-US" altLang="ja-JP" u="sng" dirty="0">
                <a:latin typeface="+mn-lt"/>
                <a:ea typeface="+mn-ea"/>
              </a:rPr>
              <a:t>a</a:t>
            </a:r>
            <a:r>
              <a:rPr lang="en-US" altLang="ja-JP" u="sng" dirty="0" smtClean="0">
                <a:latin typeface="+mn-lt"/>
                <a:ea typeface="+mn-ea"/>
              </a:rPr>
              <a:t>reas</a:t>
            </a:r>
          </a:p>
        </p:txBody>
      </p:sp>
      <p:sp>
        <p:nvSpPr>
          <p:cNvPr id="89" name="楕円 88"/>
          <p:cNvSpPr/>
          <p:nvPr/>
        </p:nvSpPr>
        <p:spPr>
          <a:xfrm>
            <a:off x="1078759" y="4149080"/>
            <a:ext cx="2016224" cy="432048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90" name="楕円 89"/>
          <p:cNvSpPr/>
          <p:nvPr/>
        </p:nvSpPr>
        <p:spPr>
          <a:xfrm>
            <a:off x="2342424" y="3380184"/>
            <a:ext cx="1544647" cy="432048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91" name="楕円 90"/>
          <p:cNvSpPr/>
          <p:nvPr/>
        </p:nvSpPr>
        <p:spPr>
          <a:xfrm>
            <a:off x="3114747" y="4149080"/>
            <a:ext cx="2140476" cy="432048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smtClean="0">
              <a:solidFill>
                <a:schemeClr val="tx1"/>
              </a:solidFill>
            </a:endParaRPr>
          </a:p>
        </p:txBody>
      </p:sp>
      <p:cxnSp>
        <p:nvCxnSpPr>
          <p:cNvPr id="92" name="直線コネクタ 91"/>
          <p:cNvCxnSpPr/>
          <p:nvPr/>
        </p:nvCxnSpPr>
        <p:spPr>
          <a:xfrm flipV="1">
            <a:off x="4175506" y="3884711"/>
            <a:ext cx="76836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テキスト ボックス 92"/>
          <p:cNvSpPr txBox="1"/>
          <p:nvPr/>
        </p:nvSpPr>
        <p:spPr>
          <a:xfrm>
            <a:off x="4957801" y="3645024"/>
            <a:ext cx="99418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gNB #1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cxnSp>
        <p:nvCxnSpPr>
          <p:cNvPr id="97" name="直線コネクタ 96"/>
          <p:cNvCxnSpPr>
            <a:endCxn id="98" idx="1"/>
          </p:cNvCxnSpPr>
          <p:nvPr/>
        </p:nvCxnSpPr>
        <p:spPr>
          <a:xfrm flipV="1">
            <a:off x="3046697" y="3034625"/>
            <a:ext cx="797328" cy="50165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テキスト ボックス 97"/>
          <p:cNvSpPr txBox="1"/>
          <p:nvPr/>
        </p:nvSpPr>
        <p:spPr>
          <a:xfrm>
            <a:off x="3844025" y="2842264"/>
            <a:ext cx="99418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gNB #2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911424" y="2276872"/>
            <a:ext cx="43924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u="sng" dirty="0" smtClean="0">
                <a:latin typeface="+mn-lt"/>
                <a:ea typeface="+mn-ea"/>
              </a:rPr>
              <a:t>Add-on cells on the gNB border</a:t>
            </a:r>
          </a:p>
          <a:p>
            <a:r>
              <a:rPr lang="en-US" altLang="ja-JP" u="sng" dirty="0" smtClean="0">
                <a:latin typeface="+mn-lt"/>
                <a:ea typeface="+mn-ea"/>
              </a:rPr>
              <a:t>for capacity boosting</a:t>
            </a:r>
          </a:p>
        </p:txBody>
      </p:sp>
      <p:sp>
        <p:nvSpPr>
          <p:cNvPr id="13" name="右大かっこ 12"/>
          <p:cNvSpPr/>
          <p:nvPr/>
        </p:nvSpPr>
        <p:spPr>
          <a:xfrm>
            <a:off x="3575720" y="3613982"/>
            <a:ext cx="167335" cy="751122"/>
          </a:xfrm>
          <a:prstGeom prst="righ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3" name="直線コネクタ 22"/>
          <p:cNvCxnSpPr/>
          <p:nvPr/>
        </p:nvCxnSpPr>
        <p:spPr>
          <a:xfrm>
            <a:off x="3753252" y="4221088"/>
            <a:ext cx="398532" cy="7200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テキスト ボックス 99"/>
          <p:cNvSpPr txBox="1"/>
          <p:nvPr/>
        </p:nvSpPr>
        <p:spPr>
          <a:xfrm>
            <a:off x="2999656" y="4941168"/>
            <a:ext cx="327012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cannot be aggregated by CA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101" name="右大かっこ 100"/>
          <p:cNvSpPr/>
          <p:nvPr/>
        </p:nvSpPr>
        <p:spPr>
          <a:xfrm>
            <a:off x="8139756" y="3613982"/>
            <a:ext cx="167335" cy="751122"/>
          </a:xfrm>
          <a:prstGeom prst="righ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102" name="直線コネクタ 101"/>
          <p:cNvCxnSpPr/>
          <p:nvPr/>
        </p:nvCxnSpPr>
        <p:spPr>
          <a:xfrm>
            <a:off x="8317288" y="4221088"/>
            <a:ext cx="398532" cy="7200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/>
          <p:cNvSpPr txBox="1"/>
          <p:nvPr/>
        </p:nvSpPr>
        <p:spPr>
          <a:xfrm>
            <a:off x="7563692" y="4941168"/>
            <a:ext cx="327012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+mn-lt"/>
                <a:ea typeface="+mn-ea"/>
              </a:rPr>
              <a:t>cannot be aggregated by CA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cxnSp>
        <p:nvCxnSpPr>
          <p:cNvPr id="25" name="直線コネクタ 24"/>
          <p:cNvCxnSpPr>
            <a:endCxn id="98" idx="1"/>
          </p:cNvCxnSpPr>
          <p:nvPr/>
        </p:nvCxnSpPr>
        <p:spPr>
          <a:xfrm flipV="1">
            <a:off x="2607512" y="3034625"/>
            <a:ext cx="1236513" cy="129471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000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Multi-Carrier 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Challenges of DC</a:t>
            </a:r>
            <a:endParaRPr kumimoji="1" lang="ja-JP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238353"/>
          </a:xfrm>
        </p:spPr>
        <p:txBody>
          <a:bodyPr/>
          <a:lstStyle/>
          <a:p>
            <a:r>
              <a:rPr lang="en-US" altLang="ja-JP" dirty="0" smtClean="0"/>
              <a:t>Although many challenges of current CA stated in the previous slides can be solved by dual connectivity, DC has following challenges:</a:t>
            </a:r>
          </a:p>
          <a:p>
            <a:pPr lvl="1"/>
            <a:r>
              <a:rPr lang="en-US" altLang="ja-JP" dirty="0" smtClean="0"/>
              <a:t>Service area of DC is smaller than that of CA in some scenarios due to the need for two UL paths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pPr lvl="1"/>
            <a:r>
              <a:rPr lang="en-US" altLang="ja-JP" dirty="0" smtClean="0"/>
              <a:t>DC requires additional UE capability, e.g. two ULs</a:t>
            </a:r>
            <a:endParaRPr lang="en-US" altLang="ja-JP" dirty="0"/>
          </a:p>
          <a:p>
            <a:pPr lvl="1"/>
            <a:r>
              <a:rPr lang="en-US" altLang="ja-JP" dirty="0" smtClean="0"/>
              <a:t>CA performs more flexible resource handling than DC</a:t>
            </a:r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2284294" y="2945896"/>
            <a:ext cx="1847148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139"/>
          <p:cNvSpPr txBox="1">
            <a:spLocks noChangeArrowheads="1"/>
          </p:cNvSpPr>
          <p:nvPr/>
        </p:nvSpPr>
        <p:spPr bwMode="auto">
          <a:xfrm>
            <a:off x="2284269" y="2658558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DC area</a:t>
            </a:r>
            <a:endParaRPr lang="ja-JP" altLang="en-US" sz="1400" dirty="0"/>
          </a:p>
        </p:txBody>
      </p:sp>
      <p:sp>
        <p:nvSpPr>
          <p:cNvPr id="40" name="Oval 63"/>
          <p:cNvSpPr>
            <a:spLocks noChangeArrowheads="1"/>
          </p:cNvSpPr>
          <p:nvPr/>
        </p:nvSpPr>
        <p:spPr bwMode="auto">
          <a:xfrm>
            <a:off x="1708230" y="3680320"/>
            <a:ext cx="3028296" cy="576262"/>
          </a:xfrm>
          <a:prstGeom prst="ellipse">
            <a:avLst/>
          </a:prstGeom>
          <a:noFill/>
          <a:ln w="9525" algn="ctr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sp>
        <p:nvSpPr>
          <p:cNvPr id="42" name="Oval 63"/>
          <p:cNvSpPr>
            <a:spLocks noChangeArrowheads="1"/>
          </p:cNvSpPr>
          <p:nvPr/>
        </p:nvSpPr>
        <p:spPr bwMode="auto">
          <a:xfrm>
            <a:off x="2322788" y="3700956"/>
            <a:ext cx="1808654" cy="555625"/>
          </a:xfrm>
          <a:prstGeom prst="ellipse">
            <a:avLst/>
          </a:prstGeom>
          <a:solidFill>
            <a:srgbClr val="0000FF">
              <a:alpha val="20000"/>
            </a:srgbClr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sp>
        <p:nvSpPr>
          <p:cNvPr id="51" name="Oval 63"/>
          <p:cNvSpPr>
            <a:spLocks noChangeArrowheads="1"/>
          </p:cNvSpPr>
          <p:nvPr/>
        </p:nvSpPr>
        <p:spPr bwMode="auto">
          <a:xfrm>
            <a:off x="2322788" y="3111932"/>
            <a:ext cx="1808654" cy="555625"/>
          </a:xfrm>
          <a:prstGeom prst="ellipse">
            <a:avLst/>
          </a:prstGeom>
          <a:solidFill>
            <a:srgbClr val="FFC000">
              <a:alpha val="20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sp>
        <p:nvSpPr>
          <p:cNvPr id="52" name="Oval 63"/>
          <p:cNvSpPr>
            <a:spLocks noChangeArrowheads="1"/>
          </p:cNvSpPr>
          <p:nvPr/>
        </p:nvSpPr>
        <p:spPr bwMode="auto">
          <a:xfrm>
            <a:off x="6219479" y="3680319"/>
            <a:ext cx="3028296" cy="576262"/>
          </a:xfrm>
          <a:prstGeom prst="ellipse">
            <a:avLst/>
          </a:prstGeom>
          <a:solidFill>
            <a:srgbClr val="0000FF">
              <a:alpha val="20000"/>
            </a:srgbClr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sp>
        <p:nvSpPr>
          <p:cNvPr id="53" name="Oval 63"/>
          <p:cNvSpPr>
            <a:spLocks noChangeArrowheads="1"/>
          </p:cNvSpPr>
          <p:nvPr/>
        </p:nvSpPr>
        <p:spPr bwMode="auto">
          <a:xfrm>
            <a:off x="7172111" y="3111932"/>
            <a:ext cx="1123032" cy="555625"/>
          </a:xfrm>
          <a:prstGeom prst="ellipse">
            <a:avLst/>
          </a:prstGeom>
          <a:solidFill>
            <a:srgbClr val="FFC000">
              <a:alpha val="20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7172136" y="2945896"/>
            <a:ext cx="1123007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139"/>
          <p:cNvSpPr txBox="1">
            <a:spLocks noChangeArrowheads="1"/>
          </p:cNvSpPr>
          <p:nvPr/>
        </p:nvSpPr>
        <p:spPr bwMode="auto">
          <a:xfrm>
            <a:off x="6820798" y="2658558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ja-JP" sz="1400" dirty="0"/>
              <a:t>DC area</a:t>
            </a:r>
            <a:endParaRPr lang="ja-JP" altLang="en-US" sz="1400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1559496" y="4408076"/>
            <a:ext cx="3229154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>
                <a:latin typeface="+mn-lt"/>
                <a:ea typeface="+mn-ea"/>
              </a:rPr>
              <a:t>1</a:t>
            </a:r>
            <a:r>
              <a:rPr kumimoji="1" lang="en-US" altLang="ja-JP" u="sng" dirty="0" smtClean="0">
                <a:latin typeface="+mn-lt"/>
                <a:ea typeface="+mn-ea"/>
              </a:rPr>
              <a:t>. DC with UL power sharing</a:t>
            </a:r>
            <a:endParaRPr kumimoji="1" lang="ja-JP" altLang="en-US" u="sng" dirty="0" smtClean="0">
              <a:latin typeface="+mn-lt"/>
              <a:ea typeface="+mn-ea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023992" y="4408076"/>
            <a:ext cx="472616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>
                <a:latin typeface="+mn-lt"/>
                <a:ea typeface="+mn-ea"/>
              </a:rPr>
              <a:t>2</a:t>
            </a:r>
            <a:r>
              <a:rPr kumimoji="1" lang="en-US" altLang="ja-JP" u="sng" dirty="0" smtClean="0">
                <a:latin typeface="+mn-lt"/>
                <a:ea typeface="+mn-ea"/>
              </a:rPr>
              <a:t>. DC with severe UL link budget </a:t>
            </a:r>
            <a:r>
              <a:rPr lang="en-US" altLang="ja-JP" dirty="0" smtClean="0">
                <a:latin typeface="+mn-lt"/>
                <a:ea typeface="+mn-ea"/>
              </a:rPr>
              <a:t>(e.g. FR2)</a:t>
            </a:r>
            <a:endParaRPr kumimoji="1" lang="ja-JP" altLang="en-US" dirty="0" smtClean="0">
              <a:latin typeface="+mn-lt"/>
              <a:ea typeface="+mn-ea"/>
            </a:endParaRPr>
          </a:p>
        </p:txBody>
      </p:sp>
      <p:sp>
        <p:nvSpPr>
          <p:cNvPr id="60" name="Oval 63"/>
          <p:cNvSpPr>
            <a:spLocks noChangeArrowheads="1"/>
          </p:cNvSpPr>
          <p:nvPr/>
        </p:nvSpPr>
        <p:spPr bwMode="auto">
          <a:xfrm>
            <a:off x="6552204" y="3111932"/>
            <a:ext cx="2265402" cy="555625"/>
          </a:xfrm>
          <a:prstGeom prst="ellips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3724454" y="3111115"/>
            <a:ext cx="830310" cy="3608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 flipV="1">
            <a:off x="3868470" y="3111115"/>
            <a:ext cx="686294" cy="792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4156502" y="2564904"/>
            <a:ext cx="1765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2 ULs subject to </a:t>
            </a:r>
          </a:p>
          <a:p>
            <a:r>
              <a:rPr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UL power sharing</a:t>
            </a:r>
            <a:endParaRPr kumimoji="1" lang="ja-JP" altLang="en-US" sz="1600" dirty="0" smtClean="0">
              <a:solidFill>
                <a:schemeClr val="accent1"/>
              </a:solidFill>
              <a:latin typeface="+mn-lt"/>
              <a:ea typeface="+mn-ea"/>
            </a:endParaRPr>
          </a:p>
        </p:txBody>
      </p:sp>
      <p:cxnSp>
        <p:nvCxnSpPr>
          <p:cNvPr id="68" name="直線コネクタ 67"/>
          <p:cNvCxnSpPr/>
          <p:nvPr/>
        </p:nvCxnSpPr>
        <p:spPr>
          <a:xfrm flipV="1">
            <a:off x="8044934" y="2802730"/>
            <a:ext cx="1421775" cy="482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>
            <a:off x="8618015" y="3458698"/>
            <a:ext cx="325879" cy="57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/>
          <p:cNvSpPr txBox="1"/>
          <p:nvPr/>
        </p:nvSpPr>
        <p:spPr>
          <a:xfrm>
            <a:off x="8909030" y="3255948"/>
            <a:ext cx="946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Coverage</a:t>
            </a:r>
          </a:p>
          <a:p>
            <a:r>
              <a:rPr lang="en-US" altLang="ja-JP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of FR2 DL</a:t>
            </a:r>
            <a:endParaRPr kumimoji="1" lang="ja-JP" altLang="en-US" sz="14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9542559" y="2546642"/>
            <a:ext cx="1964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DC</a:t>
            </a:r>
            <a:r>
              <a:rPr kumimoji="1"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 </a:t>
            </a:r>
            <a:r>
              <a:rPr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c</a:t>
            </a:r>
            <a:r>
              <a:rPr kumimoji="1" lang="en-US" altLang="ja-JP" sz="1600" dirty="0" smtClean="0">
                <a:solidFill>
                  <a:schemeClr val="accent1"/>
                </a:solidFill>
                <a:latin typeface="+mn-lt"/>
                <a:ea typeface="+mn-ea"/>
              </a:rPr>
              <a:t>overage is limited by FR2 UL</a:t>
            </a:r>
            <a:endParaRPr kumimoji="1" lang="ja-JP" altLang="en-US" sz="1600" dirty="0" smtClean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73" name="Oval 63"/>
          <p:cNvSpPr>
            <a:spLocks noChangeArrowheads="1"/>
          </p:cNvSpPr>
          <p:nvPr/>
        </p:nvSpPr>
        <p:spPr bwMode="auto">
          <a:xfrm>
            <a:off x="1703512" y="3111932"/>
            <a:ext cx="3029054" cy="555625"/>
          </a:xfrm>
          <a:prstGeom prst="ellips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ja-JP" altLang="en-US" sz="1800" dirty="0"/>
          </a:p>
        </p:txBody>
      </p:sp>
      <p:cxnSp>
        <p:nvCxnSpPr>
          <p:cNvPr id="74" name="直線矢印コネクタ 73"/>
          <p:cNvCxnSpPr/>
          <p:nvPr/>
        </p:nvCxnSpPr>
        <p:spPr>
          <a:xfrm>
            <a:off x="1720443" y="2546642"/>
            <a:ext cx="297485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139"/>
          <p:cNvSpPr txBox="1">
            <a:spLocks noChangeArrowheads="1"/>
          </p:cNvSpPr>
          <p:nvPr/>
        </p:nvSpPr>
        <p:spPr bwMode="auto">
          <a:xfrm>
            <a:off x="2284269" y="2259304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CA </a:t>
            </a:r>
            <a:r>
              <a:rPr lang="en-US" altLang="ja-JP" sz="1400" dirty="0"/>
              <a:t>area</a:t>
            </a:r>
            <a:endParaRPr lang="ja-JP" altLang="en-US" sz="1400" dirty="0"/>
          </a:p>
        </p:txBody>
      </p:sp>
      <p:cxnSp>
        <p:nvCxnSpPr>
          <p:cNvPr id="76" name="直線矢印コネクタ 75"/>
          <p:cNvCxnSpPr/>
          <p:nvPr/>
        </p:nvCxnSpPr>
        <p:spPr>
          <a:xfrm>
            <a:off x="6545164" y="2546642"/>
            <a:ext cx="2339231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テキスト ボックス 139"/>
          <p:cNvSpPr txBox="1">
            <a:spLocks noChangeArrowheads="1"/>
          </p:cNvSpPr>
          <p:nvPr/>
        </p:nvSpPr>
        <p:spPr bwMode="auto">
          <a:xfrm>
            <a:off x="6816055" y="2259304"/>
            <a:ext cx="1800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ja-JP" sz="1400" dirty="0" smtClean="0"/>
              <a:t>CA </a:t>
            </a:r>
            <a:r>
              <a:rPr lang="en-US" altLang="ja-JP" sz="1400" dirty="0"/>
              <a:t>area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88236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Multi-Carrier 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Summary and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834892"/>
          </a:xfrm>
        </p:spPr>
        <p:txBody>
          <a:bodyPr/>
          <a:lstStyle/>
          <a:p>
            <a:r>
              <a:rPr kumimoji="1" lang="en-US" altLang="ja-JP" dirty="0" smtClean="0"/>
              <a:t>Challenges </a:t>
            </a:r>
            <a:r>
              <a:rPr lang="en-US" altLang="ja-JP" dirty="0" smtClean="0"/>
              <a:t>of </a:t>
            </a:r>
            <a:r>
              <a:rPr lang="en-US" altLang="ja-JP" dirty="0"/>
              <a:t>s</a:t>
            </a:r>
            <a:r>
              <a:rPr kumimoji="1" lang="en-US" altLang="ja-JP" dirty="0" smtClean="0"/>
              <a:t>ingle-node CA</a:t>
            </a:r>
          </a:p>
          <a:p>
            <a:pPr lvl="1"/>
            <a:r>
              <a:rPr lang="en-US" altLang="ja-JP" dirty="0" smtClean="0"/>
              <a:t>Restriction on accommodation design leads to increased capital/operational cost</a:t>
            </a:r>
          </a:p>
          <a:p>
            <a:pPr lvl="1"/>
            <a:r>
              <a:rPr kumimoji="1" lang="en-US" altLang="ja-JP" dirty="0" smtClean="0"/>
              <a:t>Restriction on area design limits e.g. end-user throughput/capacity and service reliability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Challenges of DC</a:t>
            </a:r>
          </a:p>
          <a:p>
            <a:pPr lvl="1"/>
            <a:r>
              <a:rPr lang="en-US" altLang="ja-JP" dirty="0" smtClean="0"/>
              <a:t>Smaller service coverage due to two ULs</a:t>
            </a:r>
          </a:p>
          <a:p>
            <a:pPr lvl="1"/>
            <a:r>
              <a:rPr kumimoji="1" lang="en-US" altLang="ja-JP" dirty="0" smtClean="0"/>
              <a:t>Need for additional UE capability</a:t>
            </a:r>
          </a:p>
          <a:p>
            <a:pPr lvl="1"/>
            <a:r>
              <a:rPr kumimoji="1" lang="en-US" altLang="ja-JP" dirty="0" smtClean="0"/>
              <a:t>Less flexible resource assignment than CA</a:t>
            </a:r>
          </a:p>
          <a:p>
            <a:endParaRPr lang="en-US" altLang="ja-JP" dirty="0"/>
          </a:p>
          <a:p>
            <a:r>
              <a:rPr kumimoji="1" lang="en-US" altLang="ja-JP" b="1" dirty="0" smtClean="0"/>
              <a:t>Proposal 1: RAN to study the feasibility of standardized solutions for previously stated challenges of CA and DC, e.g. inter-gNB/gNB-DU carrier aggregation.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90649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Multi-TRP </a:t>
            </a:r>
            <a:r>
              <a:rPr lang="en-US" altLang="ja-JP" dirty="0"/>
              <a:t>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027970"/>
          </a:xfrm>
        </p:spPr>
        <p:txBody>
          <a:bodyPr/>
          <a:lstStyle/>
          <a:p>
            <a:r>
              <a:rPr lang="en-US" altLang="ja-JP" dirty="0"/>
              <a:t>In Release 16, </a:t>
            </a:r>
            <a:r>
              <a:rPr lang="en-US" altLang="ja-JP" dirty="0" smtClean="0"/>
              <a:t>RAN specified </a:t>
            </a:r>
            <a:r>
              <a:rPr lang="en-US" altLang="ja-JP" dirty="0"/>
              <a:t>various flavors of multi-TRP </a:t>
            </a:r>
            <a:r>
              <a:rPr lang="en-US" altLang="ja-JP" dirty="0" smtClean="0"/>
              <a:t>solutions including multi-TRP </a:t>
            </a:r>
            <a:r>
              <a:rPr lang="en-US" altLang="ja-JP" dirty="0"/>
              <a:t>with </a:t>
            </a:r>
            <a:r>
              <a:rPr lang="en-US" altLang="ja-JP" dirty="0" smtClean="0"/>
              <a:t>multi-DCI</a:t>
            </a:r>
          </a:p>
          <a:p>
            <a:r>
              <a:rPr lang="en-US" altLang="ja-JP" dirty="0" smtClean="0"/>
              <a:t>Rel-16 multi-TRP operation supports independent </a:t>
            </a:r>
            <a:r>
              <a:rPr lang="en-US" altLang="ja-JP" dirty="0"/>
              <a:t>scheduling between 2 </a:t>
            </a:r>
            <a:r>
              <a:rPr lang="en-US" altLang="ja-JP" dirty="0" smtClean="0"/>
              <a:t>TRPs </a:t>
            </a:r>
            <a:r>
              <a:rPr lang="en-US" altLang="ja-JP" dirty="0"/>
              <a:t>with same or separate MAC over non-ideal backhaul as shown </a:t>
            </a:r>
            <a:r>
              <a:rPr lang="en-US" altLang="ja-JP" dirty="0" smtClean="0"/>
              <a:t>below</a:t>
            </a:r>
            <a:endParaRPr kumimoji="1" lang="ja-JP" altLang="en-US" dirty="0"/>
          </a:p>
        </p:txBody>
      </p:sp>
      <p:pic>
        <p:nvPicPr>
          <p:cNvPr id="4" name="Picture 1" descr="A picture containing object&#10;&#10;Description automatically generate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2564904"/>
            <a:ext cx="5381823" cy="20995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4145361" y="5157192"/>
            <a:ext cx="346280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u="sng" dirty="0" smtClean="0">
                <a:latin typeface="+mn-lt"/>
                <a:ea typeface="+mn-ea"/>
              </a:rPr>
              <a:t>Multi-DCI multi-TRP operation</a:t>
            </a:r>
            <a:endParaRPr kumimoji="1" lang="ja-JP" altLang="en-US" u="sng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4271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Multi-TRP </a:t>
            </a:r>
            <a:r>
              <a:rPr lang="en-US" altLang="ja-JP" dirty="0"/>
              <a:t>Operation </a:t>
            </a:r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Challenges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2431431"/>
          </a:xfrm>
        </p:spPr>
        <p:txBody>
          <a:bodyPr/>
          <a:lstStyle/>
          <a:p>
            <a:r>
              <a:rPr kumimoji="1" lang="en-US" altLang="ja-JP" dirty="0" smtClean="0"/>
              <a:t>In Release 17, the objectives of </a:t>
            </a:r>
            <a:r>
              <a:rPr kumimoji="1" lang="en-US" altLang="ja-JP" dirty="0" err="1" smtClean="0"/>
              <a:t>feMIMO</a:t>
            </a:r>
            <a:r>
              <a:rPr kumimoji="1" lang="en-US" altLang="ja-JP" dirty="0" smtClean="0"/>
              <a:t> WI include inter-cell multi-TRP operation</a:t>
            </a:r>
          </a:p>
          <a:p>
            <a:r>
              <a:rPr lang="en-US" altLang="ja-JP" dirty="0" smtClean="0"/>
              <a:t>Due to e.g. limited TU, Rel-17 multi-TRP operation might be limited to intra-DU case only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The </a:t>
            </a:r>
            <a:r>
              <a:rPr lang="en-US" altLang="ja-JP" dirty="0"/>
              <a:t>information and mechanisms for coordination required to support this feature across different gNBs/gNB-DUs </a:t>
            </a:r>
            <a:r>
              <a:rPr lang="en-US" altLang="ja-JP" dirty="0" smtClean="0"/>
              <a:t>are </a:t>
            </a:r>
            <a:r>
              <a:rPr lang="en-US" altLang="ja-JP" dirty="0"/>
              <a:t>not currently supported by existing </a:t>
            </a:r>
            <a:r>
              <a:rPr lang="en-US" altLang="ja-JP" dirty="0" smtClean="0"/>
              <a:t>interfaces</a:t>
            </a:r>
          </a:p>
          <a:p>
            <a:pPr lvl="1"/>
            <a:r>
              <a:rPr lang="en-US" altLang="ja-JP" dirty="0" smtClean="0"/>
              <a:t>Required coordination would include e.g</a:t>
            </a:r>
            <a:r>
              <a:rPr lang="en-US" altLang="ja-JP" dirty="0"/>
              <a:t>. timing coordination or resource allocation between </a:t>
            </a:r>
            <a:r>
              <a:rPr lang="en-US" altLang="ja-JP" dirty="0" smtClean="0"/>
              <a:t>TRPs</a:t>
            </a:r>
            <a:endParaRPr lang="en-US" altLang="ja-JP" dirty="0"/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884406505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ILテンプレ.potx" id="{1BA695AA-3953-41FC-A07E-87AA11FF043F}" vid="{B68F063B-964D-4A75-AAB0-15A46B378E6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Lテンプレ.potx" id="{1BA695AA-3953-41FC-A07E-87AA11FF043F}" vid="{A18E926A-6523-47DD-A691-2F2158A290DB}"/>
    </a:ext>
  </a:ext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C3549E12D5AFF64E862580E1CEE52AE3" ma:contentTypeVersion="13" ma:contentTypeDescription="新建文档。" ma:contentTypeScope="" ma:versionID="5f8e05dca0ea71553724fe08090b7c16">
  <xsd:schema xmlns:xsd="http://www.w3.org/2001/XMLSchema" xmlns:xs="http://www.w3.org/2001/XMLSchema" xmlns:p="http://schemas.microsoft.com/office/2006/metadata/properties" xmlns:ns3="c61a25db-9b18-4920-ab2c-0e64ad008678" xmlns:ns4="36738d95-949f-4689-9b53-0d186961a75d" targetNamespace="http://schemas.microsoft.com/office/2006/metadata/properties" ma:root="true" ma:fieldsID="bdb48b14e9536f1fa0409033ef52a624" ns3:_="" ns4:_="">
    <xsd:import namespace="c61a25db-9b18-4920-ab2c-0e64ad008678"/>
    <xsd:import namespace="36738d95-949f-4689-9b53-0d186961a75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a25db-9b18-4920-ab2c-0e64ad0086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738d95-949f-4689-9b53-0d186961a75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享对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享对象详细信息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共享提示哈希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F0EF07-DBFE-4F4D-9B06-352B6C7CE6FE}">
  <ds:schemaRefs>
    <ds:schemaRef ds:uri="http://purl.org/dc/terms/"/>
    <ds:schemaRef ds:uri="http://schemas.openxmlformats.org/package/2006/metadata/core-properties"/>
    <ds:schemaRef ds:uri="http://purl.org/dc/dcmitype/"/>
    <ds:schemaRef ds:uri="36738d95-949f-4689-9b53-0d186961a75d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c61a25db-9b18-4920-ab2c-0e64ad00867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9F1C6C-0AE4-42E3-9CF2-9823B070E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1a25db-9b18-4920-ab2c-0e64ad008678"/>
    <ds:schemaRef ds:uri="36738d95-949f-4689-9b53-0d186961a7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NILテンプレ</Template>
  <TotalTime>663</TotalTime>
  <Words>1037</Words>
  <Application>Microsoft Office PowerPoint</Application>
  <PresentationFormat>ワイド画面</PresentationFormat>
  <Paragraphs>158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Meiryo UI</vt:lpstr>
      <vt:lpstr>ＭＳ Ｐゴシック</vt:lpstr>
      <vt:lpstr>ＭＳ Ｐ明朝</vt:lpstr>
      <vt:lpstr>Arial</vt:lpstr>
      <vt:lpstr>Segoe UI</vt:lpstr>
      <vt:lpstr>Times New Roman</vt:lpstr>
      <vt:lpstr>Wingdings</vt:lpstr>
      <vt:lpstr>標準デザイン</vt:lpstr>
      <vt:lpstr>Custom Design</vt:lpstr>
      <vt:lpstr>Motivation of Study on Inter-gNB Coordination</vt:lpstr>
      <vt:lpstr>Introduction</vt:lpstr>
      <vt:lpstr>Multi-Carrier Operation – Background</vt:lpstr>
      <vt:lpstr>Multi-Carrier Operation – Challenges of CA (1)</vt:lpstr>
      <vt:lpstr>Multi-Carrier Operation – Challenges of CA (2)</vt:lpstr>
      <vt:lpstr>Multi-Carrier Operation – Challenges of DC</vt:lpstr>
      <vt:lpstr>Multi-Carrier Operation – Summary and Proposal</vt:lpstr>
      <vt:lpstr>Multi-TRP Operation – Background</vt:lpstr>
      <vt:lpstr>Multi-TRP Operation – Challenges</vt:lpstr>
      <vt:lpstr>Multi-TRP Operation – Proposal</vt:lpstr>
      <vt:lpstr>Resiliency of gNB-CU – Background</vt:lpstr>
      <vt:lpstr>Resiliency of gNB-CU – Proposal</vt:lpstr>
      <vt:lpstr>Resiliency of gNB-CU – Options</vt:lpstr>
      <vt:lpstr>Conclusions</vt:lpstr>
    </vt:vector>
  </TitlesOfParts>
  <Company>ドコモ・システムズ株式会社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on New SI Proposal for Inter-gNB Coordination</dc:title>
  <dc:creator>DOCOMO (Masato)</dc:creator>
  <cp:lastModifiedBy>DOCOMO (Masato)</cp:lastModifiedBy>
  <cp:revision>49</cp:revision>
  <dcterms:created xsi:type="dcterms:W3CDTF">2021-05-25T05:03:59Z</dcterms:created>
  <dcterms:modified xsi:type="dcterms:W3CDTF">2021-06-07T10:03:34Z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0x010100C3549E12D5AFF64E862580E1CEE52AE3</vt:lpwstr>
  </property>
</Properties>
</file>